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85" r:id="rId2"/>
    <p:sldId id="539" r:id="rId3"/>
    <p:sldId id="542" r:id="rId4"/>
    <p:sldId id="541" r:id="rId5"/>
    <p:sldId id="543" r:id="rId6"/>
    <p:sldId id="544" r:id="rId7"/>
    <p:sldId id="546" r:id="rId8"/>
    <p:sldId id="547" r:id="rId9"/>
    <p:sldId id="549" r:id="rId10"/>
    <p:sldId id="548" r:id="rId11"/>
    <p:sldId id="509" r:id="rId12"/>
    <p:sldId id="554" r:id="rId13"/>
    <p:sldId id="553" r:id="rId14"/>
    <p:sldId id="536" r:id="rId15"/>
    <p:sldId id="551" r:id="rId16"/>
    <p:sldId id="557" r:id="rId17"/>
    <p:sldId id="556" r:id="rId18"/>
    <p:sldId id="552" r:id="rId19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E5E"/>
    <a:srgbClr val="078383"/>
    <a:srgbClr val="8B8C8E"/>
    <a:srgbClr val="FC1753"/>
    <a:srgbClr val="FD7699"/>
    <a:srgbClr val="CC0066"/>
    <a:srgbClr val="E4E4E4"/>
    <a:srgbClr val="FFFFFF"/>
    <a:srgbClr val="02C2B0"/>
    <a:srgbClr val="ED1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404" autoAdjust="0"/>
  </p:normalViewPr>
  <p:slideViewPr>
    <p:cSldViewPr snapToGrid="0" showGuides="1">
      <p:cViewPr varScale="1">
        <p:scale>
          <a:sx n="78" d="100"/>
          <a:sy n="78" d="100"/>
        </p:scale>
        <p:origin x="156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FDA7F-6462-41C4-AD8D-4B9FE1D15025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1274A-9615-4417-932E-1EE2E241E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241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667EF-7868-4F43-8ADC-019D11289D13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1ADCD-315A-46D1-B2B4-9082C25D5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6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561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13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760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668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348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208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5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81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44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721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754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94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86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33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895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87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19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23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84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171D1-4D8E-4DE2-A83F-3563E2CBC612}" type="datetimeFigureOut">
              <a:rPr lang="uk-UA" smtClean="0"/>
              <a:t>28.03.2023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11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www.instagram.com/nmt.zno.2023kh/?igshid=YmMyMTA2M2Y%3D" TargetMode="External"/><Relationship Id="rId4" Type="http://schemas.openxmlformats.org/officeDocument/2006/relationships/hyperlink" Target="https://t.me/znonmt20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1585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3220"/>
            <a:ext cx="12192000" cy="523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9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15934" y="656470"/>
            <a:ext cx="8462644" cy="599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Які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саме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дані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потрібно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буде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вводити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у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кабінеті</a:t>
            </a:r>
            <a:r>
              <a:rPr lang="ru-RU" sz="2400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? </a:t>
            </a:r>
            <a:endParaRPr lang="ru-RU" sz="2400" b="1" dirty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Прізвище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ім’я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по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батькові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(за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наявності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Число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місяць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рік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народження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Тип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серію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(за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наявності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 та номер документа,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що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посвідчує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особу, на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підставі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здійснюється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реєстрація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</a:rPr>
              <a:t>РНОКПП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–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крім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окремих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категорій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</a:rPr>
              <a:t>осіб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Номери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контактних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телефонів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Адресу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електронної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пошти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комунікації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учасника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 з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Українським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регіональними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центрами оцінювання якості освіти;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</a:rPr>
              <a:t>Категорію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системи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загальної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середньої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освіти (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поточного року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минулих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років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</a:rPr>
              <a:t>Відомості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про заклад освіти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(для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випускників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поточного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навчального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року,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завершують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здобуття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повної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загальної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середньої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освіти 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закладі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освіти на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території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України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59" y="867761"/>
            <a:ext cx="1810003" cy="1820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58" y="3032648"/>
            <a:ext cx="1810003" cy="1743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3646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35176" y="867761"/>
            <a:ext cx="805687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9.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Назву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навчального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предмета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додаткового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блоку, з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якого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абітурієнт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бажає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пройти тестування (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біологія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іноземна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мова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історія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України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фізика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/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хімія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10.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</a:rPr>
              <a:t>Інформацію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</a:rPr>
              <a:t>про населений пункт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Україні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де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перебуватиме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абітурієнт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дні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проведення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закордонний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населений пункт, 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якому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він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бажає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пройти НМТ (з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визначеного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переліку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11.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Інформацію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про потребу 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проходженні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додаткових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сесій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(для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окремих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категорій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осіб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);</a:t>
            </a: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12.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Інформацію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про потребу 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створенні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особливих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спеціальних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умов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проходження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 (для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осіб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з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особливими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освітніми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потребами,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зумовленими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станом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здоров’я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потребують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створення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особливих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спеціальних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умов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під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час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проходження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НМТ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).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59" y="867761"/>
            <a:ext cx="1810003" cy="1820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58" y="3032648"/>
            <a:ext cx="1810003" cy="1743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83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62451" y="729963"/>
            <a:ext cx="9240252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Які документи потрібно завантажити до персонального кабінету ОБОВ'ЯЗКОВО</a:t>
            </a:r>
          </a:p>
          <a:p>
            <a:pPr algn="ctr">
              <a:lnSpc>
                <a:spcPct val="150000"/>
              </a:lnSpc>
            </a:pPr>
            <a:endParaRPr lang="uk-UA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r>
              <a:rPr lang="uk-UA" sz="2400" dirty="0" smtClean="0">
                <a:solidFill>
                  <a:srgbClr val="0D0D0D"/>
                </a:solidFill>
                <a:latin typeface="Arial" panose="020B0604020202020204" pitchFamily="34" charset="0"/>
              </a:rPr>
              <a:t>1. </a:t>
            </a:r>
            <a:r>
              <a:rPr lang="uk-UA" sz="2400" dirty="0" smtClean="0"/>
              <a:t>паспорт (або інший документ, що посвідчує особу);</a:t>
            </a:r>
          </a:p>
          <a:p>
            <a:r>
              <a:rPr lang="uk-UA" sz="2400" dirty="0" smtClean="0"/>
              <a:t>2. довідку з місця навчання, яка підтверджує, що особа завершує здобуття повної загальної середньої освіти у 2023 році (для випускників поточного року)</a:t>
            </a:r>
          </a:p>
          <a:p>
            <a:pPr algn="ctr"/>
            <a:r>
              <a:rPr lang="uk-UA" sz="2400" dirty="0" smtClean="0"/>
              <a:t>або</a:t>
            </a:r>
          </a:p>
          <a:p>
            <a:r>
              <a:rPr lang="uk-UA" sz="2400" dirty="0" smtClean="0"/>
              <a:t>      документ про повну загальну середню освіту (для випускників минулих років);</a:t>
            </a:r>
          </a:p>
          <a:p>
            <a:r>
              <a:rPr lang="uk-UA" sz="2400" dirty="0" smtClean="0"/>
              <a:t>3.   документ, що підтвердить наявність реєстраційного номера облікової картки  платника податків</a:t>
            </a:r>
          </a:p>
          <a:p>
            <a:pPr algn="ctr"/>
            <a:r>
              <a:rPr lang="uk-UA" sz="2400" dirty="0" smtClean="0"/>
              <a:t>або</a:t>
            </a:r>
          </a:p>
          <a:p>
            <a:r>
              <a:rPr lang="uk-UA" sz="2400" dirty="0" smtClean="0"/>
              <a:t>       документ, що підтвердить причину невнесення інформації про РНОКПП (для  осіб, які відмовилися від прийняття РНОКПП);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2954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Зразки документів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883" y="875898"/>
            <a:ext cx="9215237" cy="51447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83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Зразки документів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544" t="57" r="4146" b="13753"/>
          <a:stretch/>
        </p:blipFill>
        <p:spPr>
          <a:xfrm>
            <a:off x="3929780" y="689810"/>
            <a:ext cx="6563361" cy="60147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15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8594" y="843266"/>
            <a:ext cx="89103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b="1" dirty="0">
                <a:solidFill>
                  <a:srgbClr val="F24E5E"/>
                </a:solidFill>
                <a:latin typeface="Arial" panose="020B0604020202020204" pitchFamily="34" charset="0"/>
              </a:rPr>
              <a:t>Які документи потрібно завантажити до персонального кабінету </a:t>
            </a:r>
            <a:endParaRPr lang="uk-UA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ЗА ПОТРЕБИ</a:t>
            </a:r>
          </a:p>
          <a:p>
            <a:pPr algn="ctr">
              <a:lnSpc>
                <a:spcPct val="150000"/>
              </a:lnSpc>
            </a:pPr>
            <a:endParaRPr lang="ru-RU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err="1" smtClean="0"/>
              <a:t>медичний</a:t>
            </a:r>
            <a:r>
              <a:rPr lang="ru-RU" sz="2400" dirty="0" smtClean="0"/>
              <a:t> </a:t>
            </a:r>
            <a:r>
              <a:rPr lang="ru-RU" sz="2400" dirty="0" err="1"/>
              <a:t>висновок</a:t>
            </a:r>
            <a:r>
              <a:rPr lang="ru-RU" sz="2400" dirty="0"/>
              <a:t> за формою № 086-3/о; </a:t>
            </a:r>
            <a:endParaRPr lang="ru-RU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документ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підтверджує</a:t>
            </a:r>
            <a:r>
              <a:rPr lang="ru-RU" sz="2400" dirty="0"/>
              <a:t> причину, яка </a:t>
            </a:r>
            <a:r>
              <a:rPr lang="ru-RU" sz="2400" dirty="0" err="1"/>
              <a:t>унеможливлює</a:t>
            </a:r>
            <a:r>
              <a:rPr lang="ru-RU" sz="2400" dirty="0"/>
              <a:t> участь в </a:t>
            </a:r>
            <a:r>
              <a:rPr lang="ru-RU" sz="2400" dirty="0" err="1"/>
              <a:t>основних</a:t>
            </a:r>
            <a:r>
              <a:rPr lang="ru-RU" sz="2400" dirty="0"/>
              <a:t> </a:t>
            </a:r>
            <a:r>
              <a:rPr lang="ru-RU" sz="2400" dirty="0" err="1"/>
              <a:t>сесіях</a:t>
            </a:r>
            <a:r>
              <a:rPr lang="ru-RU" sz="2400" dirty="0"/>
              <a:t> НМТ</a:t>
            </a:r>
            <a:r>
              <a:rPr lang="ru-RU" sz="2400" dirty="0" smtClean="0"/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/>
              <a:t> </a:t>
            </a:r>
            <a:r>
              <a:rPr lang="ru-RU" sz="2400" dirty="0"/>
              <a:t>документ,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підтверджує</a:t>
            </a:r>
            <a:r>
              <a:rPr lang="ru-RU" sz="2400" dirty="0"/>
              <a:t> причину </a:t>
            </a:r>
            <a:r>
              <a:rPr lang="ru-RU" sz="2400" dirty="0" err="1"/>
              <a:t>розбіжностей</a:t>
            </a:r>
            <a:r>
              <a:rPr lang="ru-RU" sz="2400" dirty="0"/>
              <a:t> у </a:t>
            </a:r>
            <a:r>
              <a:rPr lang="ru-RU" sz="2400" dirty="0" err="1"/>
              <a:t>персональних</a:t>
            </a:r>
            <a:r>
              <a:rPr lang="ru-RU" sz="2400" dirty="0"/>
              <a:t> </a:t>
            </a:r>
            <a:r>
              <a:rPr lang="ru-RU" sz="2400" dirty="0" err="1"/>
              <a:t>даних</a:t>
            </a:r>
            <a:r>
              <a:rPr lang="ru-RU" sz="2400" dirty="0"/>
              <a:t>; </a:t>
            </a:r>
            <a:endParaRPr lang="ru-RU" sz="2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err="1" smtClean="0"/>
              <a:t>нотаріально</a:t>
            </a:r>
            <a:r>
              <a:rPr lang="ru-RU" sz="2400" dirty="0" smtClean="0"/>
              <a:t> </a:t>
            </a:r>
            <a:r>
              <a:rPr lang="ru-RU" sz="2400" dirty="0" err="1"/>
              <a:t>засвідчений</a:t>
            </a:r>
            <a:r>
              <a:rPr lang="ru-RU" sz="2400" dirty="0"/>
              <a:t> переклад </a:t>
            </a:r>
            <a:r>
              <a:rPr lang="ru-RU" sz="2400" dirty="0" err="1"/>
              <a:t>українською</a:t>
            </a:r>
            <a:r>
              <a:rPr lang="ru-RU" sz="2400" dirty="0"/>
              <a:t> </a:t>
            </a:r>
            <a:r>
              <a:rPr lang="ru-RU" sz="2400" dirty="0" err="1"/>
              <a:t>мовою</a:t>
            </a:r>
            <a:r>
              <a:rPr lang="ru-RU" sz="2400" dirty="0"/>
              <a:t> </a:t>
            </a:r>
            <a:r>
              <a:rPr lang="ru-RU" sz="2400" dirty="0" err="1"/>
              <a:t>документів</a:t>
            </a:r>
            <a:r>
              <a:rPr lang="ru-RU" sz="2400" dirty="0"/>
              <a:t>, </a:t>
            </a:r>
            <a:r>
              <a:rPr lang="ru-RU" sz="2400" dirty="0" err="1"/>
              <a:t>наданих</a:t>
            </a:r>
            <a:r>
              <a:rPr lang="ru-RU" sz="2400" dirty="0"/>
              <a:t> для </a:t>
            </a:r>
            <a:r>
              <a:rPr lang="ru-RU" sz="2400" dirty="0" err="1" smtClean="0"/>
              <a:t>реєстрації</a:t>
            </a:r>
            <a:endParaRPr lang="ru-RU" sz="2000" dirty="0">
              <a:solidFill>
                <a:srgbClr val="0D0D0D"/>
              </a:solidFill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2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медичного висновку </a:t>
            </a:r>
            <a:endParaRPr lang="uk-UA" alt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l="37109" t="19584" r="34987" b="12643"/>
          <a:stretch/>
        </p:blipFill>
        <p:spPr bwMode="auto">
          <a:xfrm>
            <a:off x="367468" y="573009"/>
            <a:ext cx="5050565" cy="6212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1961" t="18106" r="9043" b="18421"/>
          <a:stretch/>
        </p:blipFill>
        <p:spPr>
          <a:xfrm>
            <a:off x="6284533" y="742269"/>
            <a:ext cx="5805753" cy="382650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1451215" y="1981199"/>
            <a:ext cx="551180" cy="400051"/>
          </a:xfrm>
          <a:prstGeom prst="rect">
            <a:avLst/>
          </a:prstGeom>
          <a:noFill/>
          <a:ln w="28575">
            <a:solidFill>
              <a:srgbClr val="F24E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1264211" y="2381250"/>
            <a:ext cx="10099114" cy="2207842"/>
          </a:xfrm>
          <a:prstGeom prst="straightConnector1">
            <a:avLst/>
          </a:prstGeom>
          <a:ln w="44450">
            <a:solidFill>
              <a:srgbClr val="F24E5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332" y="4568774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2300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91852" y="905419"/>
            <a:ext cx="84226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Важливо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! </a:t>
            </a:r>
            <a:endParaRPr lang="ru-RU" sz="24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b="1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Кожна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копія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документа, яку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потенційний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учасник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НМТ буде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завантажувати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в персональному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, повинна 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бути</a:t>
            </a:r>
            <a:endParaRPr lang="en-US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сканованою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сфотографованою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копією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його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оригіналу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вигляді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окремого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файла у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форматі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3200" dirty="0">
                <a:solidFill>
                  <a:srgbClr val="F24E5E"/>
                </a:solidFill>
                <a:latin typeface="Arial" panose="020B0604020202020204" pitchFamily="34" charset="0"/>
              </a:rPr>
              <a:t>.</a:t>
            </a:r>
            <a:r>
              <a:rPr lang="en-US" sz="3200" dirty="0" err="1">
                <a:solidFill>
                  <a:srgbClr val="F24E5E"/>
                </a:solidFill>
                <a:latin typeface="Arial" panose="020B0604020202020204" pitchFamily="34" charset="0"/>
              </a:rPr>
              <a:t>png</a:t>
            </a:r>
            <a:r>
              <a:rPr lang="en-US" sz="3200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</a:rPr>
              <a:t>або</a:t>
            </a:r>
            <a:r>
              <a:rPr lang="ru-RU" sz="3200" dirty="0">
                <a:solidFill>
                  <a:srgbClr val="F24E5E"/>
                </a:solidFill>
                <a:latin typeface="Arial" panose="020B0604020202020204" pitchFamily="34" charset="0"/>
              </a:rPr>
              <a:t> .</a:t>
            </a:r>
            <a:r>
              <a:rPr lang="en-US" sz="3200" dirty="0">
                <a:solidFill>
                  <a:srgbClr val="F24E5E"/>
                </a:solidFill>
                <a:latin typeface="Arial" panose="020B0604020202020204" pitchFamily="34" charset="0"/>
              </a:rPr>
              <a:t>jpg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розміром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не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більше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1 Мб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; </a:t>
            </a:r>
            <a:endParaRPr lang="ru-RU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зображення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повинно бути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чітким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повнорозмірним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(без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обрізань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сторін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документа); текст на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зображенні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має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бути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розбірливим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вільно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Arial" panose="020B0604020202020204" pitchFamily="34" charset="0"/>
              </a:rPr>
              <a:t>читатися</a:t>
            </a:r>
            <a:r>
              <a:rPr lang="ru-RU" dirty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98" y="1016803"/>
            <a:ext cx="2000063" cy="2035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428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24480" y="860970"/>
            <a:ext cx="9072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Важливо</a:t>
            </a:r>
            <a:r>
              <a:rPr lang="ru-RU" sz="2000" b="1" dirty="0">
                <a:solidFill>
                  <a:srgbClr val="F24E5E"/>
                </a:solidFill>
                <a:latin typeface="Arial" panose="020B0604020202020204" pitchFamily="34" charset="0"/>
              </a:rPr>
              <a:t>! </a:t>
            </a:r>
            <a:endParaRPr lang="ru-RU" sz="20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У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паперовому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вигдляді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поштою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до ХРЦОЯО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документи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надсилати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НЕ ПОТР</a:t>
            </a:r>
            <a:r>
              <a:rPr lang="uk-UA" sz="1600" b="1" dirty="0" smtClean="0">
                <a:solidFill>
                  <a:srgbClr val="F24E5E"/>
                </a:solidFill>
                <a:latin typeface="Arial" panose="020B0604020202020204" pitchFamily="34" charset="0"/>
              </a:rPr>
              <a:t>ІБНО</a:t>
            </a:r>
            <a:endParaRPr lang="uk-UA" sz="1600" b="1" dirty="0">
              <a:solidFill>
                <a:srgbClr val="F24E5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11642" y="2524052"/>
            <a:ext cx="8985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Оброблення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документів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триває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не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довше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семи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календарних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днів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із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дня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надсилання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абітурієнтом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. </a:t>
            </a:r>
            <a:endParaRPr lang="ru-RU" sz="1600" dirty="0" smtClean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За 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результатами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оброблення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документів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регіональний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центр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оцінювання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якості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освіти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приймає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одне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з таких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рішень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підтвердити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реєстрацію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для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НМТ;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повідомити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про потребу в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доопрацюванні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наданої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ним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та/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або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копій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документів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відмовити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реєстрації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для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НМТ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1600" dirty="0" err="1" smtClean="0">
                <a:solidFill>
                  <a:srgbClr val="0D0D0D"/>
                </a:solidFill>
                <a:latin typeface="Arial" panose="020B0604020202020204" pitchFamily="34" charset="0"/>
              </a:rPr>
              <a:t>Рішення</a:t>
            </a:r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регіонального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центру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оцінювання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якості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освіти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буде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розміщено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учасника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39" y="644362"/>
            <a:ext cx="2311446" cy="1808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91" y="2524052"/>
            <a:ext cx="2311446" cy="2094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91" y="4689710"/>
            <a:ext cx="2297898" cy="2061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2911642" y="5501762"/>
            <a:ext cx="9072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D0D0D"/>
                </a:solidFill>
                <a:latin typeface="Arial" panose="020B0604020202020204" pitchFamily="34" charset="0"/>
              </a:rPr>
              <a:t>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разі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підтвердження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регіональним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центром 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оцінювання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якості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освіти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 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реєстрації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 для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в НМТ у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учасника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з’явиться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можливість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сформувати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D0D0D"/>
                </a:solidFill>
                <a:latin typeface="Arial" panose="020B0604020202020204" pitchFamily="34" charset="0"/>
              </a:rPr>
              <a:t>Сертифікат</a:t>
            </a:r>
            <a:r>
              <a:rPr lang="ru-RU" sz="1600" dirty="0">
                <a:solidFill>
                  <a:srgbClr val="0D0D0D"/>
                </a:solidFill>
                <a:latin typeface="Arial" panose="020B0604020202020204" pitchFamily="34" charset="0"/>
              </a:rPr>
              <a:t>.</a:t>
            </a:r>
            <a:endParaRPr lang="uk-UA" sz="1600" dirty="0">
              <a:solidFill>
                <a:srgbClr val="0D0D0D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8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3" y="523220"/>
            <a:ext cx="11377061" cy="630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реєстрації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773" y="1907638"/>
            <a:ext cx="107032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Після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надсилання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на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обробку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до 7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травня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в персональному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кабінеті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можна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буде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вносити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зміни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до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інформації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про</a:t>
            </a:r>
            <a:r>
              <a:rPr lang="ru-RU" sz="2400" dirty="0" smtClean="0">
                <a:solidFill>
                  <a:srgbClr val="0D0D0D"/>
                </a:solidFill>
                <a:latin typeface="Arial" panose="020B0604020202020204" pitchFamily="34" charset="0"/>
              </a:rPr>
              <a:t>:</a:t>
            </a:r>
          </a:p>
          <a:p>
            <a:endParaRPr lang="ru-RU" sz="2400" dirty="0">
              <a:solidFill>
                <a:srgbClr val="0D0D0D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назву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навчального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предмета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додаткового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блоку, з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якого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вступник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бажає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пройти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тестування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населений пункт в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Україні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або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за кордоном, де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він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перебуватиме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в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дні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проведення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НМТ;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потребу в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проходженні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НМТ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під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час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додаткових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Arial" panose="020B0604020202020204" pitchFamily="34" charset="0"/>
              </a:rPr>
              <a:t>сесій</a:t>
            </a:r>
            <a:r>
              <a:rPr lang="ru-RU" sz="2400" dirty="0">
                <a:solidFill>
                  <a:srgbClr val="0D0D0D"/>
                </a:solidFill>
                <a:latin typeface="Arial" panose="020B0604020202020204" pitchFamily="34" charset="0"/>
              </a:rPr>
              <a:t>. </a:t>
            </a:r>
            <a:endParaRPr lang="ru-RU" sz="2400" b="0" i="0" dirty="0">
              <a:solidFill>
                <a:srgbClr val="0D0D0D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0042" y="706530"/>
            <a:ext cx="92787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Чи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можна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внести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зміни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до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реєстраційних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даних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219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К</a:t>
            </a:r>
            <a:r>
              <a:rPr lang="uk-UA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АБІНЕТ КЕРІВНИКА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" y="1780241"/>
            <a:ext cx="4856480" cy="33566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252720" y="794721"/>
            <a:ext cx="660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err="1">
                <a:solidFill>
                  <a:srgbClr val="F24E5E"/>
                </a:solidFill>
                <a:latin typeface="Arial" panose="020B0604020202020204" pitchFamily="34" charset="0"/>
              </a:rPr>
              <a:t>Важливо</a:t>
            </a:r>
            <a:r>
              <a:rPr lang="ru-RU" sz="2400" b="1" dirty="0">
                <a:solidFill>
                  <a:srgbClr val="F24E5E"/>
                </a:solidFill>
                <a:latin typeface="Arial" panose="020B0604020202020204" pitchFamily="34" charset="0"/>
              </a:rPr>
              <a:t>! </a:t>
            </a:r>
            <a:endParaRPr lang="ru-RU" sz="24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rgbClr val="F24E5E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Оновлені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логіни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паролі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доступу до </a:t>
            </a: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кабінету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ru-RU" dirty="0" smtClean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Актуалізація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інформації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закладу освіти – автоматично через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Єдину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державну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електронну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базу 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ru-RU" dirty="0" err="1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питань</a:t>
            </a:r>
            <a:r>
              <a:rPr lang="ru-RU" dirty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освіти </a:t>
            </a:r>
            <a:r>
              <a:rPr lang="ru-RU" dirty="0" smtClean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(ЕДЕБО)</a:t>
            </a:r>
          </a:p>
          <a:p>
            <a:pPr algn="just">
              <a:lnSpc>
                <a:spcPct val="15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Статистичні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дані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щодо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перебігу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реєстрації</a:t>
            </a:r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uk-UA" b="1" dirty="0">
              <a:solidFill>
                <a:srgbClr val="F24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ПІДГОТОВКА ДО РЕЄСТРАЦІЇ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3746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indent="-447675"/>
            <a:r>
              <a:rPr lang="uk-UA" sz="26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ПУНКТИ РЕЄСТРАЦІЇ </a:t>
            </a:r>
            <a:endParaRPr lang="uk-UA" sz="2600" b="1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915645"/>
              </p:ext>
            </p:extLst>
          </p:nvPr>
        </p:nvGraphicFramePr>
        <p:xfrm>
          <a:off x="323849" y="667640"/>
          <a:ext cx="11468102" cy="59331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9527">
                  <a:extLst>
                    <a:ext uri="{9D8B030D-6E8A-4147-A177-3AD203B41FA5}">
                      <a16:colId xmlns:a16="http://schemas.microsoft.com/office/drawing/2014/main" val="1054154617"/>
                    </a:ext>
                  </a:extLst>
                </a:gridCol>
                <a:gridCol w="3399473">
                  <a:extLst>
                    <a:ext uri="{9D8B030D-6E8A-4147-A177-3AD203B41FA5}">
                      <a16:colId xmlns:a16="http://schemas.microsoft.com/office/drawing/2014/main" val="1448820612"/>
                    </a:ext>
                  </a:extLst>
                </a:gridCol>
                <a:gridCol w="1925004">
                  <a:extLst>
                    <a:ext uri="{9D8B030D-6E8A-4147-A177-3AD203B41FA5}">
                      <a16:colId xmlns:a16="http://schemas.microsoft.com/office/drawing/2014/main" val="1367510659"/>
                    </a:ext>
                  </a:extLst>
                </a:gridCol>
                <a:gridCol w="2314098">
                  <a:extLst>
                    <a:ext uri="{9D8B030D-6E8A-4147-A177-3AD203B41FA5}">
                      <a16:colId xmlns:a16="http://schemas.microsoft.com/office/drawing/2014/main" val="3909996417"/>
                    </a:ext>
                  </a:extLst>
                </a:gridCol>
              </a:tblGrid>
              <a:tr h="9812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Комунальний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заклад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обласний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інститут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післядипломної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педагогічної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освіти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вул. Римського-Корсакова, 5,</a:t>
                      </a:r>
                      <a:b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м. Суми, Сумська область, 40007 (гуртжиток, 1 поверх, кім.113)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(0542) 33 03 29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понеділок-четвер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08.00-17.00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п’ятниця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08.00-15.45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перерва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12.00-12.45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354435"/>
                  </a:ext>
                </a:extLst>
              </a:tr>
              <a:tr h="7204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державний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педагогічний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університет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імені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А.С.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Макаренка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вул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Роменська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87,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Суми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область,40002 (факультет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іноземної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та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слов’янської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філології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поверх,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кім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150)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(0542) 22 12 44 </a:t>
                      </a:r>
                      <a:endParaRPr lang="uk-UA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(093) 256 67 28  </a:t>
                      </a:r>
                      <a:endParaRPr lang="uk-UA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099) 601 07 23</a:t>
                      </a:r>
                      <a:b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Понеділок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–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п’ятниця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9.00-16.00 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перерва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   13.00-13.30             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404043"/>
                  </a:ext>
                </a:extLst>
              </a:tr>
              <a:tr h="5776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державний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університет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вул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Римського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-Корсакова, 2, </a:t>
                      </a:r>
                      <a:b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Суми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область, 40007 (корпус Ц, 3 поверх,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кім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339А)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(0542) 68 78 42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Понеділок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–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п’ятниця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9.00-17.00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перерва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 12.00-13.00             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38996"/>
                  </a:ext>
                </a:extLst>
              </a:tr>
              <a:tr h="62101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державний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університет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вул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Петропавлівська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57,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Суми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область, 40014 (корпус 2,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поверх,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кім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136)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(0542) 66 51 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Понеділок –п’ятниця            9.00-17.00          перерва                  12.00-13.00              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879387"/>
                  </a:ext>
                </a:extLst>
              </a:tr>
              <a:tr h="7452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Відокремлений структурний підрозділ</a:t>
                      </a:r>
                      <a:b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«Класичний фаховий коледж Сумського державного університету»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просп. Миру, 24,   </a:t>
                      </a:r>
                      <a:b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м. Конотоп,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область, 41615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поверх, кім.116)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(05447) 2 50 95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Понеділок –п’ятниця            9.00-15.00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774424"/>
                  </a:ext>
                </a:extLst>
              </a:tr>
              <a:tr h="8942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Відокремлений структурний підрозділ «Глухівський агротехнічний фаховий коледж Сумського національного аграрного університету»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вул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Терещенків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36,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Глухів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область, 41400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поверх,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кім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6)</a:t>
                      </a:r>
                      <a:b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(05444) 3 32 71</a:t>
                      </a:r>
                      <a:b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(095) 707 46 68</a:t>
                      </a:r>
                      <a:b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(068) 481 75 51</a:t>
                      </a:r>
                      <a:b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Понеділок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–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п’ятниця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8.00-16.30    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перерва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12.00-12.30             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587882"/>
                  </a:ext>
                </a:extLst>
              </a:tr>
              <a:tr h="57763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Шосткинський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інститут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Сумського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державного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університету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вул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Леоніда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Каденюка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1,          </a:t>
                      </a:r>
                      <a:b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м.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Шостка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Сумська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область, 41100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  (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поверх,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кім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113)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(050) 537 78 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Понеділок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–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четвер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9.00-16.00          </a:t>
                      </a:r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перерва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13.00-14.00             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00" marR="5300" marT="53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020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30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ПІДГОТОВКА ДО РЕЄСТРАЦІЇ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3746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indent="-447675"/>
            <a:r>
              <a:rPr lang="uk-UA" sz="26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ПУНКТИ РЕЄСТРАЦІЇ </a:t>
            </a:r>
            <a:endParaRPr lang="uk-UA" sz="2600" b="1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334796"/>
              </p:ext>
            </p:extLst>
          </p:nvPr>
        </p:nvGraphicFramePr>
        <p:xfrm>
          <a:off x="776407" y="1154391"/>
          <a:ext cx="10823577" cy="46406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4302">
                  <a:extLst>
                    <a:ext uri="{9D8B030D-6E8A-4147-A177-3AD203B41FA5}">
                      <a16:colId xmlns:a16="http://schemas.microsoft.com/office/drawing/2014/main" val="688095993"/>
                    </a:ext>
                  </a:extLst>
                </a:gridCol>
                <a:gridCol w="3208417">
                  <a:extLst>
                    <a:ext uri="{9D8B030D-6E8A-4147-A177-3AD203B41FA5}">
                      <a16:colId xmlns:a16="http://schemas.microsoft.com/office/drawing/2014/main" val="3848827813"/>
                    </a:ext>
                  </a:extLst>
                </a:gridCol>
                <a:gridCol w="1816815">
                  <a:extLst>
                    <a:ext uri="{9D8B030D-6E8A-4147-A177-3AD203B41FA5}">
                      <a16:colId xmlns:a16="http://schemas.microsoft.com/office/drawing/2014/main" val="1198702934"/>
                    </a:ext>
                  </a:extLst>
                </a:gridCol>
                <a:gridCol w="2184043">
                  <a:extLst>
                    <a:ext uri="{9D8B030D-6E8A-4147-A177-3AD203B41FA5}">
                      <a16:colId xmlns:a16="http://schemas.microsoft.com/office/drawing/2014/main" val="1755173062"/>
                    </a:ext>
                  </a:extLst>
                </a:gridCol>
              </a:tblGrid>
              <a:tr h="5349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Назва</a:t>
                      </a:r>
                      <a:r>
                        <a:rPr lang="ru-RU" sz="1600" u="none" strike="noStrike" dirty="0">
                          <a:effectLst/>
                        </a:rPr>
                        <a:t> пункту </a:t>
                      </a:r>
                      <a:r>
                        <a:rPr lang="ru-RU" sz="1600" u="none" strike="noStrike" dirty="0" err="1">
                          <a:effectLst/>
                        </a:rPr>
                        <a:t>реєстрації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Адреса пункту реєстрації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Контактний телефон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Графік роботи пункту реєстрації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00682"/>
                  </a:ext>
                </a:extLst>
              </a:tr>
              <a:tr h="12661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Національний університет «Полтавська політехніка імені Юрія Кондратюка»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проспект </a:t>
                      </a:r>
                      <a:r>
                        <a:rPr lang="ru-RU" sz="1600" u="none" strike="noStrike" dirty="0" err="1">
                          <a:effectLst/>
                        </a:rPr>
                        <a:t>Першотравневий</a:t>
                      </a:r>
                      <a:r>
                        <a:rPr lang="ru-RU" sz="1600" u="none" strike="noStrike" dirty="0">
                          <a:effectLst/>
                        </a:rPr>
                        <a:t>, 24, </a:t>
                      </a:r>
                      <a:r>
                        <a:rPr lang="ru-RU" sz="1600" u="none" strike="noStrike" dirty="0" err="1">
                          <a:effectLst/>
                        </a:rPr>
                        <a:t>м.Полтава</a:t>
                      </a:r>
                      <a:r>
                        <a:rPr lang="ru-RU" sz="1600" u="none" strike="noStrike" dirty="0">
                          <a:effectLst/>
                        </a:rPr>
                        <a:t>, </a:t>
                      </a:r>
                      <a:r>
                        <a:rPr lang="ru-RU" sz="1600" u="none" strike="noStrike" dirty="0" err="1">
                          <a:effectLst/>
                        </a:rPr>
                        <a:t>Полтавська</a:t>
                      </a:r>
                      <a:r>
                        <a:rPr lang="ru-RU" sz="1600" u="none" strike="noStrike" dirty="0">
                          <a:effectLst/>
                        </a:rPr>
                        <a:t> область, 36000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(</a:t>
                      </a:r>
                      <a:r>
                        <a:rPr lang="ru-RU" sz="1600" u="none" strike="noStrike" dirty="0">
                          <a:effectLst/>
                        </a:rPr>
                        <a:t>корпус </a:t>
                      </a:r>
                      <a:r>
                        <a:rPr lang="ru-RU" sz="1600" u="none" strike="noStrike" dirty="0" err="1">
                          <a:effectLst/>
                        </a:rPr>
                        <a:t>центральний</a:t>
                      </a:r>
                      <a:r>
                        <a:rPr lang="ru-RU" sz="1600" u="none" strike="noStrike" dirty="0">
                          <a:effectLst/>
                        </a:rPr>
                        <a:t>, 1 поверх, </a:t>
                      </a:r>
                      <a:r>
                        <a:rPr lang="ru-RU" sz="1600" u="none" strike="noStrike" dirty="0" err="1">
                          <a:effectLst/>
                        </a:rPr>
                        <a:t>аудиторія</a:t>
                      </a:r>
                      <a:r>
                        <a:rPr lang="ru-RU" sz="1600" u="none" strike="noStrike" dirty="0">
                          <a:effectLst/>
                        </a:rPr>
                        <a:t> 123-Ц)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(0532) 56 16 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 smtClean="0">
                          <a:effectLst/>
                        </a:rPr>
                        <a:t>понеділок-п’ятниця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8.00 - 17.00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953257"/>
                  </a:ext>
                </a:extLst>
              </a:tr>
              <a:tr h="11309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ВНЗ Укоопспілки «Полтавський університет економіки і торгівлі»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вул</a:t>
                      </a:r>
                      <a:r>
                        <a:rPr lang="ru-RU" sz="1600" u="none" strike="noStrike" dirty="0">
                          <a:effectLst/>
                        </a:rPr>
                        <a:t>. Коваля, 3,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м</a:t>
                      </a:r>
                      <a:r>
                        <a:rPr lang="ru-RU" sz="1600" u="none" strike="noStrike" dirty="0">
                          <a:effectLst/>
                        </a:rPr>
                        <a:t>. Полтава,  </a:t>
                      </a:r>
                      <a:r>
                        <a:rPr lang="ru-RU" sz="1600" u="none" strike="noStrike" dirty="0" err="1">
                          <a:effectLst/>
                        </a:rPr>
                        <a:t>Полтавська</a:t>
                      </a:r>
                      <a:r>
                        <a:rPr lang="ru-RU" sz="1600" u="none" strike="noStrike" dirty="0">
                          <a:effectLst/>
                        </a:rPr>
                        <a:t> область, 36014         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(1 поверх, </a:t>
                      </a:r>
                      <a:r>
                        <a:rPr lang="ru-RU" sz="1600" u="none" strike="noStrike" dirty="0" err="1">
                          <a:effectLst/>
                        </a:rPr>
                        <a:t>кімната</a:t>
                      </a:r>
                      <a:r>
                        <a:rPr lang="ru-RU" sz="1600" u="none" strike="noStrike" dirty="0">
                          <a:effectLst/>
                        </a:rPr>
                        <a:t> 140)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(066) 225 12 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понеділок-п’ятниця</a:t>
                      </a:r>
                      <a:r>
                        <a:rPr lang="ru-RU" sz="1600" u="none" strike="noStrike" dirty="0">
                          <a:effectLst/>
                        </a:rPr>
                        <a:t>  8.00-17.00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  </a:t>
                      </a:r>
                      <a:r>
                        <a:rPr lang="ru-RU" sz="1600" u="none" strike="noStrike" dirty="0" err="1">
                          <a:effectLst/>
                        </a:rPr>
                        <a:t>перерва</a:t>
                      </a:r>
                      <a:r>
                        <a:rPr lang="ru-RU" sz="1600" u="none" strike="noStrike" dirty="0">
                          <a:effectLst/>
                        </a:rPr>
                        <a:t>    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  </a:t>
                      </a:r>
                      <a:r>
                        <a:rPr lang="ru-RU" sz="1600" u="none" strike="noStrike" dirty="0">
                          <a:effectLst/>
                        </a:rPr>
                        <a:t>13.00-14.00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571085"/>
                  </a:ext>
                </a:extLst>
              </a:tr>
              <a:tr h="17086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Кременчуцький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національний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університет</a:t>
                      </a:r>
                      <a:r>
                        <a:rPr lang="ru-RU" sz="1600" u="none" strike="noStrike" dirty="0">
                          <a:effectLst/>
                        </a:rPr>
                        <a:t> і </a:t>
                      </a:r>
                      <a:r>
                        <a:rPr lang="ru-RU" sz="1600" u="none" strike="noStrike" dirty="0" err="1">
                          <a:effectLst/>
                        </a:rPr>
                        <a:t>імені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Михайла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Остроградського</a:t>
                      </a:r>
                      <a:r>
                        <a:rPr lang="ru-RU" sz="1600" u="none" strike="noStrike" dirty="0">
                          <a:effectLst/>
                        </a:rPr>
                        <a:t>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вул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lang="ru-RU" sz="1600" u="none" strike="noStrike" dirty="0" err="1">
                          <a:effectLst/>
                        </a:rPr>
                        <a:t>Першотравнева</a:t>
                      </a:r>
                      <a:r>
                        <a:rPr lang="ru-RU" sz="1600" u="none" strike="noStrike" dirty="0" smtClean="0">
                          <a:effectLst/>
                        </a:rPr>
                        <a:t>,</a:t>
                      </a: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м.Кременчук</a:t>
                      </a:r>
                      <a:r>
                        <a:rPr lang="ru-RU" sz="1600" u="none" strike="noStrike" dirty="0">
                          <a:effectLst/>
                        </a:rPr>
                        <a:t>, </a:t>
                      </a:r>
                      <a:r>
                        <a:rPr lang="ru-RU" sz="1600" u="none" strike="noStrike" dirty="0" err="1">
                          <a:effectLst/>
                        </a:rPr>
                        <a:t>Полтавська</a:t>
                      </a:r>
                      <a:r>
                        <a:rPr lang="ru-RU" sz="1600" u="none" strike="noStrike" dirty="0">
                          <a:effectLst/>
                        </a:rPr>
                        <a:t> область, 39600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(</a:t>
                      </a:r>
                      <a:r>
                        <a:rPr lang="ru-RU" sz="1600" u="none" strike="noStrike" dirty="0">
                          <a:effectLst/>
                        </a:rPr>
                        <a:t>1 поверх, </a:t>
                      </a:r>
                      <a:r>
                        <a:rPr lang="ru-RU" sz="1600" u="none" strike="noStrike" dirty="0" err="1">
                          <a:effectLst/>
                        </a:rPr>
                        <a:t>аудиторії</a:t>
                      </a:r>
                      <a:r>
                        <a:rPr lang="ru-RU" sz="1600" u="none" strike="noStrike" dirty="0">
                          <a:effectLst/>
                        </a:rPr>
                        <a:t> 2101, 1123)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(0536) 75 86 96 (067) 400 01 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понеділок-четвер</a:t>
                      </a:r>
                      <a:r>
                        <a:rPr lang="ru-RU" sz="1600" u="none" strike="noStrike" dirty="0">
                          <a:effectLst/>
                        </a:rPr>
                        <a:t>  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09.00-17.00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 err="1">
                          <a:effectLst/>
                        </a:rPr>
                        <a:t>п’ятниця</a:t>
                      </a:r>
                      <a:r>
                        <a:rPr lang="ru-RU" sz="1600" u="none" strike="noStrike" dirty="0">
                          <a:effectLst/>
                        </a:rPr>
                        <a:t>     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  09.00-16.00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 err="1">
                          <a:effectLst/>
                        </a:rPr>
                        <a:t>перерва</a:t>
                      </a:r>
                      <a:r>
                        <a:rPr lang="ru-RU" sz="1600" u="none" strike="noStrike" dirty="0">
                          <a:effectLst/>
                        </a:rPr>
                        <a:t> 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12.30-13.30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719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12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ПІДГОТОВКА ДО РЕЄСТРАЦІЇ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3746"/>
            <a:ext cx="12192000" cy="492443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indent="-447675"/>
            <a:r>
              <a:rPr lang="uk-UA" sz="2600" b="1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ПУНКТИ РЕЄСТРАЦІЇ </a:t>
            </a:r>
            <a:endParaRPr lang="uk-UA" sz="2600" b="1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078288"/>
              </p:ext>
            </p:extLst>
          </p:nvPr>
        </p:nvGraphicFramePr>
        <p:xfrm>
          <a:off x="952360" y="1660455"/>
          <a:ext cx="10362085" cy="3406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0196">
                  <a:extLst>
                    <a:ext uri="{9D8B030D-6E8A-4147-A177-3AD203B41FA5}">
                      <a16:colId xmlns:a16="http://schemas.microsoft.com/office/drawing/2014/main" val="1700365608"/>
                    </a:ext>
                  </a:extLst>
                </a:gridCol>
                <a:gridCol w="3071618">
                  <a:extLst>
                    <a:ext uri="{9D8B030D-6E8A-4147-A177-3AD203B41FA5}">
                      <a16:colId xmlns:a16="http://schemas.microsoft.com/office/drawing/2014/main" val="1821424365"/>
                    </a:ext>
                  </a:extLst>
                </a:gridCol>
                <a:gridCol w="1739350">
                  <a:extLst>
                    <a:ext uri="{9D8B030D-6E8A-4147-A177-3AD203B41FA5}">
                      <a16:colId xmlns:a16="http://schemas.microsoft.com/office/drawing/2014/main" val="3484931660"/>
                    </a:ext>
                  </a:extLst>
                </a:gridCol>
                <a:gridCol w="2090921">
                  <a:extLst>
                    <a:ext uri="{9D8B030D-6E8A-4147-A177-3AD203B41FA5}">
                      <a16:colId xmlns:a16="http://schemas.microsoft.com/office/drawing/2014/main" val="1859541359"/>
                    </a:ext>
                  </a:extLst>
                </a:gridCol>
              </a:tblGrid>
              <a:tr h="114387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Харківський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національний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університет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імені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В.Н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lang="ru-RU" sz="1600" u="none" strike="noStrike" dirty="0" err="1">
                          <a:effectLst/>
                        </a:rPr>
                        <a:t>Каразіна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 майдан </a:t>
                      </a:r>
                      <a:r>
                        <a:rPr lang="ru-RU" sz="1600" u="none" strike="noStrike" dirty="0" err="1">
                          <a:effectLst/>
                        </a:rPr>
                        <a:t>Свободи</a:t>
                      </a:r>
                      <a:r>
                        <a:rPr lang="ru-RU" sz="1600" u="none" strike="noStrike" dirty="0">
                          <a:effectLst/>
                        </a:rPr>
                        <a:t>, 4</a:t>
                      </a:r>
                      <a:r>
                        <a:rPr lang="ru-RU" sz="1600" u="none" strike="noStrike" dirty="0" smtClean="0">
                          <a:effectLst/>
                        </a:rPr>
                        <a:t>,</a:t>
                      </a: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м.Харків</a:t>
                      </a:r>
                      <a:r>
                        <a:rPr lang="ru-RU" sz="1600" u="none" strike="noStrike" dirty="0">
                          <a:effectLst/>
                        </a:rPr>
                        <a:t>, </a:t>
                      </a:r>
                      <a:r>
                        <a:rPr lang="ru-RU" sz="1600" u="none" strike="noStrike" dirty="0" err="1">
                          <a:effectLst/>
                        </a:rPr>
                        <a:t>Харківська</a:t>
                      </a:r>
                      <a:r>
                        <a:rPr lang="ru-RU" sz="1600" u="none" strike="noStrike" dirty="0">
                          <a:effectLst/>
                        </a:rPr>
                        <a:t> область, 61022  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         </a:t>
                      </a:r>
                      <a:r>
                        <a:rPr lang="ru-RU" sz="1600" u="none" strike="noStrike" dirty="0">
                          <a:effectLst/>
                        </a:rPr>
                        <a:t>(</a:t>
                      </a:r>
                      <a:r>
                        <a:rPr lang="ru-RU" sz="1600" u="none" strike="noStrike" dirty="0" err="1">
                          <a:effectLst/>
                        </a:rPr>
                        <a:t>головний</a:t>
                      </a:r>
                      <a:r>
                        <a:rPr lang="ru-RU" sz="1600" u="none" strike="noStrike" dirty="0">
                          <a:effectLst/>
                        </a:rPr>
                        <a:t> корпус, 7 поверх, </a:t>
                      </a:r>
                      <a:r>
                        <a:rPr lang="ru-RU" sz="1600" u="none" strike="noStrike" dirty="0" err="1">
                          <a:effectLst/>
                        </a:rPr>
                        <a:t>кабінет</a:t>
                      </a:r>
                      <a:r>
                        <a:rPr lang="ru-RU" sz="1600" u="none" strike="noStrike" dirty="0">
                          <a:effectLst/>
                        </a:rPr>
                        <a:t> 747)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(068) 941 39 48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</a:rPr>
                        <a:t>Понеділок-п’ятниця 10.00-14-00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051538"/>
                  </a:ext>
                </a:extLst>
              </a:tr>
              <a:tr h="21796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Харківський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національний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університет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міського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господарства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імені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О.М.Бекетова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вул</a:t>
                      </a:r>
                      <a:r>
                        <a:rPr lang="ru-RU" sz="1600" u="none" strike="noStrike" dirty="0">
                          <a:effectLst/>
                        </a:rPr>
                        <a:t>. Маршала Бажанова, 17, </a:t>
                      </a:r>
                      <a:r>
                        <a:rPr lang="ru-RU" sz="1600" u="none" strike="noStrike" dirty="0" err="1">
                          <a:effectLst/>
                        </a:rPr>
                        <a:t>м.Харків</a:t>
                      </a:r>
                      <a:r>
                        <a:rPr lang="ru-RU" sz="1600" u="none" strike="noStrike" dirty="0">
                          <a:effectLst/>
                        </a:rPr>
                        <a:t>, </a:t>
                      </a:r>
                      <a:r>
                        <a:rPr lang="ru-RU" sz="1600" u="none" strike="noStrike" dirty="0" err="1">
                          <a:effectLst/>
                        </a:rPr>
                        <a:t>Харківська</a:t>
                      </a:r>
                      <a:r>
                        <a:rPr lang="ru-RU" sz="1600" u="none" strike="noStrike" dirty="0">
                          <a:effectLst/>
                        </a:rPr>
                        <a:t> область, 61002 </a:t>
                      </a: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(</a:t>
                      </a:r>
                      <a:r>
                        <a:rPr lang="ru-RU" sz="1600" u="none" strike="noStrike" dirty="0" err="1">
                          <a:effectLst/>
                        </a:rPr>
                        <a:t>центральний</a:t>
                      </a:r>
                      <a:r>
                        <a:rPr lang="ru-RU" sz="1600" u="none" strike="noStrike" dirty="0">
                          <a:effectLst/>
                        </a:rPr>
                        <a:t> корпус, 4 поверх, </a:t>
                      </a:r>
                      <a:r>
                        <a:rPr lang="ru-RU" sz="1600" u="none" strike="noStrike" dirty="0" err="1">
                          <a:effectLst/>
                        </a:rPr>
                        <a:t>кімната</a:t>
                      </a:r>
                      <a:r>
                        <a:rPr lang="ru-RU" sz="1600" u="none" strike="noStrike" dirty="0">
                          <a:effectLst/>
                        </a:rPr>
                        <a:t> 410)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(057) 707 32 63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err="1">
                          <a:effectLst/>
                        </a:rPr>
                        <a:t>Понеділок-п’ятниця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(оф-</a:t>
                      </a:r>
                      <a:r>
                        <a:rPr lang="ru-RU" sz="1600" u="none" strike="noStrike" dirty="0" err="1">
                          <a:effectLst/>
                        </a:rPr>
                        <a:t>лайн</a:t>
                      </a:r>
                      <a:r>
                        <a:rPr lang="ru-RU" sz="1600" u="none" strike="noStrike" dirty="0">
                          <a:effectLst/>
                        </a:rPr>
                        <a:t> з 09.00-15.00, он-</a:t>
                      </a:r>
                      <a:r>
                        <a:rPr lang="ru-RU" sz="1600" u="none" strike="noStrike" dirty="0" err="1">
                          <a:effectLst/>
                        </a:rPr>
                        <a:t>лайн</a:t>
                      </a:r>
                      <a:r>
                        <a:rPr lang="ru-RU" sz="1600" u="none" strike="noStrike" dirty="0">
                          <a:effectLst/>
                        </a:rPr>
                        <a:t> 09.00-18.00)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err="1" smtClean="0">
                          <a:effectLst/>
                        </a:rPr>
                        <a:t>Субота</a:t>
                      </a:r>
                      <a:r>
                        <a:rPr lang="ru-RU" sz="1600" u="none" strike="noStrike" dirty="0"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(оф-</a:t>
                      </a:r>
                      <a:r>
                        <a:rPr lang="ru-RU" sz="1600" u="none" strike="noStrike" dirty="0" err="1">
                          <a:effectLst/>
                        </a:rPr>
                        <a:t>лайн</a:t>
                      </a:r>
                      <a:r>
                        <a:rPr lang="ru-RU" sz="1600" u="none" strike="noStrike" dirty="0">
                          <a:effectLst/>
                        </a:rPr>
                        <a:t> з 10.00-13.00)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err="1" smtClean="0">
                          <a:effectLst/>
                        </a:rPr>
                        <a:t>Вихідний</a:t>
                      </a:r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- </a:t>
                      </a:r>
                      <a:r>
                        <a:rPr lang="ru-RU" sz="1600" u="none" strike="noStrike" dirty="0" err="1">
                          <a:effectLst/>
                        </a:rPr>
                        <a:t>неділя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809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61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"/>
            <a:ext cx="2542923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>
          <a:xfrm rot="5400000">
            <a:off x="-8271303" y="-752155"/>
            <a:ext cx="10285328" cy="96939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5640" y="746548"/>
            <a:ext cx="11684000" cy="4418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</a:pPr>
            <a:endParaRPr lang="uk-UA" sz="2667" dirty="0" smtClean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</a:pPr>
            <a:endParaRPr lang="uk-UA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Консультації щодо питань НМТ </a:t>
            </a:r>
          </a:p>
          <a:p>
            <a:pPr algn="ctr" fontAlgn="base">
              <a:lnSpc>
                <a:spcPct val="107000"/>
              </a:lnSpc>
            </a:pPr>
            <a:endParaRPr lang="en-US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телефони: </a:t>
            </a:r>
            <a:r>
              <a:rPr lang="uk-UA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099-115-38-18, 063-682-82-10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електронна адреса: </a:t>
            </a:r>
            <a:r>
              <a:rPr lang="uk-UA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ffice</a:t>
            </a:r>
            <a:r>
              <a:rPr lang="uk-UA" sz="3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@zno-kharkiv.org.ua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телеграм</a:t>
            </a:r>
            <a:r>
              <a:rPr lang="uk-UA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ЗНО/НМТ 2023  </a:t>
            </a:r>
            <a:r>
              <a:rPr lang="uk-UA" sz="1600" u="sng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https://t.me/znonmt2023</a:t>
            </a:r>
            <a:r>
              <a:rPr lang="uk-UA" sz="1600" u="sng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uk-UA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   інстаграм: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nmt.zno.2023kh</a:t>
            </a:r>
            <a:r>
              <a:rPr lang="en-US" sz="2667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https://www.instagram.com/nmt.zno.2023kh/?igshid=YmMyMTA2M2Y%3D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933" dirty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200"/>
              </a:lnSpc>
            </a:pPr>
            <a:endParaRPr lang="uk-UA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ts val="1200"/>
              </a:lnSpc>
            </a:pPr>
            <a:endParaRPr lang="uk-UA" sz="2667" dirty="0">
              <a:solidFill>
                <a:schemeClr val="tx1">
                  <a:lumMod val="50000"/>
                  <a:lumOff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Телеграмма – Бесплатные иконки: социальные медиа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uk-UA" sz="1200"/>
          </a:p>
        </p:txBody>
      </p:sp>
      <p:sp>
        <p:nvSpPr>
          <p:cNvPr id="6" name="AutoShape 4" descr="Телеграмма – Бесплатные иконки: социальные медиа"/>
          <p:cNvSpPr>
            <a:spLocks noChangeAspect="1" noChangeArrowheads="1"/>
          </p:cNvSpPr>
          <p:nvPr/>
        </p:nvSpPr>
        <p:spPr bwMode="auto">
          <a:xfrm>
            <a:off x="205317" y="5292"/>
            <a:ext cx="203200" cy="2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uk-UA" sz="1200"/>
          </a:p>
        </p:txBody>
      </p:sp>
      <p:pic>
        <p:nvPicPr>
          <p:cNvPr id="8" name="Рисунок 7" descr="Instagram – Бесплатные иконки: социальные медиа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4" r="21875" b="-198"/>
          <a:stretch/>
        </p:blipFill>
        <p:spPr bwMode="auto">
          <a:xfrm>
            <a:off x="668867" y="4241800"/>
            <a:ext cx="267123" cy="247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Значок телеграмма - Png картинки и иконки без фона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" y="3758232"/>
            <a:ext cx="260350" cy="260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63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15602</TotalTime>
  <Words>991</Words>
  <Application>Microsoft Office PowerPoint</Application>
  <PresentationFormat>Широкоэкранный</PresentationFormat>
  <Paragraphs>180</Paragraphs>
  <Slides>18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Open Sans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Сухарєв Андрій Олексійович</dc:creator>
  <cp:lastModifiedBy>Dimashero</cp:lastModifiedBy>
  <cp:revision>581</cp:revision>
  <cp:lastPrinted>2020-01-17T08:39:43Z</cp:lastPrinted>
  <dcterms:created xsi:type="dcterms:W3CDTF">2019-04-04T08:53:31Z</dcterms:created>
  <dcterms:modified xsi:type="dcterms:W3CDTF">2023-03-28T07:11:45Z</dcterms:modified>
</cp:coreProperties>
</file>