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56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57" r:id="rId12"/>
    <p:sldId id="258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1D607-E64A-4429-8505-2C2BA3555EA6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AF908-E7F1-4C9F-91D0-4B3DC4C30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08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BDE0D026-B31C-4BAF-832E-7CE96ED0AF8D}" type="slidenum">
              <a:rPr lang="ru-RU" smtClean="0">
                <a:solidFill>
                  <a:srgbClr val="000000"/>
                </a:solidFill>
                <a:cs typeface="Segoe UI" pitchFamily="34" charset="0"/>
              </a:rPr>
              <a:pPr eaLnBrk="1" hangingPunct="1"/>
              <a:t>3</a:t>
            </a:fld>
            <a:endParaRPr lang="ru-RU" smtClean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solidFill>
            <a:srgbClr val="FFFFFF"/>
          </a:solidFill>
          <a:ln/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640" y="4342450"/>
            <a:ext cx="5488322" cy="41158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983FC338-9350-445F-9533-F971836F073C}" type="slidenum">
              <a:rPr lang="ru-RU" smtClean="0">
                <a:solidFill>
                  <a:srgbClr val="000000"/>
                </a:solidFill>
                <a:cs typeface="Segoe UI" pitchFamily="34" charset="0"/>
              </a:rPr>
              <a:pPr eaLnBrk="1" hangingPunct="1"/>
              <a:t>4</a:t>
            </a:fld>
            <a:endParaRPr lang="ru-RU" smtClean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640" y="4342450"/>
            <a:ext cx="5488322" cy="41158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9E8326F6-509F-4B8C-BC9C-0E62DC2E7EFB}" type="slidenum">
              <a:rPr lang="ru-RU" smtClean="0">
                <a:solidFill>
                  <a:srgbClr val="000000"/>
                </a:solidFill>
                <a:cs typeface="Segoe UI" pitchFamily="34" charset="0"/>
              </a:rPr>
              <a:pPr eaLnBrk="1" hangingPunct="1"/>
              <a:t>5</a:t>
            </a:fld>
            <a:endParaRPr lang="ru-RU" smtClean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solidFill>
            <a:srgbClr val="FFFFFF"/>
          </a:solidFill>
          <a:ln/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640" y="4342450"/>
            <a:ext cx="5488322" cy="41158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3884758" y="8684899"/>
            <a:ext cx="2973242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EB08D98-36D8-408A-8181-82C93DE55193}" type="slidenum">
              <a:rPr 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0A6CAD65-9AFD-447C-8484-EA30AF960E2F}" type="slidenum">
              <a:rPr lang="ru-RU" smtClean="0">
                <a:solidFill>
                  <a:srgbClr val="000000"/>
                </a:solidFill>
                <a:cs typeface="Segoe UI" pitchFamily="34" charset="0"/>
              </a:rPr>
              <a:pPr eaLnBrk="1" hangingPunct="1"/>
              <a:t>6</a:t>
            </a:fld>
            <a:endParaRPr lang="ru-RU" smtClean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640" y="4342450"/>
            <a:ext cx="5488322" cy="41158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F195AE9F-98D7-48B7-8996-BA0DE9698040}" type="slidenum">
              <a:rPr lang="ru-RU" smtClean="0">
                <a:solidFill>
                  <a:srgbClr val="000000"/>
                </a:solidFill>
                <a:cs typeface="Segoe UI" pitchFamily="34" charset="0"/>
              </a:rPr>
              <a:pPr eaLnBrk="1" hangingPunct="1"/>
              <a:t>7</a:t>
            </a:fld>
            <a:endParaRPr lang="ru-RU" smtClean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640" y="4342450"/>
            <a:ext cx="5488322" cy="41158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84758" y="8684899"/>
            <a:ext cx="2973242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22EDA95-1099-4B01-A3C0-59714F3B1F16}" type="slidenum">
              <a:rPr 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32AADC90-47C6-4C4E-A503-847F9E07576B}" type="slidenum">
              <a:rPr lang="ru-RU" smtClean="0">
                <a:solidFill>
                  <a:srgbClr val="000000"/>
                </a:solidFill>
                <a:cs typeface="Segoe UI" pitchFamily="34" charset="0"/>
              </a:rPr>
              <a:pPr eaLnBrk="1" hangingPunct="1"/>
              <a:t>8</a:t>
            </a:fld>
            <a:endParaRPr lang="ru-RU" smtClean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640" y="4342450"/>
            <a:ext cx="5488322" cy="41158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3884758" y="8684899"/>
            <a:ext cx="2973242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B542E06-53D1-4A0B-A64F-C4953374F3FA}" type="slidenum">
              <a:rPr 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04FB0F8B-7D0D-4990-BBEF-F9A62FA67BFC}" type="slidenum">
              <a:rPr lang="ru-RU" smtClean="0">
                <a:solidFill>
                  <a:srgbClr val="000000"/>
                </a:solidFill>
                <a:cs typeface="Segoe UI" pitchFamily="34" charset="0"/>
              </a:rPr>
              <a:pPr eaLnBrk="1" hangingPunct="1"/>
              <a:t>9</a:t>
            </a:fld>
            <a:endParaRPr lang="ru-RU" smtClean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640" y="4342450"/>
            <a:ext cx="5488322" cy="41158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/>
            <a:fld id="{08A2EBC5-43F4-4B35-836A-456A0337261D}" type="slidenum">
              <a:rPr lang="ru-RU" smtClean="0">
                <a:solidFill>
                  <a:srgbClr val="000000"/>
                </a:solidFill>
                <a:cs typeface="Segoe UI" pitchFamily="34" charset="0"/>
              </a:rPr>
              <a:pPr eaLnBrk="1" hangingPunct="1"/>
              <a:t>10</a:t>
            </a:fld>
            <a:endParaRPr lang="ru-RU" smtClean="0">
              <a:solidFill>
                <a:srgbClr val="000000"/>
              </a:solidFill>
              <a:cs typeface="Segoe UI" pitchFamily="34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640" y="4342450"/>
            <a:ext cx="5488322" cy="41158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84758" y="8684899"/>
            <a:ext cx="2973242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B268D59-F545-43A7-9EF5-0576FF027561}" type="slidenum">
              <a:rPr 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10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Вебінар</a:t>
            </a:r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«Запобігання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протидія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домашньому насильству»</a:t>
            </a:r>
          </a:p>
          <a:p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10.01.2020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логоти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505588" cy="131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351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000125" y="642938"/>
            <a:ext cx="78009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> </a:t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1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1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2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2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2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2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endParaRPr lang="uk-UA" sz="32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14313" y="285750"/>
            <a:ext cx="857250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34963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ts val="800"/>
              </a:spcBef>
              <a:buClrTx/>
              <a:buFontTx/>
              <a:buNone/>
            </a:pPr>
            <a:r>
              <a:rPr lang="uk-UA" sz="2200" b="1" dirty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Визначення термінів</a:t>
            </a:r>
          </a:p>
          <a:p>
            <a:pPr algn="just" eaLnBrk="1" hangingPunct="1">
              <a:spcBef>
                <a:spcPts val="500"/>
              </a:spcBef>
              <a:buClrTx/>
              <a:buFont typeface="Arial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uk-UA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Протидія домашньому насильству </a:t>
            </a:r>
            <a:r>
              <a:rPr lang="uk-UA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система заходів, що здійснюються органами виконавчої влади, органами місцевого самоврядування, підприємствами, установами та організаціями, а також громадянами України, іноземцями та особами без громадянства, які перебувають в Україні на законних підставах, </a:t>
            </a:r>
            <a:r>
              <a:rPr lang="uk-UA" sz="2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спрямованих на підвищення рівня обізнаності </a:t>
            </a:r>
            <a:r>
              <a:rPr lang="uk-UA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суспільства щодо форм, причин і наслідків домашнього насильства, формування нетерпимого ставлення до насильницької моделі поведінки у приватних стосунках, небайдужого ставлення до постраждалих осіб, насамперед до постраждалих дітей, викорінення дискримінаційних уявлень про соціальні ролі та обов’язки жінок і чоловіків, а також будь-яких звичаїв і традицій, що на них ґрунтуються </a:t>
            </a:r>
            <a:r>
              <a:rPr lang="uk-UA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(Закон України «Про запобігання та протидію домашньому насильству» </a:t>
            </a:r>
            <a:r>
              <a:rPr lang="ru-RU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uk-UA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uk-UA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4" name="Picture 2" descr="F:\логотип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36" y="116632"/>
            <a:ext cx="676597" cy="58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197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                  Алгоритм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дій у разі виявлення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ознак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чи фактів, що можуть вказувати на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              вчинення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насильства щодо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дитини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Керівник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закладу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освіти </a:t>
            </a:r>
          </a:p>
          <a:p>
            <a:pPr marL="0" indent="0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Забезпечує: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реалізацію у закладі освіти заходів у сфері запобігання та протидії домашньому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насильству;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проведення з учасниками освітнього процесу виховної роботи з протидії та запобігання насильству;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здійснення з учасниками освітнього процесу інформаційно-просвітницьких заходів з питань запобігання та протидії насильству, у тому числі стосовно дітей та за участю дітей;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організацію роботи практичного психолога, соціального педагога з постраждалими дітьми;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визначення уповноваженого спеціаліста з числа працівників закладу для проведення невідкладних заходів реагування у разі виявлення фактів насильства та/або отримання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заяв/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повідомлень від постраждалої особи, інших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осіб.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логоти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505588" cy="131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437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   Уповноважена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особа, що здійснює невідкладні заходи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       реагування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разі виявлення фактів насильства та/або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отримання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заяв/повідомлень від постраждалої особи/інших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осіб: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інформує керівника закладу про ситуацію насильства або загрозу його вчинення;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протягом доби за допомогою телефонного зв’язку, електронної пошти інформує уповноважений підрозділ органу Національної поліції та службу у справах дітей (у випадку, коли постраждалою особою та/або кривдником є дитина);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забезпечує організацію надання медичної допомоги (у разі потреби);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фіксує необхідну інформацію в журналі реєстрації фактів виявлення (звернення) про вчинення домашнього насильства;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повідомляє працівників психологічної служби закладу освіти;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разі виникнення підозри щодо домашнього насильства або реальної загрози його вчинення, зустрічається з дитиною, стосовно якої є інформація, намагається розговорити, встановити контакт, довірливі стосунки, надає емоційну підтримку;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якщо в процесі розмови дитина підтверджує факт насильства щодо неї, з’ясовує терміни подій, які відбулися з дитиною, та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можливості.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логоти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505588" cy="131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95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            Практичний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психолог,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              соціальний педагог: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отриманні інформації/повідомлення та/або у ситуації особистого виявлення факту домашнього насильства або загрози його вчинення передає інформацію для подальшого реагування керівнику закладу або уповноваженій особі;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забезпечує організацію надання медичної допомоги (у разі потреби);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може провести первинне опитування дитини;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не залишає дитину наодинці;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забезпечує психологічний супровід та соціально-педагогічний патронаж в системі освіти з дітьми та їх батьками; проведення з батьками та іншими учасниками освітнього процесу роз’яснювальної та виховної роботи із запобігання, протидії негативним наслідкам домашнього насильства;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бере участь (у разі необхідності) в оцінці рівня безпеки, в проведенні оцінки потреб дитини та у роботі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мультидисциплінарної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команди виконавчого комітету міста/району/ОТГ з надання соціальних послуг дитині з родиною (за погодженням з керівником закладу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логоти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505588" cy="131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58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548681"/>
            <a:ext cx="6406480" cy="1512167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Нормативно-правові акти,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що регламентують діяльність закладу освіти щодо запобігання та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протидії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домашньому насильству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8064896" cy="4320480"/>
          </a:xfrm>
        </p:spPr>
        <p:txBody>
          <a:bodyPr>
            <a:normAutofit fontScale="85000" lnSpcReduction="10000"/>
          </a:bodyPr>
          <a:lstStyle/>
          <a:p>
            <a:pPr algn="just"/>
            <a:endPara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 від 07.12.2017 №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2229-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 запобігання та протидію домашньому насильству»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України від 05.09.2017 № 2145-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 освіту»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Постанова КМУ від 22.08.2018 № 658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«Про затвердження порядку взаємодії суб’єктів, що здійснюють заходи у сфері запобігання та протидії домашньому насильству і насильству за однакою статі»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 МОН України від 02.10.2018 № 1047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 затвердження методичних рекомендацій щодо виявлення, реагування на випадки домашнього насильства і взаємодії педагогічних працівників із іншими органами та службами»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 МОН України від 30.10.2018 № 1/9-656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 перелік діагностичних методик щодо виявлення та протидії домашньому насильству відносно дітей»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1026" name="Picture 2" descr="F:\логоти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505588" cy="131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60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00063" y="285750"/>
            <a:ext cx="8229600" cy="5929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4963" indent="-334963" algn="ctr">
              <a:spcBef>
                <a:spcPts val="500"/>
              </a:spcBef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000" b="1" dirty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Визначення термінів</a:t>
            </a:r>
            <a:endParaRPr lang="uk-UA" sz="2000" b="1" dirty="0">
              <a:solidFill>
                <a:srgbClr val="000000"/>
              </a:solidFill>
              <a:latin typeface="Times New Roman" pitchFamily="18" charset="0"/>
              <a:ea typeface="Microsoft YaHei" charset="-122"/>
              <a:cs typeface="Times New Roman" pitchFamily="18" charset="0"/>
            </a:endParaRPr>
          </a:p>
          <a:p>
            <a:pPr marL="334963" indent="-334963" algn="just">
              <a:spcBef>
                <a:spcPts val="500"/>
              </a:spcBef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Жорстоке поводження з дитиною 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— це будь-які форми фізичного, психологічного, сексуального або економічного насильства над дитиною, зокрема домашнього насильства, а також будь-які незаконні угоди стосовно дитини, зокрема вербування, переміщення, переховування, передача або одержання дитини, вчинені з метою експлуатації, з використанням обману, шантажу чи уразливого стану дитини </a:t>
            </a:r>
            <a:r>
              <a:rPr lang="uk-UA" sz="2000" i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(ст. 1 Закону України 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i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Про охорону дитинства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000" i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; ст. 3 Порядку взаємодії органів державної влади, органів місцевого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 </a:t>
            </a:r>
            <a:r>
              <a:rPr lang="uk-UA" sz="2000" i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 самоврядування, закладів та установ під час забезпечення соціального захисту дітей, які перебувають у складних життєвих обставинах, у тому числі таких, що можуть загрожувати їх життю та здоров’ю)</a:t>
            </a:r>
          </a:p>
          <a:p>
            <a:pPr marL="334963" indent="-334963" algn="just">
              <a:spcBef>
                <a:spcPts val="500"/>
              </a:spcBef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Жорстоке або погане поводження з дитиною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 – це всі форми фізичного і / або емоційного поганого поводження, сексуальне насильство, відсутність турботи, зневага, торгівля або інші форми експлуатації, здатні привести або призводять до фактичного збитку для здоров'я дитини, його виживання, розвитку чи гідності в контексті відносин відповідальності, довіри чи влади </a:t>
            </a:r>
            <a:r>
              <a:rPr lang="uk-UA" sz="2000" i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(1999 р., Нарада ВООЗ )</a:t>
            </a:r>
          </a:p>
          <a:p>
            <a:pPr marL="342900" indent="-334963">
              <a:spcBef>
                <a:spcPts val="350"/>
              </a:spcBef>
              <a:buClrTx/>
              <a:buFontTx/>
              <a:buNone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endParaRPr lang="uk-UA" sz="1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pic>
        <p:nvPicPr>
          <p:cNvPr id="3" name="Picture 2" descr="F:\логотип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366"/>
            <a:ext cx="1080120" cy="94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111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85813" y="714375"/>
            <a:ext cx="7696200" cy="56435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4963" indent="449263" algn="ctr">
              <a:spcBef>
                <a:spcPts val="500"/>
              </a:spcBef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000" b="1" dirty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Визначення термінів</a:t>
            </a:r>
            <a:endParaRPr lang="uk-UA" sz="2000" b="1" dirty="0">
              <a:solidFill>
                <a:srgbClr val="000000"/>
              </a:solidFill>
              <a:latin typeface="Times New Roman" pitchFamily="18" charset="0"/>
              <a:ea typeface="Microsoft YaHei" charset="-122"/>
              <a:cs typeface="Times New Roman" pitchFamily="18" charset="0"/>
            </a:endParaRPr>
          </a:p>
          <a:p>
            <a:pPr marL="334963" indent="449263" algn="just">
              <a:spcBef>
                <a:spcPts val="500"/>
              </a:spcBef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000" b="1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Calibri" pitchFamily="32" charset="0"/>
              </a:rPr>
              <a:t>Насильство, </a:t>
            </a: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Calibri" pitchFamily="32" charset="0"/>
              </a:rPr>
              <a:t>на відміну від жорстокого поводження, - це </a:t>
            </a: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Times New Roman" pitchFamily="16" charset="0"/>
              </a:rPr>
              <a:t>б</a:t>
            </a: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Calibri" pitchFamily="32" charset="0"/>
              </a:rPr>
              <a:t>удь-яке свідоме і навмисне (заздалегідь сплановане) </a:t>
            </a:r>
            <a:r>
              <a:rPr lang="uk-UA"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Calibri" pitchFamily="32" charset="0"/>
              </a:rPr>
              <a:t>застосування сили одного </a:t>
            </a: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Calibri" pitchFamily="32" charset="0"/>
              </a:rPr>
              <a:t>індивіда/групи людей проти іншого/інших (найчастіше — беззахисного/</a:t>
            </a:r>
            <a:r>
              <a:rPr lang="uk-UA" sz="2000" dirty="0" err="1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Calibri" pitchFamily="32" charset="0"/>
              </a:rPr>
              <a:t>их</a:t>
            </a: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Calibri" pitchFamily="32" charset="0"/>
              </a:rPr>
              <a:t>) з метою встановлення над ним(и) влади і контролю. </a:t>
            </a:r>
          </a:p>
          <a:p>
            <a:pPr marL="342900" indent="449263" algn="just">
              <a:buClrTx/>
              <a:buFontTx/>
              <a:buNone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endParaRPr lang="uk-UA" sz="2000" dirty="0">
              <a:solidFill>
                <a:srgbClr val="000000"/>
              </a:solidFill>
              <a:latin typeface="Times New Roman" pitchFamily="16" charset="0"/>
              <a:ea typeface="Microsoft YaHei" charset="-122"/>
              <a:cs typeface="Times New Roman" pitchFamily="16" charset="0"/>
            </a:endParaRPr>
          </a:p>
          <a:p>
            <a:pPr marL="334963" indent="449263" algn="just"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000" b="1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Times New Roman" pitchFamily="16" charset="0"/>
              </a:rPr>
              <a:t>Насильство</a:t>
            </a: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Times New Roman" pitchFamily="16" charset="0"/>
              </a:rPr>
              <a:t> - це фізична, психологічна, сексуальна або інша дія чи комбінація цих дій однієї особи над іншою, що порушує гарантоване Конституцією України право громадянина на особисту недоторканість.</a:t>
            </a:r>
          </a:p>
          <a:p>
            <a:pPr marL="342900" indent="449263" algn="just">
              <a:buClrTx/>
              <a:buFontTx/>
              <a:buNone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endParaRPr lang="uk-UA" sz="2000" dirty="0">
              <a:solidFill>
                <a:srgbClr val="000000"/>
              </a:solidFill>
              <a:latin typeface="Times New Roman" pitchFamily="16" charset="0"/>
              <a:ea typeface="Microsoft YaHei" charset="-122"/>
              <a:cs typeface="Times New Roman" pitchFamily="16" charset="0"/>
            </a:endParaRPr>
          </a:p>
          <a:p>
            <a:pPr marL="334963" indent="449263" algn="just"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000" b="1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Times New Roman" pitchFamily="16" charset="0"/>
              </a:rPr>
              <a:t>Насильство</a:t>
            </a: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Times New Roman" pitchFamily="16" charset="0"/>
              </a:rPr>
              <a:t> - навмисне застосування фізичної сили або влади, здійснене або у вигляді загрози, направлене проти себе, проти іншої особи, групи осіб або спільноти, результатом якого є (або є висока вірогідність цього) тілесні ушкодження, смерть, психологічна травма, відхилення в розвитку або різного роду збитки (ВООЗ).</a:t>
            </a:r>
          </a:p>
        </p:txBody>
      </p:sp>
      <p:pic>
        <p:nvPicPr>
          <p:cNvPr id="3" name="Picture 2" descr="F:\логотип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936104" cy="81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571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00125" y="642938"/>
            <a:ext cx="78009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> </a:t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1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1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2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2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2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2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endParaRPr lang="uk-UA" sz="32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57188" y="857250"/>
            <a:ext cx="8572500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34963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</a:pPr>
            <a:r>
              <a:rPr lang="uk-UA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Визначення термінів</a:t>
            </a:r>
          </a:p>
          <a:p>
            <a:pPr algn="just" eaLnBrk="1" hangingPunct="1">
              <a:spcBef>
                <a:spcPts val="600"/>
              </a:spcBef>
              <a:buClrTx/>
              <a:buFont typeface="Arial" charset="0"/>
              <a:buChar char="•"/>
            </a:pPr>
            <a:r>
              <a:rPr lang="uk-UA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омашнє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насильство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діяння (дії або бездіяльність) фізичного, сексуального, психологічного або економічного характеру, що вчиняються в сім’ї чи в межах місця проживання або між родичами, або між колишнім чи теперішнім подружжям, або між іншими особами, які спільно проживають (проживали) однією сім’єю, але не перебувають (не перебували) у родинних відносинах чи у шлюбі між собою, незалежно від того, чи проживає (проживала) особа, яка вчинила домашнє насильство, у тому самому місці, що й постраждала особа, а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також погрози вчинення таких діянь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(Закон України</a:t>
            </a:r>
            <a:b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«Про запобігання та протидію домашньому насильству»)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uk-UA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uk-UA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4" name="Picture 2" descr="F:\логотип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224136" cy="106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139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800100" y="500063"/>
            <a:ext cx="742950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  <a:buClrTx/>
            </a:pPr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Види домашнього насильства  </a:t>
            </a:r>
          </a:p>
          <a:p>
            <a:pPr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Економічне насильство </a:t>
            </a:r>
          </a:p>
          <a:p>
            <a:pPr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Психологічне насильство </a:t>
            </a:r>
          </a:p>
          <a:p>
            <a:pPr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Сексуальне насильство </a:t>
            </a:r>
          </a:p>
          <a:p>
            <a:pPr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Фізичне насильство </a:t>
            </a:r>
          </a:p>
          <a:p>
            <a:pPr algn="just" eaLnBrk="1" hangingPunct="1">
              <a:buClrTx/>
              <a:buFontTx/>
              <a:buNone/>
            </a:pP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(Закон України «Про запобігання та протидію домашньому насильству»)</a:t>
            </a:r>
          </a:p>
          <a:p>
            <a:pPr eaLnBrk="1" hangingPunct="1">
              <a:lnSpc>
                <a:spcPct val="150000"/>
              </a:lnSpc>
              <a:buClrTx/>
              <a:buFont typeface="Arial" charset="0"/>
              <a:buChar char="•"/>
            </a:pPr>
            <a:endParaRPr lang="uk-UA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uk-UA" sz="36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3" name="Picture 2" descr="F:\логотип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224136" cy="106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3261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000125" y="642938"/>
            <a:ext cx="78009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> </a:t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1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1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2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2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2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2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endParaRPr lang="uk-UA" sz="32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57188" y="857250"/>
            <a:ext cx="8572500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34963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</a:pPr>
            <a:r>
              <a:rPr lang="uk-UA" sz="2400" b="1" dirty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Основні ознаки домашнього насильства:</a:t>
            </a:r>
          </a:p>
          <a:p>
            <a:pPr algn="ctr" eaLnBrk="1" hangingPunct="1">
              <a:spcBef>
                <a:spcPts val="600"/>
              </a:spcBef>
              <a:buClrTx/>
            </a:pPr>
            <a:endParaRPr lang="uk-UA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buClrTx/>
              <a:buFont typeface="Arial" charset="0"/>
              <a:buChar char="•"/>
            </a:pP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домашнє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насильство завжди здійснюється за попереднього наміру, тобто умисно;</a:t>
            </a:r>
          </a:p>
          <a:p>
            <a:pPr algn="just" eaLnBrk="1" hangingPunct="1">
              <a:spcBef>
                <a:spcPts val="600"/>
              </a:spcBef>
              <a:buClrTx/>
              <a:buFont typeface="Arial" charset="0"/>
              <a:buChar char="•"/>
            </a:pP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домашнє насильство здійснюється за умови певної переваги кривдника – це може бути вік, фізична сила, економічно вигідніше положення тощо.</a:t>
            </a:r>
          </a:p>
          <a:p>
            <a:pPr algn="just" eaLnBrk="1" hangingPunct="1">
              <a:spcBef>
                <a:spcPts val="600"/>
              </a:spcBef>
              <a:buClrTx/>
              <a:buFont typeface="Arial" charset="0"/>
              <a:buChar char="•"/>
            </a:pP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дії кривдника порушують права і свободи жертви (право на свободу, вільне переміщення, свободу самовираження тощо);</a:t>
            </a:r>
          </a:p>
          <a:p>
            <a:pPr algn="just" eaLnBrk="1" hangingPunct="1">
              <a:spcBef>
                <a:spcPts val="600"/>
              </a:spcBef>
              <a:buClrTx/>
              <a:buFont typeface="Arial" charset="0"/>
              <a:buChar char="•"/>
            </a:pP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насильницькі дії спричиняють шкоду (фізичну, психологічну, матеріальну).</a:t>
            </a:r>
          </a:p>
          <a:p>
            <a:pPr algn="just" eaLnBrk="1" hangingPunct="1">
              <a:spcBef>
                <a:spcPts val="600"/>
              </a:spcBef>
              <a:buClrTx/>
              <a:buFont typeface="Arial" charset="0"/>
              <a:buChar char="•"/>
            </a:pPr>
            <a:endParaRPr lang="uk-UA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buClrTx/>
              <a:buFont typeface="Arial" charset="0"/>
              <a:buChar char="•"/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uk-UA" dirty="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uk-UA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4" name="Picture 2" descr="F:\логотип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505588" cy="131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11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000125" y="642938"/>
            <a:ext cx="78009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> </a:t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1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1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2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2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2400" b="1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uk-UA" sz="2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r>
              <a:rPr lang="uk-UA" sz="3200" b="1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uk-UA" sz="3200" b="1">
                <a:solidFill>
                  <a:srgbClr val="0070C0"/>
                </a:solidFill>
                <a:latin typeface="Calibri" pitchFamily="34" charset="0"/>
              </a:rPr>
            </a:br>
            <a:endParaRPr lang="uk-UA" sz="32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57188" y="857250"/>
            <a:ext cx="8572500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34963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</a:pPr>
            <a:r>
              <a:rPr lang="uk-UA" sz="3200" b="1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Ознаки виявлення випадків домашнього насильства </a:t>
            </a:r>
            <a:r>
              <a:rPr lang="uk-UA" sz="320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(фізичне, психологічне, сексуальне, економічне)</a:t>
            </a:r>
          </a:p>
          <a:p>
            <a:pPr algn="just" eaLnBrk="1" hangingPunct="1">
              <a:spcBef>
                <a:spcPts val="600"/>
              </a:spcBef>
              <a:buClrTx/>
            </a:pPr>
            <a:r>
              <a:rPr lang="uk-UA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 Міністерства освіти і науки України</a:t>
            </a:r>
          </a:p>
          <a:p>
            <a:pPr algn="just" eaLnBrk="1" hangingPunct="1">
              <a:spcBef>
                <a:spcPts val="600"/>
              </a:spcBef>
              <a:buClrTx/>
            </a:pPr>
            <a:r>
              <a:rPr lang="uk-UA" sz="28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 02.10.2018 № 1047 </a:t>
            </a:r>
            <a:r>
              <a:rPr lang="uk-UA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 затвердження</a:t>
            </a:r>
          </a:p>
          <a:p>
            <a:pPr algn="just" eaLnBrk="1" hangingPunct="1">
              <a:spcBef>
                <a:spcPts val="600"/>
              </a:spcBef>
              <a:buClrTx/>
            </a:pPr>
            <a:r>
              <a:rPr lang="uk-UA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методичних рекомендацій щодо виявлення, реагування</a:t>
            </a:r>
          </a:p>
          <a:p>
            <a:pPr algn="just" eaLnBrk="1" hangingPunct="1">
              <a:spcBef>
                <a:spcPts val="600"/>
              </a:spcBef>
              <a:buClrTx/>
            </a:pPr>
            <a:r>
              <a:rPr lang="uk-UA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випадки домашнього насильства і взаємодія</a:t>
            </a:r>
          </a:p>
          <a:p>
            <a:pPr algn="just" eaLnBrk="1" hangingPunct="1">
              <a:spcBef>
                <a:spcPts val="600"/>
              </a:spcBef>
              <a:buClrTx/>
            </a:pPr>
            <a:r>
              <a:rPr lang="uk-UA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педагогічних працівників із іншими органами та</a:t>
            </a:r>
          </a:p>
          <a:p>
            <a:pPr algn="just" eaLnBrk="1" hangingPunct="1">
              <a:spcBef>
                <a:spcPts val="600"/>
              </a:spcBef>
              <a:buClrTx/>
            </a:pPr>
            <a:r>
              <a:rPr lang="uk-UA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службами»)</a:t>
            </a:r>
            <a:endParaRPr lang="uk-UA" sz="28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buClrTx/>
            </a:pPr>
            <a:endParaRPr lang="uk-UA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buClrTx/>
            </a:pPr>
            <a:endParaRPr lang="uk-UA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buClrTx/>
              <a:buFont typeface="Arial" charset="0"/>
              <a:buChar char="•"/>
            </a:pPr>
            <a:endParaRPr lang="ru-RU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uk-UA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uk-UA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4" name="Picture 2" descr="F:\логотип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4096" cy="75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188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987922"/>
            <a:ext cx="8229600" cy="61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uk-U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Жорстоке поводження з дитиною, домашнє насильство та </a:t>
            </a:r>
            <a:r>
              <a:rPr lang="uk-UA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співвідносяться між собою наступним чином: </a:t>
            </a:r>
            <a:br>
              <a:rPr lang="uk-U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6148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4963" indent="-334963" algn="just">
              <a:spcBef>
                <a:spcPts val="600"/>
              </a:spcBef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Всі ці діяння є проявами </a:t>
            </a:r>
            <a:r>
              <a:rPr lang="uk-UA" sz="2400" i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насильства</a:t>
            </a: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 (фізичного, психологічного, економічного, сексуального). </a:t>
            </a:r>
          </a:p>
          <a:p>
            <a:pPr marL="334963" indent="-334963" algn="just">
              <a:spcBef>
                <a:spcPts val="600"/>
              </a:spcBef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При цьому </a:t>
            </a:r>
            <a:r>
              <a:rPr lang="uk-UA" sz="2400" i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жорстоке поводження</a:t>
            </a: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 з дитиною є всеохоплюючим поняттям та  може мати місце як у приватній, так і в публічній сфері (між членами сім’ї чи близькими особами, незнайомими особами, учасниками освітнього процесу тощо), </a:t>
            </a:r>
          </a:p>
          <a:p>
            <a:pPr marL="334963" indent="-334963" algn="just">
              <a:spcBef>
                <a:spcPts val="600"/>
              </a:spcBef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400" i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домашнє насильство</a:t>
            </a: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 вчиняється у приватній сфері (тобто між членами сім’ї чи іншими родичами або близькими особами, незалежно від факту їх спільного проживання),</a:t>
            </a:r>
          </a:p>
          <a:p>
            <a:pPr marL="334963" indent="-334963" algn="just">
              <a:spcBef>
                <a:spcPts val="600"/>
              </a:spcBef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uk-UA" sz="2400" i="1" dirty="0" err="1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булінг</a:t>
            </a: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 – у публічній сфері (між учасниками освітнього процесу). </a:t>
            </a:r>
          </a:p>
          <a:p>
            <a:pPr marL="341313" indent="-334963">
              <a:spcBef>
                <a:spcPts val="600"/>
              </a:spcBef>
              <a:buClrTx/>
              <a:buFontTx/>
              <a:buNone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endParaRPr lang="uk-UA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pic>
        <p:nvPicPr>
          <p:cNvPr id="4" name="Picture 2" descr="F:\логотип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89" y="116632"/>
            <a:ext cx="752794" cy="65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998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1066</Words>
  <Application>Microsoft Office PowerPoint</Application>
  <PresentationFormat>Экран (4:3)</PresentationFormat>
  <Paragraphs>92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Нормативно-правові акти, що регламентують діяльність закладу освіти щодо запобігання та протидії домашньому насильству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Алгоритм дій у разі виявлення ознак                чи фактів, що можуть вказувати на                       вчинення насильства щодо дитини </vt:lpstr>
      <vt:lpstr>          Уповноважена особа, що здійснює невідкладні заходи                 реагування у разі виявлення фактів насильства та/або          отримання заяв/повідомлень від постраждалої особи/інших осіб: </vt:lpstr>
      <vt:lpstr>             Практичний психолог,                  соціальний педагог: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Нормативно-правові акти</dc:title>
  <dc:creator>Ирина</dc:creator>
  <cp:lastModifiedBy>Ирина</cp:lastModifiedBy>
  <cp:revision>8</cp:revision>
  <dcterms:created xsi:type="dcterms:W3CDTF">2020-01-08T11:58:05Z</dcterms:created>
  <dcterms:modified xsi:type="dcterms:W3CDTF">2020-01-09T13:14:37Z</dcterms:modified>
</cp:coreProperties>
</file>