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9" r:id="rId3"/>
    <p:sldId id="259" r:id="rId4"/>
    <p:sldId id="261" r:id="rId5"/>
    <p:sldId id="260" r:id="rId6"/>
    <p:sldId id="262" r:id="rId7"/>
    <p:sldId id="271" r:id="rId8"/>
    <p:sldId id="270" r:id="rId9"/>
    <p:sldId id="264" r:id="rId10"/>
    <p:sldId id="263" r:id="rId11"/>
    <p:sldId id="266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A7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3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ср 22.06.22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690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ср 22.06.22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8310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ср 22.06.22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937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ср 22.06.22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15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ср 22.06.22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548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ср 22.06.22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803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ср 22.06.22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787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ср 22.06.22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192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ср 22.06.22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238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ср 22.06.22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084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ср 22.06.22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145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ср 22.06.22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203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149421" y="515860"/>
            <a:ext cx="78400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bg2">
                    <a:lumMod val="25000"/>
                  </a:schemeClr>
                </a:solidFill>
              </a:rPr>
              <a:t>КЗ Сумський обласний інститут післядипломної педагогічної освіти</a:t>
            </a:r>
            <a:endParaRPr lang="ru-RU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9" name="Рисунок 8" descr="학교 유치원 리틀 밀레니엄 어린이, 학교, 어린이, 손, 우정 png | PNGWing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043116"/>
            <a:ext cx="5936229" cy="44644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Скругленный прямоугольник 10"/>
          <p:cNvSpPr/>
          <p:nvPr/>
        </p:nvSpPr>
        <p:spPr>
          <a:xfrm>
            <a:off x="1327243" y="5661248"/>
            <a:ext cx="7484368" cy="792088"/>
          </a:xfrm>
          <a:prstGeom prst="roundRect">
            <a:avLst/>
          </a:prstGeom>
          <a:solidFill>
            <a:srgbClr val="65A765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Обласний науково-практичний </a:t>
            </a:r>
            <a:r>
              <a:rPr lang="uk-UA" b="1" dirty="0" smtClean="0">
                <a:solidFill>
                  <a:schemeClr val="tx1"/>
                </a:solidFill>
              </a:rPr>
              <a:t>вебінар, </a:t>
            </a:r>
            <a:r>
              <a:rPr lang="uk-UA" b="1" dirty="0">
                <a:solidFill>
                  <a:schemeClr val="tx1"/>
                </a:solidFill>
              </a:rPr>
              <a:t>24 червня </a:t>
            </a:r>
            <a:r>
              <a:rPr lang="uk-UA" b="1" dirty="0" smtClean="0">
                <a:solidFill>
                  <a:schemeClr val="tx1"/>
                </a:solidFill>
              </a:rPr>
              <a:t>2022р., </a:t>
            </a:r>
          </a:p>
          <a:p>
            <a:pPr algn="ctr"/>
            <a:r>
              <a:rPr lang="uk-UA" b="1" dirty="0" smtClean="0">
                <a:solidFill>
                  <a:schemeClr val="tx1"/>
                </a:solidFill>
              </a:rPr>
              <a:t>(час проведення: з 10:00 до 12:00)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045034" y="3291060"/>
            <a:ext cx="54726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accent6">
                    <a:lumMod val="50000"/>
                  </a:schemeClr>
                </a:solidFill>
                <a:latin typeface="Bookman Old Style" pitchFamily="18" charset="0"/>
              </a:rPr>
              <a:t>ПЕДАГОГІЧНА ПРОСВІТА БАТЬКІВ ДІТЕЙ                          З ОСОБЛИВИМИ ОСВІТНІМИ ПОТРЕБАМИ 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59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692696"/>
            <a:ext cx="6912768" cy="302433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uk-UA" sz="2800" b="1" dirty="0">
                <a:solidFill>
                  <a:schemeClr val="tx1"/>
                </a:solidFill>
              </a:rPr>
              <a:t>Відкриття вебінару. </a:t>
            </a:r>
            <a:endParaRPr lang="uk-UA" sz="2800" b="1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uk-UA" sz="2800" b="1" dirty="0" smtClean="0">
                <a:solidFill>
                  <a:schemeClr val="tx1"/>
                </a:solidFill>
              </a:rPr>
              <a:t>Ознайомлення </a:t>
            </a:r>
            <a:r>
              <a:rPr lang="uk-UA" sz="2800" b="1" dirty="0">
                <a:solidFill>
                  <a:schemeClr val="tx1"/>
                </a:solidFill>
              </a:rPr>
              <a:t>з планом роботи</a:t>
            </a:r>
            <a:endParaRPr lang="ru-RU" sz="2800" b="1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endParaRPr lang="uk-UA" sz="2800" b="1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uk-UA" sz="2800" b="1" dirty="0" err="1" smtClean="0">
                <a:solidFill>
                  <a:schemeClr val="tx1"/>
                </a:solidFill>
              </a:rPr>
              <a:t>Прядко</a:t>
            </a:r>
            <a:r>
              <a:rPr lang="uk-UA" sz="2800" b="1" dirty="0" smtClean="0">
                <a:solidFill>
                  <a:schemeClr val="tx1"/>
                </a:solidFill>
              </a:rPr>
              <a:t> </a:t>
            </a:r>
            <a:r>
              <a:rPr lang="uk-UA" sz="2800" b="1" dirty="0">
                <a:solidFill>
                  <a:schemeClr val="tx1"/>
                </a:solidFill>
              </a:rPr>
              <a:t>Л.О., </a:t>
            </a:r>
            <a:r>
              <a:rPr lang="uk-UA" sz="2800" dirty="0">
                <a:solidFill>
                  <a:schemeClr val="tx1"/>
                </a:solidFill>
              </a:rPr>
              <a:t>кандидат педагогічних наук, доцент кафедри </a:t>
            </a:r>
            <a:r>
              <a:rPr lang="uk-UA" sz="2800" dirty="0" smtClean="0">
                <a:solidFill>
                  <a:schemeClr val="tx1"/>
                </a:solidFill>
              </a:rPr>
              <a:t>педагогіки</a:t>
            </a:r>
            <a:r>
              <a:rPr lang="uk-UA" sz="2800" dirty="0">
                <a:solidFill>
                  <a:schemeClr val="tx1"/>
                </a:solidFill>
              </a:rPr>
              <a:t>, спеціальної освіти та менеджменту, </a:t>
            </a:r>
            <a:endParaRPr lang="uk-UA" sz="2800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uk-UA" sz="2800" dirty="0" smtClean="0">
                <a:solidFill>
                  <a:schemeClr val="tx1"/>
                </a:solidFill>
              </a:rPr>
              <a:t>завідуюча </a:t>
            </a:r>
            <a:r>
              <a:rPr lang="uk-UA" sz="2800" dirty="0">
                <a:solidFill>
                  <a:schemeClr val="tx1"/>
                </a:solidFill>
              </a:rPr>
              <a:t>лабораторією інклюзивного </a:t>
            </a:r>
            <a:endParaRPr lang="uk-UA" sz="2800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uk-UA" sz="2800" dirty="0" smtClean="0">
                <a:solidFill>
                  <a:schemeClr val="tx1"/>
                </a:solidFill>
              </a:rPr>
              <a:t>та </a:t>
            </a:r>
            <a:r>
              <a:rPr lang="uk-UA" sz="2800" dirty="0">
                <a:solidFill>
                  <a:schemeClr val="tx1"/>
                </a:solidFill>
              </a:rPr>
              <a:t>інтегрованого навчання </a:t>
            </a:r>
            <a:endParaRPr lang="uk-UA" sz="2800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uk-UA" sz="2800" dirty="0" smtClean="0">
                <a:solidFill>
                  <a:schemeClr val="tx1"/>
                </a:solidFill>
              </a:rPr>
              <a:t>Сумського </a:t>
            </a:r>
            <a:r>
              <a:rPr lang="uk-UA" sz="2800" dirty="0">
                <a:solidFill>
                  <a:schemeClr val="tx1"/>
                </a:solidFill>
              </a:rPr>
              <a:t>ОІППО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23528" y="4509120"/>
            <a:ext cx="8276456" cy="6480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800" dirty="0">
              <a:latin typeface="+mn-lt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83568" y="5517232"/>
            <a:ext cx="7916416" cy="792088"/>
          </a:xfrm>
          <a:prstGeom prst="roundRect">
            <a:avLst/>
          </a:prstGeom>
          <a:solidFill>
            <a:srgbClr val="65A765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Обласний науково-практичний вебінар «Педагогічна просвіта батьків дітей з особливими освітніми </a:t>
            </a:r>
            <a:r>
              <a:rPr lang="uk-UA" b="1" dirty="0" smtClean="0">
                <a:solidFill>
                  <a:schemeClr val="tx1"/>
                </a:solidFill>
              </a:rPr>
              <a:t>потребами», </a:t>
            </a:r>
            <a:r>
              <a:rPr lang="uk-UA" b="1" dirty="0">
                <a:solidFill>
                  <a:schemeClr val="tx1"/>
                </a:solidFill>
              </a:rPr>
              <a:t>24 червня 2022р.,  КЗ  </a:t>
            </a:r>
            <a:r>
              <a:rPr lang="uk-UA" b="1" dirty="0" smtClean="0">
                <a:solidFill>
                  <a:schemeClr val="tx1"/>
                </a:solidFill>
              </a:rPr>
              <a:t>СОІППО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AutoShape 2" descr="Рисунок Дети ПНГ на Прозрачном Фоне • Скачать PNG Рисунок Де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Рисунок Дети ПНГ на Прозрачном Фоне • Скачать PNG Рисунок Дет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Рисунок Дети ПНГ на Прозрачном Фоне • Скачать PNG Рисунок Дет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40152" y="4201170"/>
            <a:ext cx="2467617" cy="1316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89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0377" y="1556792"/>
            <a:ext cx="6912768" cy="302433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uk-UA" sz="2800" b="1" dirty="0">
                <a:solidFill>
                  <a:schemeClr val="tx1"/>
                </a:solidFill>
              </a:rPr>
              <a:t>Збереження </a:t>
            </a:r>
            <a:endParaRPr lang="uk-UA" sz="2800" b="1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uk-UA" sz="2800" b="1" dirty="0" smtClean="0">
                <a:solidFill>
                  <a:schemeClr val="tx1"/>
                </a:solidFill>
              </a:rPr>
              <a:t>психічного </a:t>
            </a:r>
            <a:r>
              <a:rPr lang="uk-UA" sz="2800" b="1" dirty="0">
                <a:solidFill>
                  <a:schemeClr val="tx1"/>
                </a:solidFill>
              </a:rPr>
              <a:t>здоров</a:t>
            </a:r>
            <a:r>
              <a:rPr lang="ru-RU" sz="2800" b="1" dirty="0">
                <a:solidFill>
                  <a:schemeClr val="tx1"/>
                </a:solidFill>
              </a:rPr>
              <a:t>’</a:t>
            </a:r>
            <a:r>
              <a:rPr lang="uk-UA" sz="2800" b="1" dirty="0">
                <a:solidFill>
                  <a:schemeClr val="tx1"/>
                </a:solidFill>
              </a:rPr>
              <a:t>я  під час війни</a:t>
            </a:r>
            <a:endParaRPr lang="uk-UA" sz="3000" b="1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endParaRPr lang="uk-UA" sz="3000" b="1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uk-UA" sz="3000" b="1" dirty="0" err="1" smtClean="0">
                <a:solidFill>
                  <a:schemeClr val="tx1"/>
                </a:solidFill>
              </a:rPr>
              <a:t>Борцова</a:t>
            </a:r>
            <a:r>
              <a:rPr lang="uk-UA" sz="3000" b="1" dirty="0" smtClean="0">
                <a:solidFill>
                  <a:schemeClr val="tx1"/>
                </a:solidFill>
              </a:rPr>
              <a:t> </a:t>
            </a:r>
            <a:r>
              <a:rPr lang="uk-UA" sz="3000" b="1" dirty="0">
                <a:solidFill>
                  <a:schemeClr val="tx1"/>
                </a:solidFill>
              </a:rPr>
              <a:t>М.В.,</a:t>
            </a:r>
            <a:r>
              <a:rPr lang="uk-UA" sz="3000" dirty="0">
                <a:solidFill>
                  <a:schemeClr val="tx1"/>
                </a:solidFill>
              </a:rPr>
              <a:t> </a:t>
            </a:r>
            <a:r>
              <a:rPr lang="uk-UA" sz="2800" dirty="0">
                <a:solidFill>
                  <a:schemeClr val="tx1"/>
                </a:solidFill>
              </a:rPr>
              <a:t>старший викладач кафедри психології, член лабораторії  інклюзивного та інтегрованого навчання Сумського ОІППО</a:t>
            </a:r>
            <a:endParaRPr lang="ru-RU" sz="30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3568" y="5517232"/>
            <a:ext cx="7916416" cy="792088"/>
          </a:xfrm>
          <a:prstGeom prst="roundRect">
            <a:avLst/>
          </a:prstGeom>
          <a:solidFill>
            <a:srgbClr val="65A765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Обласний науково-практичний вебінар «Педагогічна просвіта батьків дітей з особливими освітніми </a:t>
            </a:r>
            <a:r>
              <a:rPr lang="uk-UA" b="1" dirty="0" smtClean="0">
                <a:solidFill>
                  <a:schemeClr val="tx1"/>
                </a:solidFill>
              </a:rPr>
              <a:t>потребами», </a:t>
            </a:r>
            <a:r>
              <a:rPr lang="uk-UA" b="1" dirty="0">
                <a:solidFill>
                  <a:schemeClr val="tx1"/>
                </a:solidFill>
              </a:rPr>
              <a:t>24 червня 2022р.,  КЗ  </a:t>
            </a:r>
            <a:r>
              <a:rPr lang="uk-UA" b="1" dirty="0" smtClean="0">
                <a:solidFill>
                  <a:schemeClr val="tx1"/>
                </a:solidFill>
              </a:rPr>
              <a:t>СОІППО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Дети - Border Cartoon Vector Png - Free Transparent PNG Clipart Images  Downloa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32656"/>
            <a:ext cx="2472209" cy="2389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06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мультфильм дети PNG , мультяшный клипарт, детский клипарт, Cartoonanimal  PNG картинки и пнг рисунок для бесплатной загрузк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13" r="24838" b="6278"/>
          <a:stretch/>
        </p:blipFill>
        <p:spPr bwMode="auto">
          <a:xfrm>
            <a:off x="6804248" y="764704"/>
            <a:ext cx="2032986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179858"/>
            <a:ext cx="7056784" cy="3778204"/>
          </a:xfrm>
        </p:spPr>
        <p:txBody>
          <a:bodyPr>
            <a:normAutofit fontScale="62500" lnSpcReduction="20000"/>
          </a:bodyPr>
          <a:lstStyle/>
          <a:p>
            <a:r>
              <a:rPr lang="uk-UA" sz="4500" b="1" dirty="0">
                <a:solidFill>
                  <a:schemeClr val="tx1"/>
                </a:solidFill>
              </a:rPr>
              <a:t>Особливості партнерської взаємодії </a:t>
            </a:r>
            <a:r>
              <a:rPr lang="uk-UA" sz="4500" b="1" dirty="0" smtClean="0">
                <a:solidFill>
                  <a:schemeClr val="tx1"/>
                </a:solidFill>
              </a:rPr>
              <a:t>                                     з </a:t>
            </a:r>
            <a:r>
              <a:rPr lang="uk-UA" sz="4500" b="1" dirty="0">
                <a:solidFill>
                  <a:schemeClr val="tx1"/>
                </a:solidFill>
              </a:rPr>
              <a:t>батьками дітей з особливими освітніми потребами</a:t>
            </a:r>
            <a:endParaRPr lang="ru-RU" sz="4500" b="1" dirty="0">
              <a:solidFill>
                <a:schemeClr val="tx1"/>
              </a:solidFill>
            </a:endParaRPr>
          </a:p>
          <a:p>
            <a:pPr algn="l"/>
            <a:endParaRPr lang="ru-RU" sz="4500" dirty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uk-UA" sz="4500" b="1" dirty="0" err="1" smtClean="0">
                <a:solidFill>
                  <a:schemeClr val="tx1"/>
                </a:solidFill>
              </a:rPr>
              <a:t>Прядко</a:t>
            </a:r>
            <a:r>
              <a:rPr lang="uk-UA" sz="4500" b="1" dirty="0" smtClean="0">
                <a:solidFill>
                  <a:schemeClr val="tx1"/>
                </a:solidFill>
              </a:rPr>
              <a:t> Л.О., </a:t>
            </a:r>
            <a:r>
              <a:rPr lang="uk-UA" sz="4500" dirty="0" smtClean="0">
                <a:solidFill>
                  <a:schemeClr val="tx1"/>
                </a:solidFill>
              </a:rPr>
              <a:t>кандидат педагогічних наук, доцент кафедри педагогічки, спеціальної освіти та менеджменту, </a:t>
            </a:r>
          </a:p>
          <a:p>
            <a:pPr algn="l">
              <a:spcBef>
                <a:spcPts val="0"/>
              </a:spcBef>
            </a:pPr>
            <a:r>
              <a:rPr lang="uk-UA" sz="4500" dirty="0" smtClean="0">
                <a:solidFill>
                  <a:schemeClr val="tx1"/>
                </a:solidFill>
              </a:rPr>
              <a:t>завідуюча лабораторією інклюзивного </a:t>
            </a:r>
          </a:p>
          <a:p>
            <a:pPr algn="l">
              <a:spcBef>
                <a:spcPts val="0"/>
              </a:spcBef>
            </a:pPr>
            <a:r>
              <a:rPr lang="uk-UA" sz="4500" dirty="0" smtClean="0">
                <a:solidFill>
                  <a:schemeClr val="tx1"/>
                </a:solidFill>
              </a:rPr>
              <a:t>та інтегрованого навчання </a:t>
            </a:r>
          </a:p>
          <a:p>
            <a:pPr algn="l">
              <a:spcBef>
                <a:spcPts val="0"/>
              </a:spcBef>
            </a:pPr>
            <a:r>
              <a:rPr lang="uk-UA" sz="4500" dirty="0" smtClean="0">
                <a:solidFill>
                  <a:schemeClr val="tx1"/>
                </a:solidFill>
              </a:rPr>
              <a:t>Сумського ОІППО</a:t>
            </a:r>
            <a:endParaRPr lang="ru-RU" sz="4500" dirty="0" smtClean="0">
              <a:solidFill>
                <a:schemeClr val="tx1"/>
              </a:solidFill>
            </a:endParaRPr>
          </a:p>
          <a:p>
            <a:pPr algn="l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3568" y="5517232"/>
            <a:ext cx="7916416" cy="792088"/>
          </a:xfrm>
          <a:prstGeom prst="roundRect">
            <a:avLst/>
          </a:prstGeom>
          <a:solidFill>
            <a:srgbClr val="65A765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Обласний науково-практичний вебінар «Педагогічна просвіта батьків дітей з особливими освітніми </a:t>
            </a:r>
            <a:r>
              <a:rPr lang="uk-UA" b="1" dirty="0" smtClean="0">
                <a:solidFill>
                  <a:schemeClr val="tx1"/>
                </a:solidFill>
              </a:rPr>
              <a:t>потребами», </a:t>
            </a:r>
            <a:r>
              <a:rPr lang="uk-UA" b="1" dirty="0">
                <a:solidFill>
                  <a:schemeClr val="tx1"/>
                </a:solidFill>
              </a:rPr>
              <a:t>24 червня 2022р.,  КЗ  </a:t>
            </a:r>
            <a:r>
              <a:rPr lang="uk-UA" b="1" dirty="0" smtClean="0">
                <a:solidFill>
                  <a:schemeClr val="tx1"/>
                </a:solidFill>
              </a:rPr>
              <a:t>СОІППО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75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Детские рисунки пнг (27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247" y="2781382"/>
            <a:ext cx="3537737" cy="273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1268760"/>
            <a:ext cx="7344816" cy="3024336"/>
          </a:xfrm>
        </p:spPr>
        <p:txBody>
          <a:bodyPr>
            <a:noAutofit/>
          </a:bodyPr>
          <a:lstStyle/>
          <a:p>
            <a:pPr algn="l"/>
            <a:r>
              <a:rPr lang="uk-UA" sz="2800" b="1" dirty="0">
                <a:solidFill>
                  <a:schemeClr val="tx1"/>
                </a:solidFill>
              </a:rPr>
              <a:t>Рівні підтримки осіб з  особливими освітніми потребами: особливості супроводу</a:t>
            </a:r>
            <a:endParaRPr lang="ru-RU" sz="2800" b="1" dirty="0">
              <a:solidFill>
                <a:schemeClr val="tx1"/>
              </a:solidFill>
            </a:endParaRPr>
          </a:p>
          <a:p>
            <a:pPr algn="l"/>
            <a:r>
              <a:rPr lang="uk-UA" sz="3000" dirty="0">
                <a:solidFill>
                  <a:schemeClr val="tx1"/>
                </a:solidFill>
              </a:rPr>
              <a:t> </a:t>
            </a:r>
            <a:endParaRPr lang="ru-RU" sz="3000" dirty="0">
              <a:solidFill>
                <a:schemeClr val="tx1"/>
              </a:solidFill>
            </a:endParaRPr>
          </a:p>
          <a:p>
            <a:pPr algn="l"/>
            <a:r>
              <a:rPr lang="uk-UA" sz="2800" b="1" dirty="0" err="1">
                <a:solidFill>
                  <a:schemeClr val="tx1"/>
                </a:solidFill>
              </a:rPr>
              <a:t>Дідоренко</a:t>
            </a:r>
            <a:r>
              <a:rPr lang="uk-UA" sz="2800" b="1" dirty="0">
                <a:solidFill>
                  <a:schemeClr val="tx1"/>
                </a:solidFill>
              </a:rPr>
              <a:t> Ю.М.,</a:t>
            </a:r>
            <a:r>
              <a:rPr lang="uk-UA" sz="2800" dirty="0">
                <a:solidFill>
                  <a:schemeClr val="tx1"/>
                </a:solidFill>
              </a:rPr>
              <a:t> завідувач обласного ресурсного центру підтримки інклюзивної освіти  Сумського ОІППО</a:t>
            </a:r>
            <a:endParaRPr lang="ru-RU" sz="30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98845" y="5517232"/>
            <a:ext cx="7916416" cy="792088"/>
          </a:xfrm>
          <a:prstGeom prst="roundRect">
            <a:avLst/>
          </a:prstGeom>
          <a:solidFill>
            <a:srgbClr val="65A765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Обласний науково-практичний вебінар «Педагогічна просвіта батьків дітей з особливими освітніми </a:t>
            </a:r>
            <a:r>
              <a:rPr lang="uk-UA" b="1" dirty="0" smtClean="0">
                <a:solidFill>
                  <a:schemeClr val="tx1"/>
                </a:solidFill>
              </a:rPr>
              <a:t>потребами», </a:t>
            </a:r>
            <a:r>
              <a:rPr lang="uk-UA" b="1" dirty="0">
                <a:solidFill>
                  <a:schemeClr val="tx1"/>
                </a:solidFill>
              </a:rPr>
              <a:t>24 червня 2022р.,  КЗ  </a:t>
            </a:r>
            <a:r>
              <a:rPr lang="uk-UA" b="1" dirty="0" smtClean="0">
                <a:solidFill>
                  <a:schemeClr val="tx1"/>
                </a:solidFill>
              </a:rPr>
              <a:t>СОІППО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86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03848" y="836712"/>
            <a:ext cx="5616624" cy="3024336"/>
          </a:xfrm>
        </p:spPr>
        <p:txBody>
          <a:bodyPr>
            <a:noAutofit/>
          </a:bodyPr>
          <a:lstStyle/>
          <a:p>
            <a:r>
              <a:rPr lang="uk-UA" sz="2800" b="1" dirty="0">
                <a:solidFill>
                  <a:schemeClr val="tx1"/>
                </a:solidFill>
              </a:rPr>
              <a:t>Робота з батьками як ефективна складова надання  допомоги дітям з  особливими освітніми потребами в умовах інклюзивно-ресурсного центру</a:t>
            </a:r>
            <a:endParaRPr lang="ru-RU" sz="2800" b="1" dirty="0">
              <a:solidFill>
                <a:schemeClr val="tx1"/>
              </a:solidFill>
            </a:endParaRPr>
          </a:p>
          <a:p>
            <a:endParaRPr lang="uk-UA" sz="3000" b="1" dirty="0" smtClean="0">
              <a:solidFill>
                <a:schemeClr val="tx1"/>
              </a:solidFill>
            </a:endParaRPr>
          </a:p>
          <a:p>
            <a:pPr algn="l"/>
            <a:r>
              <a:rPr lang="uk-UA" sz="2800" b="1" dirty="0" err="1" smtClean="0">
                <a:solidFill>
                  <a:schemeClr val="tx1"/>
                </a:solidFill>
              </a:rPr>
              <a:t>Крикуненко</a:t>
            </a:r>
            <a:r>
              <a:rPr lang="uk-UA" sz="2800" b="1" dirty="0" smtClean="0">
                <a:solidFill>
                  <a:schemeClr val="tx1"/>
                </a:solidFill>
              </a:rPr>
              <a:t> </a:t>
            </a:r>
            <a:r>
              <a:rPr lang="uk-UA" sz="2800" b="1" dirty="0">
                <a:solidFill>
                  <a:schemeClr val="tx1"/>
                </a:solidFill>
              </a:rPr>
              <a:t>Ю.О., </a:t>
            </a:r>
            <a:r>
              <a:rPr lang="uk-UA" sz="2800" dirty="0">
                <a:solidFill>
                  <a:schemeClr val="tx1"/>
                </a:solidFill>
              </a:rPr>
              <a:t>директор КУ Інклюзивно-ресурсний центр №1 Сумської міської ради</a:t>
            </a:r>
            <a:endParaRPr lang="ru-RU" sz="30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98845" y="5517232"/>
            <a:ext cx="7916416" cy="792088"/>
          </a:xfrm>
          <a:prstGeom prst="roundRect">
            <a:avLst/>
          </a:prstGeom>
          <a:solidFill>
            <a:srgbClr val="65A765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Обласний науково-практичний вебінар «Педагогічна просвіта батьків дітей з особливими освітніми </a:t>
            </a:r>
            <a:r>
              <a:rPr lang="uk-UA" b="1" dirty="0" smtClean="0">
                <a:solidFill>
                  <a:schemeClr val="tx1"/>
                </a:solidFill>
              </a:rPr>
              <a:t>потребами», </a:t>
            </a:r>
            <a:r>
              <a:rPr lang="uk-UA" b="1" dirty="0">
                <a:solidFill>
                  <a:schemeClr val="tx1"/>
                </a:solidFill>
              </a:rPr>
              <a:t>24 червня 2022р.,  КЗ  </a:t>
            </a:r>
            <a:r>
              <a:rPr lang="uk-UA" b="1" dirty="0" smtClean="0">
                <a:solidFill>
                  <a:schemeClr val="tx1"/>
                </a:solidFill>
              </a:rPr>
              <a:t>СОІППО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6" name="Picture 2" descr="D:\мамиська\2021\ТРІО_18_20_10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2607215" cy="247875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54213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23528" y="260648"/>
            <a:ext cx="5256584" cy="3096344"/>
          </a:xfrm>
          <a:prstGeom prst="roundRect">
            <a:avLst/>
          </a:prstGeom>
          <a:solidFill>
            <a:srgbClr val="65A765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6000" b="1" dirty="0" smtClean="0">
                <a:solidFill>
                  <a:schemeClr val="tx1"/>
                </a:solidFill>
              </a:rPr>
              <a:t>П е р е р в а</a:t>
            </a:r>
            <a:endParaRPr lang="ru-RU" sz="6000" b="1" dirty="0">
              <a:solidFill>
                <a:schemeClr val="tx1"/>
              </a:solidFill>
            </a:endParaRPr>
          </a:p>
        </p:txBody>
      </p:sp>
      <p:pic>
        <p:nvPicPr>
          <p:cNvPr id="5122" name="Picture 2" descr="Счастливые дети ПНГ на Прозрачном Фоне • Скачать PNG Счастливые дет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006" y="1490946"/>
            <a:ext cx="6426211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698845" y="5517232"/>
            <a:ext cx="7916416" cy="792088"/>
          </a:xfrm>
          <a:prstGeom prst="roundRect">
            <a:avLst/>
          </a:prstGeom>
          <a:solidFill>
            <a:srgbClr val="65A765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Обласний науково-практичний вебінар «Педагогічна просвіта батьків дітей з особливими освітніми </a:t>
            </a:r>
            <a:r>
              <a:rPr lang="uk-UA" b="1" dirty="0" smtClean="0">
                <a:solidFill>
                  <a:schemeClr val="tx1"/>
                </a:solidFill>
              </a:rPr>
              <a:t>потребами», </a:t>
            </a:r>
            <a:r>
              <a:rPr lang="uk-UA" b="1" dirty="0">
                <a:solidFill>
                  <a:schemeClr val="tx1"/>
                </a:solidFill>
              </a:rPr>
              <a:t>24 червня 2022р.,  КЗ  </a:t>
            </a:r>
            <a:r>
              <a:rPr lang="uk-UA" b="1" dirty="0" smtClean="0">
                <a:solidFill>
                  <a:schemeClr val="tx1"/>
                </a:solidFill>
              </a:rPr>
              <a:t>СОІППО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67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59832" y="627205"/>
            <a:ext cx="5760639" cy="273129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uk-UA" sz="2800" b="1" dirty="0">
                <a:solidFill>
                  <a:schemeClr val="tx1"/>
                </a:solidFill>
              </a:rPr>
              <a:t>Участь батьків у роботі команди </a:t>
            </a:r>
            <a:endParaRPr lang="uk-UA" sz="2800" b="1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uk-UA" sz="2800" b="1" dirty="0" smtClean="0">
                <a:solidFill>
                  <a:schemeClr val="tx1"/>
                </a:solidFill>
              </a:rPr>
              <a:t>психолого-педагогічного </a:t>
            </a:r>
            <a:r>
              <a:rPr lang="uk-UA" sz="2800" b="1" dirty="0">
                <a:solidFill>
                  <a:schemeClr val="tx1"/>
                </a:solidFill>
              </a:rPr>
              <a:t>супроводу як фактор подолання ізоляції сімей дітей </a:t>
            </a:r>
            <a:r>
              <a:rPr lang="uk-UA" sz="2800" b="1" dirty="0" smtClean="0">
                <a:solidFill>
                  <a:schemeClr val="tx1"/>
                </a:solidFill>
              </a:rPr>
              <a:t>з  </a:t>
            </a:r>
            <a:r>
              <a:rPr lang="uk-UA" sz="2800" b="1" dirty="0">
                <a:solidFill>
                  <a:schemeClr val="tx1"/>
                </a:solidFill>
              </a:rPr>
              <a:t>особливими освітніми </a:t>
            </a:r>
            <a:r>
              <a:rPr lang="uk-UA" sz="2800" b="1" dirty="0" smtClean="0">
                <a:solidFill>
                  <a:schemeClr val="tx1"/>
                </a:solidFill>
              </a:rPr>
              <a:t>потребами</a:t>
            </a:r>
            <a:r>
              <a:rPr lang="uk-UA" sz="3000" b="1" dirty="0">
                <a:solidFill>
                  <a:schemeClr val="tx1"/>
                </a:solidFill>
              </a:rPr>
              <a:t> </a:t>
            </a:r>
            <a:endParaRPr lang="ru-RU" sz="3000" b="1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endParaRPr lang="uk-UA" sz="3000" b="1" dirty="0" smtClean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12775" y="5589240"/>
            <a:ext cx="7916416" cy="792088"/>
          </a:xfrm>
          <a:prstGeom prst="roundRect">
            <a:avLst/>
          </a:prstGeom>
          <a:solidFill>
            <a:srgbClr val="65A765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Обласний науково-практичний вебінар «Педагогічна просвіта батьків дітей з особливими освітніми </a:t>
            </a:r>
            <a:r>
              <a:rPr lang="uk-UA" b="1" dirty="0" smtClean="0">
                <a:solidFill>
                  <a:schemeClr val="tx1"/>
                </a:solidFill>
              </a:rPr>
              <a:t>потребами», </a:t>
            </a:r>
            <a:r>
              <a:rPr lang="uk-UA" b="1" dirty="0">
                <a:solidFill>
                  <a:schemeClr val="tx1"/>
                </a:solidFill>
              </a:rPr>
              <a:t>24 червня 2022р.,  КЗ  </a:t>
            </a:r>
            <a:r>
              <a:rPr lang="uk-UA" b="1" dirty="0" smtClean="0">
                <a:solidFill>
                  <a:schemeClr val="tx1"/>
                </a:solidFill>
              </a:rPr>
              <a:t>СОІППО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AutoShape 2" descr="Родители глазами ребенка - The Jiz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4" descr="Родители глазами ребенка - The Jiz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6" descr="Интерпретация рисунка моя семья | Мамин маяк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8" name="Picture 10" descr="дети клипарт png - Google Търсене | Детский сад, Детский сад фото, Дет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859" y="30359"/>
            <a:ext cx="2858119" cy="328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09819" y="3501008"/>
            <a:ext cx="798181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/>
              <a:t>Клочко О.М., </a:t>
            </a:r>
            <a:r>
              <a:rPr lang="uk-UA" sz="2800" dirty="0"/>
              <a:t>кандидат педагогічних наук, викладач кафедри педагогіки, спеціальної освіти та менеджменту,член </a:t>
            </a:r>
            <a:r>
              <a:rPr lang="uk-UA" sz="2800" dirty="0" smtClean="0"/>
              <a:t>лабораторії  </a:t>
            </a:r>
            <a:r>
              <a:rPr lang="uk-UA" sz="2800" dirty="0"/>
              <a:t>інклюзивного та інтегрованого навчання Сумського ОІППО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4664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766254"/>
            <a:ext cx="7920880" cy="3024336"/>
          </a:xfrm>
        </p:spPr>
        <p:txBody>
          <a:bodyPr>
            <a:noAutofit/>
          </a:bodyPr>
          <a:lstStyle/>
          <a:p>
            <a:r>
              <a:rPr lang="uk-UA" sz="2800" b="1" dirty="0">
                <a:solidFill>
                  <a:schemeClr val="tx1"/>
                </a:solidFill>
              </a:rPr>
              <a:t>Особливості роботи з батьками, </a:t>
            </a:r>
            <a:r>
              <a:rPr lang="uk-UA" sz="2800" b="1" dirty="0" smtClean="0">
                <a:solidFill>
                  <a:schemeClr val="tx1"/>
                </a:solidFill>
              </a:rPr>
              <a:t>                                      які  </a:t>
            </a:r>
            <a:r>
              <a:rPr lang="uk-UA" sz="2800" b="1" dirty="0">
                <a:solidFill>
                  <a:schemeClr val="tx1"/>
                </a:solidFill>
              </a:rPr>
              <a:t>виховують дітей з  особливими освітніми потребами </a:t>
            </a:r>
            <a:r>
              <a:rPr lang="uk-UA" sz="2800" b="1" dirty="0" smtClean="0">
                <a:solidFill>
                  <a:schemeClr val="tx1"/>
                </a:solidFill>
              </a:rPr>
              <a:t> в  </a:t>
            </a:r>
            <a:r>
              <a:rPr lang="uk-UA" sz="2800" b="1" dirty="0">
                <a:solidFill>
                  <a:schemeClr val="tx1"/>
                </a:solidFill>
              </a:rPr>
              <a:t>Естонії </a:t>
            </a:r>
            <a:endParaRPr lang="uk-UA" sz="2800" b="1" dirty="0" smtClean="0">
              <a:solidFill>
                <a:schemeClr val="tx1"/>
              </a:solidFill>
            </a:endParaRPr>
          </a:p>
          <a:p>
            <a:pPr algn="l"/>
            <a:endParaRPr lang="uk-UA" sz="2800" b="1" dirty="0">
              <a:solidFill>
                <a:schemeClr val="tx1"/>
              </a:solidFill>
            </a:endParaRPr>
          </a:p>
          <a:p>
            <a:pPr algn="l"/>
            <a:r>
              <a:rPr lang="uk-UA" sz="2800" b="1" dirty="0" smtClean="0">
                <a:solidFill>
                  <a:schemeClr val="tx1"/>
                </a:solidFill>
              </a:rPr>
              <a:t>Пономаренко </a:t>
            </a:r>
            <a:r>
              <a:rPr lang="uk-UA" sz="2800" b="1" dirty="0">
                <a:solidFill>
                  <a:schemeClr val="tx1"/>
                </a:solidFill>
              </a:rPr>
              <a:t>О.М</a:t>
            </a:r>
            <a:r>
              <a:rPr lang="uk-UA" sz="2800" dirty="0" smtClean="0">
                <a:solidFill>
                  <a:schemeClr val="tx1"/>
                </a:solidFill>
              </a:rPr>
              <a:t>.,</a:t>
            </a:r>
          </a:p>
          <a:p>
            <a:pPr algn="l"/>
            <a:r>
              <a:rPr lang="uk-UA" sz="2800" dirty="0" smtClean="0">
                <a:solidFill>
                  <a:schemeClr val="tx1"/>
                </a:solidFill>
              </a:rPr>
              <a:t>практичний психолог,</a:t>
            </a:r>
          </a:p>
          <a:p>
            <a:pPr algn="l"/>
            <a:r>
              <a:rPr lang="uk-UA" sz="2800" dirty="0" smtClean="0">
                <a:solidFill>
                  <a:schemeClr val="tx1"/>
                </a:solidFill>
              </a:rPr>
              <a:t>Естонія</a:t>
            </a:r>
            <a:endParaRPr lang="ru-RU" sz="30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8845" y="5517232"/>
            <a:ext cx="7916416" cy="792088"/>
          </a:xfrm>
          <a:prstGeom prst="roundRect">
            <a:avLst/>
          </a:prstGeom>
          <a:solidFill>
            <a:srgbClr val="65A765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Обласний науково-практичний вебінар «Педагогічна просвіта батьків дітей з особливими освітніми </a:t>
            </a:r>
            <a:r>
              <a:rPr lang="uk-UA" b="1" dirty="0" smtClean="0">
                <a:solidFill>
                  <a:schemeClr val="tx1"/>
                </a:solidFill>
              </a:rPr>
              <a:t>потребами», </a:t>
            </a:r>
            <a:r>
              <a:rPr lang="uk-UA" b="1" dirty="0">
                <a:solidFill>
                  <a:schemeClr val="tx1"/>
                </a:solidFill>
              </a:rPr>
              <a:t>24 червня 2022р.,  КЗ  </a:t>
            </a:r>
            <a:r>
              <a:rPr lang="uk-UA" b="1" dirty="0" smtClean="0">
                <a:solidFill>
                  <a:schemeClr val="tx1"/>
                </a:solidFill>
              </a:rPr>
              <a:t>СОІППО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8196" name="Picture 4" descr="Дружба клипарт (70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457" y="2996952"/>
            <a:ext cx="4482967" cy="249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62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0814" y="692696"/>
            <a:ext cx="6463474" cy="3024336"/>
          </a:xfrm>
        </p:spPr>
        <p:txBody>
          <a:bodyPr>
            <a:noAutofit/>
          </a:bodyPr>
          <a:lstStyle/>
          <a:p>
            <a:r>
              <a:rPr lang="uk-UA" sz="2800" b="1" dirty="0">
                <a:solidFill>
                  <a:schemeClr val="tx1"/>
                </a:solidFill>
              </a:rPr>
              <a:t>Стрес-менеджмент в умовах активних військових дій: техніки оптимізації функціонування та </a:t>
            </a:r>
            <a:r>
              <a:rPr lang="uk-UA" sz="2800" b="1" dirty="0" smtClean="0">
                <a:solidFill>
                  <a:schemeClr val="tx1"/>
                </a:solidFill>
              </a:rPr>
              <a:t>самодопомоги</a:t>
            </a:r>
            <a:endParaRPr lang="ru-RU" sz="2800" b="1" dirty="0">
              <a:solidFill>
                <a:schemeClr val="tx1"/>
              </a:solidFill>
            </a:endParaRPr>
          </a:p>
          <a:p>
            <a:pPr algn="l"/>
            <a:endParaRPr lang="uk-UA" sz="2800" b="1" dirty="0" smtClean="0">
              <a:solidFill>
                <a:schemeClr val="tx1"/>
              </a:solidFill>
            </a:endParaRPr>
          </a:p>
          <a:p>
            <a:pPr algn="l"/>
            <a:r>
              <a:rPr lang="uk-UA" sz="2800" b="1" dirty="0" err="1" smtClean="0">
                <a:solidFill>
                  <a:schemeClr val="tx1"/>
                </a:solidFill>
              </a:rPr>
              <a:t>Троіцька</a:t>
            </a:r>
            <a:r>
              <a:rPr lang="uk-UA" sz="2800" b="1" dirty="0" smtClean="0">
                <a:solidFill>
                  <a:schemeClr val="tx1"/>
                </a:solidFill>
              </a:rPr>
              <a:t> </a:t>
            </a:r>
            <a:r>
              <a:rPr lang="uk-UA" sz="2800" b="1" dirty="0">
                <a:solidFill>
                  <a:schemeClr val="tx1"/>
                </a:solidFill>
              </a:rPr>
              <a:t>М.Є.,</a:t>
            </a:r>
            <a:r>
              <a:rPr lang="uk-UA" sz="2800" dirty="0">
                <a:solidFill>
                  <a:schemeClr val="tx1"/>
                </a:solidFill>
              </a:rPr>
              <a:t> старший викладач кафедри психології, член лабораторії  </a:t>
            </a:r>
            <a:endParaRPr lang="uk-UA" sz="2800" dirty="0" smtClean="0">
              <a:solidFill>
                <a:schemeClr val="tx1"/>
              </a:solidFill>
            </a:endParaRPr>
          </a:p>
          <a:p>
            <a:pPr algn="l"/>
            <a:r>
              <a:rPr lang="uk-UA" sz="2800" dirty="0" smtClean="0">
                <a:solidFill>
                  <a:schemeClr val="tx1"/>
                </a:solidFill>
              </a:rPr>
              <a:t>інклюзивного </a:t>
            </a:r>
            <a:r>
              <a:rPr lang="uk-UA" sz="2800" dirty="0">
                <a:solidFill>
                  <a:schemeClr val="tx1"/>
                </a:solidFill>
              </a:rPr>
              <a:t>та інтегрованого навчання, Сумського ОІППО</a:t>
            </a:r>
            <a:endParaRPr lang="ru-RU" sz="2800" dirty="0">
              <a:solidFill>
                <a:schemeClr val="tx1"/>
              </a:solidFill>
            </a:endParaRPr>
          </a:p>
          <a:p>
            <a:pPr algn="l"/>
            <a:endParaRPr lang="ru-RU" sz="30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98845" y="5517232"/>
            <a:ext cx="7916416" cy="792088"/>
          </a:xfrm>
          <a:prstGeom prst="roundRect">
            <a:avLst/>
          </a:prstGeom>
          <a:solidFill>
            <a:srgbClr val="65A765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Обласний науково-практичний вебінар «Педагогічна просвіта батьків дітей з особливими освітніми </a:t>
            </a:r>
            <a:r>
              <a:rPr lang="uk-UA" b="1" dirty="0" smtClean="0">
                <a:solidFill>
                  <a:schemeClr val="tx1"/>
                </a:solidFill>
              </a:rPr>
              <a:t>потребами», </a:t>
            </a:r>
            <a:r>
              <a:rPr lang="uk-UA" b="1" dirty="0">
                <a:solidFill>
                  <a:schemeClr val="tx1"/>
                </a:solidFill>
              </a:rPr>
              <a:t>24 червня 2022р.,  КЗ  </a:t>
            </a:r>
            <a:r>
              <a:rPr lang="uk-UA" b="1" dirty="0" smtClean="0">
                <a:solidFill>
                  <a:schemeClr val="tx1"/>
                </a:solidFill>
              </a:rPr>
              <a:t>СОІППО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9224" name="Picture 8" descr="Детей Рисунок Солнце На Стене — стоковая векторная графика и другие  изображения на тему Векторная графика - iStock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764704"/>
            <a:ext cx="1685925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7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1268760"/>
            <a:ext cx="6912768" cy="302433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uk-UA" b="1" dirty="0" smtClean="0">
                <a:solidFill>
                  <a:schemeClr val="tx1"/>
                </a:solidFill>
              </a:rPr>
              <a:t>Підбиття підсумків семінару</a:t>
            </a:r>
            <a:endParaRPr lang="ru-RU" b="1" dirty="0">
              <a:solidFill>
                <a:schemeClr val="tx1"/>
              </a:solidFill>
            </a:endParaRPr>
          </a:p>
          <a:p>
            <a:pPr algn="l"/>
            <a:endParaRPr lang="uk-UA" b="1" dirty="0" smtClean="0">
              <a:solidFill>
                <a:schemeClr val="tx1"/>
              </a:solidFill>
            </a:endParaRPr>
          </a:p>
          <a:p>
            <a:pPr algn="l"/>
            <a:endParaRPr lang="uk-UA" b="1" dirty="0" smtClean="0">
              <a:solidFill>
                <a:schemeClr val="tx1"/>
              </a:solidFill>
            </a:endParaRPr>
          </a:p>
          <a:p>
            <a:pPr algn="l"/>
            <a:r>
              <a:rPr lang="uk-UA" b="1" dirty="0" err="1" smtClean="0">
                <a:solidFill>
                  <a:schemeClr val="tx1"/>
                </a:solidFill>
              </a:rPr>
              <a:t>Прядко</a:t>
            </a:r>
            <a:r>
              <a:rPr lang="uk-UA" b="1" dirty="0" smtClean="0">
                <a:solidFill>
                  <a:schemeClr val="tx1"/>
                </a:solidFill>
              </a:rPr>
              <a:t> </a:t>
            </a:r>
            <a:r>
              <a:rPr lang="uk-UA" b="1" dirty="0">
                <a:solidFill>
                  <a:schemeClr val="tx1"/>
                </a:solidFill>
              </a:rPr>
              <a:t>Л.О., </a:t>
            </a:r>
            <a:r>
              <a:rPr lang="uk-UA" dirty="0">
                <a:solidFill>
                  <a:schemeClr val="tx1"/>
                </a:solidFill>
              </a:rPr>
              <a:t>завідуюча лабораторією інклюзивного та інтегрованого навчання Сумського ОІППО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98845" y="5517232"/>
            <a:ext cx="7916416" cy="792088"/>
          </a:xfrm>
          <a:prstGeom prst="roundRect">
            <a:avLst/>
          </a:prstGeom>
          <a:solidFill>
            <a:srgbClr val="65A765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Обласний науково-практичний вебінар «Педагогічна просвіта батьків дітей з особливими освітніми </a:t>
            </a:r>
            <a:r>
              <a:rPr lang="uk-UA" b="1" dirty="0" smtClean="0">
                <a:solidFill>
                  <a:schemeClr val="tx1"/>
                </a:solidFill>
              </a:rPr>
              <a:t>потребами», </a:t>
            </a:r>
            <a:r>
              <a:rPr lang="uk-UA" b="1" dirty="0">
                <a:solidFill>
                  <a:schemeClr val="tx1"/>
                </a:solidFill>
              </a:rPr>
              <a:t>24 червня 2022р.,  КЗ  </a:t>
            </a:r>
            <a:r>
              <a:rPr lang="uk-UA" b="1" dirty="0" smtClean="0">
                <a:solidFill>
                  <a:schemeClr val="tx1"/>
                </a:solidFill>
              </a:rPr>
              <a:t>СОІППО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6" name="Рисунок 5" descr="Resultado De Imagem Para Diversão Clipart - Full Size Clipart (#2502388) -  PinClipart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76700"/>
            <a:ext cx="3524250" cy="1295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942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67944" y="4509120"/>
            <a:ext cx="5328592" cy="1470025"/>
          </a:xfrm>
        </p:spPr>
        <p:txBody>
          <a:bodyPr/>
          <a:lstStyle/>
          <a:p>
            <a:r>
              <a:rPr lang="uk-UA" dirty="0" smtClean="0"/>
              <a:t>!</a:t>
            </a:r>
            <a:endParaRPr lang="ru-RU" dirty="0"/>
          </a:p>
        </p:txBody>
      </p:sp>
      <p:pic>
        <p:nvPicPr>
          <p:cNvPr id="10244" name="Picture 4" descr="Дети за мир в Украине: Конкурс детского рисунка - | Афіша - Афіша в  Запорожье - 061.u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31" y="1844824"/>
            <a:ext cx="3600400" cy="388843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7" name="Выноска-облако 6"/>
          <p:cNvSpPr/>
          <p:nvPr/>
        </p:nvSpPr>
        <p:spPr>
          <a:xfrm>
            <a:off x="4338223" y="260648"/>
            <a:ext cx="4078413" cy="2088232"/>
          </a:xfrm>
          <a:prstGeom prst="cloudCallout">
            <a:avLst>
              <a:gd name="adj1" fmla="val -45210"/>
              <a:gd name="adj2" fmla="val 1042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FFFF00"/>
                </a:solidFill>
              </a:rPr>
              <a:t>Мирного неба, </a:t>
            </a:r>
          </a:p>
          <a:p>
            <a:pPr algn="ctr"/>
            <a:r>
              <a:rPr lang="ru-RU" sz="2800" dirty="0">
                <a:solidFill>
                  <a:srgbClr val="FFFF00"/>
                </a:solidFill>
              </a:rPr>
              <a:t>Перемоги!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16015" y="4653136"/>
            <a:ext cx="4078413" cy="108012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>
                <a:solidFill>
                  <a:srgbClr val="002060"/>
                </a:solidFill>
              </a:rPr>
              <a:t>Дякуємо за </a:t>
            </a:r>
            <a:r>
              <a:rPr lang="uk-UA" sz="2800" b="1" dirty="0" smtClean="0">
                <a:solidFill>
                  <a:srgbClr val="002060"/>
                </a:solidFill>
              </a:rPr>
              <a:t>увагу!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61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</TotalTime>
  <Words>470</Words>
  <Application>Microsoft Office PowerPoint</Application>
  <PresentationFormat>Экран (4:3)</PresentationFormat>
  <Paragraphs>58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Обласний  науково-практичний вебінар для учителів та асистентів учителів,  які працюють за інклюзивною формою навчання в початковій школі  закладів загальної середньої освіти   </dc:title>
  <dc:creator>Admin</dc:creator>
  <cp:lastModifiedBy>Пользователь</cp:lastModifiedBy>
  <cp:revision>28</cp:revision>
  <dcterms:created xsi:type="dcterms:W3CDTF">2021-12-22T06:42:14Z</dcterms:created>
  <dcterms:modified xsi:type="dcterms:W3CDTF">2022-06-22T19:05:28Z</dcterms:modified>
</cp:coreProperties>
</file>