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490" r:id="rId4"/>
    <p:sldId id="499" r:id="rId5"/>
    <p:sldId id="304" r:id="rId6"/>
    <p:sldId id="258" r:id="rId7"/>
    <p:sldId id="500" r:id="rId8"/>
    <p:sldId id="330" r:id="rId9"/>
    <p:sldId id="322" r:id="rId10"/>
    <p:sldId id="305" r:id="rId11"/>
    <p:sldId id="489" r:id="rId12"/>
    <p:sldId id="493" r:id="rId13"/>
    <p:sldId id="303" r:id="rId14"/>
    <p:sldId id="501" r:id="rId1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CEC2"/>
    <a:srgbClr val="2D90F6"/>
    <a:srgbClr val="BBD0E2"/>
    <a:srgbClr val="BDD7EE"/>
    <a:srgbClr val="D4D8D2"/>
    <a:srgbClr val="6CA6BA"/>
    <a:srgbClr val="FC3774"/>
    <a:srgbClr val="70AD47"/>
    <a:srgbClr val="5FABDC"/>
    <a:srgbClr val="009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14"/>
  </p:normalViewPr>
  <p:slideViewPr>
    <p:cSldViewPr snapToGrid="0" snapToObjects="1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D326-1C40-FA42-8098-FF5541EA1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21FC4-C3E4-EB4B-BFD4-127EAA185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4F5ED-0303-804C-81E4-C17675B2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5A8CA-82B1-EE4A-AC41-20776DC0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F272A-015D-A843-B33B-DBCBBC7E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698F9A-8C42-E74B-9F91-549C98BC1E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5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0199-4D79-374B-8901-696FEEC3F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7514D-28E4-9D44-A588-A42F10D8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62D1A-265A-A74D-849F-C894B5ACF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C69A1-2BFB-3648-AC43-961F2C23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E1D7E-8EAB-5341-A1EA-07E6D3FF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8977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C8B71-D80A-CA4C-8928-06FBF5B5D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16596-1B4E-474A-B3C3-D15D55858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E8217-2930-FF4C-9E5E-2C5FC5D70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D463E-7821-0A4E-B025-802F336F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08DE0-6382-1440-BC2D-47DB6A20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4430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427E7-599E-0B4A-BAAF-BE029E92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40C7D-01F3-F545-8224-8D6A25C58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B68AF-283D-554A-9269-12575D218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939C3-7F2A-C44D-AC39-61EA70DA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A2782-E9E9-7C47-A779-CFBF61167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84098-0B69-1847-9830-1903CB7C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4426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7810E-D5E9-7243-8A4D-2949140AA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A2A85-8B0C-FB47-B1B5-FAB880744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965159-0904-1444-ADA9-DC8D03870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E9D5D-3AC5-7B41-83E9-B626527AB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AB4346-FB69-5043-9244-D3F777669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5FD3B4-2DC4-424C-AE2A-904B2593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A081F-61D7-C544-9E73-720087AF8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E90146-52E5-834E-87FA-D2C8A813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4256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2332-D21C-C04D-BD6F-F1A36839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66398-7B67-8541-B545-4D8DED3A9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CF337-8C3C-1240-9A93-65BF3A07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7BA14-FAD1-4B43-90CF-11AB024A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3477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12F2E3-A88C-234E-9965-E9D06114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6967A-81F4-EF4F-8C21-FD5E811C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A228-DBA9-6840-84EE-4A034430F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19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346A-5710-B942-88B0-EBBA6798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1C36A-6178-B34E-94C1-98B015841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B3BE4-4381-3446-A062-B6223E8E9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93B63-AEB7-5441-93AF-F8E731775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6B11E-8945-724C-B8CD-C975CB07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78043-357C-0D4F-9DBA-F4C03E18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9485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0A57-F829-BA4E-8ED0-5469004D7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A1BE7A-CA37-A74F-B0FE-FBBB117B5F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EDD27-1F45-D242-A760-A7A7A8D51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FAB2E-6F29-AC4D-AE53-A9665F11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4AB5D-C491-5342-A1D5-97B4266C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8BE24-B09E-2640-826F-9CDAFB729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05032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E5F28-F251-FD49-B360-86CF0BDA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794E6-AAA2-294D-A3A2-833D8DDFB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51E8A-77E0-7F44-AF22-0F61DEB7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36665-4BB2-4844-897E-DA300864B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5FB04-7E85-BC44-BCF6-E0CE2724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8747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087427-F899-E444-841B-69C76B01C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49A95-7F28-3646-95CB-C1BCF3A5E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3EBA1-38C7-F14E-B0A9-5D92114EC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44985-4245-6049-B4BE-8BC3CE678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36D22-7740-8E44-9E2A-4E669E1B8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8187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CBFE8A-E71D-A74C-8922-7655206F0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B6AC7-9992-C04A-B1A3-57DCA0D38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16D80-C50C-DD4F-A956-E25FA88B60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D859-04FC-1A41-AAF2-D69534B5567D}" type="datetimeFigureOut">
              <a:rPr lang="en-UA" smtClean="0"/>
              <a:t>06/10/2022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5902A-FFD8-CB44-8DBD-5553FB0B9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9111D-3A43-4448-9EAD-797D2D44F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3D647-086E-F543-BAE3-EBB41A6D7C0C}" type="slidenum">
              <a:rPr lang="en-UA" smtClean="0"/>
              <a:t>‹№›</a:t>
            </a:fld>
            <a:endParaRPr lang="en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80C6AA-3615-9F4B-8AE0-57637434BA5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5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https://www.youtube.com/watch?v=-HT5VGkcpng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hyperlink" Target="https://www.youtube.com/watch?v=5E0eJLpzV_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hyperlink" Target="https://www.youtube.com/watch?v=au2gpC8sdv0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hyperlink" Target="https://www.youtube.com/watch?v=FLRbKhvVPi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youtube.com/watch?v=5E0eJLpzV_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urses.ed-era.com/courses/course-v1:EdEra_Osvitoriya+BR102+2020/abou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zNadLRFSWw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F84BF7F-FE5F-DCE4-8742-A2FF42AD7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3822" y="-51920"/>
            <a:ext cx="6602361" cy="1028146"/>
          </a:xfrm>
        </p:spPr>
        <p:txBody>
          <a:bodyPr>
            <a:normAutofit/>
          </a:bodyPr>
          <a:lstStyle/>
          <a:p>
            <a:r>
              <a:rPr lang="uk-UA" sz="2500" b="1" i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Обласна школа </a:t>
            </a:r>
            <a:br>
              <a:rPr lang="uk-UA" sz="2500" b="1" i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500" b="1" i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молодого управлінця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275374E-CB8D-3FF8-81CC-7AC74B181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608" y="0"/>
            <a:ext cx="3445325" cy="534363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32F488-F0BC-1764-3115-03628C8ED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608" y="-32099"/>
            <a:ext cx="3418504" cy="17092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8C5D0C-0F19-4245-B2AA-ED1EBB9DF0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971"/>
          <a:stretch/>
        </p:blipFill>
        <p:spPr>
          <a:xfrm>
            <a:off x="2745598" y="1978609"/>
            <a:ext cx="6272480" cy="135507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68523B-0E2C-E18F-ECE7-05C9822E7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80" y="3226278"/>
            <a:ext cx="9290634" cy="343673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CB10482-A6FF-ED4A-A280-2EF517B7F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1667" y="2189482"/>
            <a:ext cx="3972497" cy="9237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000" b="1" i="1" dirty="0">
                <a:solidFill>
                  <a:srgbClr val="E90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Інна Іващенко,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 з управлінської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діяльності Сумського ОІППО</a:t>
            </a:r>
            <a:endParaRPr lang="en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8A7058-4198-CAE9-18A2-3C10D3647652}"/>
              </a:ext>
            </a:extLst>
          </p:cNvPr>
          <p:cNvSpPr txBox="1"/>
          <p:nvPr/>
        </p:nvSpPr>
        <p:spPr>
          <a:xfrm>
            <a:off x="2926080" y="1024502"/>
            <a:ext cx="52059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E90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результатів </a:t>
            </a:r>
          </a:p>
          <a:p>
            <a:pPr algn="ctr"/>
            <a:r>
              <a:rPr lang="uk-UA" sz="2800" b="1" i="1" dirty="0">
                <a:solidFill>
                  <a:srgbClr val="E90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учнів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B3BBC2-F4C8-415D-8387-4FB5C7D55F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760" r="4895" b="11645"/>
          <a:stretch/>
        </p:blipFill>
        <p:spPr>
          <a:xfrm>
            <a:off x="8784285" y="-411531"/>
            <a:ext cx="3484387" cy="5710873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0609FE-1E37-47AB-9B19-E91DCF18CC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8078" y="5107225"/>
            <a:ext cx="3484386" cy="18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97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92C07A2-6E0A-3642-AB4B-673B2C97C344}"/>
              </a:ext>
            </a:extLst>
          </p:cNvPr>
          <p:cNvGrpSpPr>
            <a:grpSpLocks/>
          </p:cNvGrpSpPr>
          <p:nvPr/>
        </p:nvGrpSpPr>
        <p:grpSpPr bwMode="auto">
          <a:xfrm>
            <a:off x="1180605" y="4257275"/>
            <a:ext cx="520700" cy="484188"/>
            <a:chOff x="1248" y="1440"/>
            <a:chExt cx="328" cy="305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14D9B37F-5A65-9043-8D4F-D4A76A3007A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F2775034-E4B7-CF4C-A6FC-3FC41248788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5A248574-F367-6745-890B-7C123DBC4A58}"/>
              </a:ext>
            </a:extLst>
          </p:cNvPr>
          <p:cNvGrpSpPr>
            <a:grpSpLocks/>
          </p:cNvGrpSpPr>
          <p:nvPr/>
        </p:nvGrpSpPr>
        <p:grpSpPr bwMode="auto">
          <a:xfrm>
            <a:off x="1298972" y="1406111"/>
            <a:ext cx="520700" cy="484188"/>
            <a:chOff x="1248" y="2030"/>
            <a:chExt cx="328" cy="305"/>
          </a:xfrm>
        </p:grpSpPr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A3B8063C-0BA6-DB41-BE70-F48E9D1D5303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31411817-ACE9-5749-AFF7-043D2832117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7F6ADE31-933A-104E-B5D2-925E17BE0C54}"/>
              </a:ext>
            </a:extLst>
          </p:cNvPr>
          <p:cNvGrpSpPr>
            <a:grpSpLocks/>
          </p:cNvGrpSpPr>
          <p:nvPr/>
        </p:nvGrpSpPr>
        <p:grpSpPr bwMode="auto">
          <a:xfrm>
            <a:off x="1222772" y="2336053"/>
            <a:ext cx="520700" cy="484188"/>
            <a:chOff x="1248" y="2640"/>
            <a:chExt cx="328" cy="305"/>
          </a:xfrm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5706F988-E376-D240-A031-048B945AB7C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0536727C-FF27-2F42-94DE-C497A42205D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06938728-486C-3A4B-96E3-45018159592F}"/>
              </a:ext>
            </a:extLst>
          </p:cNvPr>
          <p:cNvGrpSpPr>
            <a:grpSpLocks/>
          </p:cNvGrpSpPr>
          <p:nvPr/>
        </p:nvGrpSpPr>
        <p:grpSpPr bwMode="auto">
          <a:xfrm>
            <a:off x="1149187" y="3273847"/>
            <a:ext cx="536583" cy="484188"/>
            <a:chOff x="1248" y="3230"/>
            <a:chExt cx="328" cy="305"/>
          </a:xfrm>
        </p:grpSpPr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7F66F695-3385-234F-8789-8E35361D1F7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979A9237-260B-B242-AEB6-5B7B62A2CE5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2360735D-2530-5646-A51F-5681823D6808}"/>
              </a:ext>
            </a:extLst>
          </p:cNvPr>
          <p:cNvGrpSpPr>
            <a:grpSpLocks/>
          </p:cNvGrpSpPr>
          <p:nvPr/>
        </p:nvGrpSpPr>
        <p:grpSpPr bwMode="auto">
          <a:xfrm>
            <a:off x="1180605" y="5253780"/>
            <a:ext cx="520700" cy="484188"/>
            <a:chOff x="1248" y="3230"/>
            <a:chExt cx="328" cy="305"/>
          </a:xfrm>
        </p:grpSpPr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D0B6E42E-DE5E-7E44-B1F2-00836E5D2F3D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650A6109-8A0C-0442-85F2-948AE8E152B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60362F1-A43F-ED2B-AF40-50101C15E7DC}"/>
              </a:ext>
            </a:extLst>
          </p:cNvPr>
          <p:cNvSpPr txBox="1"/>
          <p:nvPr/>
        </p:nvSpPr>
        <p:spPr>
          <a:xfrm>
            <a:off x="3885705" y="116659"/>
            <a:ext cx="53721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проведення обласної  </a:t>
            </a:r>
          </a:p>
          <a:p>
            <a:pPr algn="just"/>
            <a:r>
              <a:rPr lang="ru-RU" sz="28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 молодого управлінця </a:t>
            </a:r>
            <a:endParaRPr lang="ru-RU" b="1" i="1" dirty="0">
              <a:solidFill>
                <a:srgbClr val="2E91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176C65-EB6F-B831-C1F2-19E849788078}"/>
              </a:ext>
            </a:extLst>
          </p:cNvPr>
          <p:cNvSpPr txBox="1"/>
          <p:nvPr/>
        </p:nvSpPr>
        <p:spPr>
          <a:xfrm>
            <a:off x="2173712" y="1491955"/>
            <a:ext cx="9383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Законодавче регулювання оцінювання результатів навчання учнів в умовах воєнного стану.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D4DD6B-2717-A69F-D5DC-07344D2B2645}"/>
              </a:ext>
            </a:extLst>
          </p:cNvPr>
          <p:cNvSpPr txBox="1"/>
          <p:nvPr/>
        </p:nvSpPr>
        <p:spPr>
          <a:xfrm>
            <a:off x="2173712" y="2136140"/>
            <a:ext cx="93833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результатів навчання учнів відповідно до Державного стандарту базової середньої освіти. Основні види оцінювання результатів навчання учнів у закладі загальної середньої освіти в умовах воєнного стану. Функції та об’єкти оцінювання результатів навчання учнів.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BA16E3-C6CB-FB21-8D6C-23304E9C4FF1}"/>
              </a:ext>
            </a:extLst>
          </p:cNvPr>
          <p:cNvSpPr txBox="1"/>
          <p:nvPr/>
        </p:nvSpPr>
        <p:spPr>
          <a:xfrm>
            <a:off x="2173712" y="3333029"/>
            <a:ext cx="9383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оцінювання як вид оцінювання, спрямований на підвищення якості освітньої діяльності в умовах воєнного стану.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897E15-62C7-10EC-A4CC-7D4E6F01343F}"/>
              </a:ext>
            </a:extLst>
          </p:cNvPr>
          <p:cNvSpPr txBox="1"/>
          <p:nvPr/>
        </p:nvSpPr>
        <p:spPr>
          <a:xfrm>
            <a:off x="2173712" y="4049264"/>
            <a:ext cx="9238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проведення підсумкового оцінювання результатів навчання учнів в умовах воєнного стану.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66C15D-F593-84DA-C008-FDCCD643780D}"/>
              </a:ext>
            </a:extLst>
          </p:cNvPr>
          <p:cNvSpPr txBox="1"/>
          <p:nvPr/>
        </p:nvSpPr>
        <p:spPr>
          <a:xfrm>
            <a:off x="2173712" y="4996626"/>
            <a:ext cx="9239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важливі питання щодо контролю за порядком оцінювання результатів навчання учнів під час закінчення навчального року в умовах </a:t>
            </a:r>
            <a:r>
              <a:rPr lang="ru-RU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воєнного стану.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B44935-D7E1-4A72-8167-F01550EE4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999" b="44970"/>
          <a:stretch/>
        </p:blipFill>
        <p:spPr>
          <a:xfrm>
            <a:off x="10203142" y="116659"/>
            <a:ext cx="1640337" cy="119763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7988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BA97F-AB0A-4D33-BA00-35D171AD3B13}"/>
              </a:ext>
            </a:extLst>
          </p:cNvPr>
          <p:cNvSpPr/>
          <p:nvPr/>
        </p:nvSpPr>
        <p:spPr>
          <a:xfrm>
            <a:off x="1670304" y="107042"/>
            <a:ext cx="9683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7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Законодавче регулювання оцінювання результатів  навчання учнів в умовах  воєнного стану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6D07DD3-CF55-4D8E-A711-4148902171C0}"/>
              </a:ext>
            </a:extLst>
          </p:cNvPr>
          <p:cNvSpPr/>
          <p:nvPr/>
        </p:nvSpPr>
        <p:spPr>
          <a:xfrm>
            <a:off x="838200" y="922332"/>
            <a:ext cx="11221212" cy="580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освіту», Закон України «Про повну загальну середню освіту»</a:t>
            </a:r>
          </a:p>
          <a:p>
            <a:pPr algn="just"/>
            <a:endParaRPr lang="uk-UA" sz="100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Державний стандарт початкової освіти (постанова Кабінету Міністрів України від 24.07.2019 № 688)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Державний стандарт базової середньої освіти (постанова Кабінету Міністрів України від 30.09.2020 № 898)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03.06.2008 № 496 «Інструкція з ведення класного журналу</a:t>
            </a:r>
            <a:b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5-11 (12) класів загальноосвітніх навчальних закладів» </a:t>
            </a:r>
          </a:p>
          <a:p>
            <a:pPr algn="just"/>
            <a:endParaRPr lang="uk-UA" sz="100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науки, молоді та спорту України від 13.04.2011 № 329 «Про затвердження Критеріїв оцінювання навчальних досягнень учнів (вихованців) у системі загальної середньої освіти» 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21.08.2013 № 1222 «Орієнтовні вимоги оцінювання навчальних досягнень учнів з базових дисциплін у системі загальної середньої освіти» (зі змінами)</a:t>
            </a:r>
          </a:p>
          <a:p>
            <a:pPr indent="354013" algn="just">
              <a:buFont typeface="Wingdings" panose="05000000000000000000" pitchFamily="2" charset="2"/>
              <a:buChar char="Ø"/>
            </a:pPr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04.07.2015 № 762 «Про затвердження Порядку переведення учнів закладу загальної середньої освіти на наступний рік навчання» (у редакції від 27.04.2021)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13.07.2021 № 813 «Про затвердження методичних рекомендацій щодо оцінювання результатів навчання учнів 1-4 класів закладів загальної середньої освіти»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01.04.2022 № 289 «Про затвердження методичних рекомендацій щодо оцінювання навчальних досягнень учнів 5-6 класів, які здобувають освіту відповідно до нового Державного стандарту базової середньої освіти» 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Міністерства освіти і науки України від 01.04.2022 № 290 «Про затвердження методичних рекомендацій щодо окремих питань завершення 2021-2022 навального року» </a:t>
            </a:r>
          </a:p>
          <a:p>
            <a:pPr algn="just"/>
            <a:endParaRPr lang="uk-UA" sz="1050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4013" algn="just">
              <a:buFont typeface="Wingdings" panose="05000000000000000000" pitchFamily="2" charset="2"/>
              <a:buChar char="Ø"/>
            </a:pPr>
            <a:r>
              <a:rPr lang="uk-UA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 Міністерства освіти і науки України від 22.09.2021 № 1/9-482 «Щодо методичних рекомендацій щодо викладання навчальних предметів у закладах загальної середньої освіти у 2021-2022 навчальному році»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357591-2E36-4D16-B777-7E85E4C47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1876" y="150590"/>
            <a:ext cx="1210124" cy="185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29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36E7A-FA37-369D-16A0-28BF89B6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143" y="185175"/>
            <a:ext cx="6093618" cy="1090613"/>
          </a:xfrm>
        </p:spPr>
        <p:txBody>
          <a:bodyPr>
            <a:noAutofit/>
          </a:bodyPr>
          <a:lstStyle/>
          <a:p>
            <a:pPr algn="ctr"/>
            <a: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результатів</a:t>
            </a:r>
            <a:b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навчання учнів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FB447A7-B14A-0903-89A6-359DA4536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165" y="2943978"/>
            <a:ext cx="4402891" cy="928093"/>
          </a:xfrm>
          <a:solidFill>
            <a:schemeClr val="accent1">
              <a:lumMod val="40000"/>
              <a:lumOff val="60000"/>
            </a:schemeClr>
          </a:solidFill>
          <a:effectLst>
            <a:softEdge rad="63500"/>
          </a:effectLst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 оцінювання</a:t>
            </a:r>
            <a:r>
              <a:rPr lang="uk-UA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надавати зворотний зв’язок, висловлювати підтримку, визначити наявний рівень компетентностей та навчальних досягнень.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9EEC5-9887-F8BC-8D7B-4ECD4F7E9BC5}"/>
              </a:ext>
            </a:extLst>
          </p:cNvPr>
          <p:cNvSpPr txBox="1"/>
          <p:nvPr/>
        </p:nvSpPr>
        <p:spPr>
          <a:xfrm>
            <a:off x="5609775" y="2943978"/>
            <a:ext cx="6375276" cy="1354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сучасній українській школі оцінювання має бути зорієнтованим на визначені </a:t>
            </a:r>
            <a:r>
              <a:rPr lang="uk-UA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Державним стандартом базової середньої освіти ключові компетентності та наскрізні вміння  й передбачені навчальною програмою очікувані результати навчання 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відповідного періоду освітнього процесу.  </a:t>
            </a:r>
            <a:r>
              <a:rPr lang="uk-UA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6F5BEE-F835-28AA-02CA-9C2E7297CBEB}"/>
              </a:ext>
            </a:extLst>
          </p:cNvPr>
          <p:cNvSpPr txBox="1"/>
          <p:nvPr/>
        </p:nvSpPr>
        <p:spPr>
          <a:xfrm>
            <a:off x="465671" y="4002882"/>
            <a:ext cx="4945626" cy="1815882"/>
          </a:xfrm>
          <a:prstGeom prst="rect">
            <a:avLst/>
          </a:prstGeom>
          <a:solidFill>
            <a:srgbClr val="D4D8D2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Ціннісні засади оцінювання. 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має бути  справедливим, об’єктивним, незалежним, доброчесним. Оцінювання має здійснюватися на засадах компетентнісного підходу. Завдання мають бути практикоорієнтованими й розробляти їх потрібно на зрозумілих для учнів зразках, наближених до їхніх життєвих реалій.</a:t>
            </a:r>
            <a:endParaRPr lang="uk-UA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48ED4C-D1B5-40FA-58BE-391492A74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675" y="1352"/>
            <a:ext cx="3743325" cy="20898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9CFA60-590F-4CCA-C02C-2AF8C8FAC7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58" b="17838"/>
          <a:stretch/>
        </p:blipFill>
        <p:spPr>
          <a:xfrm>
            <a:off x="0" y="26069"/>
            <a:ext cx="3743325" cy="208902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6CBF65-A90C-B90C-1B78-77DBAE6685E9}"/>
              </a:ext>
            </a:extLst>
          </p:cNvPr>
          <p:cNvSpPr txBox="1"/>
          <p:nvPr/>
        </p:nvSpPr>
        <p:spPr>
          <a:xfrm>
            <a:off x="2816942" y="1705171"/>
            <a:ext cx="6945737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uk-UA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важливий складник освітнього процесу, основний засіб, за допомогою якого вимірюють досягнення й діагностують проблеми навчання, надають зворотний зв’язок, ознайомлюють учасників освітнього процесу зі станом, проблемами й досягненнями освіти.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E71B1-F6EB-04F0-13D3-9215C0C52641}"/>
              </a:ext>
            </a:extLst>
          </p:cNvPr>
          <p:cNvSpPr txBox="1"/>
          <p:nvPr/>
        </p:nvSpPr>
        <p:spPr>
          <a:xfrm>
            <a:off x="5530645" y="4436534"/>
            <a:ext cx="6533536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оцінювання навчальних досягнень учнів доцільно керуватися такими </a:t>
            </a:r>
            <a:r>
              <a:rPr lang="uk-UA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категоріями критеріїв</a:t>
            </a:r>
            <a:r>
              <a:rPr lang="uk-U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•планування й здійснення навчального пошуку, робота з текстовою і графічною інформацією;</a:t>
            </a:r>
          </a:p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•комунікація (у тому числі з використанням інформаційно-комунікаційних технологій);</a:t>
            </a:r>
          </a:p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•розв’язання проблем і виконання практичних завдань із застосуванням знань, що охоплюються навчальним матеріалом;</a:t>
            </a:r>
          </a:p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•рефлексія власної навчально-пізнавальної діяльності.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FB0958-3F8A-4AEB-503F-75A21FA7387E}"/>
              </a:ext>
            </a:extLst>
          </p:cNvPr>
          <p:cNvSpPr txBox="1"/>
          <p:nvPr/>
        </p:nvSpPr>
        <p:spPr>
          <a:xfrm>
            <a:off x="127819" y="5957103"/>
            <a:ext cx="5283478" cy="584775"/>
          </a:xfrm>
          <a:prstGeom prst="rect">
            <a:avLst/>
          </a:prstGeom>
          <a:solidFill>
            <a:srgbClr val="BDD7EE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це процес, а </a:t>
            </a:r>
            <a:r>
              <a:rPr lang="ru-RU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оцінка</a:t>
            </a:r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це результат процесу оцінювання.</a:t>
            </a:r>
            <a:endParaRPr lang="uk-UA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0"/>
          <p:cNvGrpSpPr/>
          <p:nvPr/>
        </p:nvGrpSpPr>
        <p:grpSpPr>
          <a:xfrm>
            <a:off x="3181627" y="1525917"/>
            <a:ext cx="4101695" cy="625526"/>
            <a:chOff x="3710491" y="1033291"/>
            <a:chExt cx="4101695" cy="625526"/>
          </a:xfrm>
        </p:grpSpPr>
        <p:grpSp>
          <p:nvGrpSpPr>
            <p:cNvPr id="5" name="组合 31"/>
            <p:cNvGrpSpPr/>
            <p:nvPr/>
          </p:nvGrpSpPr>
          <p:grpSpPr>
            <a:xfrm>
              <a:off x="3710491" y="1059582"/>
              <a:ext cx="4101695" cy="599235"/>
              <a:chOff x="4139952" y="1170041"/>
              <a:chExt cx="3672408" cy="536519"/>
            </a:xfrm>
          </p:grpSpPr>
          <p:sp>
            <p:nvSpPr>
              <p:cNvPr id="7" name="圆角矩形 33"/>
              <p:cNvSpPr/>
              <p:nvPr/>
            </p:nvSpPr>
            <p:spPr>
              <a:xfrm>
                <a:off x="4139952" y="1170041"/>
                <a:ext cx="3672408" cy="53651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" name="圆角矩形 113"/>
              <p:cNvSpPr/>
              <p:nvPr/>
            </p:nvSpPr>
            <p:spPr>
              <a:xfrm>
                <a:off x="4717322" y="1238290"/>
                <a:ext cx="3005287" cy="389240"/>
              </a:xfrm>
              <a:custGeom>
                <a:avLst/>
                <a:gdLst/>
                <a:ahLst/>
                <a:cxnLst/>
                <a:rect l="l" t="t" r="r" b="b"/>
                <a:pathLst>
                  <a:path w="3005287" h="389240">
                    <a:moveTo>
                      <a:pt x="0" y="0"/>
                    </a:moveTo>
                    <a:lnTo>
                      <a:pt x="535610" y="0"/>
                    </a:lnTo>
                    <a:lnTo>
                      <a:pt x="792088" y="0"/>
                    </a:lnTo>
                    <a:lnTo>
                      <a:pt x="2810667" y="0"/>
                    </a:lnTo>
                    <a:cubicBezTo>
                      <a:pt x="2918153" y="0"/>
                      <a:pt x="3005287" y="87134"/>
                      <a:pt x="3005287" y="194620"/>
                    </a:cubicBezTo>
                    <a:lnTo>
                      <a:pt x="3005286" y="194620"/>
                    </a:lnTo>
                    <a:cubicBezTo>
                      <a:pt x="3005286" y="302106"/>
                      <a:pt x="2918152" y="389240"/>
                      <a:pt x="2810666" y="389240"/>
                    </a:cubicBezTo>
                    <a:lnTo>
                      <a:pt x="535610" y="389239"/>
                    </a:lnTo>
                    <a:lnTo>
                      <a:pt x="0" y="389239"/>
                    </a:lnTo>
                    <a:close/>
                  </a:path>
                </a:pathLst>
              </a:custGeom>
              <a:solidFill>
                <a:srgbClr val="2E93FB"/>
              </a:solidFill>
              <a:ln w="6350" cap="flat" cmpd="sng" algn="ctr">
                <a:noFill/>
                <a:prstDash val="solid"/>
              </a:ln>
              <a:effectLst>
                <a:innerShdw blurRad="63500" dist="50800" dir="16200000">
                  <a:prstClr val="black">
                    <a:alpha val="32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239254" y="1231416"/>
                <a:ext cx="420809" cy="358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C9494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01</a:t>
                </a:r>
                <a:endPara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C9494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519958" y="1033291"/>
              <a:ext cx="30764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Формувальне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(само-, взаємооцінювання) 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36"/>
          <p:cNvGrpSpPr/>
          <p:nvPr/>
        </p:nvGrpSpPr>
        <p:grpSpPr>
          <a:xfrm>
            <a:off x="3159293" y="3168930"/>
            <a:ext cx="4101695" cy="599235"/>
            <a:chOff x="3720964" y="2324916"/>
            <a:chExt cx="4101695" cy="599235"/>
          </a:xfrm>
        </p:grpSpPr>
        <p:grpSp>
          <p:nvGrpSpPr>
            <p:cNvPr id="11" name="组合 37"/>
            <p:cNvGrpSpPr/>
            <p:nvPr/>
          </p:nvGrpSpPr>
          <p:grpSpPr>
            <a:xfrm>
              <a:off x="3720964" y="2324916"/>
              <a:ext cx="4101695" cy="599235"/>
              <a:chOff x="4139953" y="1170041"/>
              <a:chExt cx="3672408" cy="536519"/>
            </a:xfrm>
          </p:grpSpPr>
          <p:sp>
            <p:nvSpPr>
              <p:cNvPr id="13" name="圆角矩形 39"/>
              <p:cNvSpPr/>
              <p:nvPr/>
            </p:nvSpPr>
            <p:spPr>
              <a:xfrm>
                <a:off x="4139953" y="1170041"/>
                <a:ext cx="3672408" cy="53651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圆角矩形 113"/>
              <p:cNvSpPr/>
              <p:nvPr/>
            </p:nvSpPr>
            <p:spPr>
              <a:xfrm>
                <a:off x="4695958" y="1254596"/>
                <a:ext cx="3005287" cy="389240"/>
              </a:xfrm>
              <a:custGeom>
                <a:avLst/>
                <a:gdLst/>
                <a:ahLst/>
                <a:cxnLst/>
                <a:rect l="l" t="t" r="r" b="b"/>
                <a:pathLst>
                  <a:path w="3005287" h="389240">
                    <a:moveTo>
                      <a:pt x="0" y="0"/>
                    </a:moveTo>
                    <a:lnTo>
                      <a:pt x="535610" y="0"/>
                    </a:lnTo>
                    <a:lnTo>
                      <a:pt x="792088" y="0"/>
                    </a:lnTo>
                    <a:lnTo>
                      <a:pt x="2810667" y="0"/>
                    </a:lnTo>
                    <a:cubicBezTo>
                      <a:pt x="2918153" y="0"/>
                      <a:pt x="3005287" y="87134"/>
                      <a:pt x="3005287" y="194620"/>
                    </a:cubicBezTo>
                    <a:lnTo>
                      <a:pt x="3005286" y="194620"/>
                    </a:lnTo>
                    <a:cubicBezTo>
                      <a:pt x="3005286" y="302106"/>
                      <a:pt x="2918152" y="389240"/>
                      <a:pt x="2810666" y="389240"/>
                    </a:cubicBezTo>
                    <a:lnTo>
                      <a:pt x="535610" y="389239"/>
                    </a:lnTo>
                    <a:lnTo>
                      <a:pt x="0" y="389239"/>
                    </a:lnTo>
                    <a:close/>
                  </a:path>
                </a:pathLst>
              </a:custGeom>
              <a:solidFill>
                <a:srgbClr val="FAC14D"/>
              </a:solidFill>
              <a:ln w="6350" cap="flat" cmpd="sng" algn="ctr">
                <a:noFill/>
                <a:prstDash val="solid"/>
              </a:ln>
              <a:effectLst>
                <a:innerShdw blurRad="63500" dist="50800" dir="16200000">
                  <a:prstClr val="black">
                    <a:alpha val="32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246444" y="1253634"/>
                <a:ext cx="420809" cy="358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AC14D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03</a:t>
                </a:r>
                <a:endPara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AC14D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5108506" y="2436555"/>
              <a:ext cx="13676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uk-UA" altLang="zh-CN" sz="1600" b="1" kern="0" dirty="0">
                  <a:solidFill>
                    <a:srgbClr val="00206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Підсумкове</a:t>
              </a:r>
              <a:endParaRPr lang="zh-CN" altLang="en-US" sz="1600" b="1" kern="0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232F40B-730C-4F56-9E19-B74E2818F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997" y="2297815"/>
            <a:ext cx="4400753" cy="910500"/>
          </a:xfrm>
          <a:prstGeom prst="rect">
            <a:avLst/>
          </a:prstGeom>
        </p:spPr>
      </p:pic>
      <p:grpSp>
        <p:nvGrpSpPr>
          <p:cNvPr id="17" name="组合 43"/>
          <p:cNvGrpSpPr/>
          <p:nvPr/>
        </p:nvGrpSpPr>
        <p:grpSpPr>
          <a:xfrm>
            <a:off x="3237851" y="2541899"/>
            <a:ext cx="8569604" cy="1967390"/>
            <a:chOff x="4029387" y="352402"/>
            <a:chExt cx="7672702" cy="1761484"/>
          </a:xfrm>
        </p:grpSpPr>
        <p:sp>
          <p:nvSpPr>
            <p:cNvPr id="19" name="圆角矩形 45"/>
            <p:cNvSpPr/>
            <p:nvPr/>
          </p:nvSpPr>
          <p:spPr>
            <a:xfrm>
              <a:off x="4029387" y="1577367"/>
              <a:ext cx="3672408" cy="5365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500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18000000" scaled="0"/>
              <a:tileRect/>
            </a:gradFill>
            <a:ln w="6350" cap="flat" cmpd="sng" algn="ctr"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17400000" scaled="0"/>
              </a:gradFill>
              <a:prstDash val="solid"/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162140" y="1686997"/>
              <a:ext cx="420809" cy="358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95647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9564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圆角矩形 113"/>
            <p:cNvSpPr/>
            <p:nvPr/>
          </p:nvSpPr>
          <p:spPr>
            <a:xfrm>
              <a:off x="8696802" y="352402"/>
              <a:ext cx="3005287" cy="389240"/>
            </a:xfrm>
            <a:custGeom>
              <a:avLst/>
              <a:gdLst/>
              <a:ahLst/>
              <a:cxnLst/>
              <a:rect l="l" t="t" r="r" b="b"/>
              <a:pathLst>
                <a:path w="3005287" h="389240">
                  <a:moveTo>
                    <a:pt x="0" y="0"/>
                  </a:moveTo>
                  <a:lnTo>
                    <a:pt x="535610" y="0"/>
                  </a:lnTo>
                  <a:lnTo>
                    <a:pt x="792088" y="0"/>
                  </a:lnTo>
                  <a:lnTo>
                    <a:pt x="2810667" y="0"/>
                  </a:lnTo>
                  <a:cubicBezTo>
                    <a:pt x="2918153" y="0"/>
                    <a:pt x="3005287" y="87134"/>
                    <a:pt x="3005287" y="194620"/>
                  </a:cubicBezTo>
                  <a:lnTo>
                    <a:pt x="3005286" y="194620"/>
                  </a:lnTo>
                  <a:cubicBezTo>
                    <a:pt x="3005286" y="302106"/>
                    <a:pt x="2918152" y="389240"/>
                    <a:pt x="2810666" y="389240"/>
                  </a:cubicBezTo>
                  <a:lnTo>
                    <a:pt x="535610" y="389239"/>
                  </a:lnTo>
                  <a:lnTo>
                    <a:pt x="0" y="389239"/>
                  </a:lnTo>
                  <a:close/>
                </a:path>
              </a:pathLst>
            </a:custGeom>
            <a:solidFill>
              <a:srgbClr val="F95647"/>
            </a:solidFill>
            <a:ln w="6350" cap="flat" cmpd="sng" algn="ctr">
              <a:noFill/>
              <a:prstDash val="solid"/>
            </a:ln>
            <a:effectLst>
              <a:innerShdw blurRad="63500" dist="50800" dir="16200000">
                <a:prstClr val="black">
                  <a:alpha val="3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49"/>
          <p:cNvGrpSpPr/>
          <p:nvPr/>
        </p:nvGrpSpPr>
        <p:grpSpPr>
          <a:xfrm>
            <a:off x="3159293" y="2352714"/>
            <a:ext cx="4101695" cy="599235"/>
            <a:chOff x="4139952" y="1170041"/>
            <a:chExt cx="3672408" cy="536519"/>
          </a:xfrm>
        </p:grpSpPr>
        <p:sp>
          <p:nvSpPr>
            <p:cNvPr id="25" name="圆角矩形 51"/>
            <p:cNvSpPr/>
            <p:nvPr/>
          </p:nvSpPr>
          <p:spPr>
            <a:xfrm>
              <a:off x="4139952" y="1170041"/>
              <a:ext cx="3672408" cy="5365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4500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18000000" scaled="0"/>
              <a:tileRect/>
            </a:gradFill>
            <a:ln w="6350" cap="flat" cmpd="sng" algn="ctr"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17400000" scaled="0"/>
              </a:gradFill>
              <a:prstDash val="solid"/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圆角矩形 113"/>
            <p:cNvSpPr/>
            <p:nvPr/>
          </p:nvSpPr>
          <p:spPr>
            <a:xfrm>
              <a:off x="4716016" y="1250029"/>
              <a:ext cx="3005287" cy="389240"/>
            </a:xfrm>
            <a:custGeom>
              <a:avLst/>
              <a:gdLst/>
              <a:ahLst/>
              <a:cxnLst/>
              <a:rect l="l" t="t" r="r" b="b"/>
              <a:pathLst>
                <a:path w="3005287" h="389240">
                  <a:moveTo>
                    <a:pt x="0" y="0"/>
                  </a:moveTo>
                  <a:lnTo>
                    <a:pt x="535610" y="0"/>
                  </a:lnTo>
                  <a:lnTo>
                    <a:pt x="792088" y="0"/>
                  </a:lnTo>
                  <a:lnTo>
                    <a:pt x="2810667" y="0"/>
                  </a:lnTo>
                  <a:cubicBezTo>
                    <a:pt x="2918153" y="0"/>
                    <a:pt x="3005287" y="87134"/>
                    <a:pt x="3005287" y="194620"/>
                  </a:cubicBezTo>
                  <a:lnTo>
                    <a:pt x="3005286" y="194620"/>
                  </a:lnTo>
                  <a:cubicBezTo>
                    <a:pt x="3005286" y="302106"/>
                    <a:pt x="2918152" y="389240"/>
                    <a:pt x="2810666" y="389240"/>
                  </a:cubicBezTo>
                  <a:lnTo>
                    <a:pt x="535610" y="389239"/>
                  </a:lnTo>
                  <a:lnTo>
                    <a:pt x="0" y="389239"/>
                  </a:lnTo>
                  <a:close/>
                </a:path>
              </a:pathLst>
            </a:custGeom>
            <a:solidFill>
              <a:srgbClr val="7CB554"/>
            </a:solidFill>
            <a:ln w="6350" cap="flat" cmpd="sng" algn="ctr">
              <a:noFill/>
              <a:prstDash val="solid"/>
            </a:ln>
            <a:effectLst>
              <a:innerShdw blurRad="63500" dist="50800" dir="16200000">
                <a:prstClr val="black">
                  <a:alpha val="3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9A27A3C-291F-41C4-8AD4-40780417E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075" y="4017802"/>
            <a:ext cx="3359187" cy="432854"/>
          </a:xfrm>
          <a:prstGeom prst="rect">
            <a:avLst/>
          </a:prstGeom>
        </p:spPr>
      </p:pic>
      <p:grpSp>
        <p:nvGrpSpPr>
          <p:cNvPr id="28" name="组合 54"/>
          <p:cNvGrpSpPr/>
          <p:nvPr/>
        </p:nvGrpSpPr>
        <p:grpSpPr>
          <a:xfrm>
            <a:off x="334336" y="2023221"/>
            <a:ext cx="2044523" cy="19751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0" name="椭圆 5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16643" y="2492649"/>
            <a:ext cx="16026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Види оцінювання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zh-CN" sz="1600" b="1" kern="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навчальних досягнень учнів</a:t>
            </a:r>
            <a:r>
              <a:rPr kumimoji="0" lang="uk-UA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 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>
            <a:off x="2414048" y="1647660"/>
            <a:ext cx="651442" cy="295374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85000"/>
                </a:sysClr>
              </a:gs>
            </a:gsLst>
            <a:lin ang="0" scaled="1"/>
            <a:tileRect/>
          </a:gradFill>
          <a:ln w="12700" cap="flat" cmpd="sng" algn="ctr">
            <a:gradFill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0"/>
            </a:gra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24E3F83-818F-435C-9788-9C19F89D8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730" y="4591344"/>
            <a:ext cx="4419983" cy="92057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DE202F-BF0F-479E-B7AE-48B6F05BD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9764" y="4758050"/>
            <a:ext cx="3359187" cy="432854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65EB6F3-5C73-4884-9B1A-E716599CB618}"/>
              </a:ext>
            </a:extLst>
          </p:cNvPr>
          <p:cNvSpPr/>
          <p:nvPr/>
        </p:nvSpPr>
        <p:spPr>
          <a:xfrm>
            <a:off x="3795801" y="4818867"/>
            <a:ext cx="3529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Зовнішнє незалежне оцінювання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1EF9BEC-DDB3-4DA5-A232-7712A58A27A0}"/>
              </a:ext>
            </a:extLst>
          </p:cNvPr>
          <p:cNvSpPr/>
          <p:nvPr/>
        </p:nvSpPr>
        <p:spPr>
          <a:xfrm>
            <a:off x="3330269" y="4793953"/>
            <a:ext cx="476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C93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7928427-6D30-42EA-91BB-05469DA0D371}"/>
              </a:ext>
            </a:extLst>
          </p:cNvPr>
          <p:cNvSpPr/>
          <p:nvPr/>
        </p:nvSpPr>
        <p:spPr>
          <a:xfrm>
            <a:off x="9599189" y="2564361"/>
            <a:ext cx="1243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Тематичне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C7DFD37-B662-4468-AA11-D803E9D42E2A}"/>
              </a:ext>
            </a:extLst>
          </p:cNvPr>
          <p:cNvSpPr/>
          <p:nvPr/>
        </p:nvSpPr>
        <p:spPr>
          <a:xfrm>
            <a:off x="3860540" y="4015715"/>
            <a:ext cx="3375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Державна підсумкова атестація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CB9C964-FAF8-4CC4-AA99-AB84231C98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690" y="3051017"/>
            <a:ext cx="4419983" cy="920576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A356353-4E6B-4174-BF52-9DAA017D7681}"/>
              </a:ext>
            </a:extLst>
          </p:cNvPr>
          <p:cNvSpPr/>
          <p:nvPr/>
        </p:nvSpPr>
        <p:spPr>
          <a:xfrm>
            <a:off x="8020537" y="2548972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956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761662F-4563-4D11-A8BF-B7A3095E3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159" y="3247166"/>
            <a:ext cx="3359187" cy="432854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BA6CA21-2951-4FD2-80A4-B0A57F71C36A}"/>
              </a:ext>
            </a:extLst>
          </p:cNvPr>
          <p:cNvSpPr/>
          <p:nvPr/>
        </p:nvSpPr>
        <p:spPr>
          <a:xfrm>
            <a:off x="7995330" y="3297667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C9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379CFE1-F8B3-4C28-B40F-86D57958D2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72" y="31751"/>
            <a:ext cx="9215437" cy="135342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0C00C88-4C6E-47BA-B9D7-15614EA8E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612" y="3822208"/>
            <a:ext cx="4419983" cy="920576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7C53838-BA87-4853-B00C-4F04C9DBD4C2}"/>
              </a:ext>
            </a:extLst>
          </p:cNvPr>
          <p:cNvSpPr/>
          <p:nvPr/>
        </p:nvSpPr>
        <p:spPr>
          <a:xfrm>
            <a:off x="8020537" y="4082441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9E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506AB00-D97D-451E-BF45-3C1F00FB16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9835" y="4044755"/>
            <a:ext cx="3353091" cy="432854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0091FF4-3010-485F-BCAB-037138ACD9BF}"/>
              </a:ext>
            </a:extLst>
          </p:cNvPr>
          <p:cNvSpPr/>
          <p:nvPr/>
        </p:nvSpPr>
        <p:spPr>
          <a:xfrm>
            <a:off x="9822519" y="4097830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Річне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2DE9204-0F76-4651-ADB0-7D954CAD1E26}"/>
              </a:ext>
            </a:extLst>
          </p:cNvPr>
          <p:cNvSpPr/>
          <p:nvPr/>
        </p:nvSpPr>
        <p:spPr>
          <a:xfrm>
            <a:off x="9599189" y="3272815"/>
            <a:ext cx="1464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Семестрове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56131CCB-98A8-4659-990D-B7548ABA442A}"/>
              </a:ext>
            </a:extLst>
          </p:cNvPr>
          <p:cNvSpPr/>
          <p:nvPr/>
        </p:nvSpPr>
        <p:spPr>
          <a:xfrm>
            <a:off x="1317989" y="213005"/>
            <a:ext cx="828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види результатів навчання учнів</a:t>
            </a:r>
          </a:p>
          <a:p>
            <a:pPr algn="ctr"/>
            <a:r>
              <a:rPr lang="uk-UA" sz="24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закладі загальної середньої освіти в умовах воєнного стану </a:t>
            </a:r>
          </a:p>
        </p:txBody>
      </p:sp>
      <p:sp>
        <p:nvSpPr>
          <p:cNvPr id="51" name="Стрелка: вправо 50">
            <a:extLst>
              <a:ext uri="{FF2B5EF4-FFF2-40B4-BE49-F238E27FC236}">
                <a16:creationId xmlns:a16="http://schemas.microsoft.com/office/drawing/2014/main" id="{060BB9C7-23F7-45DF-B5C6-AB58CC76824F}"/>
              </a:ext>
            </a:extLst>
          </p:cNvPr>
          <p:cNvSpPr/>
          <p:nvPr/>
        </p:nvSpPr>
        <p:spPr>
          <a:xfrm rot="19538546">
            <a:off x="7356230" y="2869650"/>
            <a:ext cx="411600" cy="4589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6DCB5BF-3F84-4575-9FF1-88B1F1184B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107071">
            <a:off x="7248689" y="3777110"/>
            <a:ext cx="426757" cy="426757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1C7216E-0774-4FC5-92BC-8448DDC495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85315">
            <a:off x="7338754" y="3343289"/>
            <a:ext cx="426757" cy="42675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83E300B-1B63-4F5E-838B-2EC9F60099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3632" t="61609" b="-1"/>
          <a:stretch/>
        </p:blipFill>
        <p:spPr>
          <a:xfrm>
            <a:off x="9351264" y="46189"/>
            <a:ext cx="2594719" cy="205429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286A4E4D-B244-4CFF-8BEA-B827D1AC79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6648" y="2502636"/>
            <a:ext cx="591363" cy="53649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F7255EAA-E66F-436F-B462-833E89AA4F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9091" y="2559426"/>
            <a:ext cx="1079086" cy="432854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8E094690-2403-4543-AB65-05953D65AB2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3632" t="61609" b="-1"/>
          <a:stretch/>
        </p:blipFill>
        <p:spPr>
          <a:xfrm>
            <a:off x="9503664" y="198589"/>
            <a:ext cx="2594719" cy="20542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677B760-B623-BE6D-E07F-BAE9E33C1D03}"/>
              </a:ext>
            </a:extLst>
          </p:cNvPr>
          <p:cNvSpPr txBox="1"/>
          <p:nvPr/>
        </p:nvSpPr>
        <p:spPr>
          <a:xfrm>
            <a:off x="5133718" y="5715233"/>
            <a:ext cx="49961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13"/>
              </a:rPr>
              <a:t>https://www.youtube.com/watch?v=-HT5VGkcpng</a:t>
            </a:r>
            <a:r>
              <a:rPr lang="uk-UA" dirty="0"/>
              <a:t>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F54C8D1-C938-422A-6F8E-AFEA2DC111DC}"/>
              </a:ext>
            </a:extLst>
          </p:cNvPr>
          <p:cNvSpPr txBox="1"/>
          <p:nvPr/>
        </p:nvSpPr>
        <p:spPr>
          <a:xfrm>
            <a:off x="5133718" y="6055873"/>
            <a:ext cx="49961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14"/>
              </a:rPr>
              <a:t>https://www.youtube.com/watch?v=FLRbKhvVPio</a:t>
            </a:r>
            <a:r>
              <a:rPr lang="uk-UA" dirty="0"/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78F21E-8AC9-4F91-0ADA-2160EFAA35EB}"/>
              </a:ext>
            </a:extLst>
          </p:cNvPr>
          <p:cNvSpPr txBox="1"/>
          <p:nvPr/>
        </p:nvSpPr>
        <p:spPr>
          <a:xfrm>
            <a:off x="5133718" y="6348367"/>
            <a:ext cx="49961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15"/>
              </a:rPr>
              <a:t>https://www.youtube.com/watch?v=au2gpC8sdv0</a:t>
            </a:r>
            <a:r>
              <a:rPr lang="uk-UA" dirty="0"/>
              <a:t> </a:t>
            </a:r>
            <a:r>
              <a:rPr lang="en-US" dirty="0"/>
              <a:t> </a:t>
            </a:r>
            <a:r>
              <a:rPr lang="uk-UA" dirty="0"/>
              <a:t> 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66926B-DC4B-244A-7016-A77451C57F01}"/>
              </a:ext>
            </a:extLst>
          </p:cNvPr>
          <p:cNvSpPr txBox="1"/>
          <p:nvPr/>
        </p:nvSpPr>
        <p:spPr>
          <a:xfrm>
            <a:off x="5133718" y="5449427"/>
            <a:ext cx="49961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16"/>
              </a:rPr>
              <a:t>https://www.youtube.com/watch?v=5E0eJLpzV_g</a:t>
            </a:r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178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4">
            <a:extLst>
              <a:ext uri="{FF2B5EF4-FFF2-40B4-BE49-F238E27FC236}">
                <a16:creationId xmlns:a16="http://schemas.microsoft.com/office/drawing/2014/main" id="{328CD746-1A8A-8C7A-8856-75172B512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44267" y="591775"/>
            <a:ext cx="3473893" cy="13221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243" name="组合 78">
            <a:extLst>
              <a:ext uri="{FF2B5EF4-FFF2-40B4-BE49-F238E27FC236}">
                <a16:creationId xmlns:a16="http://schemas.microsoft.com/office/drawing/2014/main" id="{5753DB8E-FA97-327D-83DD-CF0513473058}"/>
              </a:ext>
            </a:extLst>
          </p:cNvPr>
          <p:cNvGrpSpPr>
            <a:grpSpLocks/>
          </p:cNvGrpSpPr>
          <p:nvPr/>
        </p:nvGrpSpPr>
        <p:grpSpPr bwMode="auto">
          <a:xfrm>
            <a:off x="3290436" y="1895833"/>
            <a:ext cx="3571429" cy="1275169"/>
            <a:chOff x="3702618" y="1702571"/>
            <a:chExt cx="5806440" cy="1713376"/>
          </a:xfrm>
        </p:grpSpPr>
        <p:pic>
          <p:nvPicPr>
            <p:cNvPr id="10" name="图片 79">
              <a:extLst>
                <a:ext uri="{FF2B5EF4-FFF2-40B4-BE49-F238E27FC236}">
                  <a16:creationId xmlns:a16="http://schemas.microsoft.com/office/drawing/2014/main" id="{67ED88C0-1A64-DB54-454E-46F90856B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2618" y="1702571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275" name="TextBox 19">
              <a:extLst>
                <a:ext uri="{FF2B5EF4-FFF2-40B4-BE49-F238E27FC236}">
                  <a16:creationId xmlns:a16="http://schemas.microsoft.com/office/drawing/2014/main" id="{ED757465-193E-07DE-D813-B1FF66EA61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100" y="2371915"/>
              <a:ext cx="3961401" cy="244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0" tIns="0" rIns="0" bIns="0" anchor="b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Навчальна </a:t>
              </a:r>
              <a:endPara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44" name="组合 83">
            <a:extLst>
              <a:ext uri="{FF2B5EF4-FFF2-40B4-BE49-F238E27FC236}">
                <a16:creationId xmlns:a16="http://schemas.microsoft.com/office/drawing/2014/main" id="{AEBC23BA-91F1-5077-CDFD-AC5EF848BA29}"/>
              </a:ext>
            </a:extLst>
          </p:cNvPr>
          <p:cNvGrpSpPr>
            <a:grpSpLocks/>
          </p:cNvGrpSpPr>
          <p:nvPr/>
        </p:nvGrpSpPr>
        <p:grpSpPr bwMode="auto">
          <a:xfrm>
            <a:off x="3314867" y="3135133"/>
            <a:ext cx="3549203" cy="1401047"/>
            <a:chOff x="4525929" y="3356868"/>
            <a:chExt cx="5806440" cy="1713376"/>
          </a:xfrm>
        </p:grpSpPr>
        <p:pic>
          <p:nvPicPr>
            <p:cNvPr id="15" name="图片 84">
              <a:extLst>
                <a:ext uri="{FF2B5EF4-FFF2-40B4-BE49-F238E27FC236}">
                  <a16:creationId xmlns:a16="http://schemas.microsoft.com/office/drawing/2014/main" id="{D440423F-EF5B-B45A-BE64-FCD7F2355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5929" y="3356868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273" name="TextBox 26">
              <a:extLst>
                <a:ext uri="{FF2B5EF4-FFF2-40B4-BE49-F238E27FC236}">
                  <a16:creationId xmlns:a16="http://schemas.microsoft.com/office/drawing/2014/main" id="{E9FF568D-E0DC-7209-5959-56908BC12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0332" y="4068308"/>
              <a:ext cx="3963087" cy="244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0" tIns="0" rIns="0" bIns="0" anchor="b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Виховна</a:t>
              </a:r>
              <a:endPara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5" name="图片 74">
            <a:extLst>
              <a:ext uri="{FF2B5EF4-FFF2-40B4-BE49-F238E27FC236}">
                <a16:creationId xmlns:a16="http://schemas.microsoft.com/office/drawing/2014/main" id="{23C8ACD7-AC63-81DD-257A-0330848F6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281" y="597909"/>
            <a:ext cx="3245802" cy="1281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245" name="组合 88">
            <a:extLst>
              <a:ext uri="{FF2B5EF4-FFF2-40B4-BE49-F238E27FC236}">
                <a16:creationId xmlns:a16="http://schemas.microsoft.com/office/drawing/2014/main" id="{E21E6F46-0D50-9517-6646-489084C6CB5F}"/>
              </a:ext>
            </a:extLst>
          </p:cNvPr>
          <p:cNvGrpSpPr>
            <a:grpSpLocks/>
          </p:cNvGrpSpPr>
          <p:nvPr/>
        </p:nvGrpSpPr>
        <p:grpSpPr bwMode="auto">
          <a:xfrm>
            <a:off x="3329264" y="4536180"/>
            <a:ext cx="3557585" cy="1335283"/>
            <a:chOff x="5349240" y="5018429"/>
            <a:chExt cx="5806440" cy="1713376"/>
          </a:xfrm>
        </p:grpSpPr>
        <p:pic>
          <p:nvPicPr>
            <p:cNvPr id="20" name="图片 89">
              <a:extLst>
                <a:ext uri="{FF2B5EF4-FFF2-40B4-BE49-F238E27FC236}">
                  <a16:creationId xmlns:a16="http://schemas.microsoft.com/office/drawing/2014/main" id="{E2D5F1EF-32A0-7538-6D44-0D12ADD5C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9240" y="5018429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0269" name="Group 32">
              <a:extLst>
                <a:ext uri="{FF2B5EF4-FFF2-40B4-BE49-F238E27FC236}">
                  <a16:creationId xmlns:a16="http://schemas.microsoft.com/office/drawing/2014/main" id="{6186F1B1-5321-6A6D-2B3D-BC9E5818D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7172" y="5689855"/>
              <a:ext cx="3992074" cy="547921"/>
              <a:chOff x="3914897" y="719530"/>
              <a:chExt cx="3992074" cy="547921"/>
            </a:xfrm>
          </p:grpSpPr>
          <p:sp>
            <p:nvSpPr>
              <p:cNvPr id="10270" name="TextBox 33">
                <a:extLst>
                  <a:ext uri="{FF2B5EF4-FFF2-40B4-BE49-F238E27FC236}">
                    <a16:creationId xmlns:a16="http://schemas.microsoft.com/office/drawing/2014/main" id="{D1F09AA5-9BEA-E91A-A96B-39CFA5F41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4897" y="719530"/>
                <a:ext cx="3963087" cy="242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0" tIns="0" rIns="0" bIns="0" anchor="b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uk-UA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sym typeface="Arial" panose="020B0604020202020204" pitchFamily="34" charset="0"/>
                  </a:rPr>
                  <a:t>Управлінська</a:t>
                </a:r>
                <a:endParaRPr lang="zh-CN" altLang="en-US" sz="1600" b="1" dirty="0">
                  <a:solidFill>
                    <a:srgbClr val="002060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71" name="TextBox 34">
                <a:extLst>
                  <a:ext uri="{FF2B5EF4-FFF2-40B4-BE49-F238E27FC236}">
                    <a16:creationId xmlns:a16="http://schemas.microsoft.com/office/drawing/2014/main" id="{FBADD96C-8066-DD41-ACC8-28DA16F5F3F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3884" y="947349"/>
                <a:ext cx="3963087" cy="320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0" rIns="0" bIns="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endParaRPr lang="ru-RU" altLang="zh-CN" sz="1000">
                  <a:solidFill>
                    <a:srgbClr val="595959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SimSun" panose="02010600030101010101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F67C595E-418D-6136-A3C5-8A8433E81AEE}"/>
              </a:ext>
            </a:extLst>
          </p:cNvPr>
          <p:cNvSpPr txBox="1">
            <a:spLocks/>
          </p:cNvSpPr>
          <p:nvPr/>
        </p:nvSpPr>
        <p:spPr bwMode="auto">
          <a:xfrm>
            <a:off x="859527" y="27595"/>
            <a:ext cx="5659921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uk-UA" sz="2400" b="1" i="1" dirty="0">
                <a:solidFill>
                  <a:srgbClr val="00B0F0"/>
                </a:solidFill>
                <a:cs typeface="Arial" panose="020B0604020202020204" pitchFamily="34" charset="0"/>
              </a:rPr>
              <a:t>Функції  оцінювання результатів                       навчання учнів</a:t>
            </a:r>
          </a:p>
        </p:txBody>
      </p:sp>
      <p:grpSp>
        <p:nvGrpSpPr>
          <p:cNvPr id="10248" name="组合 78">
            <a:extLst>
              <a:ext uri="{FF2B5EF4-FFF2-40B4-BE49-F238E27FC236}">
                <a16:creationId xmlns:a16="http://schemas.microsoft.com/office/drawing/2014/main" id="{DA64976C-5F80-14C6-74E2-C4C6E87D680D}"/>
              </a:ext>
            </a:extLst>
          </p:cNvPr>
          <p:cNvGrpSpPr>
            <a:grpSpLocks/>
          </p:cNvGrpSpPr>
          <p:nvPr/>
        </p:nvGrpSpPr>
        <p:grpSpPr bwMode="auto">
          <a:xfrm>
            <a:off x="0" y="1872176"/>
            <a:ext cx="3282164" cy="1365004"/>
            <a:chOff x="3480987" y="1737246"/>
            <a:chExt cx="5806440" cy="1713376"/>
          </a:xfrm>
        </p:grpSpPr>
        <p:pic>
          <p:nvPicPr>
            <p:cNvPr id="30" name="图片 79">
              <a:extLst>
                <a:ext uri="{FF2B5EF4-FFF2-40B4-BE49-F238E27FC236}">
                  <a16:creationId xmlns:a16="http://schemas.microsoft.com/office/drawing/2014/main" id="{D49AD619-1828-44A5-27A8-7BCC093A2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0987" y="1737246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0263" name="Group 18">
              <a:extLst>
                <a:ext uri="{FF2B5EF4-FFF2-40B4-BE49-F238E27FC236}">
                  <a16:creationId xmlns:a16="http://schemas.microsoft.com/office/drawing/2014/main" id="{38326884-3632-B378-2FAE-3322E94A5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5205" y="2144704"/>
              <a:ext cx="3961402" cy="690249"/>
              <a:chOff x="3944550" y="577786"/>
              <a:chExt cx="3961402" cy="690249"/>
            </a:xfrm>
          </p:grpSpPr>
          <p:sp>
            <p:nvSpPr>
              <p:cNvPr id="10264" name="TextBox 19">
                <a:extLst>
                  <a:ext uri="{FF2B5EF4-FFF2-40B4-BE49-F238E27FC236}">
                    <a16:creationId xmlns:a16="http://schemas.microsoft.com/office/drawing/2014/main" id="{237E4E3F-A100-EE9A-C129-77F1B3A416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7850" y="577786"/>
                <a:ext cx="2387181" cy="5308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0" tIns="0" rIns="0" bIns="0" anchor="b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uk-UA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sym typeface="Arial" panose="020B0604020202020204" pitchFamily="34" charset="0"/>
                  </a:rPr>
                  <a:t>Діагностувальна</a:t>
                </a:r>
                <a:endParaRPr lang="zh-CN" altLang="en-US" sz="1600" b="1" dirty="0">
                  <a:solidFill>
                    <a:srgbClr val="002060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65" name="TextBox 20">
                <a:extLst>
                  <a:ext uri="{FF2B5EF4-FFF2-40B4-BE49-F238E27FC236}">
                    <a16:creationId xmlns:a16="http://schemas.microsoft.com/office/drawing/2014/main" id="{A0F6DD36-6E15-8A82-46E0-F33D4FE3EC5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44550" y="947934"/>
                <a:ext cx="3961402" cy="320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0" rIns="0" bIns="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zh-CN" sz="1000">
                    <a:solidFill>
                      <a:srgbClr val="595959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SimSun" panose="02010600030101010101" pitchFamily="2" charset="-122"/>
                    <a:sym typeface="Arial" panose="020B0604020202020204" pitchFamily="34" charset="0"/>
                  </a:rPr>
                  <a:t> </a:t>
                </a:r>
              </a:p>
            </p:txBody>
          </p:sp>
        </p:grpSp>
      </p:grpSp>
      <p:pic>
        <p:nvPicPr>
          <p:cNvPr id="39" name="图片 84">
            <a:extLst>
              <a:ext uri="{FF2B5EF4-FFF2-40B4-BE49-F238E27FC236}">
                <a16:creationId xmlns:a16="http://schemas.microsoft.com/office/drawing/2014/main" id="{85A5C23C-48F6-164E-03CA-C7D5EC2C2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099" y="3213754"/>
            <a:ext cx="3282165" cy="1291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250" name="组合 88">
            <a:extLst>
              <a:ext uri="{FF2B5EF4-FFF2-40B4-BE49-F238E27FC236}">
                <a16:creationId xmlns:a16="http://schemas.microsoft.com/office/drawing/2014/main" id="{F1D49E85-B41D-16C0-3646-8D0B22588DEF}"/>
              </a:ext>
            </a:extLst>
          </p:cNvPr>
          <p:cNvGrpSpPr>
            <a:grpSpLocks/>
          </p:cNvGrpSpPr>
          <p:nvPr/>
        </p:nvGrpSpPr>
        <p:grpSpPr bwMode="auto">
          <a:xfrm>
            <a:off x="75992" y="4548170"/>
            <a:ext cx="3257167" cy="1199878"/>
            <a:chOff x="5349240" y="5018429"/>
            <a:chExt cx="5806440" cy="1713376"/>
          </a:xfrm>
        </p:grpSpPr>
        <p:pic>
          <p:nvPicPr>
            <p:cNvPr id="41" name="图片 89">
              <a:extLst>
                <a:ext uri="{FF2B5EF4-FFF2-40B4-BE49-F238E27FC236}">
                  <a16:creationId xmlns:a16="http://schemas.microsoft.com/office/drawing/2014/main" id="{05B36FE5-D6E9-F9B9-FBF5-8216BA32C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9240" y="5018429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261" name="TextBox 33">
              <a:extLst>
                <a:ext uri="{FF2B5EF4-FFF2-40B4-BE49-F238E27FC236}">
                  <a16:creationId xmlns:a16="http://schemas.microsoft.com/office/drawing/2014/main" id="{22ED50B9-842F-4A0B-A397-333FD08FE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6404" y="5754565"/>
              <a:ext cx="3963089" cy="2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0" tIns="0" rIns="0" bIns="0" anchor="b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uk-UA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Прогностична</a:t>
              </a:r>
              <a:endPara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251" name="TextBox 19">
            <a:extLst>
              <a:ext uri="{FF2B5EF4-FFF2-40B4-BE49-F238E27FC236}">
                <a16:creationId xmlns:a16="http://schemas.microsoft.com/office/drawing/2014/main" id="{901692E9-8407-2D15-F0B5-BB499C75C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79" y="999977"/>
            <a:ext cx="1932902" cy="32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0" tIns="0" rIns="0" bIns="0" anchor="b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Мотиваційна</a:t>
            </a:r>
            <a:endParaRPr lang="zh-CN" altLang="en-US" sz="1600" b="1" dirty="0">
              <a:solidFill>
                <a:srgbClr val="002060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椭圆 58">
            <a:extLst>
              <a:ext uri="{FF2B5EF4-FFF2-40B4-BE49-F238E27FC236}">
                <a16:creationId xmlns:a16="http://schemas.microsoft.com/office/drawing/2014/main" id="{62EC3A6F-9033-45FD-1F6A-87858DC0CF5A}"/>
              </a:ext>
            </a:extLst>
          </p:cNvPr>
          <p:cNvSpPr>
            <a:spLocks noChangeAspect="1"/>
          </p:cNvSpPr>
          <p:nvPr/>
        </p:nvSpPr>
        <p:spPr bwMode="auto">
          <a:xfrm>
            <a:off x="98465" y="992233"/>
            <a:ext cx="522202" cy="492584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1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0" name="椭圆 58">
            <a:extLst>
              <a:ext uri="{FF2B5EF4-FFF2-40B4-BE49-F238E27FC236}">
                <a16:creationId xmlns:a16="http://schemas.microsoft.com/office/drawing/2014/main" id="{2F5F081A-06FD-907B-BD59-844CBB06FA1B}"/>
              </a:ext>
            </a:extLst>
          </p:cNvPr>
          <p:cNvSpPr>
            <a:spLocks noChangeAspect="1"/>
          </p:cNvSpPr>
          <p:nvPr/>
        </p:nvSpPr>
        <p:spPr bwMode="auto">
          <a:xfrm>
            <a:off x="16746" y="3579652"/>
            <a:ext cx="531813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3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1" name="椭圆 58">
            <a:extLst>
              <a:ext uri="{FF2B5EF4-FFF2-40B4-BE49-F238E27FC236}">
                <a16:creationId xmlns:a16="http://schemas.microsoft.com/office/drawing/2014/main" id="{648ACEE7-EB31-152C-17C8-E0A97F35D31C}"/>
              </a:ext>
            </a:extLst>
          </p:cNvPr>
          <p:cNvSpPr>
            <a:spLocks noChangeAspect="1"/>
          </p:cNvSpPr>
          <p:nvPr/>
        </p:nvSpPr>
        <p:spPr bwMode="auto">
          <a:xfrm>
            <a:off x="3344267" y="3552618"/>
            <a:ext cx="531813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7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2" name="椭圆 58">
            <a:extLst>
              <a:ext uri="{FF2B5EF4-FFF2-40B4-BE49-F238E27FC236}">
                <a16:creationId xmlns:a16="http://schemas.microsoft.com/office/drawing/2014/main" id="{DDDF9FA2-6A68-2B8E-445C-D154CFEB824B}"/>
              </a:ext>
            </a:extLst>
          </p:cNvPr>
          <p:cNvSpPr>
            <a:spLocks noChangeAspect="1"/>
          </p:cNvSpPr>
          <p:nvPr/>
        </p:nvSpPr>
        <p:spPr bwMode="auto">
          <a:xfrm>
            <a:off x="27565" y="2266503"/>
            <a:ext cx="531813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2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3" name="椭圆 58">
            <a:extLst>
              <a:ext uri="{FF2B5EF4-FFF2-40B4-BE49-F238E27FC236}">
                <a16:creationId xmlns:a16="http://schemas.microsoft.com/office/drawing/2014/main" id="{EB49076A-E557-D53F-71C1-47A8B3DD5877}"/>
              </a:ext>
            </a:extLst>
          </p:cNvPr>
          <p:cNvSpPr>
            <a:spLocks noChangeAspect="1"/>
          </p:cNvSpPr>
          <p:nvPr/>
        </p:nvSpPr>
        <p:spPr bwMode="auto">
          <a:xfrm>
            <a:off x="65281" y="4897284"/>
            <a:ext cx="531813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4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5" name="椭圆 58">
            <a:extLst>
              <a:ext uri="{FF2B5EF4-FFF2-40B4-BE49-F238E27FC236}">
                <a16:creationId xmlns:a16="http://schemas.microsoft.com/office/drawing/2014/main" id="{7BCD3894-DE61-D129-B8D2-4A1D2744D425}"/>
              </a:ext>
            </a:extLst>
          </p:cNvPr>
          <p:cNvSpPr>
            <a:spLocks noChangeAspect="1"/>
          </p:cNvSpPr>
          <p:nvPr/>
        </p:nvSpPr>
        <p:spPr bwMode="auto">
          <a:xfrm>
            <a:off x="3313489" y="2268690"/>
            <a:ext cx="531813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6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6" name="椭圆 58">
            <a:extLst>
              <a:ext uri="{FF2B5EF4-FFF2-40B4-BE49-F238E27FC236}">
                <a16:creationId xmlns:a16="http://schemas.microsoft.com/office/drawing/2014/main" id="{C29B0F62-A0C4-D99D-0104-4445264ABEDE}"/>
              </a:ext>
            </a:extLst>
          </p:cNvPr>
          <p:cNvSpPr>
            <a:spLocks noChangeAspect="1"/>
          </p:cNvSpPr>
          <p:nvPr/>
        </p:nvSpPr>
        <p:spPr bwMode="auto">
          <a:xfrm>
            <a:off x="3350920" y="4886544"/>
            <a:ext cx="531812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8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54" name="椭圆 58">
            <a:extLst>
              <a:ext uri="{FF2B5EF4-FFF2-40B4-BE49-F238E27FC236}">
                <a16:creationId xmlns:a16="http://schemas.microsoft.com/office/drawing/2014/main" id="{69B7B107-4B8C-5938-0F5F-06E00C2220BA}"/>
              </a:ext>
            </a:extLst>
          </p:cNvPr>
          <p:cNvSpPr>
            <a:spLocks noChangeAspect="1"/>
          </p:cNvSpPr>
          <p:nvPr/>
        </p:nvSpPr>
        <p:spPr bwMode="auto">
          <a:xfrm>
            <a:off x="3381327" y="1008528"/>
            <a:ext cx="531812" cy="501650"/>
          </a:xfrm>
          <a:prstGeom prst="ellipse">
            <a:avLst/>
          </a:prstGeom>
          <a:solidFill>
            <a:srgbClr val="30B9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46">
              <a:defRPr/>
            </a:pP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B88852-1EE4-466B-B13F-75418A38F82C}"/>
              </a:ext>
            </a:extLst>
          </p:cNvPr>
          <p:cNvSpPr/>
          <p:nvPr/>
        </p:nvSpPr>
        <p:spPr>
          <a:xfrm>
            <a:off x="3452824" y="1053859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46">
              <a:defRPr/>
            </a:pPr>
            <a:r>
              <a:rPr lang="uk-UA" altLang="zh-CN" sz="2400" b="1" kern="0" dirty="0">
                <a:solidFill>
                  <a:srgbClr val="FFFFFF"/>
                </a:solidFill>
                <a:latin typeface="Century Gothic"/>
                <a:ea typeface="微软雅黑"/>
              </a:rPr>
              <a:t>5</a:t>
            </a:r>
            <a:endParaRPr lang="zh-CN" altLang="en-US" sz="2400" b="1" kern="0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446F27-CF80-4903-B294-2EAB2BB3C7C8}"/>
              </a:ext>
            </a:extLst>
          </p:cNvPr>
          <p:cNvSpPr/>
          <p:nvPr/>
        </p:nvSpPr>
        <p:spPr>
          <a:xfrm>
            <a:off x="4149612" y="1052779"/>
            <a:ext cx="15254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Розвивальна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75FA7E8-A486-473E-9B2B-C0190D8DD82B}"/>
              </a:ext>
            </a:extLst>
          </p:cNvPr>
          <p:cNvSpPr/>
          <p:nvPr/>
        </p:nvSpPr>
        <p:spPr>
          <a:xfrm>
            <a:off x="6681216" y="31864"/>
            <a:ext cx="54123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A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Об’єкти </a:t>
            </a:r>
            <a:r>
              <a:rPr lang="uk-UA" sz="24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оцінювання: </a:t>
            </a:r>
            <a:r>
              <a:rPr lang="uk-UA" sz="2400" b="1" i="1" dirty="0">
                <a:solidFill>
                  <a:srgbClr val="009C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навчання учня/учениці, зокрема </a:t>
            </a:r>
            <a:r>
              <a:rPr lang="ru-RU" sz="2400" b="1" i="1" dirty="0">
                <a:solidFill>
                  <a:srgbClr val="009C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</a:t>
            </a:r>
            <a:r>
              <a:rPr lang="uk-UA" sz="2400" b="1" i="1" dirty="0">
                <a:solidFill>
                  <a:srgbClr val="009C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 їх досягнення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4748004-1207-4EE7-BAD5-029CBE1DD7ED}"/>
              </a:ext>
            </a:extLst>
          </p:cNvPr>
          <p:cNvSpPr/>
          <p:nvPr/>
        </p:nvSpPr>
        <p:spPr>
          <a:xfrm>
            <a:off x="6964415" y="3508600"/>
            <a:ext cx="503165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b="1" i="1" dirty="0">
                <a:solidFill>
                  <a:srgbClr val="009C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навчання </a:t>
            </a:r>
            <a:r>
              <a:rPr lang="uk-UA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знання, уміння, навички, способи мислення, погляди, цінності, інші особисті якості, набуті в процесі навчання, виховання та розвитку, які можна ідентифікувати, спланувати, виміряти й оцінити та які особа здатна продемонструвати після завершення освітньої програми або окремих освітніх компонентів </a:t>
            </a:r>
            <a:r>
              <a:rPr lang="ru-RU" dirty="0">
                <a:solidFill>
                  <a:srgbClr val="009C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(п. </a:t>
            </a:r>
            <a:r>
              <a:rPr lang="ru-RU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ст. 1 Закону України «Про освіту» від 05.09.2017 № 2145-</a:t>
            </a:r>
            <a:r>
              <a:rPr lang="en-US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VIII).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36DDEA-7BA9-2E99-9E8D-2C43E04689FC}"/>
              </a:ext>
            </a:extLst>
          </p:cNvPr>
          <p:cNvSpPr txBox="1"/>
          <p:nvPr/>
        </p:nvSpPr>
        <p:spPr>
          <a:xfrm>
            <a:off x="842552" y="3621742"/>
            <a:ext cx="1629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Коригувальна</a:t>
            </a:r>
            <a:r>
              <a:rPr lang="uk-UA" sz="16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2E1EFC-9C35-6BAF-D8DC-CD3B92BF3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088" y="1370722"/>
            <a:ext cx="4402528" cy="2478797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D96E35-701D-4F47-9B76-ACF650AB5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47" y="120416"/>
            <a:ext cx="4527954" cy="27834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60DDC-C15B-4918-48CE-4D1C3BC3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662" y="236549"/>
            <a:ext cx="699611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оцінювання як вид оцінювання, спрямований на підвищення якості освітньої діяльності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7337BC3-A41B-9FA7-A74D-17DE74C3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500" y="1677700"/>
            <a:ext cx="7127438" cy="9201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оцінювання </a:t>
            </a:r>
            <a:r>
              <a:rPr lang="uk-UA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оцінювання прогресу учнів, що має на меті адаптувати освітній процес відповідно до рівня розвитку компетентностей учнів, поліпшити процес навчання. </a:t>
            </a:r>
          </a:p>
          <a:p>
            <a:pPr algn="just"/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8FCC4E-905B-E2D9-2B58-992125C0716E}"/>
              </a:ext>
            </a:extLst>
          </p:cNvPr>
          <p:cNvSpPr txBox="1"/>
          <p:nvPr/>
        </p:nvSpPr>
        <p:spPr>
          <a:xfrm>
            <a:off x="1528764" y="3286959"/>
            <a:ext cx="83438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u="sng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оцінювання  здатне розв’язати чимало </a:t>
            </a:r>
            <a:r>
              <a:rPr lang="uk-UA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визначити досягнення на кожному з етапів навчання;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адаптувати освітній процес до </a:t>
            </a:r>
            <a:r>
              <a:rPr lang="uk-UA" dirty="0" err="1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здатностей</a:t>
            </a: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дитини;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звернути увагу на здобутки,  а не на помилки в роботі;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виявити проблеми в навчанні та вчасно запобігти їхньому накопиченню;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стимулювати бажання вчитися й досягати високих результатів;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dirty="0">
                <a:solidFill>
                  <a:srgbClr val="BDD7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запобігти побоюванням помилитися.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CBFACE-C461-246C-37AD-50561BED512D}"/>
              </a:ext>
            </a:extLst>
          </p:cNvPr>
          <p:cNvSpPr txBox="1"/>
          <p:nvPr/>
        </p:nvSpPr>
        <p:spPr>
          <a:xfrm>
            <a:off x="4945500" y="2526133"/>
            <a:ext cx="5532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Особистісні досягнення учня </a:t>
            </a:r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r>
              <a:rPr lang="uk-UA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важливий об’єкт формувального оцінювання.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9803AE-3E9E-E351-99EC-9F2303D90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316" y="5028096"/>
            <a:ext cx="4639458" cy="8108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7FC7FE-FDA2-18B7-EFEE-8BC331F2E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22" y="5838934"/>
            <a:ext cx="10095851" cy="8047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33DDB8-BF01-F51E-5941-4966241D7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653" y="2903889"/>
            <a:ext cx="2597121" cy="20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87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3119601"/>
            <a:ext cx="12192000" cy="3538133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vert="horz" wrap="square" lIns="98178" tIns="49089" rIns="98178" bIns="4908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" name="Oval 9"/>
          <p:cNvSpPr/>
          <p:nvPr/>
        </p:nvSpPr>
        <p:spPr bwMode="auto">
          <a:xfrm>
            <a:off x="1183220" y="5155400"/>
            <a:ext cx="363983" cy="359524"/>
          </a:xfrm>
          <a:prstGeom prst="hexagon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b="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" name="Oval 86"/>
          <p:cNvSpPr/>
          <p:nvPr/>
        </p:nvSpPr>
        <p:spPr bwMode="auto">
          <a:xfrm rot="8637565">
            <a:off x="3144335" y="3987276"/>
            <a:ext cx="363983" cy="359524"/>
          </a:xfrm>
          <a:prstGeom prst="hexagon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Oval 94"/>
          <p:cNvSpPr/>
          <p:nvPr/>
        </p:nvSpPr>
        <p:spPr bwMode="auto">
          <a:xfrm rot="9824873">
            <a:off x="7007291" y="2997787"/>
            <a:ext cx="363983" cy="359524"/>
          </a:xfrm>
          <a:prstGeom prst="hexagon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b="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" name="Oval 99"/>
          <p:cNvSpPr/>
          <p:nvPr/>
        </p:nvSpPr>
        <p:spPr bwMode="auto">
          <a:xfrm>
            <a:off x="5014384" y="3381146"/>
            <a:ext cx="363983" cy="359524"/>
          </a:xfrm>
          <a:prstGeom prst="hexagon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b="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Oval 99"/>
          <p:cNvSpPr/>
          <p:nvPr/>
        </p:nvSpPr>
        <p:spPr bwMode="auto">
          <a:xfrm>
            <a:off x="8818963" y="2945414"/>
            <a:ext cx="363983" cy="359524"/>
          </a:xfrm>
          <a:prstGeom prst="hexagon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b="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Oval 99"/>
          <p:cNvSpPr/>
          <p:nvPr/>
        </p:nvSpPr>
        <p:spPr bwMode="auto">
          <a:xfrm>
            <a:off x="10736679" y="3152527"/>
            <a:ext cx="363983" cy="359524"/>
          </a:xfrm>
          <a:prstGeom prst="hexagon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8" tIns="49089" rIns="98178" bIns="49089" numCol="1" rtlCol="0" anchor="t" anchorCtr="0" compatLnSpc="1">
            <a:prstTxWarp prst="textNoShape">
              <a:avLst/>
            </a:prstTxWarp>
          </a:bodyPr>
          <a:lstStyle/>
          <a:p>
            <a:pPr defTabSz="981781">
              <a:defRPr/>
            </a:pPr>
            <a:endParaRPr lang="en-US" sz="6000" b="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" name="Rectangle 17"/>
          <p:cNvSpPr>
            <a:spLocks/>
          </p:cNvSpPr>
          <p:nvPr/>
        </p:nvSpPr>
        <p:spPr bwMode="auto">
          <a:xfrm>
            <a:off x="1220047" y="5669123"/>
            <a:ext cx="1982069" cy="8850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txBody>
          <a:bodyPr lIns="0" tIns="0" rIns="0" bIns="0" anchor="t"/>
          <a:lstStyle/>
          <a:p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https://www.youtube.com/watch?v=5E0eJLpzV_g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2" name="Rectangle 17"/>
          <p:cNvSpPr>
            <a:spLocks/>
          </p:cNvSpPr>
          <p:nvPr/>
        </p:nvSpPr>
        <p:spPr bwMode="auto">
          <a:xfrm>
            <a:off x="4647044" y="4039303"/>
            <a:ext cx="1882983" cy="11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uk-UA" altLang="zh-CN" sz="1600" dirty="0">
                <a:solidFill>
                  <a:srgbClr val="BBD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Корегуйте спільно з учнями підходи до навчання з урахуванням результатів оцінювання</a:t>
            </a:r>
          </a:p>
        </p:txBody>
      </p:sp>
      <p:sp>
        <p:nvSpPr>
          <p:cNvPr id="13" name="Rectangle 17"/>
          <p:cNvSpPr>
            <a:spLocks/>
          </p:cNvSpPr>
          <p:nvPr/>
        </p:nvSpPr>
        <p:spPr bwMode="auto">
          <a:xfrm>
            <a:off x="5781834" y="1799822"/>
            <a:ext cx="1826840" cy="106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uk-UA" altLang="zh-CN" sz="1600" dirty="0">
                <a:solidFill>
                  <a:srgbClr val="BBD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Визначте разом з учнями критерії оцінювання </a:t>
            </a:r>
          </a:p>
        </p:txBody>
      </p:sp>
      <p:sp>
        <p:nvSpPr>
          <p:cNvPr id="14" name="Rectangle 17"/>
          <p:cNvSpPr>
            <a:spLocks/>
          </p:cNvSpPr>
          <p:nvPr/>
        </p:nvSpPr>
        <p:spPr bwMode="auto">
          <a:xfrm>
            <a:off x="2042277" y="2739433"/>
            <a:ext cx="1826840" cy="12298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/>
          <a:p>
            <a:pPr algn="ctr"/>
            <a:r>
              <a:rPr lang="uk-UA" altLang="zh-CN" sz="1600" dirty="0">
                <a:solidFill>
                  <a:srgbClr val="BBD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Сформулюйте об’єктивні й зрозумілі для учнів навчальні цілі</a:t>
            </a:r>
          </a:p>
        </p:txBody>
      </p:sp>
      <p:sp>
        <p:nvSpPr>
          <p:cNvPr id="15" name="Rectangle 17"/>
          <p:cNvSpPr>
            <a:spLocks/>
          </p:cNvSpPr>
          <p:nvPr/>
        </p:nvSpPr>
        <p:spPr bwMode="auto">
          <a:xfrm>
            <a:off x="8271156" y="3506098"/>
            <a:ext cx="1826840" cy="106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uk-UA" altLang="zh-CN" sz="1600" dirty="0">
                <a:solidFill>
                  <a:srgbClr val="BBD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Створіть умови для розвитку вміння рефлексувати</a:t>
            </a: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10189001" y="1197359"/>
            <a:ext cx="1826840" cy="106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uk-UA" altLang="zh-CN" sz="1600" dirty="0">
                <a:solidFill>
                  <a:srgbClr val="BBD0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Сформулюйте суб’єктну позицію учнів в процесі оцінювання</a:t>
            </a:r>
          </a:p>
        </p:txBody>
      </p:sp>
      <p:grpSp>
        <p:nvGrpSpPr>
          <p:cNvPr id="17" name="组合 45"/>
          <p:cNvGrpSpPr/>
          <p:nvPr/>
        </p:nvGrpSpPr>
        <p:grpSpPr>
          <a:xfrm>
            <a:off x="3658023" y="1197359"/>
            <a:ext cx="1861808" cy="2208449"/>
            <a:chOff x="-47103" y="944148"/>
            <a:chExt cx="1485965" cy="1762868"/>
          </a:xfrm>
        </p:grpSpPr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文本框 37"/>
          <p:cNvSpPr>
            <a:spLocks noChangeArrowheads="1"/>
          </p:cNvSpPr>
          <p:nvPr/>
        </p:nvSpPr>
        <p:spPr bwMode="auto">
          <a:xfrm>
            <a:off x="4055709" y="1705203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2</a:t>
            </a:r>
          </a:p>
        </p:txBody>
      </p:sp>
      <p:grpSp>
        <p:nvGrpSpPr>
          <p:cNvPr id="21" name="组合 58"/>
          <p:cNvGrpSpPr/>
          <p:nvPr/>
        </p:nvGrpSpPr>
        <p:grpSpPr>
          <a:xfrm rot="10396318">
            <a:off x="3171504" y="4244294"/>
            <a:ext cx="1861808" cy="2208449"/>
            <a:chOff x="-47103" y="944148"/>
            <a:chExt cx="1485965" cy="1762868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文本框 37"/>
          <p:cNvSpPr>
            <a:spLocks noChangeArrowheads="1"/>
          </p:cNvSpPr>
          <p:nvPr/>
        </p:nvSpPr>
        <p:spPr bwMode="auto">
          <a:xfrm>
            <a:off x="3492238" y="5158536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6</a:t>
            </a:r>
            <a:endParaRPr lang="zh-CN" altLang="en-US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微软雅黑" pitchFamily="34" charset="-122"/>
            </a:endParaRPr>
          </a:p>
        </p:txBody>
      </p:sp>
      <p:grpSp>
        <p:nvGrpSpPr>
          <p:cNvPr id="25" name="组合 61"/>
          <p:cNvGrpSpPr/>
          <p:nvPr/>
        </p:nvGrpSpPr>
        <p:grpSpPr>
          <a:xfrm rot="12460646">
            <a:off x="9981984" y="3636293"/>
            <a:ext cx="1861808" cy="2208449"/>
            <a:chOff x="-47103" y="944148"/>
            <a:chExt cx="1485965" cy="1762868"/>
          </a:xfrm>
        </p:grpSpPr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10261349" y="4549126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4</a:t>
            </a:r>
            <a:endParaRPr lang="zh-CN" altLang="en-US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微软雅黑" pitchFamily="34" charset="-122"/>
            </a:endParaRPr>
          </a:p>
        </p:txBody>
      </p:sp>
      <p:grpSp>
        <p:nvGrpSpPr>
          <p:cNvPr id="29" name="组合 64"/>
          <p:cNvGrpSpPr/>
          <p:nvPr/>
        </p:nvGrpSpPr>
        <p:grpSpPr>
          <a:xfrm rot="780460">
            <a:off x="22581" y="2870490"/>
            <a:ext cx="1861808" cy="2208449"/>
            <a:chOff x="-47103" y="944148"/>
            <a:chExt cx="1485965" cy="1762868"/>
          </a:xfrm>
        </p:grpSpPr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chemeClr val="accent5">
                <a:lumMod val="85000"/>
              </a:schemeClr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文本框 37"/>
          <p:cNvSpPr>
            <a:spLocks noChangeArrowheads="1"/>
          </p:cNvSpPr>
          <p:nvPr/>
        </p:nvSpPr>
        <p:spPr bwMode="auto">
          <a:xfrm>
            <a:off x="463496" y="3431870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1</a:t>
            </a:r>
            <a:endParaRPr lang="zh-CN" altLang="en-US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微软雅黑" pitchFamily="34" charset="-122"/>
            </a:endParaRPr>
          </a:p>
        </p:txBody>
      </p:sp>
      <p:grpSp>
        <p:nvGrpSpPr>
          <p:cNvPr id="33" name="组合 67"/>
          <p:cNvGrpSpPr/>
          <p:nvPr/>
        </p:nvGrpSpPr>
        <p:grpSpPr>
          <a:xfrm rot="972900">
            <a:off x="7866019" y="600798"/>
            <a:ext cx="1861808" cy="2208449"/>
            <a:chOff x="-47103" y="944148"/>
            <a:chExt cx="1485965" cy="1762868"/>
          </a:xfrm>
        </p:grpSpPr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chemeClr val="accent5">
                <a:lumMod val="85000"/>
              </a:schemeClr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文本框 37"/>
          <p:cNvSpPr>
            <a:spLocks noChangeArrowheads="1"/>
          </p:cNvSpPr>
          <p:nvPr/>
        </p:nvSpPr>
        <p:spPr bwMode="auto">
          <a:xfrm>
            <a:off x="8331284" y="1197361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3</a:t>
            </a:r>
            <a:endParaRPr lang="zh-CN" altLang="en-US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微软雅黑" pitchFamily="34" charset="-122"/>
            </a:endParaRPr>
          </a:p>
        </p:txBody>
      </p:sp>
      <p:grpSp>
        <p:nvGrpSpPr>
          <p:cNvPr id="37" name="组合 70"/>
          <p:cNvGrpSpPr/>
          <p:nvPr/>
        </p:nvGrpSpPr>
        <p:grpSpPr>
          <a:xfrm rot="11479611">
            <a:off x="6574976" y="3426334"/>
            <a:ext cx="1861808" cy="2208449"/>
            <a:chOff x="-47103" y="944148"/>
            <a:chExt cx="1485965" cy="1762868"/>
          </a:xfrm>
        </p:grpSpPr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-47103" y="944148"/>
              <a:ext cx="1485965" cy="1762868"/>
            </a:xfrm>
            <a:custGeom>
              <a:avLst/>
              <a:gdLst>
                <a:gd name="T0" fmla="*/ 417 w 526"/>
                <a:gd name="T1" fmla="*/ 58 h 624"/>
                <a:gd name="T2" fmla="*/ 506 w 526"/>
                <a:gd name="T3" fmla="*/ 180 h 624"/>
                <a:gd name="T4" fmla="*/ 491 w 526"/>
                <a:gd name="T5" fmla="*/ 366 h 624"/>
                <a:gd name="T6" fmla="*/ 364 w 526"/>
                <a:gd name="T7" fmla="*/ 482 h 624"/>
                <a:gd name="T8" fmla="*/ 410 w 526"/>
                <a:gd name="T9" fmla="*/ 567 h 624"/>
                <a:gd name="T10" fmla="*/ 407 w 526"/>
                <a:gd name="T11" fmla="*/ 609 h 624"/>
                <a:gd name="T12" fmla="*/ 365 w 526"/>
                <a:gd name="T13" fmla="*/ 618 h 624"/>
                <a:gd name="T14" fmla="*/ 190 w 526"/>
                <a:gd name="T15" fmla="*/ 519 h 624"/>
                <a:gd name="T16" fmla="*/ 42 w 526"/>
                <a:gd name="T17" fmla="*/ 331 h 624"/>
                <a:gd name="T18" fmla="*/ 199 w 526"/>
                <a:gd name="T19" fmla="*/ 24 h 624"/>
                <a:gd name="T20" fmla="*/ 417 w 526"/>
                <a:gd name="T21" fmla="*/ 58 h 624"/>
                <a:gd name="T22" fmla="*/ 417 w 526"/>
                <a:gd name="T23" fmla="*/ 5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6" h="624">
                  <a:moveTo>
                    <a:pt x="417" y="58"/>
                  </a:moveTo>
                  <a:cubicBezTo>
                    <a:pt x="459" y="89"/>
                    <a:pt x="490" y="131"/>
                    <a:pt x="506" y="180"/>
                  </a:cubicBezTo>
                  <a:cubicBezTo>
                    <a:pt x="526" y="242"/>
                    <a:pt x="521" y="308"/>
                    <a:pt x="491" y="366"/>
                  </a:cubicBezTo>
                  <a:cubicBezTo>
                    <a:pt x="464" y="420"/>
                    <a:pt x="419" y="460"/>
                    <a:pt x="364" y="482"/>
                  </a:cubicBezTo>
                  <a:cubicBezTo>
                    <a:pt x="373" y="501"/>
                    <a:pt x="387" y="529"/>
                    <a:pt x="410" y="567"/>
                  </a:cubicBezTo>
                  <a:cubicBezTo>
                    <a:pt x="418" y="581"/>
                    <a:pt x="417" y="598"/>
                    <a:pt x="407" y="609"/>
                  </a:cubicBezTo>
                  <a:cubicBezTo>
                    <a:pt x="396" y="621"/>
                    <a:pt x="380" y="624"/>
                    <a:pt x="365" y="618"/>
                  </a:cubicBezTo>
                  <a:cubicBezTo>
                    <a:pt x="295" y="586"/>
                    <a:pt x="236" y="553"/>
                    <a:pt x="190" y="519"/>
                  </a:cubicBezTo>
                  <a:cubicBezTo>
                    <a:pt x="112" y="463"/>
                    <a:pt x="66" y="404"/>
                    <a:pt x="42" y="331"/>
                  </a:cubicBezTo>
                  <a:cubicBezTo>
                    <a:pt x="0" y="203"/>
                    <a:pt x="71" y="65"/>
                    <a:pt x="199" y="24"/>
                  </a:cubicBezTo>
                  <a:cubicBezTo>
                    <a:pt x="273" y="0"/>
                    <a:pt x="354" y="13"/>
                    <a:pt x="417" y="58"/>
                  </a:cubicBezTo>
                  <a:cubicBezTo>
                    <a:pt x="417" y="58"/>
                    <a:pt x="417" y="58"/>
                    <a:pt x="417" y="5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FFF"/>
                </a:gs>
                <a:gs pos="0">
                  <a:srgbClr val="D9DEDF"/>
                </a:gs>
              </a:gsLst>
              <a:lin ang="2700000" scaled="0"/>
              <a:tileRect/>
            </a:gra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130735" y="1088567"/>
              <a:ext cx="1192353" cy="1484771"/>
            </a:xfrm>
            <a:custGeom>
              <a:avLst/>
              <a:gdLst>
                <a:gd name="T0" fmla="*/ 307 w 422"/>
                <a:gd name="T1" fmla="*/ 526 h 526"/>
                <a:gd name="T2" fmla="*/ 17 w 422"/>
                <a:gd name="T3" fmla="*/ 268 h 526"/>
                <a:gd name="T4" fmla="*/ 29 w 422"/>
                <a:gd name="T5" fmla="*/ 112 h 526"/>
                <a:gd name="T6" fmla="*/ 148 w 422"/>
                <a:gd name="T7" fmla="*/ 10 h 526"/>
                <a:gd name="T8" fmla="*/ 211 w 422"/>
                <a:gd name="T9" fmla="*/ 0 h 526"/>
                <a:gd name="T10" fmla="*/ 405 w 422"/>
                <a:gd name="T11" fmla="*/ 141 h 526"/>
                <a:gd name="T12" fmla="*/ 393 w 422"/>
                <a:gd name="T13" fmla="*/ 297 h 526"/>
                <a:gd name="T14" fmla="*/ 274 w 422"/>
                <a:gd name="T15" fmla="*/ 399 h 526"/>
                <a:gd name="T16" fmla="*/ 255 w 422"/>
                <a:gd name="T17" fmla="*/ 405 h 526"/>
                <a:gd name="T18" fmla="*/ 251 w 422"/>
                <a:gd name="T19" fmla="*/ 409 h 526"/>
                <a:gd name="T20" fmla="*/ 251 w 422"/>
                <a:gd name="T21" fmla="*/ 414 h 526"/>
                <a:gd name="T22" fmla="*/ 307 w 422"/>
                <a:gd name="T23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2" h="526">
                  <a:moveTo>
                    <a:pt x="307" y="526"/>
                  </a:moveTo>
                  <a:cubicBezTo>
                    <a:pt x="92" y="427"/>
                    <a:pt x="39" y="336"/>
                    <a:pt x="17" y="268"/>
                  </a:cubicBezTo>
                  <a:cubicBezTo>
                    <a:pt x="0" y="216"/>
                    <a:pt x="4" y="161"/>
                    <a:pt x="29" y="112"/>
                  </a:cubicBezTo>
                  <a:cubicBezTo>
                    <a:pt x="54" y="63"/>
                    <a:pt x="96" y="27"/>
                    <a:pt x="148" y="10"/>
                  </a:cubicBezTo>
                  <a:cubicBezTo>
                    <a:pt x="168" y="4"/>
                    <a:pt x="190" y="0"/>
                    <a:pt x="211" y="0"/>
                  </a:cubicBezTo>
                  <a:cubicBezTo>
                    <a:pt x="300" y="0"/>
                    <a:pt x="378" y="57"/>
                    <a:pt x="405" y="141"/>
                  </a:cubicBezTo>
                  <a:cubicBezTo>
                    <a:pt x="422" y="193"/>
                    <a:pt x="418" y="249"/>
                    <a:pt x="393" y="297"/>
                  </a:cubicBezTo>
                  <a:cubicBezTo>
                    <a:pt x="368" y="346"/>
                    <a:pt x="326" y="382"/>
                    <a:pt x="274" y="399"/>
                  </a:cubicBezTo>
                  <a:cubicBezTo>
                    <a:pt x="255" y="405"/>
                    <a:pt x="255" y="405"/>
                    <a:pt x="255" y="405"/>
                  </a:cubicBezTo>
                  <a:cubicBezTo>
                    <a:pt x="254" y="406"/>
                    <a:pt x="252" y="407"/>
                    <a:pt x="251" y="409"/>
                  </a:cubicBezTo>
                  <a:cubicBezTo>
                    <a:pt x="250" y="410"/>
                    <a:pt x="250" y="412"/>
                    <a:pt x="251" y="414"/>
                  </a:cubicBezTo>
                  <a:cubicBezTo>
                    <a:pt x="254" y="423"/>
                    <a:pt x="267" y="457"/>
                    <a:pt x="307" y="526"/>
                  </a:cubicBezTo>
                  <a:close/>
                </a:path>
              </a:pathLst>
            </a:custGeom>
            <a:solidFill>
              <a:schemeClr val="accent5">
                <a:lumMod val="85000"/>
              </a:schemeClr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文本框 37"/>
          <p:cNvSpPr>
            <a:spLocks noChangeArrowheads="1"/>
          </p:cNvSpPr>
          <p:nvPr/>
        </p:nvSpPr>
        <p:spPr bwMode="auto">
          <a:xfrm>
            <a:off x="6909130" y="4345988"/>
            <a:ext cx="1160841" cy="4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uk-UA" altLang="zh-CN" sz="2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微软雅黑" pitchFamily="34" charset="-122"/>
              </a:rPr>
              <a:t>Крок 5</a:t>
            </a:r>
            <a:endParaRPr lang="zh-CN" altLang="en-US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微软雅黑" pitchFamily="34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14357F-FA09-0D08-092F-F64C5C2D0E5B}"/>
              </a:ext>
            </a:extLst>
          </p:cNvPr>
          <p:cNvSpPr txBox="1"/>
          <p:nvPr/>
        </p:nvSpPr>
        <p:spPr>
          <a:xfrm>
            <a:off x="2851590" y="59676"/>
            <a:ext cx="54195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організації </a:t>
            </a:r>
          </a:p>
          <a:p>
            <a:pPr algn="ctr"/>
            <a:r>
              <a:rPr lang="uk-UA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формувального оцінювання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1443E50-7917-AF9F-E5EA-B8BB7FB6FC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5" t="10113"/>
          <a:stretch/>
        </p:blipFill>
        <p:spPr>
          <a:xfrm>
            <a:off x="353810" y="-6393"/>
            <a:ext cx="1904863" cy="175131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AFAB21A-2643-8C53-EDF8-B05643916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460" y="5815731"/>
            <a:ext cx="7720618" cy="113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6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椭圆 2"/>
          <p:cNvSpPr/>
          <p:nvPr/>
        </p:nvSpPr>
        <p:spPr>
          <a:xfrm>
            <a:off x="5037123" y="5499253"/>
            <a:ext cx="251777" cy="25188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4" name="椭圆 1199"/>
          <p:cNvSpPr/>
          <p:nvPr/>
        </p:nvSpPr>
        <p:spPr>
          <a:xfrm>
            <a:off x="4659911" y="2739162"/>
            <a:ext cx="251777" cy="251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5" name="椭圆 1200"/>
          <p:cNvSpPr/>
          <p:nvPr/>
        </p:nvSpPr>
        <p:spPr>
          <a:xfrm>
            <a:off x="4311522" y="4727944"/>
            <a:ext cx="251777" cy="25188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6" name="椭圆 1201"/>
          <p:cNvSpPr/>
          <p:nvPr/>
        </p:nvSpPr>
        <p:spPr>
          <a:xfrm>
            <a:off x="7400616" y="5373312"/>
            <a:ext cx="251777" cy="251882"/>
          </a:xfrm>
          <a:prstGeom prst="ellipse">
            <a:avLst/>
          </a:prstGeom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7" name="椭圆 1202"/>
          <p:cNvSpPr/>
          <p:nvPr/>
        </p:nvSpPr>
        <p:spPr>
          <a:xfrm>
            <a:off x="7400616" y="2843404"/>
            <a:ext cx="251777" cy="25188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8" name="椭圆 1203"/>
          <p:cNvSpPr/>
          <p:nvPr/>
        </p:nvSpPr>
        <p:spPr>
          <a:xfrm>
            <a:off x="8054029" y="4516233"/>
            <a:ext cx="251777" cy="2518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101600" dir="27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spcCol="0" rtlCol="0" anchor="ctr"/>
          <a:lstStyle/>
          <a:p>
            <a:pPr algn="ctr"/>
            <a:endParaRPr lang="zh-CN" altLang="en-US" sz="1200">
              <a:solidFill>
                <a:schemeClr val="tx2"/>
              </a:solidFill>
            </a:endParaRPr>
          </a:p>
        </p:txBody>
      </p:sp>
      <p:sp>
        <p:nvSpPr>
          <p:cNvPr id="1199" name="文本框 8"/>
          <p:cNvSpPr txBox="1"/>
          <p:nvPr/>
        </p:nvSpPr>
        <p:spPr>
          <a:xfrm>
            <a:off x="8218502" y="5322598"/>
            <a:ext cx="3920563" cy="9493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lIns="86694" tIns="43347" rIns="86694" bIns="43347" rtlCol="0">
            <a:spAutoFit/>
          </a:bodyPr>
          <a:lstStyle/>
          <a:p>
            <a:pPr algn="just"/>
            <a:r>
              <a:rPr lang="ru-RU" altLang="zh-CN" sz="1400" b="1" dirty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Взаємооцінювання</a:t>
            </a:r>
            <a:r>
              <a:rPr lang="ru-RU" altLang="zh-CN" sz="1400" dirty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 - </a:t>
            </a:r>
            <a:r>
              <a:rPr lang="uk-UA" altLang="zh-CN" sz="1400" dirty="0">
                <a:solidFill>
                  <a:srgbClr val="00206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застосовують під час оцінювання творчих робіт, учні обов’язково зазначають два позитивні моменти та один негативний або побажання</a:t>
            </a:r>
            <a:endParaRPr lang="uk-UA" altLang="zh-CN" sz="1100" dirty="0">
              <a:solidFill>
                <a:srgbClr val="00206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01" name="文本框 8"/>
          <p:cNvSpPr txBox="1"/>
          <p:nvPr/>
        </p:nvSpPr>
        <p:spPr>
          <a:xfrm>
            <a:off x="8040861" y="2480255"/>
            <a:ext cx="4098204" cy="15956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lIns="86694" tIns="43347" rIns="86694" bIns="43347" rtlCol="0">
            <a:spAutoFit/>
          </a:bodyPr>
          <a:lstStyle/>
          <a:p>
            <a:pPr algn="just"/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Картки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«Сигнальні картки», «Сигнали рукою», «Лінійка успіху», «Світлофор».</a:t>
            </a:r>
          </a:p>
          <a:p>
            <a:pPr algn="just"/>
            <a:endParaRPr lang="uk-UA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Двосторонні картки 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на одній стороні список основних ідей/понять до вивченої теми, а на другій - завдання на їхнє розуміння, узагальнення</a:t>
            </a:r>
          </a:p>
        </p:txBody>
      </p:sp>
      <p:sp>
        <p:nvSpPr>
          <p:cNvPr id="1203" name="文本框 8"/>
          <p:cNvSpPr txBox="1"/>
          <p:nvPr/>
        </p:nvSpPr>
        <p:spPr>
          <a:xfrm>
            <a:off x="908341" y="2888176"/>
            <a:ext cx="3808961" cy="15956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lIns="86694" tIns="43347" rIns="86694" bIns="43347" rtlCol="0">
            <a:spAutoFit/>
          </a:bodyPr>
          <a:lstStyle/>
          <a:p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Міні-тест,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що дає змогу оцінити фактичні знання й передбачає вибір відповіді із великої кількості варіантів</a:t>
            </a:r>
          </a:p>
          <a:p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Вибірковий тест 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картки, якими учень може голосувати</a:t>
            </a:r>
          </a:p>
          <a:p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Формувальний тест 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тестові запитання, які учні виконують у малих групах</a:t>
            </a:r>
          </a:p>
        </p:txBody>
      </p:sp>
      <p:sp>
        <p:nvSpPr>
          <p:cNvPr id="1205" name="文本框 8"/>
          <p:cNvSpPr txBox="1"/>
          <p:nvPr/>
        </p:nvSpPr>
        <p:spPr>
          <a:xfrm>
            <a:off x="8453787" y="4440035"/>
            <a:ext cx="3335878" cy="7338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lIns="86694" tIns="43347" rIns="86694" bIns="43347" rtlCol="0">
            <a:spAutoFit/>
          </a:bodyPr>
          <a:lstStyle/>
          <a:p>
            <a:pPr algn="just"/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Мовні вирази-підказки, 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допомогою яких учні вибудовують свою відповідь</a:t>
            </a:r>
          </a:p>
        </p:txBody>
      </p:sp>
      <p:sp>
        <p:nvSpPr>
          <p:cNvPr id="1207" name="文本框 8"/>
          <p:cNvSpPr txBox="1"/>
          <p:nvPr/>
        </p:nvSpPr>
        <p:spPr>
          <a:xfrm>
            <a:off x="954973" y="5589279"/>
            <a:ext cx="3477562" cy="949315"/>
          </a:xfrm>
          <a:prstGeom prst="rect">
            <a:avLst/>
          </a:prstGeom>
          <a:solidFill>
            <a:srgbClr val="BDD7EE"/>
          </a:solidFill>
          <a:effectLst>
            <a:softEdge rad="31750"/>
          </a:effectLst>
        </p:spPr>
        <p:txBody>
          <a:bodyPr wrap="square" lIns="86694" tIns="43347" rIns="86694" bIns="43347" rtlCol="0">
            <a:spAutoFit/>
          </a:bodyPr>
          <a:lstStyle/>
          <a:p>
            <a:pPr algn="just"/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Самооцінювання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учні збирають інформацію про свої знання, аналізують її та роблять висновки про власний прогрес</a:t>
            </a:r>
            <a:endParaRPr lang="en-US" altLang="zh-CN" sz="1400" dirty="0">
              <a:solidFill>
                <a:srgbClr val="00206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09" name="文本框 8"/>
          <p:cNvSpPr txBox="1"/>
          <p:nvPr/>
        </p:nvSpPr>
        <p:spPr>
          <a:xfrm>
            <a:off x="1439911" y="4727944"/>
            <a:ext cx="2594180" cy="518428"/>
          </a:xfrm>
          <a:prstGeom prst="rect">
            <a:avLst/>
          </a:prstGeom>
          <a:solidFill>
            <a:srgbClr val="BDD7EE"/>
          </a:solidFill>
          <a:effectLst>
            <a:softEdge rad="31750"/>
          </a:effectLst>
        </p:spPr>
        <p:txBody>
          <a:bodyPr wrap="square" lIns="86694" tIns="43347" rIns="86694" bIns="43347" rtlCol="0">
            <a:spAutoFit/>
          </a:bodyPr>
          <a:lstStyle/>
          <a:p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опитування</a:t>
            </a:r>
          </a:p>
          <a:p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Усний зворотний зв’язок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33BD8F-FECC-4C91-B9B6-B4A026053C49}"/>
              </a:ext>
            </a:extLst>
          </p:cNvPr>
          <p:cNvSpPr/>
          <p:nvPr/>
        </p:nvSpPr>
        <p:spPr>
          <a:xfrm>
            <a:off x="4012423" y="113979"/>
            <a:ext cx="5269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оцінювання –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8A8E6A-7335-4C91-B643-D906A78A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991" y="-37963"/>
            <a:ext cx="4256780" cy="221629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12" name="Прямоугольник 1211">
            <a:extLst>
              <a:ext uri="{FF2B5EF4-FFF2-40B4-BE49-F238E27FC236}">
                <a16:creationId xmlns:a16="http://schemas.microsoft.com/office/drawing/2014/main" id="{49C6E00A-5DBF-4035-A112-24BC420428CC}"/>
              </a:ext>
            </a:extLst>
          </p:cNvPr>
          <p:cNvSpPr/>
          <p:nvPr/>
        </p:nvSpPr>
        <p:spPr>
          <a:xfrm>
            <a:off x="3898307" y="590452"/>
            <a:ext cx="5269135" cy="160043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прогресу учнів, </a:t>
            </a:r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має на меті адаптувати освітній процес відповідно до рівня розвитку компетентностей учнів, 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поліпшити процес навчання. </a:t>
            </a:r>
          </a:p>
          <a:p>
            <a:pPr algn="just"/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реалізувати формувальне оцінювання, необхідно використовувати 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аналітичні інструменти і прийоми, </a:t>
            </a:r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вимірюють рівень засвоєння знань і прогрес учнів у процесі пізнання.</a:t>
            </a:r>
          </a:p>
        </p:txBody>
      </p:sp>
      <p:sp>
        <p:nvSpPr>
          <p:cNvPr id="1213" name="Прямоугольник 1212">
            <a:extLst>
              <a:ext uri="{FF2B5EF4-FFF2-40B4-BE49-F238E27FC236}">
                <a16:creationId xmlns:a16="http://schemas.microsoft.com/office/drawing/2014/main" id="{DF678E73-6F0A-402F-A63A-AC50E3CB2C44}"/>
              </a:ext>
            </a:extLst>
          </p:cNvPr>
          <p:cNvSpPr/>
          <p:nvPr/>
        </p:nvSpPr>
        <p:spPr>
          <a:xfrm>
            <a:off x="211050" y="2020895"/>
            <a:ext cx="3748217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Увага! </a:t>
            </a:r>
            <a:r>
              <a:rPr lang="uk-UA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оцінює індивідуальні досягнення учнів безвідносно до досягнень інших учнів.</a:t>
            </a:r>
            <a:endParaRPr lang="uk-UA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17" name="Рисунок 1216">
            <a:extLst>
              <a:ext uri="{FF2B5EF4-FFF2-40B4-BE49-F238E27FC236}">
                <a16:creationId xmlns:a16="http://schemas.microsoft.com/office/drawing/2014/main" id="{EC8A3BF6-A35F-41EB-AF50-55001FAE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540" y="2500768"/>
            <a:ext cx="3209728" cy="3301830"/>
          </a:xfrm>
          <a:prstGeom prst="rect">
            <a:avLst/>
          </a:prstGeom>
        </p:spPr>
      </p:pic>
      <p:sp>
        <p:nvSpPr>
          <p:cNvPr id="1218" name="Прямоугольник 1217">
            <a:extLst>
              <a:ext uri="{FF2B5EF4-FFF2-40B4-BE49-F238E27FC236}">
                <a16:creationId xmlns:a16="http://schemas.microsoft.com/office/drawing/2014/main" id="{03FEFD28-B1D8-447C-916B-FDB934D3E550}"/>
              </a:ext>
            </a:extLst>
          </p:cNvPr>
          <p:cNvSpPr/>
          <p:nvPr/>
        </p:nvSpPr>
        <p:spPr>
          <a:xfrm>
            <a:off x="9167442" y="409682"/>
            <a:ext cx="2971623" cy="1815882"/>
          </a:xfrm>
          <a:prstGeom prst="rect">
            <a:avLst/>
          </a:prstGeom>
          <a:solidFill>
            <a:srgbClr val="BDD7EE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 МОН України від 06.08.2021 № 4.5/2303-21 </a:t>
            </a:r>
            <a:r>
              <a:rPr lang="uk-UA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«Методичні рекомендації щодо особливостей організації освітнього процесу у першому (адаптивному) циклі 5 класів закладів загальної середньої освіти»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3DCE4A-4F7D-78C9-EECE-AB1C4FC9371D}"/>
              </a:ext>
            </a:extLst>
          </p:cNvPr>
          <p:cNvSpPr txBox="1"/>
          <p:nvPr/>
        </p:nvSpPr>
        <p:spPr>
          <a:xfrm>
            <a:off x="4563299" y="6129658"/>
            <a:ext cx="4710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en-US" dirty="0">
                <a:solidFill>
                  <a:srgbClr val="2D90F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https://courses.ed-era.com/courses/course-v1:EdEra_Osvitoriya+BR102+2020/about</a:t>
            </a:r>
            <a:r>
              <a:rPr lang="uk-UA" dirty="0">
                <a:solidFill>
                  <a:srgbClr val="2D90F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556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182722" y="4494968"/>
            <a:ext cx="8899212" cy="659771"/>
            <a:chOff x="6520927" y="1515204"/>
            <a:chExt cx="5225908" cy="1113702"/>
          </a:xfrm>
        </p:grpSpPr>
        <p:sp>
          <p:nvSpPr>
            <p:cNvPr id="47" name="Rectangle 46"/>
            <p:cNvSpPr/>
            <p:nvPr/>
          </p:nvSpPr>
          <p:spPr>
            <a:xfrm>
              <a:off x="7040755" y="1519284"/>
              <a:ext cx="4696182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24880" y="1515204"/>
              <a:ext cx="475511" cy="1011383"/>
            </a:xfrm>
            <a:prstGeom prst="rect">
              <a:avLst/>
            </a:prstGeom>
            <a:solidFill>
              <a:srgbClr val="72D4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9" name="L-Shape 48"/>
            <p:cNvSpPr/>
            <p:nvPr/>
          </p:nvSpPr>
          <p:spPr>
            <a:xfrm>
              <a:off x="6520927" y="1515204"/>
              <a:ext cx="5225908" cy="1113702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52B9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83838" y="3940559"/>
            <a:ext cx="8899207" cy="515854"/>
            <a:chOff x="6520928" y="2792338"/>
            <a:chExt cx="2499991" cy="1015465"/>
          </a:xfrm>
        </p:grpSpPr>
        <p:sp>
          <p:nvSpPr>
            <p:cNvPr id="52" name="Rectangle 51"/>
            <p:cNvSpPr/>
            <p:nvPr/>
          </p:nvSpPr>
          <p:spPr>
            <a:xfrm>
              <a:off x="6771112" y="2796420"/>
              <a:ext cx="2249807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524880" y="2793700"/>
              <a:ext cx="224488" cy="1011383"/>
            </a:xfrm>
            <a:prstGeom prst="rect">
              <a:avLst/>
            </a:prstGeom>
            <a:solidFill>
              <a:srgbClr val="FACA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4" name="L-Shape 53"/>
            <p:cNvSpPr/>
            <p:nvPr/>
          </p:nvSpPr>
          <p:spPr>
            <a:xfrm>
              <a:off x="6520928" y="2793700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E6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5" name="L-Shape 54"/>
            <p:cNvSpPr/>
            <p:nvPr/>
          </p:nvSpPr>
          <p:spPr>
            <a:xfrm>
              <a:off x="7320761" y="279233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E6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199217" y="3240481"/>
            <a:ext cx="8883828" cy="673796"/>
            <a:chOff x="5355758" y="4484093"/>
            <a:chExt cx="3464392" cy="1012743"/>
          </a:xfrm>
        </p:grpSpPr>
        <p:sp>
          <p:nvSpPr>
            <p:cNvPr id="57" name="Rectangle 56"/>
            <p:cNvSpPr/>
            <p:nvPr/>
          </p:nvSpPr>
          <p:spPr>
            <a:xfrm>
              <a:off x="5695278" y="4485453"/>
              <a:ext cx="3124872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5355758" y="4484093"/>
              <a:ext cx="1003486" cy="1011383"/>
              <a:chOff x="5361234" y="4205383"/>
              <a:chExt cx="1003486" cy="1011383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5366710" y="4205383"/>
                <a:ext cx="300706" cy="1011383"/>
              </a:xfrm>
              <a:prstGeom prst="rect">
                <a:avLst/>
              </a:prstGeom>
              <a:solidFill>
                <a:srgbClr val="FD91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L-Shape 60"/>
              <p:cNvSpPr/>
              <p:nvPr/>
            </p:nvSpPr>
            <p:spPr>
              <a:xfrm>
                <a:off x="5361234" y="4205383"/>
                <a:ext cx="1003486" cy="1011383"/>
              </a:xfrm>
              <a:prstGeom prst="corner">
                <a:avLst>
                  <a:gd name="adj1" fmla="val 9680"/>
                  <a:gd name="adj2" fmla="val 9681"/>
                </a:avLst>
              </a:prstGeom>
              <a:solidFill>
                <a:srgbClr val="EE81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L-Shape 58"/>
            <p:cNvSpPr/>
            <p:nvPr/>
          </p:nvSpPr>
          <p:spPr>
            <a:xfrm>
              <a:off x="6464137" y="4484093"/>
              <a:ext cx="2356013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EE81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177270" y="5220133"/>
            <a:ext cx="8904664" cy="659771"/>
            <a:chOff x="6520928" y="5343888"/>
            <a:chExt cx="2499991" cy="1011383"/>
          </a:xfrm>
        </p:grpSpPr>
        <p:sp>
          <p:nvSpPr>
            <p:cNvPr id="63" name="Rectangle 62"/>
            <p:cNvSpPr/>
            <p:nvPr/>
          </p:nvSpPr>
          <p:spPr>
            <a:xfrm>
              <a:off x="6758320" y="5343888"/>
              <a:ext cx="2262599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524880" y="5343888"/>
              <a:ext cx="222329" cy="1011383"/>
            </a:xfrm>
            <a:prstGeom prst="rect">
              <a:avLst/>
            </a:prstGeom>
            <a:solidFill>
              <a:srgbClr val="E348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00" dirty="0"/>
            </a:p>
          </p:txBody>
        </p:sp>
        <p:sp>
          <p:nvSpPr>
            <p:cNvPr id="65" name="L-Shape 64"/>
            <p:cNvSpPr/>
            <p:nvPr/>
          </p:nvSpPr>
          <p:spPr>
            <a:xfrm>
              <a:off x="6520928" y="5343888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C134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6" name="L-Shape 65"/>
            <p:cNvSpPr/>
            <p:nvPr/>
          </p:nvSpPr>
          <p:spPr>
            <a:xfrm>
              <a:off x="7320762" y="534388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C134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197059" y="1870675"/>
            <a:ext cx="8863005" cy="568367"/>
            <a:chOff x="5355758" y="2304226"/>
            <a:chExt cx="3464392" cy="1015464"/>
          </a:xfrm>
        </p:grpSpPr>
        <p:sp>
          <p:nvSpPr>
            <p:cNvPr id="68" name="Rectangle 67"/>
            <p:cNvSpPr/>
            <p:nvPr/>
          </p:nvSpPr>
          <p:spPr>
            <a:xfrm>
              <a:off x="5711306" y="2308307"/>
              <a:ext cx="3108844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200" b="1" cap="sm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5355758" y="2304227"/>
              <a:ext cx="1003486" cy="1011383"/>
              <a:chOff x="5368714" y="2304227"/>
              <a:chExt cx="1003486" cy="1011383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5374190" y="2304227"/>
                <a:ext cx="317739" cy="1011383"/>
              </a:xfrm>
              <a:prstGeom prst="rect">
                <a:avLst/>
              </a:prstGeom>
              <a:solidFill>
                <a:srgbClr val="0653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L-Shape 71"/>
              <p:cNvSpPr/>
              <p:nvPr/>
            </p:nvSpPr>
            <p:spPr>
              <a:xfrm>
                <a:off x="5368714" y="2304227"/>
                <a:ext cx="1003486" cy="1011383"/>
              </a:xfrm>
              <a:prstGeom prst="corner">
                <a:avLst>
                  <a:gd name="adj1" fmla="val 9680"/>
                  <a:gd name="adj2" fmla="val 9681"/>
                </a:avLst>
              </a:prstGeom>
              <a:solidFill>
                <a:srgbClr val="032B4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70" name="L-Shape 69"/>
            <p:cNvSpPr/>
            <p:nvPr/>
          </p:nvSpPr>
          <p:spPr>
            <a:xfrm>
              <a:off x="5708596" y="2304226"/>
              <a:ext cx="3111553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0543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213259" y="1188505"/>
            <a:ext cx="8855478" cy="602663"/>
            <a:chOff x="51112" y="2792338"/>
            <a:chExt cx="8061803" cy="602663"/>
          </a:xfrm>
        </p:grpSpPr>
        <p:sp>
          <p:nvSpPr>
            <p:cNvPr id="74" name="Rectangle 73"/>
            <p:cNvSpPr/>
            <p:nvPr/>
          </p:nvSpPr>
          <p:spPr>
            <a:xfrm>
              <a:off x="846443" y="2796420"/>
              <a:ext cx="7266472" cy="57691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just" fontAlgn="base">
                <a:lnSpc>
                  <a:spcPts val="11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9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5064" y="2793700"/>
              <a:ext cx="719105" cy="576915"/>
            </a:xfrm>
            <a:prstGeom prst="rect">
              <a:avLst/>
            </a:prstGeom>
            <a:solidFill>
              <a:srgbClr val="34B2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6" name="L-Shape 75"/>
            <p:cNvSpPr/>
            <p:nvPr/>
          </p:nvSpPr>
          <p:spPr>
            <a:xfrm>
              <a:off x="51112" y="2793700"/>
              <a:ext cx="724140" cy="576915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218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1100"/>
            </a:p>
          </p:txBody>
        </p:sp>
        <p:sp>
          <p:nvSpPr>
            <p:cNvPr id="77" name="L-Shape 76"/>
            <p:cNvSpPr/>
            <p:nvPr/>
          </p:nvSpPr>
          <p:spPr>
            <a:xfrm>
              <a:off x="850945" y="2792338"/>
              <a:ext cx="7261967" cy="60266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218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11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204591" y="2504224"/>
            <a:ext cx="8855473" cy="650068"/>
            <a:chOff x="51112" y="5343888"/>
            <a:chExt cx="2499991" cy="1012743"/>
          </a:xfrm>
        </p:grpSpPr>
        <p:sp>
          <p:nvSpPr>
            <p:cNvPr id="79" name="Rectangle 78"/>
            <p:cNvSpPr/>
            <p:nvPr/>
          </p:nvSpPr>
          <p:spPr>
            <a:xfrm>
              <a:off x="308160" y="5345248"/>
              <a:ext cx="2242943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5064" y="5343888"/>
              <a:ext cx="220162" cy="1011383"/>
            </a:xfrm>
            <a:prstGeom prst="rect">
              <a:avLst/>
            </a:prstGeom>
            <a:solidFill>
              <a:srgbClr val="8B10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81" name="L-Shape 80"/>
            <p:cNvSpPr/>
            <p:nvPr/>
          </p:nvSpPr>
          <p:spPr>
            <a:xfrm>
              <a:off x="51112" y="5343888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730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</a:endParaRPr>
            </a:p>
          </p:txBody>
        </p:sp>
        <p:sp>
          <p:nvSpPr>
            <p:cNvPr id="82" name="L-Shape 81"/>
            <p:cNvSpPr/>
            <p:nvPr/>
          </p:nvSpPr>
          <p:spPr>
            <a:xfrm>
              <a:off x="850946" y="534388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730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83E760-EADF-4228-A784-A3080B5FD84D}"/>
              </a:ext>
            </a:extLst>
          </p:cNvPr>
          <p:cNvSpPr/>
          <p:nvPr/>
        </p:nvSpPr>
        <p:spPr>
          <a:xfrm>
            <a:off x="1423978" y="111018"/>
            <a:ext cx="836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 контролю: </a:t>
            </a:r>
            <a:r>
              <a:rPr lang="uk-UA" sz="2400" b="1" i="1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 правильно вчитель організовує формувальне оцінювання?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B2447D87-4522-4FDD-AC9A-702057B44E24}"/>
              </a:ext>
            </a:extLst>
          </p:cNvPr>
          <p:cNvSpPr/>
          <p:nvPr/>
        </p:nvSpPr>
        <p:spPr>
          <a:xfrm>
            <a:off x="2115107" y="1264257"/>
            <a:ext cx="77885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Розкриває в оцінювальному судженні прогрес учнів і надає поради щодо подолання утруднень, </a:t>
            </a:r>
            <a:b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досягненні очікувальних результатів навчання відповідно до програмових вимог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9B231CF7-BC19-45C4-AD7F-F1637EB930D0}"/>
              </a:ext>
            </a:extLst>
          </p:cNvPr>
          <p:cNvSpPr/>
          <p:nvPr/>
        </p:nvSpPr>
        <p:spPr>
          <a:xfrm>
            <a:off x="2081888" y="1897913"/>
            <a:ext cx="7935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Перевіряє кожну письмову роботу учня  і в робочих зошитах, і в начальних посібниках </a:t>
            </a:r>
            <a:b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друкованою основою, якщо такі використовуються в освітньому процесі 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2D6DE8F2-79AE-4119-8045-FE7F8CB53271}"/>
              </a:ext>
            </a:extLst>
          </p:cNvPr>
          <p:cNvSpPr/>
          <p:nvPr/>
        </p:nvSpPr>
        <p:spPr>
          <a:xfrm>
            <a:off x="2081888" y="2486415"/>
            <a:ext cx="7935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Фіксує на носіях зворотного зв’язку з батьками інформацію щодо сформованості певних результатів навчання учня та процесу їх досягнення, які учень виявляє під час виконання усних завдань, практичних робіт тощо; рекомендації щодо їх покращення</a:t>
            </a: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658910B1-38EE-49E7-A36B-C235018E8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774" y="244465"/>
            <a:ext cx="1548518" cy="2962913"/>
          </a:xfrm>
          <a:prstGeom prst="rect">
            <a:avLst/>
          </a:prstGeom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4C40F4EC-4451-4E2F-9031-B67920E8DDB0}"/>
              </a:ext>
            </a:extLst>
          </p:cNvPr>
          <p:cNvSpPr/>
          <p:nvPr/>
        </p:nvSpPr>
        <p:spPr>
          <a:xfrm>
            <a:off x="2007575" y="3271535"/>
            <a:ext cx="7482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дублює оцінювальні судження, записані в робочих зошитах, на інших носіях зворотного зв’язку з батьками 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3FF9B8EC-9E9A-4750-87AE-15A7787A5488}"/>
              </a:ext>
            </a:extLst>
          </p:cNvPr>
          <p:cNvSpPr/>
          <p:nvPr/>
        </p:nvSpPr>
        <p:spPr>
          <a:xfrm>
            <a:off x="2066985" y="395129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Проводить тематичні  діагностувальні  роботи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9299C077-C9BB-4C23-9A4C-A8854A7FF7DF}"/>
              </a:ext>
            </a:extLst>
          </p:cNvPr>
          <p:cNvSpPr/>
          <p:nvPr/>
        </p:nvSpPr>
        <p:spPr>
          <a:xfrm>
            <a:off x="2062403" y="4562779"/>
            <a:ext cx="7954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Визначає обсяг завдань у тематичній діагностувальній роботі з урахуванням вікових можливостей учнів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73D93536-B688-4A18-84EF-6F1B0B842010}"/>
              </a:ext>
            </a:extLst>
          </p:cNvPr>
          <p:cNvSpPr/>
          <p:nvPr/>
        </p:nvSpPr>
        <p:spPr>
          <a:xfrm>
            <a:off x="2086889" y="5220133"/>
            <a:ext cx="79961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Планує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тематичні діагностувальні роботи з різних предметів вивчення /інтегрованих курсів через кожні 16-20 навчальних годин опрацювання програмового матеріалу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B0C6CAA5-F90A-4AD4-8DEA-F872E434B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722" y="5958831"/>
            <a:ext cx="8893134" cy="603556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BE88992E-FE7D-48B2-90E6-405C07991410}"/>
              </a:ext>
            </a:extLst>
          </p:cNvPr>
          <p:cNvSpPr/>
          <p:nvPr/>
        </p:nvSpPr>
        <p:spPr>
          <a:xfrm>
            <a:off x="2086889" y="5918459"/>
            <a:ext cx="79961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Фіксує оцінювальні судження за результатами тематичного оцінювання в зошитах для тематичних  діагностувальних робіт, на аркушах з роботами учнів до наступного уроку з того предмета вивчення, на якому виконували роботу. Повідомляє їх учням та їхнім батькам </a:t>
            </a:r>
          </a:p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кожні 16-20 навчальних годин опрацювання програмового матеріалу</a:t>
            </a: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C11B7A32-ADC3-4F45-86E4-6181CC2BC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8108" y="3622001"/>
            <a:ext cx="1893892" cy="240570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95B3A9B-1558-4722-9D89-DA24F92CE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357" y="4863017"/>
            <a:ext cx="1937003" cy="188643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9BD2FBC-F5D7-44AC-8925-C0E5F2CC9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757" y="5015417"/>
            <a:ext cx="1937003" cy="188643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1685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2802F819-5B1F-2B80-B853-9EA5956FBC94}"/>
              </a:ext>
            </a:extLst>
          </p:cNvPr>
          <p:cNvSpPr txBox="1">
            <a:spLocks/>
          </p:cNvSpPr>
          <p:nvPr/>
        </p:nvSpPr>
        <p:spPr bwMode="auto">
          <a:xfrm>
            <a:off x="2973773" y="45025"/>
            <a:ext cx="6244453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uk-UA" sz="3000" b="1" i="1" dirty="0">
                <a:solidFill>
                  <a:srgbClr val="0070C0"/>
                </a:solidFill>
                <a:cs typeface="Arial" panose="020B0604020202020204" pitchFamily="34" charset="0"/>
              </a:rPr>
              <a:t>Діагностичне оцінювання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94059C-514D-BE22-D57D-846ED73620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78" t="59683" b="6820"/>
          <a:stretch/>
        </p:blipFill>
        <p:spPr>
          <a:xfrm>
            <a:off x="9821676" y="214736"/>
            <a:ext cx="2107176" cy="229724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C72E76-9F15-491E-9687-0D31812D8F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86" t="5002" r="13542"/>
          <a:stretch/>
        </p:blipFill>
        <p:spPr>
          <a:xfrm>
            <a:off x="42216" y="105696"/>
            <a:ext cx="3376549" cy="282490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41F64C-4A6E-4608-8C40-D80C14726E92}"/>
              </a:ext>
            </a:extLst>
          </p:cNvPr>
          <p:cNvSpPr/>
          <p:nvPr/>
        </p:nvSpPr>
        <p:spPr>
          <a:xfrm>
            <a:off x="203935" y="3098147"/>
            <a:ext cx="2973773" cy="1569660"/>
          </a:xfrm>
          <a:prstGeom prst="rect">
            <a:avLst/>
          </a:prstGeom>
          <a:solidFill>
            <a:srgbClr val="BBD0E2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Діагностичне оцінювання </a:t>
            </a:r>
          </a:p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проводять  на початку навчального року або на першому уроці, коли починають вивчати новий розділ.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1FD6C76-E334-423C-97BE-AAECABD163DF}"/>
              </a:ext>
            </a:extLst>
          </p:cNvPr>
          <p:cNvSpPr/>
          <p:nvPr/>
        </p:nvSpPr>
        <p:spPr>
          <a:xfrm>
            <a:off x="2946727" y="643512"/>
            <a:ext cx="5374541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</a:t>
            </a:r>
            <a:r>
              <a:rPr lang="ru-RU" b="1" u="sng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RU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ru-RU" b="1" u="sng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6575" algn="just">
              <a:buFont typeface="Arial" panose="020B0604020202020204" pitchFamily="34" charset="0"/>
              <a:buChar char="•"/>
            </a:pPr>
            <a:r>
              <a:rPr lang="uk-UA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визначити початковий рівень сформованості знань, умінь, навичок і компетентностей учнів;</a:t>
            </a:r>
          </a:p>
          <a:p>
            <a:pPr indent="536575" algn="just">
              <a:buFont typeface="Arial" panose="020B0604020202020204" pitchFamily="34" charset="0"/>
              <a:buChar char="•"/>
            </a:pPr>
            <a:r>
              <a:rPr lang="uk-UA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скорегувати календарно-тематичний план так, щоб він відповідав запитам учнів;</a:t>
            </a:r>
          </a:p>
          <a:p>
            <a:pPr indent="536575" algn="just">
              <a:buFont typeface="Arial" panose="020B0604020202020204" pitchFamily="34" charset="0"/>
              <a:buChar char="•"/>
            </a:pPr>
            <a:r>
              <a:rPr lang="uk-UA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спрогнозувати, а в подальшому –  подолати можливі труднощі в навчанні;</a:t>
            </a:r>
          </a:p>
          <a:p>
            <a:pPr algn="just"/>
            <a:r>
              <a:rPr lang="uk-UA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створити мотиваційну проблемну ситуацію.</a:t>
            </a:r>
            <a:endParaRPr lang="uk-UA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36472D-E837-45B5-BFF1-4A001C816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90" y="2855170"/>
            <a:ext cx="2075805" cy="3918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2FEB266-03B6-443A-9799-1E9C12C9F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670" y="2708244"/>
            <a:ext cx="4438443" cy="411776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12FC7AA-89C5-488C-94BF-0EBA8C9D2048}"/>
              </a:ext>
            </a:extLst>
          </p:cNvPr>
          <p:cNvSpPr/>
          <p:nvPr/>
        </p:nvSpPr>
        <p:spPr>
          <a:xfrm>
            <a:off x="2057441" y="4719645"/>
            <a:ext cx="2028029" cy="338554"/>
          </a:xfrm>
          <a:prstGeom prst="rect">
            <a:avLst/>
          </a:prstGeom>
          <a:solidFill>
            <a:srgbClr val="FFC000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Вхідне 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тестування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ED4C035-6A62-44B1-BCEE-920727391E06}"/>
              </a:ext>
            </a:extLst>
          </p:cNvPr>
          <p:cNvSpPr/>
          <p:nvPr/>
        </p:nvSpPr>
        <p:spPr>
          <a:xfrm>
            <a:off x="8729907" y="3867903"/>
            <a:ext cx="3064898" cy="830997"/>
          </a:xfrm>
          <a:prstGeom prst="rect">
            <a:avLst/>
          </a:prstGeom>
          <a:solidFill>
            <a:srgbClr val="40CEC2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Відкриті запитання, що стосуються раніше вивченої теми, розділу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48AA4EF-7DC0-45AE-98C3-29685907032A}"/>
              </a:ext>
            </a:extLst>
          </p:cNvPr>
          <p:cNvSpPr/>
          <p:nvPr/>
        </p:nvSpPr>
        <p:spPr>
          <a:xfrm>
            <a:off x="7917186" y="5137726"/>
            <a:ext cx="3808980" cy="1077218"/>
          </a:xfrm>
          <a:prstGeom prst="rect">
            <a:avLst/>
          </a:prstGeom>
          <a:solidFill>
            <a:srgbClr val="BBD0E2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Провокування інтересу до вивчення нової теми: «Чи здатен ти зробити, створити/ застосувати…?», «Чи знаєш ти, як…?», «Чи хочете ви…?»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4ACB9F9-3498-4900-88AF-C188BB6D728B}"/>
              </a:ext>
            </a:extLst>
          </p:cNvPr>
          <p:cNvSpPr/>
          <p:nvPr/>
        </p:nvSpPr>
        <p:spPr>
          <a:xfrm>
            <a:off x="7306368" y="2673805"/>
            <a:ext cx="2847079" cy="1107996"/>
          </a:xfrm>
          <a:prstGeom prst="rect">
            <a:avLst/>
          </a:prstGeom>
          <a:solidFill>
            <a:srgbClr val="5FABDC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Перевірні роботи, під час яких визначається актуальний рівень знань</a:t>
            </a:r>
          </a:p>
          <a:p>
            <a:pPr algn="ctr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теми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8FAA3A7-FAF0-48CC-8FB3-FDF12C5C7A04}"/>
              </a:ext>
            </a:extLst>
          </p:cNvPr>
          <p:cNvSpPr/>
          <p:nvPr/>
        </p:nvSpPr>
        <p:spPr>
          <a:xfrm>
            <a:off x="938784" y="5168593"/>
            <a:ext cx="2404393" cy="1569660"/>
          </a:xfrm>
          <a:prstGeom prst="rect">
            <a:avLst/>
          </a:prstGeom>
          <a:solidFill>
            <a:srgbClr val="70AD47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Рефлексивна ситуація, що має на меті, аби учень прогнозував і висловився, чого очікує від вивчення нової теми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183838" y="3940558"/>
            <a:ext cx="8899207" cy="817635"/>
            <a:chOff x="6520928" y="2792338"/>
            <a:chExt cx="2499991" cy="1015465"/>
          </a:xfrm>
        </p:grpSpPr>
        <p:sp>
          <p:nvSpPr>
            <p:cNvPr id="52" name="Rectangle 51"/>
            <p:cNvSpPr/>
            <p:nvPr/>
          </p:nvSpPr>
          <p:spPr>
            <a:xfrm>
              <a:off x="6771112" y="2796420"/>
              <a:ext cx="2249807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524880" y="2793700"/>
              <a:ext cx="224488" cy="1011383"/>
            </a:xfrm>
            <a:prstGeom prst="rect">
              <a:avLst/>
            </a:prstGeom>
            <a:solidFill>
              <a:srgbClr val="FACA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4" name="L-Shape 53"/>
            <p:cNvSpPr/>
            <p:nvPr/>
          </p:nvSpPr>
          <p:spPr>
            <a:xfrm>
              <a:off x="6520928" y="2793700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E6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5" name="L-Shape 54"/>
            <p:cNvSpPr/>
            <p:nvPr/>
          </p:nvSpPr>
          <p:spPr>
            <a:xfrm>
              <a:off x="7320761" y="279233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E6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199217" y="3240481"/>
            <a:ext cx="8883828" cy="673796"/>
            <a:chOff x="5355758" y="4484093"/>
            <a:chExt cx="3464392" cy="1012743"/>
          </a:xfrm>
        </p:grpSpPr>
        <p:sp>
          <p:nvSpPr>
            <p:cNvPr id="57" name="Rectangle 56"/>
            <p:cNvSpPr/>
            <p:nvPr/>
          </p:nvSpPr>
          <p:spPr>
            <a:xfrm>
              <a:off x="5695278" y="4485453"/>
              <a:ext cx="3124872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5355758" y="4484093"/>
              <a:ext cx="1003486" cy="1011383"/>
              <a:chOff x="5361234" y="4205383"/>
              <a:chExt cx="1003486" cy="1011383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5366710" y="4205383"/>
                <a:ext cx="300706" cy="1011383"/>
              </a:xfrm>
              <a:prstGeom prst="rect">
                <a:avLst/>
              </a:prstGeom>
              <a:solidFill>
                <a:srgbClr val="FD91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L-Shape 60"/>
              <p:cNvSpPr/>
              <p:nvPr/>
            </p:nvSpPr>
            <p:spPr>
              <a:xfrm>
                <a:off x="5361234" y="4205383"/>
                <a:ext cx="1003486" cy="1011383"/>
              </a:xfrm>
              <a:prstGeom prst="corner">
                <a:avLst>
                  <a:gd name="adj1" fmla="val 9680"/>
                  <a:gd name="adj2" fmla="val 9681"/>
                </a:avLst>
              </a:prstGeom>
              <a:solidFill>
                <a:srgbClr val="EE81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L-Shape 58"/>
            <p:cNvSpPr/>
            <p:nvPr/>
          </p:nvSpPr>
          <p:spPr>
            <a:xfrm>
              <a:off x="6464137" y="4484093"/>
              <a:ext cx="2356013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EE81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177270" y="4795278"/>
            <a:ext cx="8904664" cy="659771"/>
            <a:chOff x="6520928" y="5343888"/>
            <a:chExt cx="2499991" cy="1011383"/>
          </a:xfrm>
        </p:grpSpPr>
        <p:sp>
          <p:nvSpPr>
            <p:cNvPr id="63" name="Rectangle 62"/>
            <p:cNvSpPr/>
            <p:nvPr/>
          </p:nvSpPr>
          <p:spPr>
            <a:xfrm>
              <a:off x="6758320" y="5343888"/>
              <a:ext cx="2262599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524880" y="5343888"/>
              <a:ext cx="222329" cy="1011383"/>
            </a:xfrm>
            <a:prstGeom prst="rect">
              <a:avLst/>
            </a:prstGeom>
            <a:solidFill>
              <a:srgbClr val="E348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00" dirty="0"/>
            </a:p>
          </p:txBody>
        </p:sp>
        <p:sp>
          <p:nvSpPr>
            <p:cNvPr id="65" name="L-Shape 64"/>
            <p:cNvSpPr/>
            <p:nvPr/>
          </p:nvSpPr>
          <p:spPr>
            <a:xfrm>
              <a:off x="6520928" y="5343888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C134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66" name="L-Shape 65"/>
            <p:cNvSpPr/>
            <p:nvPr/>
          </p:nvSpPr>
          <p:spPr>
            <a:xfrm>
              <a:off x="7320762" y="534388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C134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197059" y="1870675"/>
            <a:ext cx="8863005" cy="568367"/>
            <a:chOff x="5355758" y="2304226"/>
            <a:chExt cx="3464392" cy="1015464"/>
          </a:xfrm>
        </p:grpSpPr>
        <p:sp>
          <p:nvSpPr>
            <p:cNvPr id="68" name="Rectangle 67"/>
            <p:cNvSpPr/>
            <p:nvPr/>
          </p:nvSpPr>
          <p:spPr>
            <a:xfrm>
              <a:off x="5711306" y="2308307"/>
              <a:ext cx="3108844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200" b="1" cap="smal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5355758" y="2304227"/>
              <a:ext cx="1003486" cy="1011383"/>
              <a:chOff x="5368714" y="2304227"/>
              <a:chExt cx="1003486" cy="1011383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5374190" y="2304227"/>
                <a:ext cx="317739" cy="1011383"/>
              </a:xfrm>
              <a:prstGeom prst="rect">
                <a:avLst/>
              </a:prstGeom>
              <a:solidFill>
                <a:srgbClr val="0653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1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L-Shape 71"/>
              <p:cNvSpPr/>
              <p:nvPr/>
            </p:nvSpPr>
            <p:spPr>
              <a:xfrm>
                <a:off x="5368714" y="2304227"/>
                <a:ext cx="1003486" cy="1011383"/>
              </a:xfrm>
              <a:prstGeom prst="corner">
                <a:avLst>
                  <a:gd name="adj1" fmla="val 9680"/>
                  <a:gd name="adj2" fmla="val 9681"/>
                </a:avLst>
              </a:prstGeom>
              <a:solidFill>
                <a:srgbClr val="032B4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70" name="L-Shape 69"/>
            <p:cNvSpPr/>
            <p:nvPr/>
          </p:nvSpPr>
          <p:spPr>
            <a:xfrm>
              <a:off x="5708596" y="2304226"/>
              <a:ext cx="3111553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0543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213259" y="978097"/>
            <a:ext cx="8846803" cy="813072"/>
            <a:chOff x="51112" y="2792338"/>
            <a:chExt cx="8061803" cy="602663"/>
          </a:xfrm>
        </p:grpSpPr>
        <p:sp>
          <p:nvSpPr>
            <p:cNvPr id="74" name="Rectangle 73"/>
            <p:cNvSpPr/>
            <p:nvPr/>
          </p:nvSpPr>
          <p:spPr>
            <a:xfrm>
              <a:off x="846443" y="2796420"/>
              <a:ext cx="7266472" cy="57691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just" fontAlgn="base">
                <a:lnSpc>
                  <a:spcPts val="11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9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5064" y="2793700"/>
              <a:ext cx="719105" cy="576915"/>
            </a:xfrm>
            <a:prstGeom prst="rect">
              <a:avLst/>
            </a:prstGeom>
            <a:solidFill>
              <a:srgbClr val="34B2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endParaRPr 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6" name="L-Shape 75"/>
            <p:cNvSpPr/>
            <p:nvPr/>
          </p:nvSpPr>
          <p:spPr>
            <a:xfrm>
              <a:off x="51112" y="2793700"/>
              <a:ext cx="724140" cy="576915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218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1100"/>
            </a:p>
          </p:txBody>
        </p:sp>
        <p:sp>
          <p:nvSpPr>
            <p:cNvPr id="77" name="L-Shape 76"/>
            <p:cNvSpPr/>
            <p:nvPr/>
          </p:nvSpPr>
          <p:spPr>
            <a:xfrm>
              <a:off x="850945" y="2792338"/>
              <a:ext cx="7261967" cy="60266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218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11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204591" y="2504224"/>
            <a:ext cx="8855473" cy="650068"/>
            <a:chOff x="51112" y="5343888"/>
            <a:chExt cx="2499991" cy="1012743"/>
          </a:xfrm>
        </p:grpSpPr>
        <p:sp>
          <p:nvSpPr>
            <p:cNvPr id="79" name="Rectangle 78"/>
            <p:cNvSpPr/>
            <p:nvPr/>
          </p:nvSpPr>
          <p:spPr>
            <a:xfrm>
              <a:off x="308160" y="5345248"/>
              <a:ext cx="2242943" cy="1011383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5064" y="5343888"/>
              <a:ext cx="220162" cy="1011383"/>
            </a:xfrm>
            <a:prstGeom prst="rect">
              <a:avLst/>
            </a:prstGeom>
            <a:solidFill>
              <a:srgbClr val="8B10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81" name="L-Shape 80"/>
            <p:cNvSpPr/>
            <p:nvPr/>
          </p:nvSpPr>
          <p:spPr>
            <a:xfrm>
              <a:off x="51112" y="5343888"/>
              <a:ext cx="724140" cy="1011383"/>
            </a:xfrm>
            <a:prstGeom prst="corner">
              <a:avLst>
                <a:gd name="adj1" fmla="val 9680"/>
                <a:gd name="adj2" fmla="val 9681"/>
              </a:avLst>
            </a:prstGeom>
            <a:solidFill>
              <a:srgbClr val="730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</a:endParaRPr>
            </a:p>
          </p:txBody>
        </p:sp>
        <p:sp>
          <p:nvSpPr>
            <p:cNvPr id="82" name="L-Shape 81"/>
            <p:cNvSpPr/>
            <p:nvPr/>
          </p:nvSpPr>
          <p:spPr>
            <a:xfrm>
              <a:off x="850946" y="5343888"/>
              <a:ext cx="1700157" cy="1011383"/>
            </a:xfrm>
            <a:prstGeom prst="corner">
              <a:avLst>
                <a:gd name="adj1" fmla="val 9680"/>
                <a:gd name="adj2" fmla="val 0"/>
              </a:avLst>
            </a:prstGeom>
            <a:solidFill>
              <a:srgbClr val="730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83E760-EADF-4228-A784-A3080B5FD84D}"/>
              </a:ext>
            </a:extLst>
          </p:cNvPr>
          <p:cNvSpPr/>
          <p:nvPr/>
        </p:nvSpPr>
        <p:spPr>
          <a:xfrm>
            <a:off x="1423978" y="111018"/>
            <a:ext cx="836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 контролю: </a:t>
            </a:r>
            <a:r>
              <a:rPr lang="uk-UA" sz="2400" b="1" i="1" dirty="0">
                <a:solidFill>
                  <a:srgbClr val="2E93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 правильно вчитель здійснює підсумкове оцінювання?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B2447D87-4522-4FDD-AC9A-702057B44E24}"/>
              </a:ext>
            </a:extLst>
          </p:cNvPr>
          <p:cNvSpPr/>
          <p:nvPr/>
        </p:nvSpPr>
        <p:spPr>
          <a:xfrm>
            <a:off x="2145402" y="1080552"/>
            <a:ext cx="7990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Постійно спостерігає за динамікою розвитку особистісних якостей учня, рівня сформованості в нього певних навчальних дій, які зіставляє з очікуваними результатами. Сприяє формуванню впевненості щодо власних можливостей і навичок учіння. Корегує навчальний поступ учня за потреби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2D6DE8F2-79AE-4119-8045-FE7F8CB53271}"/>
              </a:ext>
            </a:extLst>
          </p:cNvPr>
          <p:cNvSpPr/>
          <p:nvPr/>
        </p:nvSpPr>
        <p:spPr>
          <a:xfrm>
            <a:off x="2081888" y="1888954"/>
            <a:ext cx="7953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Здійснює формувальне оцінювання в психологічно комфортних умовах, що передбачають рівноправний діалог між учнем та вчителем</a:t>
            </a: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658910B1-38EE-49E7-A36B-C235018E8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774" y="244465"/>
            <a:ext cx="1548518" cy="2962913"/>
          </a:xfrm>
          <a:prstGeom prst="rect">
            <a:avLst/>
          </a:prstGeom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4C40F4EC-4451-4E2F-9031-B67920E8DDB0}"/>
              </a:ext>
            </a:extLst>
          </p:cNvPr>
          <p:cNvSpPr/>
          <p:nvPr/>
        </p:nvSpPr>
        <p:spPr>
          <a:xfrm>
            <a:off x="2145402" y="2578582"/>
            <a:ext cx="7949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Розпочинає оцінювальну діяльність із самооцінювання учнем власної роботи </a:t>
            </a:r>
            <a:b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(або взаємооцінювання результатів навчання учнями) і завершує оцінювання результату сам 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3FF9B8EC-9E9A-4750-87AE-15A7787A5488}"/>
              </a:ext>
            </a:extLst>
          </p:cNvPr>
          <p:cNvSpPr/>
          <p:nvPr/>
        </p:nvSpPr>
        <p:spPr>
          <a:xfrm>
            <a:off x="2090974" y="3167607"/>
            <a:ext cx="7978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підсумкового оцінювання результатів навчання за рік використовує результати: виконання тематичних діагностувальних робіт; записи оцінювальних суджень про результати навчання, зафіксовані на носіях зворотного зв’язку з батьками, спостереження вчителя в процесі формувального оцінювання 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B0C6CAA5-F90A-4AD4-8DEA-F872E434B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269" y="5504457"/>
            <a:ext cx="8905771" cy="673875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BE88992E-FE7D-48B2-90E6-405C07991410}"/>
              </a:ext>
            </a:extLst>
          </p:cNvPr>
          <p:cNvSpPr/>
          <p:nvPr/>
        </p:nvSpPr>
        <p:spPr>
          <a:xfrm>
            <a:off x="2115107" y="4085666"/>
            <a:ext cx="7762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Підсумкову оцінку за рік визначає з урахуванням динаміки досягнення  того чи того результату навчання</a:t>
            </a: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C11B7A32-ADC3-4F45-86E4-6181CC2BC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8108" y="3622001"/>
            <a:ext cx="1893892" cy="240570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95B3A9B-1558-4722-9D89-DA24F92CE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357" y="4863017"/>
            <a:ext cx="1937003" cy="188643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ADB4B5-1169-4D46-8950-6A4FD00A35F3}"/>
              </a:ext>
            </a:extLst>
          </p:cNvPr>
          <p:cNvSpPr/>
          <p:nvPr/>
        </p:nvSpPr>
        <p:spPr>
          <a:xfrm>
            <a:off x="2086034" y="4792986"/>
            <a:ext cx="800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Узагальнює  результати навчання учнів за 10-15 днів до кінця навчального року з предметів вивчення/ інтегрованих курсів за кожним блоком обов’язкових результатів навчання, який окреслений у свідоцтві досягнень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CF077E-7A1F-4EE9-846C-D65695634AA6}"/>
              </a:ext>
            </a:extLst>
          </p:cNvPr>
          <p:cNvSpPr/>
          <p:nvPr/>
        </p:nvSpPr>
        <p:spPr>
          <a:xfrm>
            <a:off x="2162605" y="5513693"/>
            <a:ext cx="7914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Визначає стан сформованості, рівень результатів навчання учня з урахуванням динаміки їхнього формування. Дотримує конфеденційності під час інформування учнів та їхніх батьків про результати оцінювання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5A3B66-1493-431E-8335-18B872552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590" y="6211738"/>
            <a:ext cx="8852159" cy="65232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0E0B27-F246-4F69-9930-972621802D04}"/>
              </a:ext>
            </a:extLst>
          </p:cNvPr>
          <p:cNvSpPr/>
          <p:nvPr/>
        </p:nvSpPr>
        <p:spPr>
          <a:xfrm>
            <a:off x="2162604" y="6259802"/>
            <a:ext cx="7920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Визначає підсумкову (річну) оцінку з урахуванням індивідуалізованої діагностувальної роботи, якщо таку проводили, за умови, що її виконання засвідчує покращення результату навчання</a:t>
            </a:r>
          </a:p>
        </p:txBody>
      </p:sp>
    </p:spTree>
    <p:extLst>
      <p:ext uri="{BB962C8B-B14F-4D97-AF65-F5344CB8AC3E}">
        <p14:creationId xmlns:p14="http://schemas.microsoft.com/office/powerpoint/2010/main" val="293452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Ellipse 256"/>
          <p:cNvGrpSpPr>
            <a:grpSpLocks/>
          </p:cNvGrpSpPr>
          <p:nvPr/>
        </p:nvGrpSpPr>
        <p:grpSpPr bwMode="auto">
          <a:xfrm>
            <a:off x="1160851" y="5680432"/>
            <a:ext cx="4427537" cy="647824"/>
            <a:chOff x="4712208" y="4803648"/>
            <a:chExt cx="2822448" cy="621792"/>
          </a:xfrm>
        </p:grpSpPr>
        <p:pic>
          <p:nvPicPr>
            <p:cNvPr id="5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208" y="4803648"/>
              <a:ext cx="2822448" cy="62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369"/>
            <p:cNvSpPr txBox="1">
              <a:spLocks noChangeArrowheads="1"/>
            </p:cNvSpPr>
            <p:nvPr/>
          </p:nvSpPr>
          <p:spPr bwMode="auto">
            <a:xfrm>
              <a:off x="5129610" y="4897422"/>
              <a:ext cx="1985245" cy="43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2AA5974-6DFE-4C64-8578-ED63A8AA2826}"/>
              </a:ext>
            </a:extLst>
          </p:cNvPr>
          <p:cNvGrpSpPr/>
          <p:nvPr/>
        </p:nvGrpSpPr>
        <p:grpSpPr>
          <a:xfrm>
            <a:off x="1077223" y="1085152"/>
            <a:ext cx="4451153" cy="4428945"/>
            <a:chOff x="1027781" y="953925"/>
            <a:chExt cx="4451153" cy="4428945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304059" y="953925"/>
              <a:ext cx="2174875" cy="3265488"/>
            </a:xfrm>
            <a:custGeom>
              <a:avLst/>
              <a:gdLst>
                <a:gd name="connsiteX0" fmla="*/ 0 w 2174875"/>
                <a:gd name="connsiteY0" fmla="*/ 0 h 3265488"/>
                <a:gd name="connsiteX1" fmla="*/ 71438 w 2174875"/>
                <a:gd name="connsiteY1" fmla="*/ 1588 h 3265488"/>
                <a:gd name="connsiteX2" fmla="*/ 142081 w 2174875"/>
                <a:gd name="connsiteY2" fmla="*/ 4764 h 3265488"/>
                <a:gd name="connsiteX3" fmla="*/ 213519 w 2174875"/>
                <a:gd name="connsiteY3" fmla="*/ 10321 h 3265488"/>
                <a:gd name="connsiteX4" fmla="*/ 283369 w 2174875"/>
                <a:gd name="connsiteY4" fmla="*/ 19849 h 3265488"/>
                <a:gd name="connsiteX5" fmla="*/ 354806 w 2174875"/>
                <a:gd name="connsiteY5" fmla="*/ 28582 h 3265488"/>
                <a:gd name="connsiteX6" fmla="*/ 425450 w 2174875"/>
                <a:gd name="connsiteY6" fmla="*/ 42873 h 3265488"/>
                <a:gd name="connsiteX7" fmla="*/ 493713 w 2174875"/>
                <a:gd name="connsiteY7" fmla="*/ 57958 h 3265488"/>
                <a:gd name="connsiteX8" fmla="*/ 562769 w 2174875"/>
                <a:gd name="connsiteY8" fmla="*/ 74631 h 3265488"/>
                <a:gd name="connsiteX9" fmla="*/ 631031 w 2174875"/>
                <a:gd name="connsiteY9" fmla="*/ 94479 h 3265488"/>
                <a:gd name="connsiteX10" fmla="*/ 697706 w 2174875"/>
                <a:gd name="connsiteY10" fmla="*/ 115916 h 3265488"/>
                <a:gd name="connsiteX11" fmla="*/ 765175 w 2174875"/>
                <a:gd name="connsiteY11" fmla="*/ 140528 h 3265488"/>
                <a:gd name="connsiteX12" fmla="*/ 831850 w 2174875"/>
                <a:gd name="connsiteY12" fmla="*/ 165934 h 3265488"/>
                <a:gd name="connsiteX13" fmla="*/ 897731 w 2174875"/>
                <a:gd name="connsiteY13" fmla="*/ 193722 h 3265488"/>
                <a:gd name="connsiteX14" fmla="*/ 962025 w 2174875"/>
                <a:gd name="connsiteY14" fmla="*/ 223892 h 3265488"/>
                <a:gd name="connsiteX15" fmla="*/ 1025525 w 2174875"/>
                <a:gd name="connsiteY15" fmla="*/ 257238 h 3265488"/>
                <a:gd name="connsiteX16" fmla="*/ 1088231 w 2174875"/>
                <a:gd name="connsiteY16" fmla="*/ 292965 h 3265488"/>
                <a:gd name="connsiteX17" fmla="*/ 1182688 w 2174875"/>
                <a:gd name="connsiteY17" fmla="*/ 350923 h 3265488"/>
                <a:gd name="connsiteX18" fmla="*/ 1273969 w 2174875"/>
                <a:gd name="connsiteY18" fmla="*/ 412851 h 3265488"/>
                <a:gd name="connsiteX19" fmla="*/ 1362869 w 2174875"/>
                <a:gd name="connsiteY19" fmla="*/ 480336 h 3265488"/>
                <a:gd name="connsiteX20" fmla="*/ 1444625 w 2174875"/>
                <a:gd name="connsiteY20" fmla="*/ 550203 h 3265488"/>
                <a:gd name="connsiteX21" fmla="*/ 1524000 w 2174875"/>
                <a:gd name="connsiteY21" fmla="*/ 623245 h 3265488"/>
                <a:gd name="connsiteX22" fmla="*/ 1598613 w 2174875"/>
                <a:gd name="connsiteY22" fmla="*/ 699464 h 3265488"/>
                <a:gd name="connsiteX23" fmla="*/ 1669256 w 2174875"/>
                <a:gd name="connsiteY23" fmla="*/ 780446 h 3265488"/>
                <a:gd name="connsiteX24" fmla="*/ 1735931 w 2174875"/>
                <a:gd name="connsiteY24" fmla="*/ 864604 h 3265488"/>
                <a:gd name="connsiteX25" fmla="*/ 1797050 w 2174875"/>
                <a:gd name="connsiteY25" fmla="*/ 949556 h 3265488"/>
                <a:gd name="connsiteX26" fmla="*/ 1854994 w 2174875"/>
                <a:gd name="connsiteY26" fmla="*/ 1037684 h 3265488"/>
                <a:gd name="connsiteX27" fmla="*/ 1906588 w 2174875"/>
                <a:gd name="connsiteY27" fmla="*/ 1129781 h 3265488"/>
                <a:gd name="connsiteX28" fmla="*/ 1955800 w 2174875"/>
                <a:gd name="connsiteY28" fmla="*/ 1222673 h 3265488"/>
                <a:gd name="connsiteX29" fmla="*/ 1999456 w 2174875"/>
                <a:gd name="connsiteY29" fmla="*/ 1317152 h 3265488"/>
                <a:gd name="connsiteX30" fmla="*/ 2037556 w 2174875"/>
                <a:gd name="connsiteY30" fmla="*/ 1414807 h 3265488"/>
                <a:gd name="connsiteX31" fmla="*/ 2072481 w 2174875"/>
                <a:gd name="connsiteY31" fmla="*/ 1514050 h 3265488"/>
                <a:gd name="connsiteX32" fmla="*/ 2101850 w 2174875"/>
                <a:gd name="connsiteY32" fmla="*/ 1612499 h 3265488"/>
                <a:gd name="connsiteX33" fmla="*/ 2126456 w 2174875"/>
                <a:gd name="connsiteY33" fmla="*/ 1714917 h 3265488"/>
                <a:gd name="connsiteX34" fmla="*/ 2146300 w 2174875"/>
                <a:gd name="connsiteY34" fmla="*/ 1817336 h 3265488"/>
                <a:gd name="connsiteX35" fmla="*/ 2161381 w 2174875"/>
                <a:gd name="connsiteY35" fmla="*/ 1920549 h 3265488"/>
                <a:gd name="connsiteX36" fmla="*/ 2170113 w 2174875"/>
                <a:gd name="connsiteY36" fmla="*/ 2026143 h 3265488"/>
                <a:gd name="connsiteX37" fmla="*/ 2174875 w 2174875"/>
                <a:gd name="connsiteY37" fmla="*/ 2129356 h 3265488"/>
                <a:gd name="connsiteX38" fmla="*/ 2174875 w 2174875"/>
                <a:gd name="connsiteY38" fmla="*/ 2234950 h 3265488"/>
                <a:gd name="connsiteX39" fmla="*/ 2170113 w 2174875"/>
                <a:gd name="connsiteY39" fmla="*/ 2339750 h 3265488"/>
                <a:gd name="connsiteX40" fmla="*/ 2159794 w 2174875"/>
                <a:gd name="connsiteY40" fmla="*/ 2445345 h 3265488"/>
                <a:gd name="connsiteX41" fmla="*/ 2144713 w 2174875"/>
                <a:gd name="connsiteY41" fmla="*/ 2550145 h 3265488"/>
                <a:gd name="connsiteX42" fmla="*/ 2123281 w 2174875"/>
                <a:gd name="connsiteY42" fmla="*/ 2655740 h 3265488"/>
                <a:gd name="connsiteX43" fmla="*/ 2097088 w 2174875"/>
                <a:gd name="connsiteY43" fmla="*/ 2758952 h 3265488"/>
                <a:gd name="connsiteX44" fmla="*/ 2065338 w 2174875"/>
                <a:gd name="connsiteY44" fmla="*/ 2862959 h 3265488"/>
                <a:gd name="connsiteX45" fmla="*/ 2028825 w 2174875"/>
                <a:gd name="connsiteY45" fmla="*/ 2964584 h 3265488"/>
                <a:gd name="connsiteX46" fmla="*/ 1985963 w 2174875"/>
                <a:gd name="connsiteY46" fmla="*/ 3067002 h 3265488"/>
                <a:gd name="connsiteX47" fmla="*/ 1937544 w 2174875"/>
                <a:gd name="connsiteY47" fmla="*/ 3166245 h 3265488"/>
                <a:gd name="connsiteX48" fmla="*/ 1883569 w 2174875"/>
                <a:gd name="connsiteY48" fmla="*/ 3265488 h 3265488"/>
                <a:gd name="connsiteX49" fmla="*/ 885771 w 2174875"/>
                <a:gd name="connsiteY49" fmla="*/ 2688870 h 3265488"/>
                <a:gd name="connsiteX50" fmla="*/ 0 w 2174875"/>
                <a:gd name="connsiteY50" fmla="*/ 1161679 h 326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74875" h="3265488">
                  <a:moveTo>
                    <a:pt x="0" y="0"/>
                  </a:moveTo>
                  <a:lnTo>
                    <a:pt x="71438" y="1588"/>
                  </a:lnTo>
                  <a:lnTo>
                    <a:pt x="142081" y="4764"/>
                  </a:lnTo>
                  <a:lnTo>
                    <a:pt x="213519" y="10321"/>
                  </a:lnTo>
                  <a:lnTo>
                    <a:pt x="283369" y="19849"/>
                  </a:lnTo>
                  <a:lnTo>
                    <a:pt x="354806" y="28582"/>
                  </a:lnTo>
                  <a:lnTo>
                    <a:pt x="425450" y="42873"/>
                  </a:lnTo>
                  <a:lnTo>
                    <a:pt x="493713" y="57958"/>
                  </a:lnTo>
                  <a:lnTo>
                    <a:pt x="562769" y="74631"/>
                  </a:lnTo>
                  <a:lnTo>
                    <a:pt x="631031" y="94479"/>
                  </a:lnTo>
                  <a:lnTo>
                    <a:pt x="697706" y="115916"/>
                  </a:lnTo>
                  <a:lnTo>
                    <a:pt x="765175" y="140528"/>
                  </a:lnTo>
                  <a:lnTo>
                    <a:pt x="831850" y="165934"/>
                  </a:lnTo>
                  <a:lnTo>
                    <a:pt x="897731" y="193722"/>
                  </a:lnTo>
                  <a:lnTo>
                    <a:pt x="962025" y="223892"/>
                  </a:lnTo>
                  <a:lnTo>
                    <a:pt x="1025525" y="257238"/>
                  </a:lnTo>
                  <a:lnTo>
                    <a:pt x="1088231" y="292965"/>
                  </a:lnTo>
                  <a:lnTo>
                    <a:pt x="1182688" y="350923"/>
                  </a:lnTo>
                  <a:lnTo>
                    <a:pt x="1273969" y="412851"/>
                  </a:lnTo>
                  <a:lnTo>
                    <a:pt x="1362869" y="480336"/>
                  </a:lnTo>
                  <a:lnTo>
                    <a:pt x="1444625" y="550203"/>
                  </a:lnTo>
                  <a:lnTo>
                    <a:pt x="1524000" y="623245"/>
                  </a:lnTo>
                  <a:lnTo>
                    <a:pt x="1598613" y="699464"/>
                  </a:lnTo>
                  <a:lnTo>
                    <a:pt x="1669256" y="780446"/>
                  </a:lnTo>
                  <a:lnTo>
                    <a:pt x="1735931" y="864604"/>
                  </a:lnTo>
                  <a:lnTo>
                    <a:pt x="1797050" y="949556"/>
                  </a:lnTo>
                  <a:lnTo>
                    <a:pt x="1854994" y="1037684"/>
                  </a:lnTo>
                  <a:lnTo>
                    <a:pt x="1906588" y="1129781"/>
                  </a:lnTo>
                  <a:lnTo>
                    <a:pt x="1955800" y="1222673"/>
                  </a:lnTo>
                  <a:lnTo>
                    <a:pt x="1999456" y="1317152"/>
                  </a:lnTo>
                  <a:lnTo>
                    <a:pt x="2037556" y="1414807"/>
                  </a:lnTo>
                  <a:lnTo>
                    <a:pt x="2072481" y="1514050"/>
                  </a:lnTo>
                  <a:lnTo>
                    <a:pt x="2101850" y="1612499"/>
                  </a:lnTo>
                  <a:lnTo>
                    <a:pt x="2126456" y="1714917"/>
                  </a:lnTo>
                  <a:lnTo>
                    <a:pt x="2146300" y="1817336"/>
                  </a:lnTo>
                  <a:lnTo>
                    <a:pt x="2161381" y="1920549"/>
                  </a:lnTo>
                  <a:lnTo>
                    <a:pt x="2170113" y="2026143"/>
                  </a:lnTo>
                  <a:lnTo>
                    <a:pt x="2174875" y="2129356"/>
                  </a:lnTo>
                  <a:lnTo>
                    <a:pt x="2174875" y="2234950"/>
                  </a:lnTo>
                  <a:lnTo>
                    <a:pt x="2170113" y="2339750"/>
                  </a:lnTo>
                  <a:lnTo>
                    <a:pt x="2159794" y="2445345"/>
                  </a:lnTo>
                  <a:lnTo>
                    <a:pt x="2144713" y="2550145"/>
                  </a:lnTo>
                  <a:lnTo>
                    <a:pt x="2123281" y="2655740"/>
                  </a:lnTo>
                  <a:lnTo>
                    <a:pt x="2097088" y="2758952"/>
                  </a:lnTo>
                  <a:lnTo>
                    <a:pt x="2065338" y="2862959"/>
                  </a:lnTo>
                  <a:lnTo>
                    <a:pt x="2028825" y="2964584"/>
                  </a:lnTo>
                  <a:lnTo>
                    <a:pt x="1985963" y="3067002"/>
                  </a:lnTo>
                  <a:lnTo>
                    <a:pt x="1937544" y="3166245"/>
                  </a:lnTo>
                  <a:lnTo>
                    <a:pt x="1883569" y="3265488"/>
                  </a:lnTo>
                  <a:lnTo>
                    <a:pt x="885771" y="2688870"/>
                  </a:lnTo>
                  <a:lnTo>
                    <a:pt x="0" y="1161679"/>
                  </a:lnTo>
                  <a:close/>
                </a:path>
              </a:pathLst>
            </a:custGeom>
            <a:solidFill>
              <a:srgbClr val="EC6E62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82745" y="3745471"/>
              <a:ext cx="3768725" cy="1637399"/>
            </a:xfrm>
            <a:custGeom>
              <a:avLst/>
              <a:gdLst>
                <a:gd name="connsiteX0" fmla="*/ 950989 w 3768725"/>
                <a:gd name="connsiteY0" fmla="*/ 0 h 1637399"/>
                <a:gd name="connsiteX1" fmla="*/ 2818537 w 3768725"/>
                <a:gd name="connsiteY1" fmla="*/ 0 h 1637399"/>
                <a:gd name="connsiteX2" fmla="*/ 3768725 w 3768725"/>
                <a:gd name="connsiteY2" fmla="*/ 548771 h 1637399"/>
                <a:gd name="connsiteX3" fmla="*/ 3732213 w 3768725"/>
                <a:gd name="connsiteY3" fmla="*/ 609912 h 1637399"/>
                <a:gd name="connsiteX4" fmla="*/ 3694113 w 3768725"/>
                <a:gd name="connsiteY4" fmla="*/ 671053 h 1637399"/>
                <a:gd name="connsiteX5" fmla="*/ 3652838 w 3768725"/>
                <a:gd name="connsiteY5" fmla="*/ 729018 h 1637399"/>
                <a:gd name="connsiteX6" fmla="*/ 3610769 w 3768725"/>
                <a:gd name="connsiteY6" fmla="*/ 786983 h 1637399"/>
                <a:gd name="connsiteX7" fmla="*/ 3566319 w 3768725"/>
                <a:gd name="connsiteY7" fmla="*/ 841771 h 1637399"/>
                <a:gd name="connsiteX8" fmla="*/ 3520281 w 3768725"/>
                <a:gd name="connsiteY8" fmla="*/ 896560 h 1637399"/>
                <a:gd name="connsiteX9" fmla="*/ 3473450 w 3768725"/>
                <a:gd name="connsiteY9" fmla="*/ 948967 h 1637399"/>
                <a:gd name="connsiteX10" fmla="*/ 3422650 w 3768725"/>
                <a:gd name="connsiteY10" fmla="*/ 1000579 h 1637399"/>
                <a:gd name="connsiteX11" fmla="*/ 3372644 w 3768725"/>
                <a:gd name="connsiteY11" fmla="*/ 1049016 h 1637399"/>
                <a:gd name="connsiteX12" fmla="*/ 3319463 w 3768725"/>
                <a:gd name="connsiteY12" fmla="*/ 1098246 h 1637399"/>
                <a:gd name="connsiteX13" fmla="*/ 3266281 w 3768725"/>
                <a:gd name="connsiteY13" fmla="*/ 1143506 h 1637399"/>
                <a:gd name="connsiteX14" fmla="*/ 3209925 w 3768725"/>
                <a:gd name="connsiteY14" fmla="*/ 1187973 h 1637399"/>
                <a:gd name="connsiteX15" fmla="*/ 3153569 w 3768725"/>
                <a:gd name="connsiteY15" fmla="*/ 1230851 h 1637399"/>
                <a:gd name="connsiteX16" fmla="*/ 3094038 w 3768725"/>
                <a:gd name="connsiteY16" fmla="*/ 1270553 h 1637399"/>
                <a:gd name="connsiteX17" fmla="*/ 3034506 w 3768725"/>
                <a:gd name="connsiteY17" fmla="*/ 1310255 h 1637399"/>
                <a:gd name="connsiteX18" fmla="*/ 2971800 w 3768725"/>
                <a:gd name="connsiteY18" fmla="*/ 1346781 h 1637399"/>
                <a:gd name="connsiteX19" fmla="*/ 2874169 w 3768725"/>
                <a:gd name="connsiteY19" fmla="*/ 1399981 h 1637399"/>
                <a:gd name="connsiteX20" fmla="*/ 2773363 w 3768725"/>
                <a:gd name="connsiteY20" fmla="*/ 1446830 h 1637399"/>
                <a:gd name="connsiteX21" fmla="*/ 2673350 w 3768725"/>
                <a:gd name="connsiteY21" fmla="*/ 1489708 h 1637399"/>
                <a:gd name="connsiteX22" fmla="*/ 2570956 w 3768725"/>
                <a:gd name="connsiteY22" fmla="*/ 1526234 h 1637399"/>
                <a:gd name="connsiteX23" fmla="*/ 2466975 w 3768725"/>
                <a:gd name="connsiteY23" fmla="*/ 1558789 h 1637399"/>
                <a:gd name="connsiteX24" fmla="*/ 2363788 w 3768725"/>
                <a:gd name="connsiteY24" fmla="*/ 1584198 h 1637399"/>
                <a:gd name="connsiteX25" fmla="*/ 2258219 w 3768725"/>
                <a:gd name="connsiteY25" fmla="*/ 1605638 h 1637399"/>
                <a:gd name="connsiteX26" fmla="*/ 2153444 w 3768725"/>
                <a:gd name="connsiteY26" fmla="*/ 1620724 h 1637399"/>
                <a:gd name="connsiteX27" fmla="*/ 2047875 w 3768725"/>
                <a:gd name="connsiteY27" fmla="*/ 1631841 h 1637399"/>
                <a:gd name="connsiteX28" fmla="*/ 1943100 w 3768725"/>
                <a:gd name="connsiteY28" fmla="*/ 1637399 h 1637399"/>
                <a:gd name="connsiteX29" fmla="*/ 1837531 w 3768725"/>
                <a:gd name="connsiteY29" fmla="*/ 1637399 h 1637399"/>
                <a:gd name="connsiteX30" fmla="*/ 1732756 w 3768725"/>
                <a:gd name="connsiteY30" fmla="*/ 1633429 h 1637399"/>
                <a:gd name="connsiteX31" fmla="*/ 1628775 w 3768725"/>
                <a:gd name="connsiteY31" fmla="*/ 1622312 h 1637399"/>
                <a:gd name="connsiteX32" fmla="*/ 1525588 w 3768725"/>
                <a:gd name="connsiteY32" fmla="*/ 1607226 h 1637399"/>
                <a:gd name="connsiteX33" fmla="*/ 1423194 w 3768725"/>
                <a:gd name="connsiteY33" fmla="*/ 1587375 h 1637399"/>
                <a:gd name="connsiteX34" fmla="*/ 1320800 w 3768725"/>
                <a:gd name="connsiteY34" fmla="*/ 1562759 h 1637399"/>
                <a:gd name="connsiteX35" fmla="*/ 1220788 w 3768725"/>
                <a:gd name="connsiteY35" fmla="*/ 1534174 h 1637399"/>
                <a:gd name="connsiteX36" fmla="*/ 1123156 w 3768725"/>
                <a:gd name="connsiteY36" fmla="*/ 1500824 h 1637399"/>
                <a:gd name="connsiteX37" fmla="*/ 1025525 w 3768725"/>
                <a:gd name="connsiteY37" fmla="*/ 1461122 h 1637399"/>
                <a:gd name="connsiteX38" fmla="*/ 929481 w 3768725"/>
                <a:gd name="connsiteY38" fmla="*/ 1416656 h 1637399"/>
                <a:gd name="connsiteX39" fmla="*/ 836613 w 3768725"/>
                <a:gd name="connsiteY39" fmla="*/ 1369014 h 1637399"/>
                <a:gd name="connsiteX40" fmla="*/ 746919 w 3768725"/>
                <a:gd name="connsiteY40" fmla="*/ 1315813 h 1637399"/>
                <a:gd name="connsiteX41" fmla="*/ 658019 w 3768725"/>
                <a:gd name="connsiteY41" fmla="*/ 1259436 h 1637399"/>
                <a:gd name="connsiteX42" fmla="*/ 571500 w 3768725"/>
                <a:gd name="connsiteY42" fmla="*/ 1196707 h 1637399"/>
                <a:gd name="connsiteX43" fmla="*/ 488950 w 3768725"/>
                <a:gd name="connsiteY43" fmla="*/ 1131596 h 1637399"/>
                <a:gd name="connsiteX44" fmla="*/ 407988 w 3768725"/>
                <a:gd name="connsiteY44" fmla="*/ 1061720 h 1637399"/>
                <a:gd name="connsiteX45" fmla="*/ 331788 w 3768725"/>
                <a:gd name="connsiteY45" fmla="*/ 987081 h 1637399"/>
                <a:gd name="connsiteX46" fmla="*/ 257175 w 3768725"/>
                <a:gd name="connsiteY46" fmla="*/ 907677 h 1637399"/>
                <a:gd name="connsiteX47" fmla="*/ 187325 w 3768725"/>
                <a:gd name="connsiteY47" fmla="*/ 823508 h 1637399"/>
                <a:gd name="connsiteX48" fmla="*/ 121444 w 3768725"/>
                <a:gd name="connsiteY48" fmla="*/ 736958 h 1637399"/>
                <a:gd name="connsiteX49" fmla="*/ 59531 w 3768725"/>
                <a:gd name="connsiteY49" fmla="*/ 644849 h 1637399"/>
                <a:gd name="connsiteX50" fmla="*/ 0 w 3768725"/>
                <a:gd name="connsiteY50" fmla="*/ 548771 h 163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768725" h="1637399">
                  <a:moveTo>
                    <a:pt x="950989" y="0"/>
                  </a:moveTo>
                  <a:lnTo>
                    <a:pt x="2818537" y="0"/>
                  </a:lnTo>
                  <a:lnTo>
                    <a:pt x="3768725" y="548771"/>
                  </a:lnTo>
                  <a:lnTo>
                    <a:pt x="3732213" y="609912"/>
                  </a:lnTo>
                  <a:lnTo>
                    <a:pt x="3694113" y="671053"/>
                  </a:lnTo>
                  <a:lnTo>
                    <a:pt x="3652838" y="729018"/>
                  </a:lnTo>
                  <a:lnTo>
                    <a:pt x="3610769" y="786983"/>
                  </a:lnTo>
                  <a:lnTo>
                    <a:pt x="3566319" y="841771"/>
                  </a:lnTo>
                  <a:lnTo>
                    <a:pt x="3520281" y="896560"/>
                  </a:lnTo>
                  <a:lnTo>
                    <a:pt x="3473450" y="948967"/>
                  </a:lnTo>
                  <a:lnTo>
                    <a:pt x="3422650" y="1000579"/>
                  </a:lnTo>
                  <a:lnTo>
                    <a:pt x="3372644" y="1049016"/>
                  </a:lnTo>
                  <a:lnTo>
                    <a:pt x="3319463" y="1098246"/>
                  </a:lnTo>
                  <a:lnTo>
                    <a:pt x="3266281" y="1143506"/>
                  </a:lnTo>
                  <a:lnTo>
                    <a:pt x="3209925" y="1187973"/>
                  </a:lnTo>
                  <a:lnTo>
                    <a:pt x="3153569" y="1230851"/>
                  </a:lnTo>
                  <a:lnTo>
                    <a:pt x="3094038" y="1270553"/>
                  </a:lnTo>
                  <a:lnTo>
                    <a:pt x="3034506" y="1310255"/>
                  </a:lnTo>
                  <a:lnTo>
                    <a:pt x="2971800" y="1346781"/>
                  </a:lnTo>
                  <a:lnTo>
                    <a:pt x="2874169" y="1399981"/>
                  </a:lnTo>
                  <a:lnTo>
                    <a:pt x="2773363" y="1446830"/>
                  </a:lnTo>
                  <a:lnTo>
                    <a:pt x="2673350" y="1489708"/>
                  </a:lnTo>
                  <a:lnTo>
                    <a:pt x="2570956" y="1526234"/>
                  </a:lnTo>
                  <a:lnTo>
                    <a:pt x="2466975" y="1558789"/>
                  </a:lnTo>
                  <a:lnTo>
                    <a:pt x="2363788" y="1584198"/>
                  </a:lnTo>
                  <a:lnTo>
                    <a:pt x="2258219" y="1605638"/>
                  </a:lnTo>
                  <a:lnTo>
                    <a:pt x="2153444" y="1620724"/>
                  </a:lnTo>
                  <a:lnTo>
                    <a:pt x="2047875" y="1631841"/>
                  </a:lnTo>
                  <a:lnTo>
                    <a:pt x="1943100" y="1637399"/>
                  </a:lnTo>
                  <a:lnTo>
                    <a:pt x="1837531" y="1637399"/>
                  </a:lnTo>
                  <a:lnTo>
                    <a:pt x="1732756" y="1633429"/>
                  </a:lnTo>
                  <a:lnTo>
                    <a:pt x="1628775" y="1622312"/>
                  </a:lnTo>
                  <a:lnTo>
                    <a:pt x="1525588" y="1607226"/>
                  </a:lnTo>
                  <a:lnTo>
                    <a:pt x="1423194" y="1587375"/>
                  </a:lnTo>
                  <a:lnTo>
                    <a:pt x="1320800" y="1562759"/>
                  </a:lnTo>
                  <a:lnTo>
                    <a:pt x="1220788" y="1534174"/>
                  </a:lnTo>
                  <a:lnTo>
                    <a:pt x="1123156" y="1500824"/>
                  </a:lnTo>
                  <a:lnTo>
                    <a:pt x="1025525" y="1461122"/>
                  </a:lnTo>
                  <a:lnTo>
                    <a:pt x="929481" y="1416656"/>
                  </a:lnTo>
                  <a:lnTo>
                    <a:pt x="836613" y="1369014"/>
                  </a:lnTo>
                  <a:lnTo>
                    <a:pt x="746919" y="1315813"/>
                  </a:lnTo>
                  <a:lnTo>
                    <a:pt x="658019" y="1259436"/>
                  </a:lnTo>
                  <a:lnTo>
                    <a:pt x="571500" y="1196707"/>
                  </a:lnTo>
                  <a:lnTo>
                    <a:pt x="488950" y="1131596"/>
                  </a:lnTo>
                  <a:lnTo>
                    <a:pt x="407988" y="1061720"/>
                  </a:lnTo>
                  <a:lnTo>
                    <a:pt x="331788" y="987081"/>
                  </a:lnTo>
                  <a:lnTo>
                    <a:pt x="257175" y="907677"/>
                  </a:lnTo>
                  <a:lnTo>
                    <a:pt x="187325" y="823508"/>
                  </a:lnTo>
                  <a:lnTo>
                    <a:pt x="121444" y="736958"/>
                  </a:lnTo>
                  <a:lnTo>
                    <a:pt x="59531" y="644849"/>
                  </a:lnTo>
                  <a:lnTo>
                    <a:pt x="0" y="548771"/>
                  </a:lnTo>
                  <a:close/>
                </a:path>
              </a:pathLst>
            </a:custGeom>
            <a:solidFill>
              <a:srgbClr val="5FABD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027781" y="977184"/>
              <a:ext cx="2176463" cy="3265488"/>
            </a:xfrm>
            <a:custGeom>
              <a:avLst/>
              <a:gdLst>
                <a:gd name="connsiteX0" fmla="*/ 2176463 w 2176463"/>
                <a:gd name="connsiteY0" fmla="*/ 0 h 3265488"/>
                <a:gd name="connsiteX1" fmla="*/ 2176463 w 2176463"/>
                <a:gd name="connsiteY1" fmla="*/ 1147103 h 3265488"/>
                <a:gd name="connsiteX2" fmla="*/ 1278357 w 2176463"/>
                <a:gd name="connsiteY2" fmla="*/ 2695562 h 3265488"/>
                <a:gd name="connsiteX3" fmla="*/ 291306 w 2176463"/>
                <a:gd name="connsiteY3" fmla="*/ 3265488 h 3265488"/>
                <a:gd name="connsiteX4" fmla="*/ 255588 w 2176463"/>
                <a:gd name="connsiteY4" fmla="*/ 3202767 h 3265488"/>
                <a:gd name="connsiteX5" fmla="*/ 223838 w 2176463"/>
                <a:gd name="connsiteY5" fmla="*/ 3138457 h 3265488"/>
                <a:gd name="connsiteX6" fmla="*/ 193675 w 2176463"/>
                <a:gd name="connsiteY6" fmla="*/ 3074942 h 3265488"/>
                <a:gd name="connsiteX7" fmla="*/ 164306 w 2176463"/>
                <a:gd name="connsiteY7" fmla="*/ 3009045 h 3265488"/>
                <a:gd name="connsiteX8" fmla="*/ 138906 w 2176463"/>
                <a:gd name="connsiteY8" fmla="*/ 2943147 h 3265488"/>
                <a:gd name="connsiteX9" fmla="*/ 115888 w 2176463"/>
                <a:gd name="connsiteY9" fmla="*/ 2876456 h 3265488"/>
                <a:gd name="connsiteX10" fmla="*/ 92869 w 2176463"/>
                <a:gd name="connsiteY10" fmla="*/ 2808177 h 3265488"/>
                <a:gd name="connsiteX11" fmla="*/ 74613 w 2176463"/>
                <a:gd name="connsiteY11" fmla="*/ 2740692 h 3265488"/>
                <a:gd name="connsiteX12" fmla="*/ 56356 w 2176463"/>
                <a:gd name="connsiteY12" fmla="*/ 2670825 h 3265488"/>
                <a:gd name="connsiteX13" fmla="*/ 41275 w 2176463"/>
                <a:gd name="connsiteY13" fmla="*/ 2601752 h 3265488"/>
                <a:gd name="connsiteX14" fmla="*/ 28575 w 2176463"/>
                <a:gd name="connsiteY14" fmla="*/ 2531885 h 3265488"/>
                <a:gd name="connsiteX15" fmla="*/ 18256 w 2176463"/>
                <a:gd name="connsiteY15" fmla="*/ 2462018 h 3265488"/>
                <a:gd name="connsiteX16" fmla="*/ 10319 w 2176463"/>
                <a:gd name="connsiteY16" fmla="*/ 2390563 h 3265488"/>
                <a:gd name="connsiteX17" fmla="*/ 4763 w 2176463"/>
                <a:gd name="connsiteY17" fmla="*/ 2319902 h 3265488"/>
                <a:gd name="connsiteX18" fmla="*/ 1588 w 2176463"/>
                <a:gd name="connsiteY18" fmla="*/ 2248447 h 3265488"/>
                <a:gd name="connsiteX19" fmla="*/ 0 w 2176463"/>
                <a:gd name="connsiteY19" fmla="*/ 2176992 h 3265488"/>
                <a:gd name="connsiteX20" fmla="*/ 3175 w 2176463"/>
                <a:gd name="connsiteY20" fmla="*/ 2064252 h 3265488"/>
                <a:gd name="connsiteX21" fmla="*/ 10319 w 2176463"/>
                <a:gd name="connsiteY21" fmla="*/ 1953894 h 3265488"/>
                <a:gd name="connsiteX22" fmla="*/ 24606 w 2176463"/>
                <a:gd name="connsiteY22" fmla="*/ 1845918 h 3265488"/>
                <a:gd name="connsiteX23" fmla="*/ 44450 w 2176463"/>
                <a:gd name="connsiteY23" fmla="*/ 1737942 h 3265488"/>
                <a:gd name="connsiteX24" fmla="*/ 68263 w 2176463"/>
                <a:gd name="connsiteY24" fmla="*/ 1632347 h 3265488"/>
                <a:gd name="connsiteX25" fmla="*/ 97631 w 2176463"/>
                <a:gd name="connsiteY25" fmla="*/ 1529135 h 3265488"/>
                <a:gd name="connsiteX26" fmla="*/ 130969 w 2176463"/>
                <a:gd name="connsiteY26" fmla="*/ 1428304 h 3265488"/>
                <a:gd name="connsiteX27" fmla="*/ 170656 w 2176463"/>
                <a:gd name="connsiteY27" fmla="*/ 1329061 h 3265488"/>
                <a:gd name="connsiteX28" fmla="*/ 215106 w 2176463"/>
                <a:gd name="connsiteY28" fmla="*/ 1232994 h 3265488"/>
                <a:gd name="connsiteX29" fmla="*/ 261938 w 2176463"/>
                <a:gd name="connsiteY29" fmla="*/ 1138515 h 3265488"/>
                <a:gd name="connsiteX30" fmla="*/ 315119 w 2176463"/>
                <a:gd name="connsiteY30" fmla="*/ 1048799 h 3265488"/>
                <a:gd name="connsiteX31" fmla="*/ 371475 w 2176463"/>
                <a:gd name="connsiteY31" fmla="*/ 960671 h 3265488"/>
                <a:gd name="connsiteX32" fmla="*/ 431006 w 2176463"/>
                <a:gd name="connsiteY32" fmla="*/ 874925 h 3265488"/>
                <a:gd name="connsiteX33" fmla="*/ 496888 w 2176463"/>
                <a:gd name="connsiteY33" fmla="*/ 792355 h 3265488"/>
                <a:gd name="connsiteX34" fmla="*/ 565150 w 2176463"/>
                <a:gd name="connsiteY34" fmla="*/ 713755 h 3265488"/>
                <a:gd name="connsiteX35" fmla="*/ 637382 w 2176463"/>
                <a:gd name="connsiteY35" fmla="*/ 637536 h 3265488"/>
                <a:gd name="connsiteX36" fmla="*/ 713582 w 2176463"/>
                <a:gd name="connsiteY36" fmla="*/ 565288 h 3265488"/>
                <a:gd name="connsiteX37" fmla="*/ 790575 w 2176463"/>
                <a:gd name="connsiteY37" fmla="*/ 497008 h 3265488"/>
                <a:gd name="connsiteX38" fmla="*/ 873125 w 2176463"/>
                <a:gd name="connsiteY38" fmla="*/ 432699 h 3265488"/>
                <a:gd name="connsiteX39" fmla="*/ 958850 w 2176463"/>
                <a:gd name="connsiteY39" fmla="*/ 371565 h 3265488"/>
                <a:gd name="connsiteX40" fmla="*/ 1046957 w 2176463"/>
                <a:gd name="connsiteY40" fmla="*/ 315195 h 3265488"/>
                <a:gd name="connsiteX41" fmla="*/ 1138238 w 2176463"/>
                <a:gd name="connsiteY41" fmla="*/ 263589 h 3265488"/>
                <a:gd name="connsiteX42" fmla="*/ 1232694 w 2176463"/>
                <a:gd name="connsiteY42" fmla="*/ 215159 h 3265488"/>
                <a:gd name="connsiteX43" fmla="*/ 1328738 w 2176463"/>
                <a:gd name="connsiteY43" fmla="*/ 172286 h 3265488"/>
                <a:gd name="connsiteX44" fmla="*/ 1427957 w 2176463"/>
                <a:gd name="connsiteY44" fmla="*/ 132589 h 3265488"/>
                <a:gd name="connsiteX45" fmla="*/ 1528763 w 2176463"/>
                <a:gd name="connsiteY45" fmla="*/ 99243 h 3265488"/>
                <a:gd name="connsiteX46" fmla="*/ 1631951 w 2176463"/>
                <a:gd name="connsiteY46" fmla="*/ 68279 h 3265488"/>
                <a:gd name="connsiteX47" fmla="*/ 1737519 w 2176463"/>
                <a:gd name="connsiteY47" fmla="*/ 44461 h 3265488"/>
                <a:gd name="connsiteX48" fmla="*/ 1843882 w 2176463"/>
                <a:gd name="connsiteY48" fmla="*/ 26200 h 3265488"/>
                <a:gd name="connsiteX49" fmla="*/ 1954213 w 2176463"/>
                <a:gd name="connsiteY49" fmla="*/ 11909 h 3265488"/>
                <a:gd name="connsiteX50" fmla="*/ 2063751 w 2176463"/>
                <a:gd name="connsiteY50" fmla="*/ 3176 h 326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76463" h="3265488">
                  <a:moveTo>
                    <a:pt x="2176463" y="0"/>
                  </a:moveTo>
                  <a:lnTo>
                    <a:pt x="2176463" y="1147103"/>
                  </a:lnTo>
                  <a:lnTo>
                    <a:pt x="1278357" y="2695562"/>
                  </a:lnTo>
                  <a:lnTo>
                    <a:pt x="291306" y="3265488"/>
                  </a:lnTo>
                  <a:lnTo>
                    <a:pt x="255588" y="3202767"/>
                  </a:lnTo>
                  <a:lnTo>
                    <a:pt x="223838" y="3138457"/>
                  </a:lnTo>
                  <a:lnTo>
                    <a:pt x="193675" y="3074942"/>
                  </a:lnTo>
                  <a:lnTo>
                    <a:pt x="164306" y="3009045"/>
                  </a:lnTo>
                  <a:lnTo>
                    <a:pt x="138906" y="2943147"/>
                  </a:lnTo>
                  <a:lnTo>
                    <a:pt x="115888" y="2876456"/>
                  </a:lnTo>
                  <a:lnTo>
                    <a:pt x="92869" y="2808177"/>
                  </a:lnTo>
                  <a:lnTo>
                    <a:pt x="74613" y="2740692"/>
                  </a:lnTo>
                  <a:lnTo>
                    <a:pt x="56356" y="2670825"/>
                  </a:lnTo>
                  <a:lnTo>
                    <a:pt x="41275" y="2601752"/>
                  </a:lnTo>
                  <a:lnTo>
                    <a:pt x="28575" y="2531885"/>
                  </a:lnTo>
                  <a:lnTo>
                    <a:pt x="18256" y="2462018"/>
                  </a:lnTo>
                  <a:lnTo>
                    <a:pt x="10319" y="2390563"/>
                  </a:lnTo>
                  <a:lnTo>
                    <a:pt x="4763" y="2319902"/>
                  </a:lnTo>
                  <a:lnTo>
                    <a:pt x="1588" y="2248447"/>
                  </a:lnTo>
                  <a:lnTo>
                    <a:pt x="0" y="2176992"/>
                  </a:lnTo>
                  <a:lnTo>
                    <a:pt x="3175" y="2064252"/>
                  </a:lnTo>
                  <a:lnTo>
                    <a:pt x="10319" y="1953894"/>
                  </a:lnTo>
                  <a:lnTo>
                    <a:pt x="24606" y="1845918"/>
                  </a:lnTo>
                  <a:lnTo>
                    <a:pt x="44450" y="1737942"/>
                  </a:lnTo>
                  <a:lnTo>
                    <a:pt x="68263" y="1632347"/>
                  </a:lnTo>
                  <a:lnTo>
                    <a:pt x="97631" y="1529135"/>
                  </a:lnTo>
                  <a:lnTo>
                    <a:pt x="130969" y="1428304"/>
                  </a:lnTo>
                  <a:lnTo>
                    <a:pt x="170656" y="1329061"/>
                  </a:lnTo>
                  <a:lnTo>
                    <a:pt x="215106" y="1232994"/>
                  </a:lnTo>
                  <a:lnTo>
                    <a:pt x="261938" y="1138515"/>
                  </a:lnTo>
                  <a:lnTo>
                    <a:pt x="315119" y="1048799"/>
                  </a:lnTo>
                  <a:lnTo>
                    <a:pt x="371475" y="960671"/>
                  </a:lnTo>
                  <a:lnTo>
                    <a:pt x="431006" y="874925"/>
                  </a:lnTo>
                  <a:lnTo>
                    <a:pt x="496888" y="792355"/>
                  </a:lnTo>
                  <a:lnTo>
                    <a:pt x="565150" y="713755"/>
                  </a:lnTo>
                  <a:lnTo>
                    <a:pt x="637382" y="637536"/>
                  </a:lnTo>
                  <a:lnTo>
                    <a:pt x="713582" y="565288"/>
                  </a:lnTo>
                  <a:lnTo>
                    <a:pt x="790575" y="497008"/>
                  </a:lnTo>
                  <a:lnTo>
                    <a:pt x="873125" y="432699"/>
                  </a:lnTo>
                  <a:lnTo>
                    <a:pt x="958850" y="371565"/>
                  </a:lnTo>
                  <a:lnTo>
                    <a:pt x="1046957" y="315195"/>
                  </a:lnTo>
                  <a:lnTo>
                    <a:pt x="1138238" y="263589"/>
                  </a:lnTo>
                  <a:lnTo>
                    <a:pt x="1232694" y="215159"/>
                  </a:lnTo>
                  <a:lnTo>
                    <a:pt x="1328738" y="172286"/>
                  </a:lnTo>
                  <a:lnTo>
                    <a:pt x="1427957" y="132589"/>
                  </a:lnTo>
                  <a:lnTo>
                    <a:pt x="1528763" y="99243"/>
                  </a:lnTo>
                  <a:lnTo>
                    <a:pt x="1631951" y="68279"/>
                  </a:lnTo>
                  <a:lnTo>
                    <a:pt x="1737519" y="44461"/>
                  </a:lnTo>
                  <a:lnTo>
                    <a:pt x="1843882" y="26200"/>
                  </a:lnTo>
                  <a:lnTo>
                    <a:pt x="1954213" y="11909"/>
                  </a:lnTo>
                  <a:lnTo>
                    <a:pt x="2063751" y="3176"/>
                  </a:lnTo>
                  <a:close/>
                </a:path>
              </a:pathLst>
            </a:custGeom>
            <a:solidFill>
              <a:srgbClr val="F4CF3B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841150" y="3452882"/>
              <a:ext cx="341752" cy="341752"/>
            </a:xfrm>
            <a:prstGeom prst="ellipse">
              <a:avLst/>
            </a:prstGeom>
            <a:solidFill>
              <a:srgbClr val="AF2415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68853" y="2262899"/>
              <a:ext cx="148943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Установче</a:t>
              </a:r>
            </a:p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засідання</a:t>
              </a:r>
              <a:endPara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91324" y="1569405"/>
              <a:ext cx="11999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1600" b="1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Серпень</a:t>
              </a:r>
              <a:r>
                <a:rPr lang="uk-UA" sz="16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</a:t>
              </a:r>
            </a:p>
            <a:p>
              <a:r>
                <a:rPr lang="uk-UA" sz="16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вересень</a:t>
              </a:r>
              <a:endPara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53988" y="2211933"/>
              <a:ext cx="13716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Підсумкове</a:t>
              </a:r>
              <a:endPara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92159" y="1555013"/>
              <a:ext cx="14198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600" b="1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Травень-</a:t>
              </a:r>
            </a:p>
            <a:p>
              <a:pPr algn="ctr"/>
              <a:r>
                <a:rPr lang="uk-UA" sz="1600" b="1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червень</a:t>
              </a:r>
              <a:endParaRPr lang="en-US" sz="1600" b="1" i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670253" y="1184346"/>
              <a:ext cx="341752" cy="341752"/>
            </a:xfrm>
            <a:prstGeom prst="ellipse">
              <a:avLst/>
            </a:prstGeom>
            <a:solidFill>
              <a:srgbClr val="B2920A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3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2034776" y="3949894"/>
              <a:ext cx="341752" cy="341752"/>
            </a:xfrm>
            <a:prstGeom prst="ellipse">
              <a:avLst/>
            </a:prstGeom>
            <a:solidFill>
              <a:srgbClr val="216A97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2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49928" y="4235336"/>
              <a:ext cx="229234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Науково-педагогічне</a:t>
              </a:r>
            </a:p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Психолого-педагогічне</a:t>
              </a:r>
            </a:p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Тематичне</a:t>
              </a:r>
            </a:p>
            <a:p>
              <a:pPr algn="ctr"/>
              <a:r>
                <a:rPr lang="uk-UA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Проблемне</a:t>
              </a:r>
              <a:endPara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39829" y="3745471"/>
              <a:ext cx="24387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b="1">
                  <a:solidFill>
                    <a:srgbClr val="216A97"/>
                  </a:solidFill>
                  <a:latin typeface="Calibri Light" panose="020F0302020204030204" pitchFamily="34" charset="0"/>
                </a:defRPr>
              </a:lvl1pPr>
            </a:lstStyle>
            <a:p>
              <a:pPr algn="ctr"/>
              <a:r>
                <a:rPr lang="uk-UA" sz="1600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Жовтень-квітень</a:t>
              </a:r>
            </a:p>
            <a:p>
              <a:pPr algn="ctr"/>
              <a:r>
                <a:rPr lang="uk-UA" sz="1600" i="1" u="sng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Січень</a:t>
              </a:r>
              <a:endParaRPr lang="en-US" sz="2000" i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599690" y="969189"/>
            <a:ext cx="216024" cy="1392137"/>
          </a:xfrm>
          <a:prstGeom prst="rect">
            <a:avLst/>
          </a:prstGeom>
          <a:solidFill>
            <a:srgbClr val="EC6E6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00928" y="810047"/>
            <a:ext cx="6072492" cy="1551279"/>
          </a:xfrm>
          <a:prstGeom prst="rect">
            <a:avLst/>
          </a:prstGeom>
          <a:solidFill>
            <a:srgbClr val="EC6E6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Унести корективи та затвердити план роботи школи на навчальний рік.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Визначити завдання педагогічного колективу в навчальному році.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Обговорити питання готовності школи до навчального року.</a:t>
            </a:r>
          </a:p>
          <a:p>
            <a:pPr marL="342900" indent="-3429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lang="en-US" sz="1400" b="1" cap="smal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530082" y="785236"/>
            <a:ext cx="341752" cy="341752"/>
          </a:xfrm>
          <a:prstGeom prst="ellipse">
            <a:avLst/>
          </a:prstGeom>
          <a:solidFill>
            <a:srgbClr val="AF2415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93501" y="2663932"/>
            <a:ext cx="247715" cy="1637399"/>
          </a:xfrm>
          <a:prstGeom prst="rect">
            <a:avLst/>
          </a:prstGeom>
          <a:solidFill>
            <a:srgbClr val="5FABDC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910503" y="2451503"/>
            <a:ext cx="6072492" cy="1838689"/>
          </a:xfrm>
          <a:prstGeom prst="rect">
            <a:avLst/>
          </a:prstGeom>
          <a:solidFill>
            <a:srgbClr val="5FABDC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Проаналізувати результати роботи над науково-педагогічною проблемою, над якою працює школа.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Визначити шляхи поліпшення освітнього процесу, творення простору нових освітніх можливостей, формування в учнів компетентностей, необхідних для успішної самореалізації в суспільстві.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Проаналізувати рівень навчальних досягнень учнів.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4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Обговорити виконання попередніх рішень педради.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84625" y="4662251"/>
            <a:ext cx="225915" cy="1860469"/>
          </a:xfrm>
          <a:prstGeom prst="rect">
            <a:avLst/>
          </a:prstGeom>
          <a:solidFill>
            <a:srgbClr val="F4CF3B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00928" y="4400430"/>
            <a:ext cx="6072492" cy="2122290"/>
          </a:xfrm>
          <a:prstGeom prst="rect">
            <a:avLst/>
          </a:prstGeom>
          <a:solidFill>
            <a:srgbClr val="F4CF3B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Проаналізувати роботу над школи в навчальному році.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Оцінити здобутки педагогічного колективу щодо: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орієнтації на потреби учня в освітньому процесі;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застосування інформаційно-комунікаційних технологій, що оптимізують управлінські процеси і формують в учнів технологічні компетентності.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Обговорити: питання про переведення учнів на наступний рік навчання; випуск учнів; видачу документів про відповідний рівень освіти; нагородження за успіхи в навчанні; допуск до складання ДПА; річний план та режим роботи навчального закладу на наступний навчальний рік.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Звітувати щодо організації співпраці з батьками, громадами.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1200" cap="sm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Обговорити виконання попередніх рішень педагогічної ради.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400" cap="smal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400" cap="small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546482" y="4400430"/>
            <a:ext cx="341752" cy="341752"/>
          </a:xfrm>
          <a:prstGeom prst="ellipse">
            <a:avLst/>
          </a:prstGeom>
          <a:solidFill>
            <a:srgbClr val="B2920A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1666A81-2D7B-4BAB-8E86-D2689F060C5D}"/>
              </a:ext>
            </a:extLst>
          </p:cNvPr>
          <p:cNvSpPr/>
          <p:nvPr/>
        </p:nvSpPr>
        <p:spPr>
          <a:xfrm>
            <a:off x="1341120" y="172922"/>
            <a:ext cx="8680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2E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Циклограма роботи педагогічної ради</a:t>
            </a:r>
          </a:p>
        </p:txBody>
      </p:sp>
      <p:sp>
        <p:nvSpPr>
          <p:cNvPr id="24" name="Oval 23"/>
          <p:cNvSpPr/>
          <p:nvPr/>
        </p:nvSpPr>
        <p:spPr>
          <a:xfrm>
            <a:off x="5543137" y="2429613"/>
            <a:ext cx="341752" cy="341752"/>
          </a:xfrm>
          <a:prstGeom prst="ellipse">
            <a:avLst/>
          </a:prstGeom>
          <a:solidFill>
            <a:srgbClr val="216A9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18E180-7EEA-4312-4DF6-CEE2A16352B8}"/>
              </a:ext>
            </a:extLst>
          </p:cNvPr>
          <p:cNvSpPr txBox="1"/>
          <p:nvPr/>
        </p:nvSpPr>
        <p:spPr>
          <a:xfrm>
            <a:off x="1193929" y="5779625"/>
            <a:ext cx="6093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1400" dirty="0">
                <a:solidFill>
                  <a:srgbClr val="40CEC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://www.youtube.com/watch?v=FzNadLRFSWw</a:t>
            </a:r>
            <a:endParaRPr lang="uk-UA" sz="1400" dirty="0">
              <a:solidFill>
                <a:srgbClr val="40CE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527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Box 12">
            <a:extLst>
              <a:ext uri="{FF2B5EF4-FFF2-40B4-BE49-F238E27FC236}">
                <a16:creationId xmlns:a16="http://schemas.microsoft.com/office/drawing/2014/main" id="{13220F45-0416-AE85-2CF4-AE96162DB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950" y="2445513"/>
            <a:ext cx="45720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uk-UA" altLang="uk-UA" sz="2000" b="1" i="1" dirty="0">
                <a:solidFill>
                  <a:srgbClr val="2D90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Сьогодення внесло корективи в освітянське життя, та незмінним лишилося те, що усі ми маємо працювати заради наших дітей. </a:t>
            </a:r>
          </a:p>
          <a:p>
            <a:pPr algn="just"/>
            <a:endParaRPr lang="uk-UA" altLang="uk-UA" sz="2000" b="1" i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altLang="uk-UA" b="1" i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14EE71-00DF-0618-6698-4D0FABF2F3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78"/>
          <a:stretch/>
        </p:blipFill>
        <p:spPr>
          <a:xfrm>
            <a:off x="2038350" y="798511"/>
            <a:ext cx="4572000" cy="412750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9DD68-6848-1D7B-BD97-E588BFDA14CB}"/>
              </a:ext>
            </a:extLst>
          </p:cNvPr>
          <p:cNvSpPr txBox="1"/>
          <p:nvPr/>
        </p:nvSpPr>
        <p:spPr>
          <a:xfrm>
            <a:off x="3158332" y="4926012"/>
            <a:ext cx="6093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буде </a:t>
            </a:r>
            <a:r>
              <a:rPr lang="ru-RU" sz="20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Україна</a:t>
            </a:r>
            <a:r>
              <a:rPr lang="ru-RU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r>
              <a:rPr lang="ru-RU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Слава </a:t>
            </a:r>
            <a:r>
              <a:rPr lang="ru-RU" sz="20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ru-RU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r>
              <a:rPr lang="ru-RU" sz="2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Героям Слава!</a:t>
            </a:r>
            <a:endParaRPr lang="ru-RU" b="1" i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1992</TotalTime>
  <Words>2040</Words>
  <Application>Microsoft Office PowerPoint</Application>
  <PresentationFormat>Широкий екран</PresentationFormat>
  <Paragraphs>210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DengXian</vt:lpstr>
      <vt:lpstr>微软雅黑</vt:lpstr>
      <vt:lpstr>Arial</vt:lpstr>
      <vt:lpstr>Calibri</vt:lpstr>
      <vt:lpstr>Calibri Light</vt:lpstr>
      <vt:lpstr>Century Gothic</vt:lpstr>
      <vt:lpstr>Times New Roman</vt:lpstr>
      <vt:lpstr>Wingdings</vt:lpstr>
      <vt:lpstr>Office Theme</vt:lpstr>
      <vt:lpstr>Обласна школа  молодого управлінця</vt:lpstr>
      <vt:lpstr>Презентація PowerPoint</vt:lpstr>
      <vt:lpstr>Презентація PowerPoint</vt:lpstr>
      <vt:lpstr>Оцінювання результатів  навчання учнів</vt:lpstr>
      <vt:lpstr>Презентація PowerPoint</vt:lpstr>
      <vt:lpstr>Презентація PowerPoint</vt:lpstr>
      <vt:lpstr>Формувальне оцінювання як вид оцінювання, спрямований на підвищення якості освітньої діяльності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Інна Іващенко</cp:lastModifiedBy>
  <cp:revision>83</cp:revision>
  <dcterms:created xsi:type="dcterms:W3CDTF">2022-05-10T13:16:38Z</dcterms:created>
  <dcterms:modified xsi:type="dcterms:W3CDTF">2022-06-09T21:52:08Z</dcterms:modified>
</cp:coreProperties>
</file>