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60" r:id="rId3"/>
    <p:sldId id="265" r:id="rId4"/>
    <p:sldId id="266" r:id="rId5"/>
    <p:sldId id="269" r:id="rId6"/>
    <p:sldId id="268" r:id="rId7"/>
    <p:sldId id="271" r:id="rId8"/>
    <p:sldId id="264" r:id="rId9"/>
    <p:sldId id="273" r:id="rId10"/>
    <p:sldId id="27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6E"/>
    <a:srgbClr val="456300"/>
    <a:srgbClr val="0061FF"/>
    <a:srgbClr val="005FFF"/>
    <a:srgbClr val="00A7FF"/>
    <a:srgbClr val="00BAF7"/>
    <a:srgbClr val="61D8FF"/>
    <a:srgbClr val="38FFDB"/>
    <a:srgbClr val="FFC000"/>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08" y="11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6/2/2022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6/2/2022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cutt.ly/AJlLQi7" TargetMode="External"/><Relationship Id="rId3" Type="http://schemas.openxmlformats.org/officeDocument/2006/relationships/image" Target="../media/image45.png"/><Relationship Id="rId7" Type="http://schemas.openxmlformats.org/officeDocument/2006/relationships/hyperlink" Target="https://ucf.in.ua/" TargetMode="External"/><Relationship Id="rId12"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cutt.ly/wJlJes9" TargetMode="External"/><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hyperlink" Target="https://cutt.ly/gJkNfk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mon.gov.ua/ua/psihologichna-turbota-vid-svitlani-rojz" TargetMode="External"/><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osvita.ua/school/85853/" TargetMode="External"/><Relationship Id="rId10" Type="http://schemas.openxmlformats.org/officeDocument/2006/relationships/hyperlink" Target="https://poruch.me/" TargetMode="External"/><Relationship Id="rId4" Type="http://schemas.openxmlformats.org/officeDocument/2006/relationships/hyperlink" Target="https://mon.gov.ua/storage/app/media/news/2022/03/31/Rozmovy.pro.viynu.31.03.22.pdf"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681018" y="591128"/>
            <a:ext cx="7283874" cy="2124363"/>
          </a:xfrm>
          <a:prstGeom prst="rect">
            <a:avLst/>
          </a:prstGeom>
        </p:spPr>
        <p:txBody>
          <a:bodyPr vert="horz" lIns="91440" tIns="45720" rIns="91440" bIns="45720" rtlCol="0" anchor="b">
            <a:noAutofit/>
            <a:scene3d>
              <a:camera prst="orthographicFront"/>
              <a:lightRig rig="threePt" dir="t"/>
            </a:scene3d>
            <a:sp3d contourW="12700">
              <a:bevelB w="69850" h="69850" prst="divot"/>
              <a:contourClr>
                <a:srgbClr val="0041B6"/>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4800" b="1" dirty="0">
                <a:solidFill>
                  <a:srgbClr val="006CFF"/>
                </a:solidFill>
                <a:effectLst>
                  <a:outerShdw blurRad="38100" dist="38100" dir="2700000" algn="tl">
                    <a:srgbClr val="000000">
                      <a:alpha val="43137"/>
                    </a:srgbClr>
                  </a:outerShdw>
                  <a:reflection blurRad="6350" stA="55000" endA="300" endPos="45500" dir="5400000" sy="-100000" algn="bl" rotWithShape="0"/>
                </a:effectLst>
              </a:rPr>
              <a:t>«Мистецтво у </a:t>
            </a:r>
            <a:r>
              <a:rPr lang="uk-UA" sz="4800" b="1" dirty="0" err="1">
                <a:solidFill>
                  <a:srgbClr val="006CFF"/>
                </a:solidFill>
                <a:effectLst>
                  <a:outerShdw blurRad="38100" dist="38100" dir="2700000" algn="tl">
                    <a:srgbClr val="000000">
                      <a:alpha val="43137"/>
                    </a:srgbClr>
                  </a:outerShdw>
                  <a:reflection blurRad="6350" stA="55000" endA="300" endPos="45500" dir="5400000" sy="-100000" algn="bl" rotWithShape="0"/>
                </a:effectLst>
              </a:rPr>
              <a:t>позанавчальній</a:t>
            </a:r>
            <a:r>
              <a:rPr lang="uk-UA" sz="4800" b="1" dirty="0">
                <a:solidFill>
                  <a:srgbClr val="006CFF"/>
                </a:solidFill>
                <a:effectLst>
                  <a:outerShdw blurRad="38100" dist="38100" dir="2700000" algn="tl">
                    <a:srgbClr val="000000">
                      <a:alpha val="43137"/>
                    </a:srgbClr>
                  </a:outerShdw>
                  <a:reflection blurRad="6350" stA="55000" endA="300" endPos="45500" dir="5400000" sy="-100000" algn="bl" rotWithShape="0"/>
                </a:effectLst>
              </a:rPr>
              <a:t> діяльності учнів: практичний аспект»</a:t>
            </a:r>
            <a:endParaRPr lang="ru-RU" sz="4800" dirty="0">
              <a:solidFill>
                <a:srgbClr val="006CFF"/>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2" name="TextBox 1"/>
          <p:cNvSpPr txBox="1"/>
          <p:nvPr/>
        </p:nvSpPr>
        <p:spPr>
          <a:xfrm>
            <a:off x="4790364" y="5882185"/>
            <a:ext cx="3835021" cy="646331"/>
          </a:xfrm>
          <a:prstGeom prst="rect">
            <a:avLst/>
          </a:prstGeom>
          <a:noFill/>
        </p:spPr>
        <p:txBody>
          <a:bodyPr wrap="square" rtlCol="0">
            <a:spAutoFit/>
          </a:bodyPr>
          <a:lstStyle/>
          <a:p>
            <a:r>
              <a:rPr lang="uk-UA" b="1" i="1" dirty="0" smtClean="0">
                <a:solidFill>
                  <a:srgbClr val="0041B6"/>
                </a:solidFill>
              </a:rPr>
              <a:t>Сердюк О.П., завідувач навчально-методичного відділу</a:t>
            </a:r>
            <a:endParaRPr lang="ru-RU" b="1" i="1" dirty="0">
              <a:solidFill>
                <a:srgbClr val="0041B6"/>
              </a:solidFill>
            </a:endParaRPr>
          </a:p>
        </p:txBody>
      </p:sp>
      <p:pic>
        <p:nvPicPr>
          <p:cNvPr id="4" name="Рисунок 3"/>
          <p:cNvPicPr>
            <a:picLocks noChangeAspect="1"/>
          </p:cNvPicPr>
          <p:nvPr/>
        </p:nvPicPr>
        <p:blipFill>
          <a:blip r:embed="rId3"/>
          <a:stretch>
            <a:fillRect/>
          </a:stretch>
        </p:blipFill>
        <p:spPr>
          <a:xfrm>
            <a:off x="184727" y="2715491"/>
            <a:ext cx="1655272" cy="1685368"/>
          </a:xfrm>
          <a:prstGeom prst="rect">
            <a:avLst/>
          </a:prstGeom>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414" y="138546"/>
            <a:ext cx="7886700" cy="703448"/>
          </a:xfrm>
        </p:spPr>
        <p:txBody>
          <a:bodyPr/>
          <a:lstStyle/>
          <a:p>
            <a:pPr algn="ctr"/>
            <a:r>
              <a:rPr lang="uk-UA" b="1" i="1" dirty="0" smtClean="0">
                <a:solidFill>
                  <a:srgbClr val="00BAF7"/>
                </a:solidFill>
                <a:effectLst>
                  <a:outerShdw blurRad="38100" dist="38100" dir="2700000" algn="tl">
                    <a:srgbClr val="000000">
                      <a:alpha val="43137"/>
                    </a:srgbClr>
                  </a:outerShdw>
                </a:effectLst>
              </a:rPr>
              <a:t>Мистецький контент </a:t>
            </a:r>
            <a:endParaRPr lang="ru-RU" b="1" i="1" dirty="0">
              <a:solidFill>
                <a:srgbClr val="00BAF7"/>
              </a:solidFill>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778" y="784154"/>
            <a:ext cx="2590800" cy="136226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914" y="784154"/>
            <a:ext cx="2329836" cy="1362260"/>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954" y="2259000"/>
            <a:ext cx="1155733" cy="163012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542" r="13101"/>
          <a:stretch/>
        </p:blipFill>
        <p:spPr bwMode="auto">
          <a:xfrm>
            <a:off x="6793564" y="3983134"/>
            <a:ext cx="2064186" cy="162809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327" y="2512563"/>
            <a:ext cx="2678252" cy="1115938"/>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3891" y="5864908"/>
            <a:ext cx="2784687" cy="584775"/>
          </a:xfrm>
          <a:prstGeom prst="rect">
            <a:avLst/>
          </a:prstGeom>
        </p:spPr>
        <p:txBody>
          <a:bodyPr wrap="square">
            <a:spAutoFit/>
          </a:bodyPr>
          <a:lstStyle/>
          <a:p>
            <a:pPr algn="ctr"/>
            <a:r>
              <a:rPr lang="ru-RU" sz="1600" b="1" dirty="0" err="1">
                <a:latin typeface="+mj-lt"/>
              </a:rPr>
              <a:t>Більше</a:t>
            </a:r>
            <a:r>
              <a:rPr lang="ru-RU" sz="1600" b="1" dirty="0">
                <a:latin typeface="+mj-lt"/>
              </a:rPr>
              <a:t> детально за </a:t>
            </a:r>
            <a:r>
              <a:rPr lang="ru-RU" sz="1600" b="1" dirty="0" err="1">
                <a:latin typeface="+mj-lt"/>
              </a:rPr>
              <a:t>посиланням</a:t>
            </a:r>
            <a:r>
              <a:rPr lang="ru-RU" sz="1600" b="1" dirty="0">
                <a:latin typeface="+mj-lt"/>
              </a:rPr>
              <a:t>: </a:t>
            </a:r>
            <a:r>
              <a:rPr lang="ru-RU" sz="1600" b="1" dirty="0">
                <a:latin typeface="+mj-lt"/>
                <a:hlinkClick r:id="rId7"/>
              </a:rPr>
              <a:t>https://ucf.in.ua</a:t>
            </a:r>
            <a:r>
              <a:rPr lang="ru-RU" sz="1600" b="1" dirty="0" smtClean="0">
                <a:latin typeface="+mj-lt"/>
                <a:hlinkClick r:id="rId7"/>
              </a:rPr>
              <a:t>/</a:t>
            </a:r>
            <a:r>
              <a:rPr lang="ru-RU" sz="1600" b="1" dirty="0" smtClean="0">
                <a:latin typeface="+mj-lt"/>
              </a:rPr>
              <a:t> </a:t>
            </a:r>
            <a:endParaRPr lang="ru-RU" sz="1600" b="1" dirty="0">
              <a:latin typeface="+mj-lt"/>
            </a:endParaRPr>
          </a:p>
        </p:txBody>
      </p:sp>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778" y="4124232"/>
            <a:ext cx="2590800" cy="1457325"/>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51782" y="5864908"/>
            <a:ext cx="2238380" cy="830997"/>
          </a:xfrm>
          <a:prstGeom prst="rect">
            <a:avLst/>
          </a:prstGeom>
          <a:noFill/>
        </p:spPr>
        <p:txBody>
          <a:bodyPr wrap="square" rtlCol="0">
            <a:spAutoFit/>
          </a:bodyPr>
          <a:lstStyle/>
          <a:p>
            <a:pPr algn="ctr"/>
            <a:r>
              <a:rPr lang="ru-RU" sz="1600" b="1" dirty="0" err="1">
                <a:latin typeface="+mj-lt"/>
              </a:rPr>
              <a:t>Більше</a:t>
            </a:r>
            <a:r>
              <a:rPr lang="ru-RU" sz="1600" b="1" dirty="0">
                <a:latin typeface="+mj-lt"/>
              </a:rPr>
              <a:t> детально за </a:t>
            </a:r>
            <a:r>
              <a:rPr lang="ru-RU" sz="1600" b="1" dirty="0" err="1">
                <a:latin typeface="+mj-lt"/>
              </a:rPr>
              <a:t>посиланням</a:t>
            </a:r>
            <a:r>
              <a:rPr lang="ru-RU" sz="1600" b="1" dirty="0">
                <a:latin typeface="+mj-lt"/>
              </a:rPr>
              <a:t>: </a:t>
            </a:r>
            <a:r>
              <a:rPr lang="en-US" sz="1600" b="1" dirty="0" smtClean="0">
                <a:latin typeface="+mj-lt"/>
                <a:hlinkClick r:id="rId9"/>
              </a:rPr>
              <a:t>https</a:t>
            </a:r>
            <a:r>
              <a:rPr lang="en-US" sz="1600" b="1" dirty="0">
                <a:latin typeface="+mj-lt"/>
                <a:hlinkClick r:id="rId9"/>
              </a:rPr>
              <a:t>://</a:t>
            </a:r>
            <a:r>
              <a:rPr lang="en-US" sz="1600" b="1" dirty="0" smtClean="0">
                <a:latin typeface="+mj-lt"/>
                <a:hlinkClick r:id="rId9"/>
              </a:rPr>
              <a:t>cutt.ly/gJkNfkp</a:t>
            </a:r>
            <a:r>
              <a:rPr lang="uk-UA" sz="1600" b="1" dirty="0" smtClean="0">
                <a:latin typeface="+mj-lt"/>
              </a:rPr>
              <a:t> </a:t>
            </a:r>
            <a:endParaRPr lang="ru-RU" sz="1600" b="1" dirty="0">
              <a:latin typeface="+mj-lt"/>
            </a:endParaRPr>
          </a:p>
        </p:txBody>
      </p:sp>
      <p:pic>
        <p:nvPicPr>
          <p:cNvPr id="3" name="Рисунок 2"/>
          <p:cNvPicPr>
            <a:picLocks noChangeAspect="1"/>
          </p:cNvPicPr>
          <p:nvPr/>
        </p:nvPicPr>
        <p:blipFill>
          <a:blip r:embed="rId10"/>
          <a:stretch>
            <a:fillRect/>
          </a:stretch>
        </p:blipFill>
        <p:spPr>
          <a:xfrm>
            <a:off x="3675285" y="3797969"/>
            <a:ext cx="1958411" cy="2365334"/>
          </a:xfrm>
          <a:prstGeom prst="rect">
            <a:avLst/>
          </a:prstGeom>
          <a:solidFill>
            <a:srgbClr val="005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211806" y="6157295"/>
            <a:ext cx="3032671" cy="584775"/>
          </a:xfrm>
          <a:prstGeom prst="rect">
            <a:avLst/>
          </a:prstGeom>
          <a:noFill/>
        </p:spPr>
        <p:txBody>
          <a:bodyPr wrap="square" rtlCol="0">
            <a:spAutoFit/>
          </a:bodyPr>
          <a:lstStyle/>
          <a:p>
            <a:pPr algn="ctr"/>
            <a:r>
              <a:rPr lang="ru-RU" sz="1600" b="1" dirty="0" err="1">
                <a:latin typeface="+mj-lt"/>
              </a:rPr>
              <a:t>Більше</a:t>
            </a:r>
            <a:r>
              <a:rPr lang="ru-RU" sz="1600" b="1" dirty="0">
                <a:latin typeface="+mj-lt"/>
              </a:rPr>
              <a:t> детально за </a:t>
            </a:r>
            <a:r>
              <a:rPr lang="ru-RU" sz="1600" b="1" dirty="0" err="1">
                <a:latin typeface="+mj-lt"/>
              </a:rPr>
              <a:t>посиланням</a:t>
            </a:r>
            <a:r>
              <a:rPr lang="ru-RU" sz="1600" b="1" dirty="0">
                <a:latin typeface="+mj-lt"/>
              </a:rPr>
              <a:t>: </a:t>
            </a:r>
            <a:r>
              <a:rPr lang="en-US" sz="1600" b="1" dirty="0" smtClean="0">
                <a:latin typeface="+mj-lt"/>
                <a:hlinkClick r:id="rId11"/>
              </a:rPr>
              <a:t>https</a:t>
            </a:r>
            <a:r>
              <a:rPr lang="en-US" sz="1600" b="1" dirty="0">
                <a:latin typeface="+mj-lt"/>
                <a:hlinkClick r:id="rId11"/>
              </a:rPr>
              <a:t>://</a:t>
            </a:r>
            <a:r>
              <a:rPr lang="en-US" sz="1600" b="1" dirty="0" smtClean="0">
                <a:latin typeface="+mj-lt"/>
                <a:hlinkClick r:id="rId11"/>
              </a:rPr>
              <a:t>cutt.ly/wJlJes9</a:t>
            </a:r>
            <a:r>
              <a:rPr lang="uk-UA" sz="1600" b="1" dirty="0" smtClean="0">
                <a:latin typeface="+mj-lt"/>
              </a:rPr>
              <a:t> </a:t>
            </a:r>
            <a:endParaRPr lang="ru-RU" sz="1600" b="1" dirty="0">
              <a:latin typeface="+mj-lt"/>
            </a:endParaRPr>
          </a:p>
        </p:txBody>
      </p:sp>
      <p:pic>
        <p:nvPicPr>
          <p:cNvPr id="7" name="Рисунок 6"/>
          <p:cNvPicPr>
            <a:picLocks noChangeAspect="1"/>
          </p:cNvPicPr>
          <p:nvPr/>
        </p:nvPicPr>
        <p:blipFill>
          <a:blip r:embed="rId12"/>
          <a:stretch>
            <a:fillRect/>
          </a:stretch>
        </p:blipFill>
        <p:spPr>
          <a:xfrm>
            <a:off x="3028894" y="1194461"/>
            <a:ext cx="3388526" cy="1967331"/>
          </a:xfrm>
          <a:prstGeom prst="rect">
            <a:avLst/>
          </a:prstGeom>
          <a:ln>
            <a:solidFill>
              <a:srgbClr val="0061FF"/>
            </a:solidFill>
          </a:ln>
        </p:spPr>
      </p:pic>
      <p:sp>
        <p:nvSpPr>
          <p:cNvPr id="8" name="TextBox 7"/>
          <p:cNvSpPr txBox="1"/>
          <p:nvPr/>
        </p:nvSpPr>
        <p:spPr>
          <a:xfrm>
            <a:off x="3211806" y="3161792"/>
            <a:ext cx="3009772" cy="584775"/>
          </a:xfrm>
          <a:prstGeom prst="rect">
            <a:avLst/>
          </a:prstGeom>
          <a:noFill/>
        </p:spPr>
        <p:txBody>
          <a:bodyPr wrap="square" rtlCol="0">
            <a:spAutoFit/>
          </a:bodyPr>
          <a:lstStyle/>
          <a:p>
            <a:pPr algn="ctr"/>
            <a:r>
              <a:rPr lang="uk-UA" sz="1600" b="1" u="sng" dirty="0" smtClean="0">
                <a:latin typeface="+mj-lt"/>
                <a:hlinkClick r:id="rId13"/>
              </a:rPr>
              <a:t>Переглянути за посиланням</a:t>
            </a:r>
          </a:p>
          <a:p>
            <a:pPr algn="ctr"/>
            <a:r>
              <a:rPr lang="uk-UA" sz="1600" b="1" u="sng" dirty="0" smtClean="0">
                <a:latin typeface="+mj-lt"/>
                <a:hlinkClick r:id="rId13"/>
              </a:rPr>
              <a:t> </a:t>
            </a:r>
            <a:r>
              <a:rPr lang="en-US" sz="1600" dirty="0" smtClean="0">
                <a:latin typeface="+mj-lt"/>
                <a:hlinkClick r:id="rId13"/>
              </a:rPr>
              <a:t>https</a:t>
            </a:r>
            <a:r>
              <a:rPr lang="en-US" sz="1600" dirty="0">
                <a:latin typeface="+mj-lt"/>
                <a:hlinkClick r:id="rId13"/>
              </a:rPr>
              <a:t>://</a:t>
            </a:r>
            <a:r>
              <a:rPr lang="en-US" sz="1600" dirty="0" smtClean="0">
                <a:latin typeface="+mj-lt"/>
                <a:hlinkClick r:id="rId13"/>
              </a:rPr>
              <a:t>cutt.ly/AJlLQi7</a:t>
            </a:r>
            <a:r>
              <a:rPr lang="uk-UA" sz="1600" dirty="0" smtClean="0">
                <a:latin typeface="+mj-lt"/>
              </a:rPr>
              <a:t> </a:t>
            </a:r>
            <a:endParaRPr lang="ru-RU" sz="1600" dirty="0">
              <a:latin typeface="+mj-lt"/>
            </a:endParaRPr>
          </a:p>
        </p:txBody>
      </p:sp>
    </p:spTree>
    <p:extLst>
      <p:ext uri="{BB962C8B-B14F-4D97-AF65-F5344CB8AC3E}">
        <p14:creationId xmlns:p14="http://schemas.microsoft.com/office/powerpoint/2010/main" val="80331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35709"/>
            <a:ext cx="7886700" cy="802024"/>
          </a:xfrm>
        </p:spPr>
        <p:txBody>
          <a:bodyPr>
            <a:normAutofit/>
          </a:bodyPr>
          <a:lstStyle/>
          <a:p>
            <a:pPr algn="ctr"/>
            <a:r>
              <a:rPr lang="uk-UA" sz="4800" b="1" dirty="0" smtClean="0">
                <a:solidFill>
                  <a:srgbClr val="0061FF"/>
                </a:solidFill>
                <a:effectLst>
                  <a:outerShdw blurRad="38100" dist="38100" dir="2700000" algn="tl">
                    <a:srgbClr val="000000">
                      <a:alpha val="43137"/>
                    </a:srgbClr>
                  </a:outerShdw>
                </a:effectLst>
              </a:rPr>
              <a:t>Дякую за увагу</a:t>
            </a:r>
            <a:endParaRPr lang="ru-RU" sz="4800" b="1" dirty="0">
              <a:solidFill>
                <a:srgbClr val="0061FF"/>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1778000" y="2168670"/>
            <a:ext cx="5588000" cy="395555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291122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35821"/>
            <a:ext cx="7886700" cy="901912"/>
          </a:xfrm>
        </p:spPr>
        <p:txBody>
          <a:bodyPr/>
          <a:lstStyle/>
          <a:p>
            <a:pPr algn="ctr"/>
            <a:r>
              <a:rPr lang="uk-UA" b="1" dirty="0" smtClean="0">
                <a:solidFill>
                  <a:srgbClr val="006CFF"/>
                </a:solidFill>
                <a:effectLst>
                  <a:outerShdw blurRad="38100" dist="38100" dir="2700000" algn="tl">
                    <a:srgbClr val="000000">
                      <a:alpha val="43137"/>
                    </a:srgbClr>
                  </a:outerShdw>
                  <a:reflection blurRad="6350" stA="55000" endA="300" endPos="45500" dir="5400000" sy="-100000" algn="bl" rotWithShape="0"/>
                </a:effectLst>
              </a:rPr>
              <a:t>План проведення</a:t>
            </a:r>
            <a:endParaRPr lang="ru-RU" b="1" dirty="0">
              <a:solidFill>
                <a:srgbClr val="006CFF"/>
              </a:solidFill>
              <a:effectLst>
                <a:outerShdw blurRad="38100" dist="38100" dir="2700000" algn="tl">
                  <a:srgbClr val="000000">
                    <a:alpha val="43137"/>
                  </a:srgbClr>
                </a:outerShdw>
                <a:reflection blurRad="6350" stA="55000" endA="300" endPos="45500" dir="5400000" sy="-100000" algn="bl" rotWithShape="0"/>
              </a:effectLst>
            </a:endParaRPr>
          </a:p>
        </p:txBody>
      </p:sp>
      <p:grpSp>
        <p:nvGrpSpPr>
          <p:cNvPr id="4" name="Group 92"/>
          <p:cNvGrpSpPr>
            <a:grpSpLocks/>
          </p:cNvGrpSpPr>
          <p:nvPr/>
        </p:nvGrpSpPr>
        <p:grpSpPr bwMode="auto">
          <a:xfrm>
            <a:off x="845518" y="1469259"/>
            <a:ext cx="8117039" cy="673695"/>
            <a:chOff x="1269" y="1296"/>
            <a:chExt cx="4477" cy="359"/>
          </a:xfrm>
        </p:grpSpPr>
        <p:sp>
          <p:nvSpPr>
            <p:cNvPr id="5" name="AutoShape 3"/>
            <p:cNvSpPr>
              <a:spLocks noChangeArrowheads="1"/>
            </p:cNvSpPr>
            <p:nvPr/>
          </p:nvSpPr>
          <p:spPr bwMode="gray">
            <a:xfrm>
              <a:off x="1422" y="1296"/>
              <a:ext cx="4312"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4"/>
            <p:cNvSpPr txBox="1">
              <a:spLocks noChangeArrowheads="1"/>
            </p:cNvSpPr>
            <p:nvPr/>
          </p:nvSpPr>
          <p:spPr bwMode="gray">
            <a:xfrm>
              <a:off x="1537" y="1311"/>
              <a:ext cx="4209"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dirty="0" smtClean="0">
                  <a:latin typeface="Times New Roman" panose="02020603050405020304" pitchFamily="18" charset="0"/>
                  <a:ea typeface="Times New Roman" panose="02020603050405020304" pitchFamily="18" charset="0"/>
                </a:rPr>
                <a:t>Особливості  </a:t>
              </a:r>
              <a:r>
                <a:rPr lang="uk-UA" dirty="0">
                  <a:latin typeface="Times New Roman" panose="02020603050405020304" pitchFamily="18" charset="0"/>
                  <a:ea typeface="Times New Roman" panose="02020603050405020304" pitchFamily="18" charset="0"/>
                </a:rPr>
                <a:t>організації  </a:t>
              </a:r>
              <a:r>
                <a:rPr lang="uk-UA" dirty="0" err="1">
                  <a:latin typeface="Times New Roman" panose="02020603050405020304" pitchFamily="18" charset="0"/>
                  <a:ea typeface="Times New Roman" panose="02020603050405020304" pitchFamily="18" charset="0"/>
                </a:rPr>
                <a:t>позанавчальної</a:t>
              </a:r>
              <a:r>
                <a:rPr lang="uk-UA" dirty="0">
                  <a:latin typeface="Times New Roman" panose="02020603050405020304" pitchFamily="18" charset="0"/>
                  <a:ea typeface="Times New Roman" panose="02020603050405020304" pitchFamily="18" charset="0"/>
                </a:rPr>
                <a:t> діяльності учнів з мистецтва в умовах воєнного </a:t>
              </a:r>
              <a:r>
                <a:rPr lang="uk-UA" dirty="0" smtClean="0">
                  <a:latin typeface="Times New Roman" panose="02020603050405020304" pitchFamily="18" charset="0"/>
                  <a:ea typeface="Times New Roman" panose="02020603050405020304" pitchFamily="18" charset="0"/>
                </a:rPr>
                <a:t>стану</a:t>
              </a:r>
              <a:endParaRPr lang="ru-RU" sz="3200" dirty="0"/>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7"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845518" y="2369193"/>
            <a:ext cx="8095282" cy="669570"/>
            <a:chOff x="1268" y="1770"/>
            <a:chExt cx="3194" cy="352"/>
          </a:xfrm>
        </p:grpSpPr>
        <p:sp>
          <p:nvSpPr>
            <p:cNvPr id="15"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16" name="Text Box 21"/>
            <p:cNvSpPr txBox="1">
              <a:spLocks noChangeArrowheads="1"/>
            </p:cNvSpPr>
            <p:nvPr/>
          </p:nvSpPr>
          <p:spPr bwMode="gray">
            <a:xfrm>
              <a:off x="1517" y="1770"/>
              <a:ext cx="2945"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ru-RU" dirty="0" err="1">
                  <a:latin typeface="Times New Roman" panose="02020603050405020304" pitchFamily="18" charset="0"/>
                  <a:cs typeface="Times New Roman" panose="02020603050405020304" pitchFamily="18" charset="0"/>
                </a:rPr>
                <a:t>Мистецтво</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позанавчальній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учнів</a:t>
              </a:r>
              <a:r>
                <a:rPr lang="uk-UA" dirty="0">
                  <a:latin typeface="Times New Roman" panose="02020603050405020304" pitchFamily="18" charset="0"/>
                  <a:cs typeface="Times New Roman" panose="02020603050405020304" pitchFamily="18" charset="0"/>
                </a:rPr>
                <a:t> в умовах воєнного стану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практичний</a:t>
              </a:r>
              <a:r>
                <a:rPr lang="ru-RU" dirty="0">
                  <a:latin typeface="Times New Roman" panose="02020603050405020304" pitchFamily="18" charset="0"/>
                  <a:cs typeface="Times New Roman" panose="02020603050405020304" pitchFamily="18" charset="0"/>
                </a:rPr>
                <a:t> аспект</a:t>
              </a:r>
              <a:endParaRPr lang="en-US" sz="2000" dirty="0">
                <a:solidFill>
                  <a:srgbClr val="000000"/>
                </a:solidFill>
                <a:latin typeface="Times New Roman" panose="02020603050405020304" pitchFamily="18" charset="0"/>
                <a:cs typeface="Times New Roman" panose="02020603050405020304" pitchFamily="18" charset="0"/>
              </a:endParaRPr>
            </a:p>
          </p:txBody>
        </p:sp>
        <p:grpSp>
          <p:nvGrpSpPr>
            <p:cNvPr id="17" name="Group 62"/>
            <p:cNvGrpSpPr>
              <a:grpSpLocks/>
            </p:cNvGrpSpPr>
            <p:nvPr/>
          </p:nvGrpSpPr>
          <p:grpSpPr bwMode="auto">
            <a:xfrm>
              <a:off x="1268" y="1820"/>
              <a:ext cx="249" cy="302"/>
              <a:chOff x="1414" y="1772"/>
              <a:chExt cx="249" cy="302"/>
            </a:xfrm>
          </p:grpSpPr>
          <p:grpSp>
            <p:nvGrpSpPr>
              <p:cNvPr id="18" name="Group 63"/>
              <p:cNvGrpSpPr>
                <a:grpSpLocks/>
              </p:cNvGrpSpPr>
              <p:nvPr/>
            </p:nvGrpSpPr>
            <p:grpSpPr bwMode="auto">
              <a:xfrm>
                <a:off x="1414" y="1772"/>
                <a:ext cx="249" cy="302"/>
                <a:chOff x="1415" y="1272"/>
                <a:chExt cx="249" cy="302"/>
              </a:xfrm>
            </p:grpSpPr>
            <p:pic>
              <p:nvPicPr>
                <p:cNvPr id="20" name="Picture 6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415" y="1276"/>
                  <a:ext cx="224" cy="249"/>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2" name="Oval 66"/>
                <p:cNvSpPr>
                  <a:spLocks noChangeArrowheads="1"/>
                </p:cNvSpPr>
                <p:nvPr/>
              </p:nvSpPr>
              <p:spPr bwMode="gray">
                <a:xfrm flipH="1">
                  <a:off x="1422" y="1282"/>
                  <a:ext cx="208" cy="239"/>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3" name="Picture 6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 y="1272"/>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a:off x="1440" y="1792"/>
                <a:ext cx="1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2</a:t>
                </a:r>
              </a:p>
            </p:txBody>
          </p:sp>
        </p:grpSp>
      </p:grpSp>
      <p:grpSp>
        <p:nvGrpSpPr>
          <p:cNvPr id="24" name="Group 94"/>
          <p:cNvGrpSpPr>
            <a:grpSpLocks/>
          </p:cNvGrpSpPr>
          <p:nvPr/>
        </p:nvGrpSpPr>
        <p:grpSpPr bwMode="auto">
          <a:xfrm>
            <a:off x="865608" y="3415731"/>
            <a:ext cx="8117039" cy="962585"/>
            <a:chOff x="1270" y="2247"/>
            <a:chExt cx="3192" cy="455"/>
          </a:xfrm>
        </p:grpSpPr>
        <p:sp>
          <p:nvSpPr>
            <p:cNvPr id="25" name="AutoShape 23"/>
            <p:cNvSpPr>
              <a:spLocks noChangeArrowheads="1"/>
            </p:cNvSpPr>
            <p:nvPr/>
          </p:nvSpPr>
          <p:spPr bwMode="gray">
            <a:xfrm>
              <a:off x="1422" y="224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6" name="Text Box 31"/>
            <p:cNvSpPr txBox="1">
              <a:spLocks noChangeArrowheads="1"/>
            </p:cNvSpPr>
            <p:nvPr/>
          </p:nvSpPr>
          <p:spPr bwMode="gray">
            <a:xfrm>
              <a:off x="1525" y="2295"/>
              <a:ext cx="263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dirty="0">
                  <a:latin typeface="Times New Roman" panose="02020603050405020304" pitchFamily="18" charset="0"/>
                  <a:cs typeface="Times New Roman" panose="02020603050405020304" pitchFamily="18" charset="0"/>
                </a:rPr>
                <a:t>Мистецький контент </a:t>
              </a:r>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позанавчальній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учнів</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 умовах воєнного стану</a:t>
              </a:r>
              <a:endParaRPr lang="en-US" sz="2000" dirty="0">
                <a:solidFill>
                  <a:srgbClr val="000000"/>
                </a:solidFill>
                <a:latin typeface="Times New Roman" panose="02020603050405020304" pitchFamily="18" charset="0"/>
                <a:cs typeface="Times New Roman" panose="02020603050405020304" pitchFamily="18" charset="0"/>
              </a:endParaRPr>
            </a:p>
          </p:txBody>
        </p:sp>
        <p:grpSp>
          <p:nvGrpSpPr>
            <p:cNvPr id="27" name="Group 69"/>
            <p:cNvGrpSpPr>
              <a:grpSpLocks/>
            </p:cNvGrpSpPr>
            <p:nvPr/>
          </p:nvGrpSpPr>
          <p:grpSpPr bwMode="auto">
            <a:xfrm>
              <a:off x="1270" y="2287"/>
              <a:ext cx="255" cy="305"/>
              <a:chOff x="1416" y="2239"/>
              <a:chExt cx="255" cy="305"/>
            </a:xfrm>
          </p:grpSpPr>
          <p:sp>
            <p:nvSpPr>
              <p:cNvPr id="28"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29" name="Group 71"/>
              <p:cNvGrpSpPr>
                <a:grpSpLocks/>
              </p:cNvGrpSpPr>
              <p:nvPr/>
            </p:nvGrpSpPr>
            <p:grpSpPr bwMode="auto">
              <a:xfrm>
                <a:off x="1416" y="2239"/>
                <a:ext cx="255" cy="305"/>
                <a:chOff x="1415" y="1269"/>
                <a:chExt cx="255" cy="305"/>
              </a:xfrm>
            </p:grpSpPr>
            <p:pic>
              <p:nvPicPr>
                <p:cNvPr id="31" name="Picture 7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2" name="Oval 73"/>
                <p:cNvSpPr>
                  <a:spLocks noChangeArrowheads="1"/>
                </p:cNvSpPr>
                <p:nvPr/>
              </p:nvSpPr>
              <p:spPr bwMode="gray">
                <a:xfrm flipH="1">
                  <a:off x="1415" y="1276"/>
                  <a:ext cx="214" cy="223"/>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3" name="Oval 74"/>
                <p:cNvSpPr>
                  <a:spLocks noChangeArrowheads="1"/>
                </p:cNvSpPr>
                <p:nvPr/>
              </p:nvSpPr>
              <p:spPr bwMode="gray">
                <a:xfrm flipH="1">
                  <a:off x="1422" y="1269"/>
                  <a:ext cx="175" cy="21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4" name="Picture 7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54" y="2251"/>
                <a:ext cx="17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3</a:t>
                </a:r>
              </a:p>
            </p:txBody>
          </p:sp>
        </p:grpSp>
      </p:grpSp>
      <p:grpSp>
        <p:nvGrpSpPr>
          <p:cNvPr id="35" name="Group 95"/>
          <p:cNvGrpSpPr>
            <a:grpSpLocks/>
          </p:cNvGrpSpPr>
          <p:nvPr/>
        </p:nvGrpSpPr>
        <p:grpSpPr bwMode="auto">
          <a:xfrm>
            <a:off x="858210" y="4401142"/>
            <a:ext cx="8082590" cy="661811"/>
            <a:chOff x="1268" y="2727"/>
            <a:chExt cx="3194" cy="345"/>
          </a:xfrm>
        </p:grpSpPr>
        <p:sp>
          <p:nvSpPr>
            <p:cNvPr id="36" name="AutoShape 33"/>
            <p:cNvSpPr>
              <a:spLocks noChangeArrowheads="1"/>
            </p:cNvSpPr>
            <p:nvPr/>
          </p:nvSpPr>
          <p:spPr bwMode="gray">
            <a:xfrm>
              <a:off x="1422" y="272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37" name="Text Box 41"/>
            <p:cNvSpPr txBox="1">
              <a:spLocks noChangeArrowheads="1"/>
            </p:cNvSpPr>
            <p:nvPr/>
          </p:nvSpPr>
          <p:spPr bwMode="gray">
            <a:xfrm>
              <a:off x="1525" y="2775"/>
              <a:ext cx="2633"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dirty="0">
                  <a:latin typeface="Times New Roman" panose="02020603050405020304" pitchFamily="18" charset="0"/>
                  <a:cs typeface="Times New Roman" panose="02020603050405020304" pitchFamily="18" charset="0"/>
                </a:rPr>
                <a:t>Підбиття підсумків роботи обласного методичного</a:t>
              </a:r>
              <a:r>
                <a:rPr lang="uk-UA" b="1"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порадника</a:t>
              </a:r>
              <a:endParaRPr lang="en-US" sz="2000" dirty="0">
                <a:solidFill>
                  <a:srgbClr val="000000"/>
                </a:solidFill>
                <a:latin typeface="Times New Roman" panose="02020603050405020304" pitchFamily="18" charset="0"/>
                <a:cs typeface="Times New Roman" panose="02020603050405020304" pitchFamily="18" charset="0"/>
              </a:endParaRPr>
            </a:p>
          </p:txBody>
        </p:sp>
        <p:grpSp>
          <p:nvGrpSpPr>
            <p:cNvPr id="38" name="Group 77"/>
            <p:cNvGrpSpPr>
              <a:grpSpLocks/>
            </p:cNvGrpSpPr>
            <p:nvPr/>
          </p:nvGrpSpPr>
          <p:grpSpPr bwMode="auto">
            <a:xfrm>
              <a:off x="1268" y="2748"/>
              <a:ext cx="255" cy="324"/>
              <a:chOff x="1414" y="2700"/>
              <a:chExt cx="255" cy="324"/>
            </a:xfrm>
          </p:grpSpPr>
          <p:sp>
            <p:nvSpPr>
              <p:cNvPr id="39" name="Text Box 78"/>
              <p:cNvSpPr txBox="1">
                <a:spLocks noChangeArrowheads="1"/>
              </p:cNvSpPr>
              <p:nvPr/>
            </p:nvSpPr>
            <p:spPr bwMode="gray">
              <a:xfrm>
                <a:off x="1436" y="270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nvGrpSpPr>
              <p:cNvPr id="40" name="Group 79"/>
              <p:cNvGrpSpPr>
                <a:grpSpLocks/>
              </p:cNvGrpSpPr>
              <p:nvPr/>
            </p:nvGrpSpPr>
            <p:grpSpPr bwMode="auto">
              <a:xfrm>
                <a:off x="1414" y="2726"/>
                <a:ext cx="255" cy="298"/>
                <a:chOff x="1415" y="1276"/>
                <a:chExt cx="255" cy="298"/>
              </a:xfrm>
            </p:grpSpPr>
            <p:pic>
              <p:nvPicPr>
                <p:cNvPr id="42" name="Picture 80"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43" name="Oval 81"/>
                <p:cNvSpPr>
                  <a:spLocks noChangeArrowheads="1"/>
                </p:cNvSpPr>
                <p:nvPr/>
              </p:nvSpPr>
              <p:spPr bwMode="gray">
                <a:xfrm flipH="1">
                  <a:off x="1415" y="1276"/>
                  <a:ext cx="191" cy="245"/>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44" name="Oval 82"/>
                <p:cNvSpPr>
                  <a:spLocks noChangeArrowheads="1"/>
                </p:cNvSpPr>
                <p:nvPr/>
              </p:nvSpPr>
              <p:spPr bwMode="gray">
                <a:xfrm flipH="1">
                  <a:off x="1422" y="1282"/>
                  <a:ext cx="175" cy="239"/>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45" name="Picture 83"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 Box 84"/>
              <p:cNvSpPr txBox="1">
                <a:spLocks noChangeArrowheads="1"/>
              </p:cNvSpPr>
              <p:nvPr/>
            </p:nvSpPr>
            <p:spPr bwMode="gray">
              <a:xfrm>
                <a:off x="1440" y="2742"/>
                <a:ext cx="147"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4</a:t>
                </a:r>
              </a:p>
            </p:txBody>
          </p:sp>
        </p:grpSp>
      </p:grpSp>
      <p:pic>
        <p:nvPicPr>
          <p:cNvPr id="3" name="Рисунок 2"/>
          <p:cNvPicPr>
            <a:picLocks noChangeAspect="1"/>
          </p:cNvPicPr>
          <p:nvPr/>
        </p:nvPicPr>
        <p:blipFill>
          <a:blip r:embed="rId4"/>
          <a:stretch>
            <a:fillRect/>
          </a:stretch>
        </p:blipFill>
        <p:spPr>
          <a:xfrm>
            <a:off x="6805367" y="5133930"/>
            <a:ext cx="2033833" cy="1416757"/>
          </a:xfrm>
          <a:prstGeom prst="rect">
            <a:avLst/>
          </a:prstGeom>
        </p:spPr>
      </p:pic>
    </p:spTree>
    <p:extLst>
      <p:ext uri="{BB962C8B-B14F-4D97-AF65-F5344CB8AC3E}">
        <p14:creationId xmlns:p14="http://schemas.microsoft.com/office/powerpoint/2010/main" val="158354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385740" y="89589"/>
            <a:ext cx="7037823" cy="811327"/>
          </a:xfrm>
        </p:spPr>
        <p:txBody>
          <a:bodyPr>
            <a:noAutofit/>
          </a:bodyPr>
          <a:lstStyle/>
          <a:p>
            <a:pPr algn="ctr"/>
            <a:r>
              <a:rPr lang="uk-UA" sz="2400" b="1" i="1" dirty="0">
                <a:solidFill>
                  <a:srgbClr val="006CFF"/>
                </a:solidFill>
                <a:effectLst>
                  <a:outerShdw blurRad="38100" dist="38100" dir="2700000" algn="tl">
                    <a:srgbClr val="000000">
                      <a:alpha val="43137"/>
                    </a:srgbClr>
                  </a:outerShdw>
                </a:effectLst>
              </a:rPr>
              <a:t>Особливості  організації  </a:t>
            </a:r>
            <a:r>
              <a:rPr lang="uk-UA" sz="2400" b="1" i="1" dirty="0" err="1" smtClean="0">
                <a:solidFill>
                  <a:srgbClr val="006CFF"/>
                </a:solidFill>
                <a:effectLst>
                  <a:outerShdw blurRad="38100" dist="38100" dir="2700000" algn="tl">
                    <a:srgbClr val="000000">
                      <a:alpha val="43137"/>
                    </a:srgbClr>
                  </a:outerShdw>
                </a:effectLst>
              </a:rPr>
              <a:t>позанавчальної</a:t>
            </a:r>
            <a:r>
              <a:rPr lang="uk-UA" sz="2400" b="1" i="1" dirty="0" smtClean="0">
                <a:solidFill>
                  <a:srgbClr val="006CFF"/>
                </a:solidFill>
                <a:effectLst>
                  <a:outerShdw blurRad="38100" dist="38100" dir="2700000" algn="tl">
                    <a:srgbClr val="000000">
                      <a:alpha val="43137"/>
                    </a:srgbClr>
                  </a:outerShdw>
                </a:effectLst>
              </a:rPr>
              <a:t> діяльності учнів з </a:t>
            </a:r>
            <a:r>
              <a:rPr lang="uk-UA" sz="2400" b="1" i="1" dirty="0">
                <a:solidFill>
                  <a:srgbClr val="006CFF"/>
                </a:solidFill>
                <a:effectLst>
                  <a:outerShdw blurRad="38100" dist="38100" dir="2700000" algn="tl">
                    <a:srgbClr val="000000">
                      <a:alpha val="43137"/>
                    </a:srgbClr>
                  </a:outerShdw>
                </a:effectLst>
              </a:rPr>
              <a:t>мистецтва в умовах воєнного стану</a:t>
            </a:r>
            <a:endParaRPr lang="ru-RU" sz="2400" i="1" dirty="0">
              <a:solidFill>
                <a:srgbClr val="006CFF"/>
              </a:solidFill>
              <a:effectLst>
                <a:outerShdw blurRad="38100" dist="38100" dir="2700000" algn="tl">
                  <a:srgbClr val="000000">
                    <a:alpha val="43137"/>
                  </a:srgbClr>
                </a:outerShdw>
              </a:effectLst>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84" y="985482"/>
            <a:ext cx="1936751" cy="1522952"/>
          </a:xfrm>
          <a:prstGeom prst="rect">
            <a:avLst/>
          </a:prstGeom>
          <a:noFill/>
          <a:ln>
            <a:noFill/>
          </a:ln>
          <a:effectLst>
            <a:glow rad="63500">
              <a:schemeClr val="accent5">
                <a:satMod val="175000"/>
                <a:alpha val="40000"/>
              </a:schemeClr>
            </a:glow>
            <a:outerShdw dist="35921" dir="2700000" algn="ctr" rotWithShape="0">
              <a:schemeClr val="bg2"/>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Рисунок 18"/>
          <p:cNvPicPr/>
          <p:nvPr/>
        </p:nvPicPr>
        <p:blipFill rotWithShape="1">
          <a:blip r:embed="rId3"/>
          <a:srcRect l="23558" t="34761" r="1762" b="14196"/>
          <a:stretch/>
        </p:blipFill>
        <p:spPr bwMode="auto">
          <a:xfrm>
            <a:off x="3026004" y="5142225"/>
            <a:ext cx="2752627" cy="826764"/>
          </a:xfrm>
          <a:prstGeom prst="rect">
            <a:avLst/>
          </a:prstGeom>
          <a:ln>
            <a:solidFill>
              <a:srgbClr val="008080"/>
            </a:solidFill>
          </a:ln>
          <a:effectLst>
            <a:glow rad="101600">
              <a:schemeClr val="accent5">
                <a:satMod val="175000"/>
                <a:alpha val="40000"/>
              </a:schemeClr>
            </a:glow>
          </a:effectLst>
          <a:extLst>
            <a:ext uri="{53640926-AAD7-44D8-BBD7-CCE9431645EC}">
              <a14:shadowObscured xmlns:a14="http://schemas.microsoft.com/office/drawing/2010/main"/>
            </a:ext>
          </a:extLst>
        </p:spPr>
      </p:pic>
      <p:sp>
        <p:nvSpPr>
          <p:cNvPr id="14" name="Прямоугольник 13"/>
          <p:cNvSpPr/>
          <p:nvPr/>
        </p:nvSpPr>
        <p:spPr>
          <a:xfrm>
            <a:off x="2898248" y="5968989"/>
            <a:ext cx="2971599" cy="769441"/>
          </a:xfrm>
          <a:prstGeom prst="rect">
            <a:avLst/>
          </a:prstGeom>
        </p:spPr>
        <p:txBody>
          <a:bodyPr wrap="square">
            <a:spAutoFit/>
          </a:bodyPr>
          <a:lstStyle/>
          <a:p>
            <a:pPr algn="ctr"/>
            <a:r>
              <a:rPr lang="uk-UA" sz="1100" dirty="0">
                <a:latin typeface="Arial" panose="020B0604020202020204" pitchFamily="34" charset="0"/>
                <a:cs typeface="Arial" panose="020B0604020202020204" pitchFamily="34" charset="0"/>
              </a:rPr>
              <a:t>Посібник «Розмови про війну» для батьків і опікунів дітей </a:t>
            </a:r>
            <a:r>
              <a:rPr lang="en-US" sz="1100" dirty="0">
                <a:latin typeface="Arial" panose="020B0604020202020204" pitchFamily="34" charset="0"/>
                <a:cs typeface="Arial" panose="020B0604020202020204" pitchFamily="34" charset="0"/>
                <a:hlinkClick r:id="rId4"/>
              </a:rPr>
              <a:t>https://mon.gov.ua/storage/app/media/news/2022/03/31/Rozmovy.pro.viynu.31.03.22.pdf</a:t>
            </a:r>
            <a:endParaRPr lang="uk-UA" sz="1100" dirty="0">
              <a:latin typeface="Arial" panose="020B0604020202020204" pitchFamily="34" charset="0"/>
              <a:cs typeface="Arial" panose="020B0604020202020204" pitchFamily="34" charset="0"/>
            </a:endParaRPr>
          </a:p>
        </p:txBody>
      </p:sp>
      <p:sp>
        <p:nvSpPr>
          <p:cNvPr id="16" name="Прямоугольник 15"/>
          <p:cNvSpPr/>
          <p:nvPr/>
        </p:nvSpPr>
        <p:spPr>
          <a:xfrm>
            <a:off x="16466" y="6203782"/>
            <a:ext cx="2221255" cy="600164"/>
          </a:xfrm>
          <a:prstGeom prst="rect">
            <a:avLst/>
          </a:prstGeom>
        </p:spPr>
        <p:txBody>
          <a:bodyPr wrap="square">
            <a:spAutoFit/>
          </a:bodyPr>
          <a:lstStyle/>
          <a:p>
            <a:pPr algn="ctr"/>
            <a:r>
              <a:rPr lang="uk-UA" sz="1100" dirty="0">
                <a:latin typeface="Arial" panose="020B0604020202020204" pitchFamily="34" charset="0"/>
                <a:cs typeface="Arial" panose="020B0604020202020204" pitchFamily="34" charset="0"/>
              </a:rPr>
              <a:t>Поради </a:t>
            </a:r>
            <a:r>
              <a:rPr lang="uk-UA" sz="1100" dirty="0" err="1">
                <a:latin typeface="Arial" panose="020B0604020202020204" pitchFamily="34" charset="0"/>
                <a:cs typeface="Arial" panose="020B0604020202020204" pitchFamily="34" charset="0"/>
              </a:rPr>
              <a:t>психологині</a:t>
            </a:r>
            <a:r>
              <a:rPr lang="uk-UA" sz="1100" dirty="0">
                <a:latin typeface="Arial" panose="020B0604020202020204" pitchFamily="34" charset="0"/>
                <a:cs typeface="Arial" panose="020B0604020202020204" pitchFamily="34" charset="0"/>
              </a:rPr>
              <a:t> </a:t>
            </a:r>
          </a:p>
          <a:p>
            <a:pPr algn="ctr"/>
            <a:r>
              <a:rPr lang="uk-UA" sz="1100" dirty="0">
                <a:latin typeface="Arial" panose="020B0604020202020204" pitchFamily="34" charset="0"/>
                <a:cs typeface="Arial" panose="020B0604020202020204" pitchFamily="34" charset="0"/>
              </a:rPr>
              <a:t>Катерини </a:t>
            </a:r>
            <a:r>
              <a:rPr lang="uk-UA" sz="1100" dirty="0" err="1">
                <a:latin typeface="Arial" panose="020B0604020202020204" pitchFamily="34" charset="0"/>
                <a:cs typeface="Arial" panose="020B0604020202020204" pitchFamily="34" charset="0"/>
              </a:rPr>
              <a:t>Гольцберг</a:t>
            </a:r>
            <a:r>
              <a:rPr lang="uk-UA" sz="1100" dirty="0">
                <a:latin typeface="Arial" panose="020B0604020202020204" pitchFamily="34" charset="0"/>
                <a:cs typeface="Arial" panose="020B0604020202020204" pitchFamily="34" charset="0"/>
              </a:rPr>
              <a:t> </a:t>
            </a:r>
            <a:r>
              <a:rPr lang="en-US" sz="1100" dirty="0">
                <a:solidFill>
                  <a:schemeClr val="accent1">
                    <a:lumMod val="50000"/>
                  </a:schemeClr>
                </a:solidFill>
                <a:latin typeface="Arial" panose="020B0604020202020204" pitchFamily="34" charset="0"/>
                <a:cs typeface="Arial" panose="020B0604020202020204" pitchFamily="34" charset="0"/>
                <a:hlinkClick r:id="rId5"/>
              </a:rPr>
              <a:t>http://osvita.ua/school/85853/</a:t>
            </a:r>
            <a:endParaRPr lang="uk-UA" sz="1100" dirty="0">
              <a:solidFill>
                <a:schemeClr val="accent1">
                  <a:lumMod val="50000"/>
                </a:schemeClr>
              </a:solidFill>
              <a:latin typeface="Arial" panose="020B0604020202020204" pitchFamily="34" charset="0"/>
              <a:cs typeface="Arial" panose="020B0604020202020204" pitchFamily="34" charset="0"/>
            </a:endParaRP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10" y="4887389"/>
            <a:ext cx="1706324" cy="1314110"/>
          </a:xfrm>
          <a:prstGeom prst="rect">
            <a:avLst/>
          </a:prstGeom>
          <a:noFill/>
          <a:ln w="9525">
            <a:solidFill>
              <a:schemeClr val="tx1"/>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6" name="Рисунок 25" descr="https://mon.gov.ua/storage/app/uploads/public/621/d1a/ed3/621d1aed33b01130296077.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9801" y="4412389"/>
            <a:ext cx="1630752" cy="1441656"/>
          </a:xfrm>
          <a:prstGeom prst="rect">
            <a:avLst/>
          </a:prstGeom>
          <a:noFill/>
          <a:ln>
            <a:noFill/>
          </a:ln>
          <a:effectLst>
            <a:glow rad="101600">
              <a:schemeClr val="accent4">
                <a:satMod val="175000"/>
                <a:alpha val="40000"/>
              </a:schemeClr>
            </a:glow>
          </a:effectLst>
        </p:spPr>
      </p:pic>
      <p:sp>
        <p:nvSpPr>
          <p:cNvPr id="20" name="Скругленный прямоугольник 19"/>
          <p:cNvSpPr/>
          <p:nvPr/>
        </p:nvSpPr>
        <p:spPr>
          <a:xfrm>
            <a:off x="6530374" y="6007178"/>
            <a:ext cx="2596938" cy="7146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100" dirty="0">
                <a:solidFill>
                  <a:srgbClr val="002060"/>
                </a:solidFill>
                <a:latin typeface="Arial" panose="020B0604020202020204" pitchFamily="34" charset="0"/>
                <a:cs typeface="Arial" panose="020B0604020202020204" pitchFamily="34" charset="0"/>
              </a:rPr>
              <a:t>Поради дитячого психолога </a:t>
            </a:r>
          </a:p>
          <a:p>
            <a:pPr algn="ctr"/>
            <a:r>
              <a:rPr lang="uk-UA" sz="1100" dirty="0">
                <a:solidFill>
                  <a:srgbClr val="002060"/>
                </a:solidFill>
                <a:latin typeface="Arial" panose="020B0604020202020204" pitchFamily="34" charset="0"/>
                <a:cs typeface="Arial" panose="020B0604020202020204" pitchFamily="34" charset="0"/>
              </a:rPr>
              <a:t>Світлана </a:t>
            </a:r>
            <a:r>
              <a:rPr lang="uk-UA" sz="1100" dirty="0" err="1">
                <a:solidFill>
                  <a:srgbClr val="002060"/>
                </a:solidFill>
                <a:latin typeface="Arial" panose="020B0604020202020204" pitchFamily="34" charset="0"/>
                <a:cs typeface="Arial" panose="020B0604020202020204" pitchFamily="34" charset="0"/>
              </a:rPr>
              <a:t>Ройз</a:t>
            </a:r>
            <a:r>
              <a:rPr lang="uk-UA" sz="1100" dirty="0">
                <a:solidFill>
                  <a:srgbClr val="002060"/>
                </a:solidFill>
                <a:latin typeface="Arial" panose="020B0604020202020204" pitchFamily="34" charset="0"/>
                <a:cs typeface="Arial" panose="020B0604020202020204" pitchFamily="34" charset="0"/>
              </a:rPr>
              <a:t> -</a:t>
            </a:r>
            <a:endParaRPr lang="ru-RU" sz="1100" dirty="0">
              <a:solidFill>
                <a:srgbClr val="002060"/>
              </a:solidFill>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hlinkClick r:id="rId8"/>
              </a:rPr>
              <a:t>https://mon.gov.ua/ua/psihologichna-turbota-vid-svitlani-rojz</a:t>
            </a:r>
            <a:endParaRPr lang="ru-RU" sz="1100" dirty="0"/>
          </a:p>
        </p:txBody>
      </p:sp>
      <p:pic>
        <p:nvPicPr>
          <p:cNvPr id="29"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99" t="11305" r="3101" b="44999"/>
          <a:stretch/>
        </p:blipFill>
        <p:spPr bwMode="auto">
          <a:xfrm>
            <a:off x="6939957" y="3158450"/>
            <a:ext cx="2040749" cy="756498"/>
          </a:xfrm>
          <a:prstGeom prst="rect">
            <a:avLst/>
          </a:prstGeom>
          <a:noFill/>
          <a:ln w="9525">
            <a:solidFill>
              <a:schemeClr val="tx1"/>
            </a:solidFill>
            <a:miter lim="800000"/>
            <a:headEnd/>
            <a:tailEnd/>
          </a:ln>
          <a:effectLst>
            <a:glow rad="1016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21" name="Прямоугольник 20"/>
          <p:cNvSpPr/>
          <p:nvPr/>
        </p:nvSpPr>
        <p:spPr>
          <a:xfrm>
            <a:off x="7184863" y="3992873"/>
            <a:ext cx="1585690" cy="303032"/>
          </a:xfrm>
          <a:prstGeom prst="rect">
            <a:avLst/>
          </a:prstGeom>
        </p:spPr>
        <p:txBody>
          <a:bodyPr wrap="none">
            <a:spAutoFit/>
          </a:bodyPr>
          <a:lstStyle/>
          <a:p>
            <a:r>
              <a:rPr lang="en-US" sz="1369" dirty="0">
                <a:latin typeface="Arial" panose="020B0604020202020204" pitchFamily="34" charset="0"/>
                <a:cs typeface="Arial" panose="020B0604020202020204" pitchFamily="34" charset="0"/>
                <a:hlinkClick r:id="rId10"/>
              </a:rPr>
              <a:t>https://poruch.me/</a:t>
            </a:r>
            <a:endParaRPr lang="ru-RU" sz="1369"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11"/>
          <a:stretch>
            <a:fillRect/>
          </a:stretch>
        </p:blipFill>
        <p:spPr>
          <a:xfrm>
            <a:off x="3762461" y="2573821"/>
            <a:ext cx="3048158" cy="2519926"/>
          </a:xfrm>
          <a:prstGeom prst="rect">
            <a:avLst/>
          </a:prstGeom>
        </p:spPr>
      </p:pic>
      <p:pic>
        <p:nvPicPr>
          <p:cNvPr id="3" name="Рисунок 2"/>
          <p:cNvPicPr>
            <a:picLocks noChangeAspect="1"/>
          </p:cNvPicPr>
          <p:nvPr/>
        </p:nvPicPr>
        <p:blipFill rotWithShape="1">
          <a:blip r:embed="rId12"/>
          <a:srcRect r="5817"/>
          <a:stretch/>
        </p:blipFill>
        <p:spPr>
          <a:xfrm>
            <a:off x="6530375" y="596318"/>
            <a:ext cx="2594771" cy="2391979"/>
          </a:xfrm>
          <a:prstGeom prst="rect">
            <a:avLst/>
          </a:prstGeom>
        </p:spPr>
      </p:pic>
      <p:pic>
        <p:nvPicPr>
          <p:cNvPr id="4" name="Рисунок 3"/>
          <p:cNvPicPr>
            <a:picLocks noChangeAspect="1"/>
          </p:cNvPicPr>
          <p:nvPr/>
        </p:nvPicPr>
        <p:blipFill rotWithShape="1">
          <a:blip r:embed="rId13"/>
          <a:srcRect l="2630" t="-2238" r="3400" b="2238"/>
          <a:stretch/>
        </p:blipFill>
        <p:spPr>
          <a:xfrm>
            <a:off x="-17875" y="112014"/>
            <a:ext cx="4661723" cy="4903046"/>
          </a:xfrm>
          <a:prstGeom prst="rect">
            <a:avLst/>
          </a:prstGeom>
        </p:spPr>
      </p:pic>
    </p:spTree>
    <p:extLst>
      <p:ext uri="{BB962C8B-B14F-4D97-AF65-F5344CB8AC3E}">
        <p14:creationId xmlns:p14="http://schemas.microsoft.com/office/powerpoint/2010/main" val="129516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6401" y="73891"/>
            <a:ext cx="8349672" cy="916179"/>
          </a:xfrm>
        </p:spPr>
        <p:txBody>
          <a:bodyPr>
            <a:normAutofit/>
          </a:bodyPr>
          <a:lstStyle/>
          <a:p>
            <a:pPr algn="ctr"/>
            <a:r>
              <a:rPr lang="uk-UA" sz="2700" b="1" i="1" dirty="0">
                <a:solidFill>
                  <a:srgbClr val="006CFF"/>
                </a:solidFill>
                <a:effectLst>
                  <a:outerShdw blurRad="38100" dist="38100" dir="2700000" algn="tl">
                    <a:srgbClr val="000000">
                      <a:alpha val="43137"/>
                    </a:srgbClr>
                  </a:outerShdw>
                </a:effectLst>
                <a:ea typeface="Times New Roman" panose="02020603050405020304" pitchFamily="18" charset="0"/>
              </a:rPr>
              <a:t>Особливості  організації  </a:t>
            </a:r>
            <a:r>
              <a:rPr lang="uk-UA" sz="2800" b="1" i="1" dirty="0" err="1">
                <a:solidFill>
                  <a:srgbClr val="006CFF"/>
                </a:solidFill>
                <a:effectLst>
                  <a:outerShdw blurRad="38100" dist="38100" dir="2700000" algn="tl">
                    <a:srgbClr val="000000">
                      <a:alpha val="43137"/>
                    </a:srgbClr>
                  </a:outerShdw>
                </a:effectLst>
              </a:rPr>
              <a:t>позанавчальної</a:t>
            </a:r>
            <a:r>
              <a:rPr lang="uk-UA" sz="2800" b="1" i="1" dirty="0">
                <a:solidFill>
                  <a:srgbClr val="006CFF"/>
                </a:solidFill>
                <a:effectLst>
                  <a:outerShdw blurRad="38100" dist="38100" dir="2700000" algn="tl">
                    <a:srgbClr val="000000">
                      <a:alpha val="43137"/>
                    </a:srgbClr>
                  </a:outerShdw>
                </a:effectLst>
              </a:rPr>
              <a:t> діяльності учнів з мистецтва в умовах воєнного стану</a:t>
            </a:r>
            <a:endParaRPr lang="ru-RU" dirty="0">
              <a:solidFill>
                <a:srgbClr val="006CFF"/>
              </a:solidFill>
            </a:endParaRPr>
          </a:p>
        </p:txBody>
      </p:sp>
      <p:pic>
        <p:nvPicPr>
          <p:cNvPr id="5" name="Рисунок 4"/>
          <p:cNvPicPr/>
          <p:nvPr/>
        </p:nvPicPr>
        <p:blipFill rotWithShape="1">
          <a:blip r:embed="rId2"/>
          <a:srcRect l="27205" t="16556" r="1" b="7812"/>
          <a:stretch/>
        </p:blipFill>
        <p:spPr bwMode="auto">
          <a:xfrm>
            <a:off x="2853942" y="1071962"/>
            <a:ext cx="3504333" cy="22909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rotWithShape="1">
          <a:blip r:embed="rId3"/>
          <a:srcRect l="35081" t="14767" r="9788" b="13099"/>
          <a:stretch/>
        </p:blipFill>
        <p:spPr bwMode="auto">
          <a:xfrm>
            <a:off x="6635996" y="1100909"/>
            <a:ext cx="2423634" cy="2233072"/>
          </a:xfrm>
          <a:prstGeom prst="rect">
            <a:avLst/>
          </a:prstGeom>
          <a:solidFill>
            <a:srgbClr val="006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pic>
        <p:nvPicPr>
          <p:cNvPr id="7" name="Рисунок 6"/>
          <p:cNvPicPr/>
          <p:nvPr/>
        </p:nvPicPr>
        <p:blipFill rotWithShape="1">
          <a:blip r:embed="rId4"/>
          <a:srcRect l="39556" t="20136" r="14619" b="4674"/>
          <a:stretch/>
        </p:blipFill>
        <p:spPr bwMode="auto">
          <a:xfrm>
            <a:off x="369136" y="3444819"/>
            <a:ext cx="2621240" cy="3130379"/>
          </a:xfrm>
          <a:prstGeom prst="rect">
            <a:avLst/>
          </a:prstGeom>
          <a:ln>
            <a:solidFill>
              <a:srgbClr val="006C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pic>
        <p:nvPicPr>
          <p:cNvPr id="8" name="Рисунок 7"/>
          <p:cNvPicPr>
            <a:picLocks noChangeAspect="1"/>
          </p:cNvPicPr>
          <p:nvPr/>
        </p:nvPicPr>
        <p:blipFill>
          <a:blip r:embed="rId5"/>
          <a:stretch>
            <a:fillRect/>
          </a:stretch>
        </p:blipFill>
        <p:spPr>
          <a:xfrm>
            <a:off x="6107443" y="3473766"/>
            <a:ext cx="2496720" cy="3130378"/>
          </a:xfrm>
          <a:prstGeom prst="rect">
            <a:avLst/>
          </a:prstGeom>
          <a:solidFill>
            <a:srgbClr val="006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Рисунок 8"/>
          <p:cNvPicPr/>
          <p:nvPr/>
        </p:nvPicPr>
        <p:blipFill rotWithShape="1">
          <a:blip r:embed="rId6"/>
          <a:srcRect l="38132" t="53026" r="14243" b="3995"/>
          <a:stretch/>
        </p:blipFill>
        <p:spPr bwMode="auto">
          <a:xfrm>
            <a:off x="121235" y="1182254"/>
            <a:ext cx="2621240" cy="2040890"/>
          </a:xfrm>
          <a:prstGeom prst="rect">
            <a:avLst/>
          </a:prstGeom>
          <a:ln>
            <a:solidFill>
              <a:srgbClr val="006C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53640926-AAD7-44D8-BBD7-CCE9431645EC}">
              <a14:shadowObscured xmlns:a14="http://schemas.microsoft.com/office/drawing/2010/main"/>
            </a:ext>
          </a:extLst>
        </p:spPr>
      </p:pic>
      <p:sp>
        <p:nvSpPr>
          <p:cNvPr id="10" name="Прямоугольник 9"/>
          <p:cNvSpPr/>
          <p:nvPr/>
        </p:nvSpPr>
        <p:spPr>
          <a:xfrm>
            <a:off x="3315855" y="3574472"/>
            <a:ext cx="2575898" cy="620455"/>
          </a:xfrm>
          <a:prstGeom prst="rect">
            <a:avLst/>
          </a:prstGeom>
          <a:gradFill flip="none" rotWithShape="1">
            <a:gsLst>
              <a:gs pos="0">
                <a:srgbClr val="006CFF">
                  <a:tint val="66000"/>
                  <a:satMod val="160000"/>
                </a:srgbClr>
              </a:gs>
              <a:gs pos="50000">
                <a:srgbClr val="006CFF">
                  <a:tint val="44500"/>
                  <a:satMod val="160000"/>
                </a:srgbClr>
              </a:gs>
              <a:gs pos="100000">
                <a:srgbClr val="006C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3370749" y="3649172"/>
            <a:ext cx="2466109" cy="471054"/>
          </a:xfrm>
          <a:prstGeom prst="rect">
            <a:avLst/>
          </a:prstGeom>
          <a:solidFill>
            <a:srgbClr val="006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https://cutt.ly/NJjDMP1</a:t>
            </a:r>
            <a:endParaRPr lang="ru-RU" dirty="0"/>
          </a:p>
        </p:txBody>
      </p:sp>
      <p:pic>
        <p:nvPicPr>
          <p:cNvPr id="13" name="Picture 6" descr="Сотрудничество в сфере образования | avdet.o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0749" y="4601939"/>
            <a:ext cx="2284799" cy="200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58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2744" t="1764" r="1765" b="2353"/>
          <a:stretch/>
        </p:blipFill>
        <p:spPr>
          <a:xfrm>
            <a:off x="0" y="0"/>
            <a:ext cx="9143999" cy="6857999"/>
          </a:xfrm>
          <a:prstGeom prst="rect">
            <a:avLst/>
          </a:prstGeom>
        </p:spPr>
      </p:pic>
      <p:sp>
        <p:nvSpPr>
          <p:cNvPr id="2" name="Заголовок 1"/>
          <p:cNvSpPr>
            <a:spLocks noGrp="1"/>
          </p:cNvSpPr>
          <p:nvPr>
            <p:ph type="title"/>
          </p:nvPr>
        </p:nvSpPr>
        <p:spPr>
          <a:xfrm>
            <a:off x="5195740" y="218365"/>
            <a:ext cx="3754498" cy="1583702"/>
          </a:xfrm>
        </p:spPr>
        <p:txBody>
          <a:bodyPr>
            <a:normAutofit/>
          </a:bodyPr>
          <a:lstStyle/>
          <a:p>
            <a:r>
              <a:rPr lang="uk-UA" sz="3200" b="1" i="1" dirty="0" smtClean="0">
                <a:solidFill>
                  <a:srgbClr val="006CFF"/>
                </a:solidFill>
                <a:effectLst>
                  <a:outerShdw blurRad="38100" dist="38100" dir="2700000" algn="tl">
                    <a:srgbClr val="000000">
                      <a:alpha val="43137"/>
                    </a:srgbClr>
                  </a:outerShdw>
                </a:effectLst>
              </a:rPr>
              <a:t>Мета </a:t>
            </a:r>
            <a:r>
              <a:rPr lang="uk-UA" sz="3200" b="1" i="1" dirty="0">
                <a:solidFill>
                  <a:srgbClr val="006CFF"/>
                </a:solidFill>
                <a:effectLst>
                  <a:outerShdw blurRad="38100" dist="38100" dir="2700000" algn="tl">
                    <a:srgbClr val="000000">
                      <a:alpha val="43137"/>
                    </a:srgbClr>
                  </a:outerShdw>
                </a:effectLst>
              </a:rPr>
              <a:t>гурткової роботи з мистецтва</a:t>
            </a:r>
            <a:endParaRPr lang="ru-RU" sz="3200" b="1" i="1" dirty="0">
              <a:solidFill>
                <a:srgbClr val="006CFF"/>
              </a:solidFill>
              <a:effectLst>
                <a:outerShdw blurRad="38100" dist="38100" dir="2700000" algn="tl">
                  <a:srgbClr val="000000">
                    <a:alpha val="43137"/>
                  </a:srgbClr>
                </a:outerShdw>
              </a:effectLst>
            </a:endParaRPr>
          </a:p>
        </p:txBody>
      </p:sp>
      <p:sp>
        <p:nvSpPr>
          <p:cNvPr id="4" name="TextBox 3"/>
          <p:cNvSpPr txBox="1"/>
          <p:nvPr/>
        </p:nvSpPr>
        <p:spPr>
          <a:xfrm>
            <a:off x="3355942" y="3968685"/>
            <a:ext cx="659876" cy="584775"/>
          </a:xfrm>
          <a:prstGeom prst="rect">
            <a:avLst/>
          </a:prstGeom>
          <a:noFill/>
        </p:spPr>
        <p:txBody>
          <a:bodyPr wrap="square" rtlCol="0">
            <a:spAutoFit/>
          </a:bodyPr>
          <a:lstStyle/>
          <a:p>
            <a:r>
              <a:rPr lang="ru-RU" sz="3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01</a:t>
            </a:r>
            <a:endParaRPr lang="ru-RU"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TextBox 4"/>
          <p:cNvSpPr txBox="1"/>
          <p:nvPr/>
        </p:nvSpPr>
        <p:spPr>
          <a:xfrm>
            <a:off x="3355942" y="2612796"/>
            <a:ext cx="659876" cy="584775"/>
          </a:xfrm>
          <a:prstGeom prst="rect">
            <a:avLst/>
          </a:prstGeom>
          <a:noFill/>
        </p:spPr>
        <p:txBody>
          <a:bodyPr wrap="square" rtlCol="0">
            <a:spAutoFit/>
          </a:bodyPr>
          <a:lstStyle/>
          <a:p>
            <a:r>
              <a:rPr lang="ru-RU" sz="3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02</a:t>
            </a:r>
            <a:endParaRPr lang="ru-RU"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TextBox 5"/>
          <p:cNvSpPr txBox="1"/>
          <p:nvPr/>
        </p:nvSpPr>
        <p:spPr>
          <a:xfrm>
            <a:off x="5098679" y="2612795"/>
            <a:ext cx="659876" cy="584775"/>
          </a:xfrm>
          <a:prstGeom prst="rect">
            <a:avLst/>
          </a:prstGeom>
          <a:noFill/>
        </p:spPr>
        <p:txBody>
          <a:bodyPr wrap="square" rtlCol="0">
            <a:spAutoFit/>
          </a:bodyPr>
          <a:lstStyle/>
          <a:p>
            <a:r>
              <a:rPr lang="ru-RU" sz="3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03</a:t>
            </a:r>
            <a:endParaRPr lang="ru-RU"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TextBox 6"/>
          <p:cNvSpPr txBox="1"/>
          <p:nvPr/>
        </p:nvSpPr>
        <p:spPr>
          <a:xfrm>
            <a:off x="5166674" y="3964080"/>
            <a:ext cx="659876" cy="584775"/>
          </a:xfrm>
          <a:prstGeom prst="rect">
            <a:avLst/>
          </a:prstGeom>
          <a:noFill/>
        </p:spPr>
        <p:txBody>
          <a:bodyPr wrap="square" rtlCol="0">
            <a:spAutoFit/>
          </a:bodyPr>
          <a:lstStyle/>
          <a:p>
            <a:r>
              <a:rPr lang="ru-RU" sz="3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04</a:t>
            </a:r>
            <a:endParaRPr lang="ru-RU"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TextBox 7"/>
          <p:cNvSpPr txBox="1"/>
          <p:nvPr/>
        </p:nvSpPr>
        <p:spPr>
          <a:xfrm>
            <a:off x="67559" y="3805479"/>
            <a:ext cx="2883031" cy="923330"/>
          </a:xfrm>
          <a:prstGeom prst="rect">
            <a:avLst/>
          </a:prstGeom>
          <a:noFill/>
        </p:spPr>
        <p:txBody>
          <a:bodyPr wrap="square" rtlCol="0">
            <a:spAutoFit/>
          </a:bodyPr>
          <a:lstStyle/>
          <a:p>
            <a:r>
              <a:rPr lang="uk-UA" dirty="0"/>
              <a:t>З</a:t>
            </a:r>
            <a:r>
              <a:rPr lang="uk-UA" dirty="0" smtClean="0"/>
              <a:t>адовольнити </a:t>
            </a:r>
            <a:r>
              <a:rPr lang="uk-UA" dirty="0"/>
              <a:t>потребу й цікавість учнів до певного виду мистецької діяльності</a:t>
            </a:r>
            <a:endParaRPr lang="ru-RU" dirty="0"/>
          </a:p>
        </p:txBody>
      </p:sp>
      <p:sp>
        <p:nvSpPr>
          <p:cNvPr id="9" name="TextBox 8"/>
          <p:cNvSpPr txBox="1"/>
          <p:nvPr/>
        </p:nvSpPr>
        <p:spPr>
          <a:xfrm>
            <a:off x="2950590" y="414779"/>
            <a:ext cx="1527142" cy="923330"/>
          </a:xfrm>
          <a:prstGeom prst="rect">
            <a:avLst/>
          </a:prstGeom>
          <a:noFill/>
        </p:spPr>
        <p:txBody>
          <a:bodyPr wrap="square" rtlCol="0">
            <a:spAutoFit/>
          </a:bodyPr>
          <a:lstStyle/>
          <a:p>
            <a:pPr algn="ctr"/>
            <a:r>
              <a:rPr lang="uk-UA" dirty="0" smtClean="0"/>
              <a:t>Активізувати </a:t>
            </a:r>
            <a:r>
              <a:rPr lang="uk-UA" dirty="0"/>
              <a:t>дитячу творчість</a:t>
            </a:r>
            <a:endParaRPr lang="ru-RU" dirty="0"/>
          </a:p>
        </p:txBody>
      </p:sp>
      <p:sp>
        <p:nvSpPr>
          <p:cNvPr id="10" name="TextBox 9"/>
          <p:cNvSpPr txBox="1"/>
          <p:nvPr/>
        </p:nvSpPr>
        <p:spPr>
          <a:xfrm>
            <a:off x="6308102" y="2509102"/>
            <a:ext cx="2732203" cy="923330"/>
          </a:xfrm>
          <a:prstGeom prst="rect">
            <a:avLst/>
          </a:prstGeom>
          <a:noFill/>
          <a:ln>
            <a:solidFill>
              <a:schemeClr val="accent1">
                <a:lumMod val="20000"/>
                <a:lumOff val="80000"/>
              </a:schemeClr>
            </a:solidFill>
          </a:ln>
        </p:spPr>
        <p:txBody>
          <a:bodyPr wrap="square" rtlCol="0">
            <a:spAutoFit/>
          </a:bodyPr>
          <a:lstStyle/>
          <a:p>
            <a:r>
              <a:rPr lang="uk-UA" dirty="0" smtClean="0"/>
              <a:t>Розвивати природні</a:t>
            </a:r>
            <a:r>
              <a:rPr lang="uk-UA" dirty="0"/>
              <a:t>, загальні та спеціальні мистецькі </a:t>
            </a:r>
            <a:r>
              <a:rPr lang="uk-UA" dirty="0" smtClean="0"/>
              <a:t>здібності учнів</a:t>
            </a:r>
            <a:endParaRPr lang="ru-RU" dirty="0"/>
          </a:p>
        </p:txBody>
      </p:sp>
      <p:sp>
        <p:nvSpPr>
          <p:cNvPr id="11" name="TextBox 10"/>
          <p:cNvSpPr txBox="1"/>
          <p:nvPr/>
        </p:nvSpPr>
        <p:spPr>
          <a:xfrm>
            <a:off x="4685122" y="5071621"/>
            <a:ext cx="1622980" cy="1200329"/>
          </a:xfrm>
          <a:prstGeom prst="rect">
            <a:avLst/>
          </a:prstGeom>
          <a:noFill/>
        </p:spPr>
        <p:txBody>
          <a:bodyPr wrap="square" rtlCol="0">
            <a:spAutoFit/>
          </a:bodyPr>
          <a:lstStyle/>
          <a:p>
            <a:pPr algn="ctr"/>
            <a:r>
              <a:rPr lang="uk-UA" dirty="0" smtClean="0"/>
              <a:t>Виявляти </a:t>
            </a:r>
            <a:r>
              <a:rPr lang="uk-UA" dirty="0"/>
              <a:t>обдарованість здобувачів освіти</a:t>
            </a:r>
            <a:endParaRPr lang="ru-RU" dirty="0"/>
          </a:p>
        </p:txBody>
      </p:sp>
      <p:pic>
        <p:nvPicPr>
          <p:cNvPr id="12" name="Picture 2" descr="C:\Users\Admin\Desktop\pencils-1600x1339-895x4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1862" y="5278711"/>
            <a:ext cx="2448376" cy="1176315"/>
          </a:xfrm>
          <a:prstGeom prst="rect">
            <a:avLst/>
          </a:prstGeom>
          <a:ln>
            <a:noFill/>
          </a:ln>
          <a:effectLst>
            <a:softEdge rad="112500"/>
          </a:effectLst>
        </p:spPr>
      </p:pic>
      <p:pic>
        <p:nvPicPr>
          <p:cNvPr id="13" name="Picture 2" descr="C:\Users\Admin\Desktop\slushaem_muziku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79636">
            <a:off x="165463" y="1071311"/>
            <a:ext cx="2572406" cy="1024783"/>
          </a:xfrm>
          <a:prstGeom prst="rect">
            <a:avLst/>
          </a:prstGeom>
          <a:ln>
            <a:noFill/>
          </a:ln>
          <a:effectLst>
            <a:softEdge rad="112500"/>
          </a:effectLst>
        </p:spPr>
      </p:pic>
      <p:pic>
        <p:nvPicPr>
          <p:cNvPr id="14" name="Рисунок 13"/>
          <p:cNvPicPr>
            <a:picLocks noChangeAspect="1"/>
          </p:cNvPicPr>
          <p:nvPr/>
        </p:nvPicPr>
        <p:blipFill>
          <a:blip r:embed="rId5"/>
          <a:stretch>
            <a:fillRect/>
          </a:stretch>
        </p:blipFill>
        <p:spPr>
          <a:xfrm>
            <a:off x="634643" y="5002293"/>
            <a:ext cx="2429164" cy="1582221"/>
          </a:xfrm>
          <a:prstGeom prst="rect">
            <a:avLst/>
          </a:prstGeom>
          <a:ln>
            <a:noFill/>
          </a:ln>
          <a:effectLst>
            <a:softEdge rad="112500"/>
          </a:effectLst>
        </p:spPr>
      </p:pic>
    </p:spTree>
    <p:extLst>
      <p:ext uri="{BB962C8B-B14F-4D97-AF65-F5344CB8AC3E}">
        <p14:creationId xmlns:p14="http://schemas.microsoft.com/office/powerpoint/2010/main" val="541637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09"/>
          <a:stretch/>
        </p:blipFill>
        <p:spPr bwMode="auto">
          <a:xfrm>
            <a:off x="4016759" y="836711"/>
            <a:ext cx="5127241" cy="5488403"/>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1031360" y="1488558"/>
            <a:ext cx="3259622" cy="788314"/>
          </a:xfrm>
          <a:prstGeom prst="roundRect">
            <a:avLst/>
          </a:prstGeom>
          <a:gradFill>
            <a:gsLst>
              <a:gs pos="3000">
                <a:srgbClr val="FF0000"/>
              </a:gs>
              <a:gs pos="51000">
                <a:srgbClr val="D9112E">
                  <a:lumMod val="68000"/>
                  <a:lumOff val="32000"/>
                </a:srgbClr>
              </a:gs>
              <a:gs pos="100000">
                <a:srgbClr val="FF0000"/>
              </a:gs>
            </a:gsLst>
            <a:lin ang="5400000" scaled="0"/>
          </a:gra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uk-UA" dirty="0"/>
          </a:p>
          <a:p>
            <a:pPr algn="ctr"/>
            <a:r>
              <a:rPr lang="uk-UA" b="1" dirty="0" smtClean="0">
                <a:effectLst>
                  <a:outerShdw blurRad="38100" dist="38100" dir="2700000" algn="tl">
                    <a:srgbClr val="000000">
                      <a:alpha val="43137"/>
                    </a:srgbClr>
                  </a:outerShdw>
                </a:effectLst>
              </a:rPr>
              <a:t>Музичного</a:t>
            </a:r>
            <a:endParaRPr lang="ru-RU" b="1" dirty="0">
              <a:effectLst>
                <a:outerShdw blurRad="38100" dist="38100" dir="2700000" algn="tl">
                  <a:srgbClr val="000000">
                    <a:alpha val="43137"/>
                  </a:srgbClr>
                </a:outerShdw>
              </a:effectLst>
            </a:endParaRPr>
          </a:p>
          <a:p>
            <a:pPr algn="ctr"/>
            <a:endParaRPr lang="ru-RU" dirty="0"/>
          </a:p>
        </p:txBody>
      </p:sp>
      <p:sp>
        <p:nvSpPr>
          <p:cNvPr id="8" name="Скругленный прямоугольник 7"/>
          <p:cNvSpPr/>
          <p:nvPr/>
        </p:nvSpPr>
        <p:spPr>
          <a:xfrm>
            <a:off x="1031359" y="2716826"/>
            <a:ext cx="3259622" cy="864086"/>
          </a:xfrm>
          <a:prstGeom prst="roundRect">
            <a:avLst/>
          </a:prstGeom>
          <a:gradFill>
            <a:gsLst>
              <a:gs pos="3000">
                <a:srgbClr val="00CCFF"/>
              </a:gs>
              <a:gs pos="51000">
                <a:srgbClr val="6BC5C3">
                  <a:lumMod val="99000"/>
                  <a:alpha val="48000"/>
                </a:srgbClr>
              </a:gs>
              <a:gs pos="100000">
                <a:schemeClr val="accent1">
                  <a:lumMod val="75000"/>
                </a:schemeClr>
              </a:gs>
            </a:gsLst>
            <a:lin ang="5400000" scaled="0"/>
          </a:gradFill>
          <a:ln>
            <a:noFill/>
          </a:ln>
          <a:effectLst>
            <a:glow rad="228600">
              <a:schemeClr val="accent5">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002060"/>
                </a:solidFill>
                <a:effectLst>
                  <a:outerShdw blurRad="38100" dist="38100" dir="2700000" algn="tl">
                    <a:srgbClr val="000000">
                      <a:alpha val="43137"/>
                    </a:srgbClr>
                  </a:outerShdw>
                </a:effectLst>
              </a:rPr>
              <a:t>Образотворчого</a:t>
            </a:r>
            <a:endParaRPr lang="ru-RU" b="1" dirty="0">
              <a:solidFill>
                <a:srgbClr val="002060"/>
              </a:solidFill>
              <a:effectLst>
                <a:outerShdw blurRad="38100" dist="38100" dir="2700000" algn="tl">
                  <a:srgbClr val="000000">
                    <a:alpha val="43137"/>
                  </a:srgbClr>
                </a:outerShdw>
              </a:effectLst>
            </a:endParaRPr>
          </a:p>
        </p:txBody>
      </p:sp>
      <p:sp>
        <p:nvSpPr>
          <p:cNvPr id="9" name="Скругленный прямоугольник 8"/>
          <p:cNvSpPr/>
          <p:nvPr/>
        </p:nvSpPr>
        <p:spPr>
          <a:xfrm>
            <a:off x="1031359" y="4104167"/>
            <a:ext cx="3289633" cy="829943"/>
          </a:xfrm>
          <a:prstGeom prst="roundRect">
            <a:avLst/>
          </a:prstGeom>
          <a:solidFill>
            <a:srgbClr val="7ABC32"/>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1"/>
                </a:solidFill>
                <a:effectLst>
                  <a:outerShdw blurRad="38100" dist="38100" dir="2700000" algn="tl">
                    <a:srgbClr val="000000">
                      <a:alpha val="43137"/>
                    </a:srgbClr>
                  </a:outerShdw>
                </a:effectLst>
              </a:rPr>
              <a:t>Хореографічного</a:t>
            </a:r>
            <a:endParaRPr lang="ru-RU" b="1" dirty="0">
              <a:solidFill>
                <a:schemeClr val="bg1"/>
              </a:solidFill>
              <a:effectLst>
                <a:outerShdw blurRad="38100" dist="38100" dir="2700000" algn="tl">
                  <a:srgbClr val="000000">
                    <a:alpha val="43137"/>
                  </a:srgbClr>
                </a:outerShdw>
              </a:effectLst>
            </a:endParaRPr>
          </a:p>
        </p:txBody>
      </p:sp>
      <p:sp>
        <p:nvSpPr>
          <p:cNvPr id="10" name="Скругленный прямоугольник 9"/>
          <p:cNvSpPr/>
          <p:nvPr/>
        </p:nvSpPr>
        <p:spPr>
          <a:xfrm>
            <a:off x="1031359" y="5458073"/>
            <a:ext cx="3319911" cy="859631"/>
          </a:xfrm>
          <a:prstGeom prst="roundRect">
            <a:avLst/>
          </a:prstGeom>
          <a:gradFill>
            <a:gsLst>
              <a:gs pos="3000">
                <a:srgbClr val="D6A300"/>
              </a:gs>
              <a:gs pos="51000">
                <a:srgbClr val="FFC000">
                  <a:lumMod val="65000"/>
                  <a:lumOff val="35000"/>
                </a:srgbClr>
              </a:gs>
              <a:gs pos="100000">
                <a:srgbClr val="E2AC00"/>
              </a:gs>
            </a:gsLst>
            <a:lin ang="5400000" scaled="0"/>
          </a:gra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4">
                    <a:lumMod val="50000"/>
                  </a:schemeClr>
                </a:solidFill>
                <a:effectLst>
                  <a:outerShdw blurRad="38100" dist="38100" dir="2700000" algn="tl">
                    <a:srgbClr val="000000">
                      <a:alpha val="43137"/>
                    </a:srgbClr>
                  </a:outerShdw>
                </a:effectLst>
              </a:rPr>
              <a:t>Театрального</a:t>
            </a:r>
            <a:endParaRPr lang="ru-RU" b="1" dirty="0">
              <a:solidFill>
                <a:schemeClr val="accent4">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276897" y="159805"/>
            <a:ext cx="8693624" cy="954107"/>
          </a:xfrm>
          <a:prstGeom prst="rect">
            <a:avLst/>
          </a:prstGeom>
          <a:noFill/>
        </p:spPr>
        <p:txBody>
          <a:bodyPr wrap="square" rtlCol="0">
            <a:spAutoFit/>
          </a:bodyPr>
          <a:lstStyle/>
          <a:p>
            <a:pPr algn="ctr"/>
            <a:r>
              <a:rPr lang="uk-UA" sz="2800" b="1" i="1" dirty="0">
                <a:solidFill>
                  <a:srgbClr val="006CFF"/>
                </a:solidFill>
                <a:effectLst>
                  <a:outerShdw blurRad="38100" dist="38100" dir="2700000" algn="tl">
                    <a:srgbClr val="000000">
                      <a:alpha val="43137"/>
                    </a:srgbClr>
                  </a:outerShdw>
                </a:effectLst>
                <a:latin typeface="+mj-lt"/>
              </a:rPr>
              <a:t>Спрямованість </a:t>
            </a:r>
            <a:r>
              <a:rPr lang="uk-UA" sz="2800" b="1" i="1" dirty="0" err="1">
                <a:solidFill>
                  <a:srgbClr val="006CFF"/>
                </a:solidFill>
                <a:effectLst>
                  <a:outerShdw blurRad="38100" dist="38100" dir="2700000" algn="tl">
                    <a:srgbClr val="000000">
                      <a:alpha val="43137"/>
                    </a:srgbClr>
                  </a:outerShdw>
                </a:effectLst>
                <a:latin typeface="+mj-lt"/>
              </a:rPr>
              <a:t>позанавчальної</a:t>
            </a:r>
            <a:r>
              <a:rPr lang="uk-UA" sz="2800" b="1" i="1" dirty="0">
                <a:solidFill>
                  <a:srgbClr val="006CFF"/>
                </a:solidFill>
                <a:effectLst>
                  <a:outerShdw blurRad="38100" dist="38100" dir="2700000" algn="tl">
                    <a:srgbClr val="000000">
                      <a:alpha val="43137"/>
                    </a:srgbClr>
                  </a:outerShdw>
                </a:effectLst>
                <a:latin typeface="+mj-lt"/>
              </a:rPr>
              <a:t> гурткової роботи з мистецтва</a:t>
            </a:r>
            <a:endParaRPr lang="ru-RU" sz="2800" b="1" i="1" dirty="0">
              <a:solidFill>
                <a:srgbClr val="006CFF"/>
              </a:solidFill>
              <a:effectLst>
                <a:outerShdw blurRad="38100" dist="38100" dir="2700000" algn="tl">
                  <a:srgbClr val="000000">
                    <a:alpha val="43137"/>
                  </a:srgbClr>
                </a:outerShdw>
              </a:effectLst>
              <a:latin typeface="+mj-lt"/>
            </a:endParaRPr>
          </a:p>
        </p:txBody>
      </p:sp>
      <p:sp>
        <p:nvSpPr>
          <p:cNvPr id="13" name="Скругленный прямоугольник 12"/>
          <p:cNvSpPr/>
          <p:nvPr/>
        </p:nvSpPr>
        <p:spPr>
          <a:xfrm>
            <a:off x="1151354" y="2812597"/>
            <a:ext cx="3019631" cy="672544"/>
          </a:xfrm>
          <a:prstGeom prst="roundRect">
            <a:avLst/>
          </a:prstGeom>
          <a:gradFill>
            <a:gsLst>
              <a:gs pos="3000">
                <a:srgbClr val="00CCFF"/>
              </a:gs>
              <a:gs pos="51000">
                <a:srgbClr val="6BC5C3">
                  <a:lumMod val="99000"/>
                  <a:alpha val="48000"/>
                </a:srgbClr>
              </a:gs>
              <a:gs pos="100000">
                <a:schemeClr val="accent1">
                  <a:lumMod val="75000"/>
                </a:schemeClr>
              </a:gs>
            </a:gsLst>
            <a:lin ang="5400000" scaled="0"/>
          </a:gradFill>
          <a:ln>
            <a:solidFill>
              <a:schemeClr val="accent1">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effectLst>
                  <a:outerShdw blurRad="38100" dist="38100" dir="2700000" algn="tl">
                    <a:srgbClr val="000000">
                      <a:alpha val="43137"/>
                    </a:srgbClr>
                  </a:outerShdw>
                </a:effectLst>
              </a:rPr>
              <a:t>Образотворчого</a:t>
            </a:r>
            <a:endParaRPr lang="ru-RU" sz="2400" b="1" dirty="0">
              <a:solidFill>
                <a:srgbClr val="002060"/>
              </a:solidFill>
              <a:effectLst>
                <a:outerShdw blurRad="38100" dist="38100" dir="2700000" algn="tl">
                  <a:srgbClr val="000000">
                    <a:alpha val="43137"/>
                  </a:srgbClr>
                </a:outerShdw>
              </a:effectLst>
            </a:endParaRPr>
          </a:p>
        </p:txBody>
      </p:sp>
      <p:sp>
        <p:nvSpPr>
          <p:cNvPr id="14" name="Скругленный прямоугольник 13"/>
          <p:cNvSpPr/>
          <p:nvPr/>
        </p:nvSpPr>
        <p:spPr>
          <a:xfrm>
            <a:off x="1181498" y="1573859"/>
            <a:ext cx="3019631" cy="587324"/>
          </a:xfrm>
          <a:prstGeom prst="roundRect">
            <a:avLst/>
          </a:prstGeom>
          <a:gradFill>
            <a:gsLst>
              <a:gs pos="9000">
                <a:srgbClr val="FF404E"/>
              </a:gs>
              <a:gs pos="51000">
                <a:srgbClr val="FF0000"/>
              </a:gs>
              <a:gs pos="100000">
                <a:srgbClr val="FF404E"/>
              </a:gs>
            </a:gsLst>
            <a:lin ang="5400000" scaled="0"/>
          </a:gradFill>
          <a:ln>
            <a:solidFill>
              <a:srgbClr val="AB2138"/>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uk-UA" dirty="0"/>
          </a:p>
          <a:p>
            <a:pPr algn="ctr"/>
            <a:r>
              <a:rPr lang="uk-UA" sz="2400" b="1" dirty="0" smtClean="0">
                <a:effectLst>
                  <a:outerShdw blurRad="38100" dist="38100" dir="2700000" algn="tl">
                    <a:srgbClr val="000000">
                      <a:alpha val="43137"/>
                    </a:srgbClr>
                  </a:outerShdw>
                </a:effectLst>
              </a:rPr>
              <a:t>Музичного</a:t>
            </a:r>
            <a:endParaRPr lang="ru-RU" sz="2400" b="1" dirty="0">
              <a:effectLst>
                <a:outerShdw blurRad="38100" dist="38100" dir="2700000" algn="tl">
                  <a:srgbClr val="000000">
                    <a:alpha val="43137"/>
                  </a:srgbClr>
                </a:outerShdw>
              </a:effectLst>
            </a:endParaRPr>
          </a:p>
          <a:p>
            <a:pPr algn="ctr"/>
            <a:endParaRPr lang="ru-RU" dirty="0"/>
          </a:p>
        </p:txBody>
      </p:sp>
      <p:sp>
        <p:nvSpPr>
          <p:cNvPr id="16" name="Скругленный прямоугольник 15"/>
          <p:cNvSpPr/>
          <p:nvPr/>
        </p:nvSpPr>
        <p:spPr>
          <a:xfrm>
            <a:off x="1196921" y="4181000"/>
            <a:ext cx="3019631" cy="676275"/>
          </a:xfrm>
          <a:prstGeom prst="roundRect">
            <a:avLst/>
          </a:prstGeom>
          <a:solidFill>
            <a:srgbClr val="7ABC32"/>
          </a:solid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bg1"/>
                </a:solidFill>
                <a:effectLst>
                  <a:outerShdw blurRad="38100" dist="38100" dir="2700000" algn="tl">
                    <a:srgbClr val="000000">
                      <a:alpha val="43137"/>
                    </a:srgbClr>
                  </a:outerShdw>
                </a:effectLst>
              </a:rPr>
              <a:t>Хореографічного</a:t>
            </a:r>
            <a:endParaRPr lang="ru-RU" sz="2400" b="1" dirty="0">
              <a:solidFill>
                <a:schemeClr val="bg1"/>
              </a:solidFill>
              <a:effectLst>
                <a:outerShdw blurRad="38100" dist="38100" dir="2700000" algn="tl">
                  <a:srgbClr val="000000">
                    <a:alpha val="43137"/>
                  </a:srgbClr>
                </a:outerShdw>
              </a:effectLst>
            </a:endParaRPr>
          </a:p>
        </p:txBody>
      </p:sp>
      <p:sp>
        <p:nvSpPr>
          <p:cNvPr id="17" name="Скругленный прямоугольник 16"/>
          <p:cNvSpPr/>
          <p:nvPr/>
        </p:nvSpPr>
        <p:spPr>
          <a:xfrm>
            <a:off x="1173171" y="5534272"/>
            <a:ext cx="3019630" cy="707231"/>
          </a:xfrm>
          <a:prstGeom prst="roundRect">
            <a:avLst/>
          </a:prstGeom>
          <a:solidFill>
            <a:srgbClr val="FFCC00"/>
          </a:solidFill>
          <a:ln>
            <a:solidFill>
              <a:schemeClr val="accent4">
                <a:lumMod val="75000"/>
              </a:schemeClr>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accent4">
                    <a:lumMod val="50000"/>
                  </a:schemeClr>
                </a:solidFill>
                <a:effectLst>
                  <a:outerShdw blurRad="38100" dist="38100" dir="2700000" algn="tl">
                    <a:srgbClr val="000000">
                      <a:alpha val="43137"/>
                    </a:srgbClr>
                  </a:outerShdw>
                </a:effectLst>
              </a:rPr>
              <a:t>Театрального</a:t>
            </a:r>
            <a:endParaRPr lang="ru-RU" sz="2400" b="1" dirty="0">
              <a:solidFill>
                <a:schemeClr val="accent4">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651" y="2752787"/>
            <a:ext cx="981075" cy="7921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544" y="1427710"/>
            <a:ext cx="981123" cy="9753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544" y="4013861"/>
            <a:ext cx="1001288" cy="8434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9749" b="15399"/>
          <a:stretch/>
        </p:blipFill>
        <p:spPr bwMode="auto">
          <a:xfrm>
            <a:off x="4765029" y="5308271"/>
            <a:ext cx="898318" cy="7886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9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712" y="678689"/>
            <a:ext cx="5074808" cy="480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184" y="220691"/>
            <a:ext cx="1108204" cy="161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43896" y="4690751"/>
            <a:ext cx="1615044" cy="344385"/>
          </a:xfrm>
          <a:prstGeom prst="rect">
            <a:avLst/>
          </a:prstGeom>
          <a:solidFill>
            <a:srgbClr val="00B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rot="408956">
            <a:off x="3784389" y="2164724"/>
            <a:ext cx="862700" cy="348096"/>
          </a:xfrm>
          <a:prstGeom prst="rect">
            <a:avLst/>
          </a:prstGeom>
          <a:solidFill>
            <a:srgbClr val="456300"/>
          </a:solidFill>
          <a:ln>
            <a:solidFill>
              <a:srgbClr val="456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156462" y="2931736"/>
            <a:ext cx="1272619" cy="28408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473502">
            <a:off x="3318235" y="3695309"/>
            <a:ext cx="1112363" cy="405352"/>
          </a:xfrm>
          <a:prstGeom prst="rect">
            <a:avLst/>
          </a:prstGeom>
          <a:solidFill>
            <a:srgbClr val="00866E"/>
          </a:solidFill>
          <a:ln>
            <a:solidFill>
              <a:srgbClr val="00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56181" y="1916006"/>
            <a:ext cx="2498103" cy="646777"/>
          </a:xfrm>
          <a:prstGeom prst="rect">
            <a:avLst/>
          </a:prstGeom>
          <a:solidFill>
            <a:srgbClr val="89C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К</a:t>
            </a:r>
            <a:r>
              <a:rPr lang="uk-UA" dirty="0" smtClean="0">
                <a:solidFill>
                  <a:schemeClr val="tx1"/>
                </a:solidFill>
              </a:rPr>
              <a:t>омплектування </a:t>
            </a:r>
            <a:r>
              <a:rPr lang="uk-UA" dirty="0">
                <a:solidFill>
                  <a:schemeClr val="tx1"/>
                </a:solidFill>
              </a:rPr>
              <a:t>гуртків</a:t>
            </a:r>
            <a:endParaRPr lang="ru-RU" dirty="0">
              <a:solidFill>
                <a:schemeClr val="tx1"/>
              </a:solidFill>
            </a:endParaRPr>
          </a:p>
        </p:txBody>
      </p:sp>
      <p:sp>
        <p:nvSpPr>
          <p:cNvPr id="9" name="Прямоугольник 8"/>
          <p:cNvSpPr/>
          <p:nvPr/>
        </p:nvSpPr>
        <p:spPr>
          <a:xfrm>
            <a:off x="145928" y="3391686"/>
            <a:ext cx="2488676" cy="671268"/>
          </a:xfrm>
          <a:prstGeom prst="rect">
            <a:avLst/>
          </a:prstGeom>
          <a:solidFill>
            <a:srgbClr val="38FFDB"/>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Розклад роботи шкільних гуртків</a:t>
            </a:r>
            <a:endParaRPr lang="ru-RU" dirty="0">
              <a:solidFill>
                <a:schemeClr val="tx1"/>
              </a:solidFill>
            </a:endParaRPr>
          </a:p>
        </p:txBody>
      </p:sp>
      <p:sp>
        <p:nvSpPr>
          <p:cNvPr id="10" name="Прямоугольник 9"/>
          <p:cNvSpPr/>
          <p:nvPr/>
        </p:nvSpPr>
        <p:spPr>
          <a:xfrm>
            <a:off x="6721312" y="2733773"/>
            <a:ext cx="2422688" cy="666525"/>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Тривалість одного гурткового заняття </a:t>
            </a:r>
            <a:endParaRPr lang="ru-RU" dirty="0">
              <a:solidFill>
                <a:schemeClr val="tx1"/>
              </a:solidFill>
            </a:endParaRPr>
          </a:p>
        </p:txBody>
      </p:sp>
      <p:sp>
        <p:nvSpPr>
          <p:cNvPr id="11" name="Прямоугольник 10"/>
          <p:cNvSpPr/>
          <p:nvPr/>
        </p:nvSpPr>
        <p:spPr>
          <a:xfrm>
            <a:off x="6042582" y="5644734"/>
            <a:ext cx="2890629" cy="831271"/>
          </a:xfrm>
          <a:prstGeom prst="rect">
            <a:avLst/>
          </a:prstGeom>
          <a:solidFill>
            <a:srgbClr val="61D8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План та розклад затверджується директором закладу освіти </a:t>
            </a:r>
            <a:endParaRPr lang="ru-RU" dirty="0">
              <a:solidFill>
                <a:schemeClr val="tx1"/>
              </a:solidFill>
            </a:endParaRPr>
          </a:p>
        </p:txBody>
      </p:sp>
      <p:cxnSp>
        <p:nvCxnSpPr>
          <p:cNvPr id="8" name="Прямая соединительная линия 7"/>
          <p:cNvCxnSpPr/>
          <p:nvPr/>
        </p:nvCxnSpPr>
        <p:spPr>
          <a:xfrm>
            <a:off x="6042582" y="5288437"/>
            <a:ext cx="311084" cy="356297"/>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4"/>
          <a:stretch>
            <a:fillRect/>
          </a:stretch>
        </p:blipFill>
        <p:spPr>
          <a:xfrm>
            <a:off x="7501667" y="3721237"/>
            <a:ext cx="1494091" cy="1602557"/>
          </a:xfrm>
          <a:prstGeom prst="rect">
            <a:avLst/>
          </a:prstGeom>
          <a:ln>
            <a:noFill/>
          </a:ln>
          <a:effectLst>
            <a:softEdge rad="112500"/>
          </a:effec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8825">
            <a:off x="754144" y="5180198"/>
            <a:ext cx="2411426" cy="1082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p:cNvPicPr>
            <a:picLocks noChangeAspect="1"/>
          </p:cNvPicPr>
          <p:nvPr/>
        </p:nvPicPr>
        <p:blipFill>
          <a:blip r:embed="rId6"/>
          <a:stretch>
            <a:fillRect/>
          </a:stretch>
        </p:blipFill>
        <p:spPr>
          <a:xfrm>
            <a:off x="6881091" y="316285"/>
            <a:ext cx="1836006" cy="1374675"/>
          </a:xfrm>
          <a:prstGeom prst="rect">
            <a:avLst/>
          </a:prstGeom>
          <a:ln>
            <a:noFill/>
          </a:ln>
          <a:effectLst>
            <a:softEdge rad="112500"/>
          </a:effectLst>
        </p:spPr>
      </p:pic>
      <p:pic>
        <p:nvPicPr>
          <p:cNvPr id="18" name="Рисунок 17"/>
          <p:cNvPicPr>
            <a:picLocks noChangeAspect="1"/>
          </p:cNvPicPr>
          <p:nvPr/>
        </p:nvPicPr>
        <p:blipFill>
          <a:blip r:embed="rId7"/>
          <a:stretch>
            <a:fillRect/>
          </a:stretch>
        </p:blipFill>
        <p:spPr>
          <a:xfrm>
            <a:off x="775135" y="316285"/>
            <a:ext cx="1953299" cy="928244"/>
          </a:xfrm>
          <a:prstGeom prst="rect">
            <a:avLst/>
          </a:prstGeom>
        </p:spPr>
      </p:pic>
    </p:spTree>
    <p:extLst>
      <p:ext uri="{BB962C8B-B14F-4D97-AF65-F5344CB8AC3E}">
        <p14:creationId xmlns:p14="http://schemas.microsoft.com/office/powerpoint/2010/main" val="3469093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Журнал планування та обліку роботи гуртка, Журнал гурткової роботи, Журнал обліку роботи гуртка, Гуртковий журнал, Журнал гурткової роботи в школі скачати, Журнал гуртків, Журнал вокального гуртка, Журнал танцювального гуртка, Журнал ведення гуртка, Журнал обліку вокального гуртка, Журнал хорового гуртка, Журнал обліку гуртка, Журнал реєстрації роботи гуртка, Щоденник обліку роботи клубного гуртка, Щоденник обліку роботи гуртка, Журнал облік відвідування гуртка, Журнал реєстрації роботи гуртка, Книга обліку роботи гуртка, Ділова документація керівника гуртка, Журнал обліку роботи гуртка (секції, об'єднання, колективу), Журнал керівника гуртка, Журнал відвідувань гуртків, Журнал занять гуртків, Журнал секцій гуртків, Журнал обліку гурткової роботи, Журнал реєстрації гурткової роботи, План гурткової роботи, План роботи гуртка, Планування роботи гуртка, Книга планування та обліку роботи гуртка, Книга гурткової роботи, Книга реєстрації роботи гуртка, Журнал шкільного гуртка, Журнал хореографічного гуртка, Журнал вокального гуртка, Журнал для гурткової роботи, Журнал обліку гурткових робіт, журнал відвідування гурткових занять, Журнал гуртка в школі, журнал для куржка, Журнал театрального гуртка, Журнал танцювального гуртка, Журнал для керівника гуртка, Журнал відвідування гуртків, Журнал гуртків і секцій, Журнал гуртків в школі, Журнал відвідуваності гуртка, Журнал по роботі гуртка, Журнал для гурткової роботи, Журнал гуртків будинку культури, Журнал дитячого гуртка, Журнал спортивного гуртка, Журнал драматичного гуртка, Журнал гуртка співу, Журнали шахового гуртка, Журнал студентського гуртка, Журнал роботи творчого колективу, Журнал обліку роботи художнього колективу, Журнал обліку роботи для клубних закладів"/>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7" t="2572" r="4220" b="3726"/>
          <a:stretch/>
        </p:blipFill>
        <p:spPr bwMode="auto">
          <a:xfrm>
            <a:off x="5818909" y="357128"/>
            <a:ext cx="3230835" cy="225752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40908" y="193963"/>
            <a:ext cx="3121314" cy="940569"/>
          </a:xfrm>
        </p:spPr>
        <p:txBody>
          <a:bodyPr>
            <a:normAutofit/>
          </a:bodyPr>
          <a:lstStyle/>
          <a:p>
            <a:r>
              <a:rPr lang="uk-UA" sz="3600" b="1" i="1" dirty="0" smtClean="0">
                <a:solidFill>
                  <a:srgbClr val="0070C0"/>
                </a:solidFill>
                <a:effectLst>
                  <a:outerShdw blurRad="38100" dist="38100" dir="2700000" algn="tl">
                    <a:srgbClr val="000000">
                      <a:alpha val="43137"/>
                    </a:srgbClr>
                  </a:outerShdw>
                </a:effectLst>
              </a:rPr>
              <a:t>Документація</a:t>
            </a:r>
            <a:endParaRPr lang="ru-RU" sz="3600" b="1" i="1" dirty="0">
              <a:solidFill>
                <a:srgbClr val="0070C0"/>
              </a:solidFill>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rotWithShape="1">
          <a:blip r:embed="rId3"/>
          <a:srcRect t="3422" r="5653" b="3603"/>
          <a:stretch/>
        </p:blipFill>
        <p:spPr>
          <a:xfrm>
            <a:off x="3192609" y="1731058"/>
            <a:ext cx="3245330" cy="4099620"/>
          </a:xfrm>
          <a:prstGeom prst="rect">
            <a:avLst/>
          </a:prstGeom>
          <a:ln>
            <a:solidFill>
              <a:srgbClr val="0070C0"/>
            </a:solidFill>
          </a:ln>
        </p:spPr>
      </p:pic>
      <p:pic>
        <p:nvPicPr>
          <p:cNvPr id="1028" name="Picture 4" descr="Журнал планування та обліку роботи гуртка, Журнал гурткової роботи, Журнал обліку роботи гуртка, Гуртковий журнал, Журнал гурткової роботи в школі скачати, Журнал гуртків, Журнал вокального гуртка, Журнал танцювального гуртка, Журнал ведення гуртка, Журнал обліку вокального гуртка, Журнал хорового гуртка, Журнал обліку гуртка, Журнал реєстрації роботи гуртка, Щоденник обліку роботи клубного гуртка, Щоденник обліку роботи гуртка, Журнал облік відвідування гуртка, Журнал реєстрації роботи гуртка, Книга обліку роботи гуртка, Ділова документація керівника гуртка, Журнал обліку роботи гуртка (секції, об'єднання, колективу), Журнал керівника гуртка, Журнал відвідувань гуртків, Журнал занять гуртків, Журнал секцій гуртків, Журнал обліку гурткової роботи, Журнал реєстрації гурткової роботи, План гурткової роботи, План роботи гуртка, Планування роботи гуртка, Книга планування та обліку роботи гуртка, Книга гурткової роботи, Книга реєстрації роботи гуртка, Журнал шкільного гуртка, Журнал хореографічного гуртка, Журнал вокального гуртка, Журнал для гурткової роботи, Журнал обліку гурткових робіт, журнал відвідування гурткових занять, Журнал гуртка в школі, журнал для куржка, Журнал театрального гуртка, Журнал танцювального гуртка, Журнал для керівника гуртка, Журнал відвідування гуртків, Журнал гуртків і секцій, Журнал гуртків в школі, Журнал відвідуваності гуртка, Журнал по роботі гуртка, Журнал для гурткової роботи, Журнал гуртків будинку культури, Журнал дитячого гуртка, Журнал спортивного гуртка, Журнал драматичного гуртка, Журнал гуртка співу, Журнали шахового гуртка, Журнал студентського гуртка, Журнал роботи творчого колективу, Журнал обліку роботи художнього колективу, Журнал обліку роботи для клубних закладів"/>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4" t="2001" r="3251" b="2882"/>
          <a:stretch/>
        </p:blipFill>
        <p:spPr bwMode="auto">
          <a:xfrm>
            <a:off x="362444" y="4385518"/>
            <a:ext cx="3187383" cy="222023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04145" y="5495636"/>
            <a:ext cx="1514764" cy="230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Group 2"/>
          <p:cNvGrpSpPr>
            <a:grpSpLocks/>
          </p:cNvGrpSpPr>
          <p:nvPr/>
        </p:nvGrpSpPr>
        <p:grpSpPr bwMode="auto">
          <a:xfrm>
            <a:off x="3706031" y="360915"/>
            <a:ext cx="1948873" cy="1357746"/>
            <a:chOff x="2961" y="5491"/>
            <a:chExt cx="5733" cy="5795"/>
          </a:xfrm>
        </p:grpSpPr>
        <p:pic>
          <p:nvPicPr>
            <p:cNvPr id="8" name="Picture 3" descr="худ-ест"/>
            <p:cNvPicPr>
              <a:picLocks noChangeAspect="1" noChangeArrowheads="1"/>
            </p:cNvPicPr>
            <p:nvPr/>
          </p:nvPicPr>
          <p:blipFill>
            <a:blip r:embed="rId5" cstate="print">
              <a:lum bright="20000"/>
            </a:blip>
            <a:srcRect/>
            <a:stretch>
              <a:fillRect/>
            </a:stretch>
          </p:blipFill>
          <p:spPr bwMode="auto">
            <a:xfrm>
              <a:off x="3683" y="5687"/>
              <a:ext cx="4717" cy="4460"/>
            </a:xfrm>
            <a:prstGeom prst="rect">
              <a:avLst/>
            </a:prstGeom>
            <a:noFill/>
            <a:ln w="9525">
              <a:noFill/>
              <a:miter lim="800000"/>
              <a:headEnd/>
              <a:tailEnd/>
            </a:ln>
          </p:spPr>
        </p:pic>
        <p:sp>
          <p:nvSpPr>
            <p:cNvPr id="9" name="WordArt 4"/>
            <p:cNvSpPr>
              <a:spLocks noChangeArrowheads="1" noChangeShapeType="1" noTextEdit="1"/>
            </p:cNvSpPr>
            <p:nvPr/>
          </p:nvSpPr>
          <p:spPr bwMode="auto">
            <a:xfrm>
              <a:off x="2961" y="6076"/>
              <a:ext cx="5733" cy="4962"/>
            </a:xfrm>
            <a:prstGeom prst="rect">
              <a:avLst/>
            </a:prstGeom>
          </p:spPr>
          <p:txBody>
            <a:bodyPr wrap="none" fromWordArt="1">
              <a:prstTxWarp prst="textArchDown">
                <a:avLst>
                  <a:gd name="adj" fmla="val 968142"/>
                </a:avLst>
              </a:prstTxWarp>
            </a:bodyPr>
            <a:lstStyle/>
            <a:p>
              <a:pPr algn="ctr" rtl="0"/>
              <a:endParaRPr lang="uk-UA" sz="2000" b="1" kern="10" spc="0" dirty="0">
                <a:ln w="9525">
                  <a:solidFill>
                    <a:srgbClr val="666699"/>
                  </a:solidFill>
                  <a:round/>
                  <a:headEnd/>
                  <a:tailEnd/>
                </a:ln>
                <a:solidFill>
                  <a:srgbClr val="666699"/>
                </a:solidFill>
                <a:effectLst/>
              </a:endParaRPr>
            </a:p>
          </p:txBody>
        </p:sp>
        <p:sp>
          <p:nvSpPr>
            <p:cNvPr id="10" name="WordArt 5"/>
            <p:cNvSpPr>
              <a:spLocks noChangeArrowheads="1" noChangeShapeType="1" noTextEdit="1"/>
            </p:cNvSpPr>
            <p:nvPr/>
          </p:nvSpPr>
          <p:spPr bwMode="auto">
            <a:xfrm rot="1496671">
              <a:off x="3090" y="5491"/>
              <a:ext cx="5440" cy="5795"/>
            </a:xfrm>
            <a:prstGeom prst="rect">
              <a:avLst/>
            </a:prstGeom>
          </p:spPr>
          <p:txBody>
            <a:bodyPr wrap="none" fromWordArt="1">
              <a:prstTxWarp prst="textArchUp">
                <a:avLst>
                  <a:gd name="adj" fmla="val 9545335"/>
                </a:avLst>
              </a:prstTxWarp>
            </a:bodyPr>
            <a:lstStyle/>
            <a:p>
              <a:pPr algn="ctr" rtl="0"/>
              <a:r>
                <a:rPr lang="uk-UA" sz="2000" b="1" kern="10" spc="0" dirty="0" smtClean="0">
                  <a:ln w="9525">
                    <a:solidFill>
                      <a:srgbClr val="666699"/>
                    </a:solidFill>
                    <a:round/>
                    <a:headEnd/>
                    <a:tailEnd/>
                  </a:ln>
                  <a:solidFill>
                    <a:srgbClr val="666699"/>
                  </a:solidFill>
                  <a:effectLst/>
                </a:rPr>
                <a:t>                     </a:t>
              </a:r>
              <a:endParaRPr lang="uk-UA" sz="2000" b="1" kern="10" spc="0" dirty="0">
                <a:ln w="9525">
                  <a:solidFill>
                    <a:srgbClr val="666699"/>
                  </a:solidFill>
                  <a:round/>
                  <a:headEnd/>
                  <a:tailEnd/>
                </a:ln>
                <a:solidFill>
                  <a:srgbClr val="666699"/>
                </a:solidFill>
                <a:effectLst/>
              </a:endParaRPr>
            </a:p>
          </p:txBody>
        </p:sp>
      </p:grpSp>
      <p:pic>
        <p:nvPicPr>
          <p:cNvPr id="12" name="Picture 4" descr="C:\Users\Asus\Desktop\img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4217" y="3509927"/>
            <a:ext cx="1994317" cy="1161397"/>
          </a:xfrm>
          <a:prstGeom prst="rect">
            <a:avLst/>
          </a:prstGeom>
          <a:noFill/>
        </p:spPr>
      </p:pic>
      <p:pic>
        <p:nvPicPr>
          <p:cNvPr id="6" name="Рисунок 5"/>
          <p:cNvPicPr>
            <a:picLocks noChangeAspect="1"/>
          </p:cNvPicPr>
          <p:nvPr/>
        </p:nvPicPr>
        <p:blipFill>
          <a:blip r:embed="rId7"/>
          <a:stretch>
            <a:fillRect/>
          </a:stretch>
        </p:blipFill>
        <p:spPr>
          <a:xfrm>
            <a:off x="6652945" y="5086850"/>
            <a:ext cx="2027814" cy="1518903"/>
          </a:xfrm>
          <a:prstGeom prst="rect">
            <a:avLst/>
          </a:prstGeom>
          <a:ln>
            <a:noFill/>
          </a:ln>
          <a:effectLst>
            <a:softEdge rad="112500"/>
          </a:effectLst>
        </p:spPr>
      </p:pic>
      <p:pic>
        <p:nvPicPr>
          <p:cNvPr id="13" name="Рисунок 12"/>
          <p:cNvPicPr>
            <a:picLocks noChangeAspect="1"/>
          </p:cNvPicPr>
          <p:nvPr/>
        </p:nvPicPr>
        <p:blipFill rotWithShape="1">
          <a:blip r:embed="rId8"/>
          <a:srcRect l="22364" t="13913" r="21555" b="10450"/>
          <a:stretch/>
        </p:blipFill>
        <p:spPr>
          <a:xfrm>
            <a:off x="862474" y="1509604"/>
            <a:ext cx="2078182" cy="1634997"/>
          </a:xfrm>
          <a:prstGeom prst="rect">
            <a:avLst/>
          </a:prstGeom>
        </p:spPr>
      </p:pic>
    </p:spTree>
    <p:extLst>
      <p:ext uri="{BB962C8B-B14F-4D97-AF65-F5344CB8AC3E}">
        <p14:creationId xmlns:p14="http://schemas.microsoft.com/office/powerpoint/2010/main" val="1579398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744" y="193964"/>
            <a:ext cx="7665605" cy="628072"/>
          </a:xfrm>
        </p:spPr>
        <p:txBody>
          <a:bodyPr>
            <a:normAutofit fontScale="90000"/>
          </a:bodyPr>
          <a:lstStyle/>
          <a:p>
            <a:pPr algn="ctr"/>
            <a:r>
              <a:rPr lang="uk-UA" b="1" i="1" dirty="0">
                <a:solidFill>
                  <a:srgbClr val="0061FF"/>
                </a:solidFill>
                <a:effectLst>
                  <a:outerShdw blurRad="38100" dist="38100" dir="2700000" algn="tl">
                    <a:srgbClr val="000000">
                      <a:alpha val="43137"/>
                    </a:srgbClr>
                  </a:outerShdw>
                </a:effectLst>
              </a:rPr>
              <a:t>Мистецький контент </a:t>
            </a:r>
            <a:endParaRPr lang="ru-RU" dirty="0">
              <a:solidFill>
                <a:srgbClr val="0061FF"/>
              </a:solidFill>
            </a:endParaRPr>
          </a:p>
        </p:txBody>
      </p:sp>
      <p:sp>
        <p:nvSpPr>
          <p:cNvPr id="3" name="Объект 2"/>
          <p:cNvSpPr>
            <a:spLocks noGrp="1"/>
          </p:cNvSpPr>
          <p:nvPr>
            <p:ph idx="1"/>
          </p:nvPr>
        </p:nvSpPr>
        <p:spPr>
          <a:xfrm>
            <a:off x="304799" y="960582"/>
            <a:ext cx="8709892" cy="4590473"/>
          </a:xfrm>
        </p:spPr>
        <p:txBody>
          <a:bodyPr>
            <a:normAutofit/>
          </a:bodyPr>
          <a:lstStyle/>
          <a:p>
            <a:pPr algn="just"/>
            <a:r>
              <a:rPr lang="uk-UA" b="1" i="1" u="sng" dirty="0">
                <a:solidFill>
                  <a:srgbClr val="00A7FF"/>
                </a:solidFill>
                <a:effectLst>
                  <a:outerShdw blurRad="38100" dist="38100" dir="2700000" algn="tl">
                    <a:srgbClr val="000000">
                      <a:alpha val="43137"/>
                    </a:srgbClr>
                  </a:outerShdw>
                </a:effectLst>
              </a:rPr>
              <a:t>Контент</a:t>
            </a:r>
            <a:r>
              <a:rPr lang="uk-UA" b="1" i="1" dirty="0">
                <a:solidFill>
                  <a:srgbClr val="00A7FF"/>
                </a:solidFill>
                <a:effectLst>
                  <a:outerShdw blurRad="38100" dist="38100" dir="2700000" algn="tl">
                    <a:srgbClr val="000000">
                      <a:alpha val="43137"/>
                    </a:srgbClr>
                  </a:outerShdw>
                </a:effectLst>
              </a:rPr>
              <a:t> –</a:t>
            </a:r>
            <a:r>
              <a:rPr lang="uk-UA" b="1" dirty="0"/>
              <a:t> </a:t>
            </a:r>
            <a:r>
              <a:rPr lang="uk-UA" dirty="0"/>
              <a:t>це термін яким заведено називати наповнення (</a:t>
            </a:r>
            <a:r>
              <a:rPr lang="uk-UA" i="1" dirty="0"/>
              <a:t>склад</a:t>
            </a:r>
            <a:r>
              <a:rPr lang="uk-UA" dirty="0"/>
              <a:t>) певного інформаційного ресурсу. Зазвичай дане слово використовується у сфері інтернет-ресурсів і під його характеристику підпадають: текстові та відео матеріали, аудіо записи чи зображення.</a:t>
            </a:r>
            <a:endParaRPr lang="ru-RU" dirty="0"/>
          </a:p>
          <a:p>
            <a:pPr algn="just"/>
            <a:r>
              <a:rPr lang="uk-UA" i="1" dirty="0" smtClean="0"/>
              <a:t>Контент </a:t>
            </a:r>
            <a:r>
              <a:rPr lang="uk-UA" i="1" dirty="0"/>
              <a:t>– </a:t>
            </a:r>
            <a:r>
              <a:rPr lang="uk-UA" dirty="0"/>
              <a:t>це будь-які матеріали які розміщені на сайті: аудіо, відео, тексти, картинки. У більш широкому розумінні, словом «контент», можна також називати наповнення книг, телевізійних та радіо передач, фільмів та комп’ютерних ігор.</a:t>
            </a:r>
            <a:endParaRPr lang="ru-RU" dirty="0"/>
          </a:p>
          <a:p>
            <a:pPr algn="just"/>
            <a:endParaRPr lang="ru-RU" dirty="0"/>
          </a:p>
        </p:txBody>
      </p:sp>
      <p:pic>
        <p:nvPicPr>
          <p:cNvPr id="4" name="Рисунок 3"/>
          <p:cNvPicPr>
            <a:picLocks noChangeAspect="1"/>
          </p:cNvPicPr>
          <p:nvPr/>
        </p:nvPicPr>
        <p:blipFill rotWithShape="1">
          <a:blip r:embed="rId2"/>
          <a:srcRect l="3454" t="17745" r="7758" b="4360"/>
          <a:stretch/>
        </p:blipFill>
        <p:spPr>
          <a:xfrm>
            <a:off x="6622473" y="5283200"/>
            <a:ext cx="2325686" cy="1357745"/>
          </a:xfrm>
          <a:prstGeom prst="rect">
            <a:avLst/>
          </a:prstGeom>
        </p:spPr>
      </p:pic>
    </p:spTree>
    <p:extLst>
      <p:ext uri="{BB962C8B-B14F-4D97-AF65-F5344CB8AC3E}">
        <p14:creationId xmlns:p14="http://schemas.microsoft.com/office/powerpoint/2010/main" val="1203982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1007</TotalTime>
  <Words>233</Words>
  <Application>Microsoft Office PowerPoint</Application>
  <PresentationFormat>Экран (4:3)</PresentationFormat>
  <Paragraphs>59</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Office Theme</vt:lpstr>
      <vt:lpstr>Презентация PowerPoint</vt:lpstr>
      <vt:lpstr>План проведення</vt:lpstr>
      <vt:lpstr>Особливості  організації  позанавчальної діяльності учнів з мистецтва в умовах воєнного стану</vt:lpstr>
      <vt:lpstr>Особливості  організації  позанавчальної діяльності учнів з мистецтва в умовах воєнного стану</vt:lpstr>
      <vt:lpstr>Мета гурткової роботи з мистецтва</vt:lpstr>
      <vt:lpstr>Презентация PowerPoint</vt:lpstr>
      <vt:lpstr>Презентация PowerPoint</vt:lpstr>
      <vt:lpstr>Документація</vt:lpstr>
      <vt:lpstr>Мистецький контент </vt:lpstr>
      <vt:lpstr>Мистецький контент </vt:lpstr>
      <vt:lpstr>Дякую за увагу</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Metodisti</cp:lastModifiedBy>
  <cp:revision>118</cp:revision>
  <cp:lastPrinted>2022-06-02T07:18:58Z</cp:lastPrinted>
  <dcterms:created xsi:type="dcterms:W3CDTF">2016-11-18T14:12:19Z</dcterms:created>
  <dcterms:modified xsi:type="dcterms:W3CDTF">2022-06-02T11:02:40Z</dcterms:modified>
</cp:coreProperties>
</file>