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3" r:id="rId1"/>
  </p:sldMasterIdLst>
  <p:notesMasterIdLst>
    <p:notesMasterId r:id="rId31"/>
  </p:notesMasterIdLst>
  <p:sldIdLst>
    <p:sldId id="256" r:id="rId2"/>
    <p:sldId id="266" r:id="rId3"/>
    <p:sldId id="257" r:id="rId4"/>
    <p:sldId id="287" r:id="rId5"/>
    <p:sldId id="288" r:id="rId6"/>
    <p:sldId id="270" r:id="rId7"/>
    <p:sldId id="259" r:id="rId8"/>
    <p:sldId id="258" r:id="rId9"/>
    <p:sldId id="284" r:id="rId10"/>
    <p:sldId id="279" r:id="rId11"/>
    <p:sldId id="267" r:id="rId12"/>
    <p:sldId id="280" r:id="rId13"/>
    <p:sldId id="286" r:id="rId14"/>
    <p:sldId id="296" r:id="rId15"/>
    <p:sldId id="297" r:id="rId16"/>
    <p:sldId id="282" r:id="rId17"/>
    <p:sldId id="273" r:id="rId18"/>
    <p:sldId id="291" r:id="rId19"/>
    <p:sldId id="293" r:id="rId20"/>
    <p:sldId id="298" r:id="rId21"/>
    <p:sldId id="271" r:id="rId22"/>
    <p:sldId id="272" r:id="rId23"/>
    <p:sldId id="275" r:id="rId24"/>
    <p:sldId id="276" r:id="rId25"/>
    <p:sldId id="277" r:id="rId26"/>
    <p:sldId id="278" r:id="rId27"/>
    <p:sldId id="299" r:id="rId28"/>
    <p:sldId id="261" r:id="rId29"/>
    <p:sldId id="294"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CC3300"/>
    <a:srgbClr val="006600"/>
    <a:srgbClr val="008000"/>
    <a:srgbClr val="669900"/>
    <a:srgbClr val="808000"/>
    <a:srgbClr val="009900"/>
    <a:srgbClr val="FF5050"/>
    <a:srgbClr val="9933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DFBD3B84-F1BE-462D-9C85-57567504CEEF}">
  <a:tblStyle styleId="{DFBD3B84-F1BE-462D-9C85-57567504CEEF}" styleName="Table_0">
    <a:wholeTbl>
      <a:tcTxStyle b="off" i="off">
        <a:font>
          <a:latin typeface="Calibri"/>
          <a:ea typeface="Calibri"/>
          <a:cs typeface="Calibri"/>
        </a:font>
        <a:schemeClr val="dk1"/>
      </a:tcTxStyle>
      <a:tcStyle>
        <a:tcBdr>
          <a:left>
            <a:ln w="12700" cap="flat" cmpd="sng">
              <a:solidFill>
                <a:schemeClr val="accent3"/>
              </a:solidFill>
              <a:prstDash val="solid"/>
              <a:round/>
              <a:headEnd type="none" w="sm" len="sm"/>
              <a:tailEnd type="none" w="sm" len="sm"/>
            </a:ln>
          </a:left>
          <a:right>
            <a:ln w="12700" cap="flat" cmpd="sng">
              <a:solidFill>
                <a:schemeClr val="accent3"/>
              </a:solidFill>
              <a:prstDash val="solid"/>
              <a:round/>
              <a:headEnd type="none" w="sm" len="sm"/>
              <a:tailEnd type="none" w="sm" len="sm"/>
            </a:ln>
          </a:right>
          <a:top>
            <a:ln w="12700" cap="flat" cmpd="sng">
              <a:solidFill>
                <a:schemeClr val="accent3"/>
              </a:solidFill>
              <a:prstDash val="solid"/>
              <a:round/>
              <a:headEnd type="none" w="sm" len="sm"/>
              <a:tailEnd type="none" w="sm" len="sm"/>
            </a:ln>
          </a:top>
          <a:bottom>
            <a:ln w="12700" cap="flat" cmpd="sng">
              <a:solidFill>
                <a:schemeClr val="accent3"/>
              </a:solidFill>
              <a:prstDash val="solid"/>
              <a:round/>
              <a:headEnd type="none" w="sm" len="sm"/>
              <a:tailEnd type="none" w="sm" len="sm"/>
            </a:ln>
          </a:bottom>
          <a:insideH>
            <a:ln w="12700" cap="flat" cmpd="sng">
              <a:solidFill>
                <a:schemeClr val="accent3"/>
              </a:solidFill>
              <a:prstDash val="solid"/>
              <a:round/>
              <a:headEnd type="none" w="sm" len="sm"/>
              <a:tailEnd type="none" w="sm" len="sm"/>
            </a:ln>
          </a:insideH>
          <a:insideV>
            <a:ln w="12700" cap="flat" cmpd="sng">
              <a:solidFill>
                <a:schemeClr val="accent3"/>
              </a:solidFill>
              <a:prstDash val="solid"/>
              <a:round/>
              <a:headEnd type="none" w="sm" len="sm"/>
              <a:tailEnd type="none" w="sm" len="sm"/>
            </a:ln>
          </a:insideV>
        </a:tcBdr>
        <a:fill>
          <a:solidFill>
            <a:srgbClr val="E7ECF7"/>
          </a:solidFill>
        </a:fill>
      </a:tcStyle>
    </a:wholeTbl>
    <a:band1H>
      <a:tcTxStyle/>
      <a:tcStyle>
        <a:tcBdr/>
        <a:fill>
          <a:solidFill>
            <a:srgbClr val="CBD7EF"/>
          </a:solidFill>
        </a:fill>
      </a:tcStyle>
    </a:band1H>
    <a:band2H>
      <a:tcTxStyle/>
      <a:tcStyle>
        <a:tcBdr/>
      </a:tcStyle>
    </a:band2H>
    <a:band1V>
      <a:tcTxStyle/>
      <a:tcStyle>
        <a:tcBdr/>
        <a:fill>
          <a:solidFill>
            <a:srgbClr val="CBD7EF"/>
          </a:solidFill>
        </a:fill>
      </a:tcStyle>
    </a:band1V>
    <a:band2V>
      <a:tcTxStyle/>
      <a:tcStyle>
        <a:tcBdr/>
      </a:tcStyle>
    </a:band2V>
    <a:lastCol>
      <a:tcTxStyle b="on" i="off"/>
      <a:tcStyle>
        <a:tcBdr/>
      </a:tcStyle>
    </a:lastCol>
    <a:firstCol>
      <a:tcTxStyle b="on" i="off"/>
      <a:tcStyle>
        <a:tcBdr/>
      </a:tcStyle>
    </a:firstCol>
    <a:lastRow>
      <a:tcTxStyle b="on" i="off"/>
      <a:tcStyle>
        <a:tcBdr>
          <a:top>
            <a:ln w="25400" cap="flat" cmpd="sng">
              <a:solidFill>
                <a:schemeClr val="accent3"/>
              </a:solidFill>
              <a:prstDash val="solid"/>
              <a:round/>
              <a:headEnd type="none" w="sm" len="sm"/>
              <a:tailEnd type="none" w="sm" len="sm"/>
            </a:ln>
          </a:top>
        </a:tcBdr>
        <a:fill>
          <a:solidFill>
            <a:srgbClr val="E7ECF7"/>
          </a:solidFill>
        </a:fill>
      </a:tcStyle>
    </a:lastRow>
    <a:seCell>
      <a:tcTxStyle/>
      <a:tcStyle>
        <a:tcBdr/>
      </a:tcStyle>
    </a:seCell>
    <a:swCell>
      <a:tcTxStyle/>
      <a:tcStyle>
        <a:tcBdr/>
      </a:tcStyle>
    </a:swCell>
    <a:firstRow>
      <a:tcTxStyle b="on" i="off"/>
      <a:tcStyle>
        <a:tcBdr/>
        <a:fill>
          <a:solidFill>
            <a:srgbClr val="E7ECF7"/>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80" y="2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0B4468-BA21-4E7A-8BA0-039454E97E5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ru-RU"/>
        </a:p>
      </dgm:t>
    </dgm:pt>
    <dgm:pt modelId="{021DF733-78C7-48BD-BBC5-20C00BA1B89E}">
      <dgm:prSet phldrT="[Текст]" custT="1"/>
      <dgm:spPr/>
      <dgm:t>
        <a:bodyPr/>
        <a:lstStyle/>
        <a:p>
          <a:pPr algn="ctr"/>
          <a:r>
            <a:rPr lang="ru-RU" sz="2000" dirty="0" smtClean="0">
              <a:solidFill>
                <a:schemeClr val="tx1"/>
              </a:solidFill>
              <a:latin typeface="Arial" charset="0"/>
            </a:rPr>
            <a:t>Активні та свідомі громадяни</a:t>
          </a:r>
          <a:endParaRPr lang="ru-RU" sz="2000" dirty="0">
            <a:solidFill>
              <a:schemeClr val="tx1"/>
            </a:solidFill>
          </a:endParaRPr>
        </a:p>
      </dgm:t>
    </dgm:pt>
    <dgm:pt modelId="{5EF5B224-ADE1-470B-9A5A-01109E2A27D3}" type="parTrans" cxnId="{88F223C6-7EB2-474A-B0D7-DE3177CC3147}">
      <dgm:prSet/>
      <dgm:spPr/>
      <dgm:t>
        <a:bodyPr/>
        <a:lstStyle/>
        <a:p>
          <a:endParaRPr lang="ru-RU"/>
        </a:p>
      </dgm:t>
    </dgm:pt>
    <dgm:pt modelId="{DF4233FA-C42A-4CDC-A7E9-0B50D727CE9B}" type="sibTrans" cxnId="{88F223C6-7EB2-474A-B0D7-DE3177CC3147}">
      <dgm:prSet/>
      <dgm:spPr/>
      <dgm:t>
        <a:bodyPr/>
        <a:lstStyle/>
        <a:p>
          <a:endParaRPr lang="ru-RU"/>
        </a:p>
      </dgm:t>
    </dgm:pt>
    <dgm:pt modelId="{9AB17943-143F-4E7C-AF52-A93734EF787A}">
      <dgm:prSet phldrT="[Текст]" custT="1"/>
      <dgm:spPr/>
      <dgm:t>
        <a:bodyPr/>
        <a:lstStyle/>
        <a:p>
          <a:pPr algn="ctr"/>
          <a:r>
            <a:rPr lang="uk-UA" sz="2000" dirty="0" smtClean="0">
              <a:solidFill>
                <a:schemeClr val="tx1"/>
              </a:solidFill>
              <a:latin typeface="Arial" charset="0"/>
            </a:rPr>
            <a:t>Знання та мотивація</a:t>
          </a:r>
          <a:endParaRPr lang="ru-RU" sz="2000" dirty="0">
            <a:solidFill>
              <a:schemeClr val="tx1"/>
            </a:solidFill>
          </a:endParaRPr>
        </a:p>
      </dgm:t>
    </dgm:pt>
    <dgm:pt modelId="{59D79FDC-41D1-42FC-99BF-D60861107696}" type="parTrans" cxnId="{D38E8FF6-AE36-4285-992C-1ABC8064B359}">
      <dgm:prSet/>
      <dgm:spPr/>
      <dgm:t>
        <a:bodyPr/>
        <a:lstStyle/>
        <a:p>
          <a:endParaRPr lang="ru-RU"/>
        </a:p>
      </dgm:t>
    </dgm:pt>
    <dgm:pt modelId="{46F2E61B-4241-4AA9-841F-E0E91BC09F14}" type="sibTrans" cxnId="{D38E8FF6-AE36-4285-992C-1ABC8064B359}">
      <dgm:prSet/>
      <dgm:spPr/>
      <dgm:t>
        <a:bodyPr/>
        <a:lstStyle/>
        <a:p>
          <a:endParaRPr lang="ru-RU"/>
        </a:p>
      </dgm:t>
    </dgm:pt>
    <dgm:pt modelId="{FAD79FEA-154A-4D7E-8429-4BE98928483F}">
      <dgm:prSet phldrT="[Текст]" custT="1"/>
      <dgm:spPr/>
      <dgm:t>
        <a:bodyPr/>
        <a:lstStyle/>
        <a:p>
          <a:pPr algn="ctr"/>
          <a:r>
            <a:rPr lang="ru-RU" sz="2000" dirty="0" smtClean="0">
              <a:solidFill>
                <a:schemeClr val="tx1"/>
              </a:solidFill>
              <a:latin typeface="Arial" charset="0"/>
            </a:rPr>
            <a:t>Відкритий  діалог</a:t>
          </a:r>
          <a:endParaRPr lang="ru-RU" sz="2000" dirty="0">
            <a:solidFill>
              <a:schemeClr val="tx1"/>
            </a:solidFill>
          </a:endParaRPr>
        </a:p>
      </dgm:t>
    </dgm:pt>
    <dgm:pt modelId="{625FDE6C-CCCD-434D-9A55-9D830E43649A}" type="parTrans" cxnId="{69A773E0-BD36-4D3C-9226-1219F2569B87}">
      <dgm:prSet/>
      <dgm:spPr/>
      <dgm:t>
        <a:bodyPr/>
        <a:lstStyle/>
        <a:p>
          <a:endParaRPr lang="ru-RU"/>
        </a:p>
      </dgm:t>
    </dgm:pt>
    <dgm:pt modelId="{0A19B2BB-6775-4E8D-A035-C97AA7D17C83}" type="sibTrans" cxnId="{69A773E0-BD36-4D3C-9226-1219F2569B87}">
      <dgm:prSet/>
      <dgm:spPr/>
      <dgm:t>
        <a:bodyPr/>
        <a:lstStyle/>
        <a:p>
          <a:endParaRPr lang="ru-RU"/>
        </a:p>
      </dgm:t>
    </dgm:pt>
    <dgm:pt modelId="{201F5412-074F-41AE-9FFD-10F3E097DF16}" type="pres">
      <dgm:prSet presAssocID="{C60B4468-BA21-4E7A-8BA0-039454E97E52}" presName="linear" presStyleCnt="0">
        <dgm:presLayoutVars>
          <dgm:dir/>
          <dgm:animLvl val="lvl"/>
          <dgm:resizeHandles val="exact"/>
        </dgm:presLayoutVars>
      </dgm:prSet>
      <dgm:spPr/>
      <dgm:t>
        <a:bodyPr/>
        <a:lstStyle/>
        <a:p>
          <a:endParaRPr lang="ru-RU"/>
        </a:p>
      </dgm:t>
    </dgm:pt>
    <dgm:pt modelId="{9C047287-82A5-4AAD-A688-757150E8FDF9}" type="pres">
      <dgm:prSet presAssocID="{021DF733-78C7-48BD-BBC5-20C00BA1B89E}" presName="parentLin" presStyleCnt="0"/>
      <dgm:spPr/>
    </dgm:pt>
    <dgm:pt modelId="{6E0D2BF7-BFEC-42DD-ABAF-B37399A941F6}" type="pres">
      <dgm:prSet presAssocID="{021DF733-78C7-48BD-BBC5-20C00BA1B89E}" presName="parentLeftMargin" presStyleLbl="node1" presStyleIdx="0" presStyleCnt="3"/>
      <dgm:spPr/>
      <dgm:t>
        <a:bodyPr/>
        <a:lstStyle/>
        <a:p>
          <a:endParaRPr lang="ru-RU"/>
        </a:p>
      </dgm:t>
    </dgm:pt>
    <dgm:pt modelId="{0F6A494D-603F-44D5-8904-3D5D02E30A8B}" type="pres">
      <dgm:prSet presAssocID="{021DF733-78C7-48BD-BBC5-20C00BA1B89E}" presName="parentText" presStyleLbl="node1" presStyleIdx="0" presStyleCnt="3" custScaleX="123770" custScaleY="159080">
        <dgm:presLayoutVars>
          <dgm:chMax val="0"/>
          <dgm:bulletEnabled val="1"/>
        </dgm:presLayoutVars>
      </dgm:prSet>
      <dgm:spPr/>
      <dgm:t>
        <a:bodyPr/>
        <a:lstStyle/>
        <a:p>
          <a:endParaRPr lang="ru-RU"/>
        </a:p>
      </dgm:t>
    </dgm:pt>
    <dgm:pt modelId="{49FA6091-6C2A-41DB-8E1A-5FB248868F94}" type="pres">
      <dgm:prSet presAssocID="{021DF733-78C7-48BD-BBC5-20C00BA1B89E}" presName="negativeSpace" presStyleCnt="0"/>
      <dgm:spPr/>
    </dgm:pt>
    <dgm:pt modelId="{309D84C2-44A4-4852-8165-D10E6E75A661}" type="pres">
      <dgm:prSet presAssocID="{021DF733-78C7-48BD-BBC5-20C00BA1B89E}" presName="childText" presStyleLbl="conFgAcc1" presStyleIdx="0" presStyleCnt="3">
        <dgm:presLayoutVars>
          <dgm:bulletEnabled val="1"/>
        </dgm:presLayoutVars>
        <dgm:style>
          <a:lnRef idx="1">
            <a:schemeClr val="accent5"/>
          </a:lnRef>
          <a:fillRef idx="3">
            <a:schemeClr val="accent5"/>
          </a:fillRef>
          <a:effectRef idx="2">
            <a:schemeClr val="accent5"/>
          </a:effectRef>
          <a:fontRef idx="minor">
            <a:schemeClr val="lt1"/>
          </a:fontRef>
        </dgm:style>
      </dgm:prSet>
      <dgm:spPr/>
    </dgm:pt>
    <dgm:pt modelId="{A2989320-162A-4F24-BC28-E9BC2B7F4FED}" type="pres">
      <dgm:prSet presAssocID="{DF4233FA-C42A-4CDC-A7E9-0B50D727CE9B}" presName="spaceBetweenRectangles" presStyleCnt="0"/>
      <dgm:spPr/>
    </dgm:pt>
    <dgm:pt modelId="{0CEDC042-5283-479C-BB90-437F6EFA4941}" type="pres">
      <dgm:prSet presAssocID="{9AB17943-143F-4E7C-AF52-A93734EF787A}" presName="parentLin" presStyleCnt="0"/>
      <dgm:spPr/>
    </dgm:pt>
    <dgm:pt modelId="{E9BE0D2A-A098-46AD-84A5-69E385D25477}" type="pres">
      <dgm:prSet presAssocID="{9AB17943-143F-4E7C-AF52-A93734EF787A}" presName="parentLeftMargin" presStyleLbl="node1" presStyleIdx="0" presStyleCnt="3"/>
      <dgm:spPr/>
      <dgm:t>
        <a:bodyPr/>
        <a:lstStyle/>
        <a:p>
          <a:endParaRPr lang="ru-RU"/>
        </a:p>
      </dgm:t>
    </dgm:pt>
    <dgm:pt modelId="{6EFE404A-C4D7-4EEC-BF90-89B243A47EDA}" type="pres">
      <dgm:prSet presAssocID="{9AB17943-143F-4E7C-AF52-A93734EF787A}" presName="parentText" presStyleLbl="node1" presStyleIdx="1" presStyleCnt="3" custScaleX="124017" custScaleY="163574">
        <dgm:presLayoutVars>
          <dgm:chMax val="0"/>
          <dgm:bulletEnabled val="1"/>
        </dgm:presLayoutVars>
      </dgm:prSet>
      <dgm:spPr/>
      <dgm:t>
        <a:bodyPr/>
        <a:lstStyle/>
        <a:p>
          <a:endParaRPr lang="ru-RU"/>
        </a:p>
      </dgm:t>
    </dgm:pt>
    <dgm:pt modelId="{57623898-C084-485F-B70F-761EDA906377}" type="pres">
      <dgm:prSet presAssocID="{9AB17943-143F-4E7C-AF52-A93734EF787A}" presName="negativeSpace" presStyleCnt="0"/>
      <dgm:spPr/>
    </dgm:pt>
    <dgm:pt modelId="{FCE56C28-2CE7-445B-B26C-7AD36A49D7A5}" type="pres">
      <dgm:prSet presAssocID="{9AB17943-143F-4E7C-AF52-A93734EF787A}" presName="childText" presStyleLbl="conFgAcc1" presStyleIdx="1" presStyleCnt="3">
        <dgm:presLayoutVars>
          <dgm:bulletEnabled val="1"/>
        </dgm:presLayoutVars>
        <dgm:style>
          <a:lnRef idx="1">
            <a:schemeClr val="accent2"/>
          </a:lnRef>
          <a:fillRef idx="3">
            <a:schemeClr val="accent2"/>
          </a:fillRef>
          <a:effectRef idx="2">
            <a:schemeClr val="accent2"/>
          </a:effectRef>
          <a:fontRef idx="minor">
            <a:schemeClr val="lt1"/>
          </a:fontRef>
        </dgm:style>
      </dgm:prSet>
      <dgm:spPr/>
    </dgm:pt>
    <dgm:pt modelId="{7D544E5B-7FBF-402F-AC13-40E7A04F17D1}" type="pres">
      <dgm:prSet presAssocID="{46F2E61B-4241-4AA9-841F-E0E91BC09F14}" presName="spaceBetweenRectangles" presStyleCnt="0"/>
      <dgm:spPr/>
    </dgm:pt>
    <dgm:pt modelId="{DD7705BE-4AA1-430E-9688-3D556B7E71CD}" type="pres">
      <dgm:prSet presAssocID="{FAD79FEA-154A-4D7E-8429-4BE98928483F}" presName="parentLin" presStyleCnt="0"/>
      <dgm:spPr/>
    </dgm:pt>
    <dgm:pt modelId="{85237331-0BC6-4DAB-B659-012FDB1FF0DB}" type="pres">
      <dgm:prSet presAssocID="{FAD79FEA-154A-4D7E-8429-4BE98928483F}" presName="parentLeftMargin" presStyleLbl="node1" presStyleIdx="1" presStyleCnt="3"/>
      <dgm:spPr/>
      <dgm:t>
        <a:bodyPr/>
        <a:lstStyle/>
        <a:p>
          <a:endParaRPr lang="ru-RU"/>
        </a:p>
      </dgm:t>
    </dgm:pt>
    <dgm:pt modelId="{C3F64935-1F28-46A5-A997-94FB299BD7B3}" type="pres">
      <dgm:prSet presAssocID="{FAD79FEA-154A-4D7E-8429-4BE98928483F}" presName="parentText" presStyleLbl="node1" presStyleIdx="2" presStyleCnt="3" custScaleX="124357" custScaleY="145923">
        <dgm:presLayoutVars>
          <dgm:chMax val="0"/>
          <dgm:bulletEnabled val="1"/>
        </dgm:presLayoutVars>
      </dgm:prSet>
      <dgm:spPr/>
      <dgm:t>
        <a:bodyPr/>
        <a:lstStyle/>
        <a:p>
          <a:endParaRPr lang="ru-RU"/>
        </a:p>
      </dgm:t>
    </dgm:pt>
    <dgm:pt modelId="{220CA058-443E-4C80-83F1-DEC70E8F4D61}" type="pres">
      <dgm:prSet presAssocID="{FAD79FEA-154A-4D7E-8429-4BE98928483F}" presName="negativeSpace" presStyleCnt="0"/>
      <dgm:spPr/>
    </dgm:pt>
    <dgm:pt modelId="{ABB04299-6385-439E-BD18-6BED388AA141}" type="pres">
      <dgm:prSet presAssocID="{FAD79FEA-154A-4D7E-8429-4BE98928483F}" presName="childText" presStyleLbl="conFgAcc1" presStyleIdx="2" presStyleCnt="3">
        <dgm:presLayoutVars>
          <dgm:bulletEnabled val="1"/>
        </dgm:presLayoutVars>
        <dgm:style>
          <a:lnRef idx="1">
            <a:schemeClr val="accent5"/>
          </a:lnRef>
          <a:fillRef idx="3">
            <a:schemeClr val="accent5"/>
          </a:fillRef>
          <a:effectRef idx="2">
            <a:schemeClr val="accent5"/>
          </a:effectRef>
          <a:fontRef idx="minor">
            <a:schemeClr val="lt1"/>
          </a:fontRef>
        </dgm:style>
      </dgm:prSet>
      <dgm:spPr/>
    </dgm:pt>
  </dgm:ptLst>
  <dgm:cxnLst>
    <dgm:cxn modelId="{D38E8FF6-AE36-4285-992C-1ABC8064B359}" srcId="{C60B4468-BA21-4E7A-8BA0-039454E97E52}" destId="{9AB17943-143F-4E7C-AF52-A93734EF787A}" srcOrd="1" destOrd="0" parTransId="{59D79FDC-41D1-42FC-99BF-D60861107696}" sibTransId="{46F2E61B-4241-4AA9-841F-E0E91BC09F14}"/>
    <dgm:cxn modelId="{764D9E60-2030-48BD-801E-7594D3BF8900}" type="presOf" srcId="{9AB17943-143F-4E7C-AF52-A93734EF787A}" destId="{E9BE0D2A-A098-46AD-84A5-69E385D25477}" srcOrd="0" destOrd="0" presId="urn:microsoft.com/office/officeart/2005/8/layout/list1"/>
    <dgm:cxn modelId="{88F223C6-7EB2-474A-B0D7-DE3177CC3147}" srcId="{C60B4468-BA21-4E7A-8BA0-039454E97E52}" destId="{021DF733-78C7-48BD-BBC5-20C00BA1B89E}" srcOrd="0" destOrd="0" parTransId="{5EF5B224-ADE1-470B-9A5A-01109E2A27D3}" sibTransId="{DF4233FA-C42A-4CDC-A7E9-0B50D727CE9B}"/>
    <dgm:cxn modelId="{57080178-3E0C-441B-992A-B66A70372AE0}" type="presOf" srcId="{021DF733-78C7-48BD-BBC5-20C00BA1B89E}" destId="{6E0D2BF7-BFEC-42DD-ABAF-B37399A941F6}" srcOrd="0" destOrd="0" presId="urn:microsoft.com/office/officeart/2005/8/layout/list1"/>
    <dgm:cxn modelId="{B09C0C05-0060-4DDE-9611-2C1A8C5811BA}" type="presOf" srcId="{FAD79FEA-154A-4D7E-8429-4BE98928483F}" destId="{C3F64935-1F28-46A5-A997-94FB299BD7B3}" srcOrd="1" destOrd="0" presId="urn:microsoft.com/office/officeart/2005/8/layout/list1"/>
    <dgm:cxn modelId="{F728C29E-76C4-400D-9BF3-BC22332BCD8F}" type="presOf" srcId="{FAD79FEA-154A-4D7E-8429-4BE98928483F}" destId="{85237331-0BC6-4DAB-B659-012FDB1FF0DB}" srcOrd="0" destOrd="0" presId="urn:microsoft.com/office/officeart/2005/8/layout/list1"/>
    <dgm:cxn modelId="{E6E1DEFA-0349-45F7-8E7C-9443F150BDBF}" type="presOf" srcId="{C60B4468-BA21-4E7A-8BA0-039454E97E52}" destId="{201F5412-074F-41AE-9FFD-10F3E097DF16}" srcOrd="0" destOrd="0" presId="urn:microsoft.com/office/officeart/2005/8/layout/list1"/>
    <dgm:cxn modelId="{83802DE4-6234-4304-B57D-1545A48A6396}" type="presOf" srcId="{9AB17943-143F-4E7C-AF52-A93734EF787A}" destId="{6EFE404A-C4D7-4EEC-BF90-89B243A47EDA}" srcOrd="1" destOrd="0" presId="urn:microsoft.com/office/officeart/2005/8/layout/list1"/>
    <dgm:cxn modelId="{69A773E0-BD36-4D3C-9226-1219F2569B87}" srcId="{C60B4468-BA21-4E7A-8BA0-039454E97E52}" destId="{FAD79FEA-154A-4D7E-8429-4BE98928483F}" srcOrd="2" destOrd="0" parTransId="{625FDE6C-CCCD-434D-9A55-9D830E43649A}" sibTransId="{0A19B2BB-6775-4E8D-A035-C97AA7D17C83}"/>
    <dgm:cxn modelId="{0C41AAD9-E850-4146-BBC7-C8D283D4683D}" type="presOf" srcId="{021DF733-78C7-48BD-BBC5-20C00BA1B89E}" destId="{0F6A494D-603F-44D5-8904-3D5D02E30A8B}" srcOrd="1" destOrd="0" presId="urn:microsoft.com/office/officeart/2005/8/layout/list1"/>
    <dgm:cxn modelId="{F489E03A-5B48-4E0D-83A1-75B56DFD8B02}" type="presParOf" srcId="{201F5412-074F-41AE-9FFD-10F3E097DF16}" destId="{9C047287-82A5-4AAD-A688-757150E8FDF9}" srcOrd="0" destOrd="0" presId="urn:microsoft.com/office/officeart/2005/8/layout/list1"/>
    <dgm:cxn modelId="{E3CD56FD-FA0D-4432-B1C8-569C8C7F95AB}" type="presParOf" srcId="{9C047287-82A5-4AAD-A688-757150E8FDF9}" destId="{6E0D2BF7-BFEC-42DD-ABAF-B37399A941F6}" srcOrd="0" destOrd="0" presId="urn:microsoft.com/office/officeart/2005/8/layout/list1"/>
    <dgm:cxn modelId="{4BCF1870-D736-4863-908A-04282600B26E}" type="presParOf" srcId="{9C047287-82A5-4AAD-A688-757150E8FDF9}" destId="{0F6A494D-603F-44D5-8904-3D5D02E30A8B}" srcOrd="1" destOrd="0" presId="urn:microsoft.com/office/officeart/2005/8/layout/list1"/>
    <dgm:cxn modelId="{665494A5-F4A0-43D6-A151-57DF8B98A66D}" type="presParOf" srcId="{201F5412-074F-41AE-9FFD-10F3E097DF16}" destId="{49FA6091-6C2A-41DB-8E1A-5FB248868F94}" srcOrd="1" destOrd="0" presId="urn:microsoft.com/office/officeart/2005/8/layout/list1"/>
    <dgm:cxn modelId="{8C9D42B6-303A-492A-9375-2CBB5808490D}" type="presParOf" srcId="{201F5412-074F-41AE-9FFD-10F3E097DF16}" destId="{309D84C2-44A4-4852-8165-D10E6E75A661}" srcOrd="2" destOrd="0" presId="urn:microsoft.com/office/officeart/2005/8/layout/list1"/>
    <dgm:cxn modelId="{5A7DD811-A206-4F8A-83BD-44698CC226E3}" type="presParOf" srcId="{201F5412-074F-41AE-9FFD-10F3E097DF16}" destId="{A2989320-162A-4F24-BC28-E9BC2B7F4FED}" srcOrd="3" destOrd="0" presId="urn:microsoft.com/office/officeart/2005/8/layout/list1"/>
    <dgm:cxn modelId="{D0AB88A2-29FC-4A03-B476-CC8EC46A44A9}" type="presParOf" srcId="{201F5412-074F-41AE-9FFD-10F3E097DF16}" destId="{0CEDC042-5283-479C-BB90-437F6EFA4941}" srcOrd="4" destOrd="0" presId="urn:microsoft.com/office/officeart/2005/8/layout/list1"/>
    <dgm:cxn modelId="{6A52A224-B8D3-42FE-AAA9-E558A92D0EE4}" type="presParOf" srcId="{0CEDC042-5283-479C-BB90-437F6EFA4941}" destId="{E9BE0D2A-A098-46AD-84A5-69E385D25477}" srcOrd="0" destOrd="0" presId="urn:microsoft.com/office/officeart/2005/8/layout/list1"/>
    <dgm:cxn modelId="{10A39016-9CAC-4A64-AA26-5DB4A1780CFB}" type="presParOf" srcId="{0CEDC042-5283-479C-BB90-437F6EFA4941}" destId="{6EFE404A-C4D7-4EEC-BF90-89B243A47EDA}" srcOrd="1" destOrd="0" presId="urn:microsoft.com/office/officeart/2005/8/layout/list1"/>
    <dgm:cxn modelId="{52425714-5420-4034-9194-B869FD36135A}" type="presParOf" srcId="{201F5412-074F-41AE-9FFD-10F3E097DF16}" destId="{57623898-C084-485F-B70F-761EDA906377}" srcOrd="5" destOrd="0" presId="urn:microsoft.com/office/officeart/2005/8/layout/list1"/>
    <dgm:cxn modelId="{96444308-16D5-4503-8A51-16AD921591F1}" type="presParOf" srcId="{201F5412-074F-41AE-9FFD-10F3E097DF16}" destId="{FCE56C28-2CE7-445B-B26C-7AD36A49D7A5}" srcOrd="6" destOrd="0" presId="urn:microsoft.com/office/officeart/2005/8/layout/list1"/>
    <dgm:cxn modelId="{4396F376-6ADC-4997-B084-C18E05816841}" type="presParOf" srcId="{201F5412-074F-41AE-9FFD-10F3E097DF16}" destId="{7D544E5B-7FBF-402F-AC13-40E7A04F17D1}" srcOrd="7" destOrd="0" presId="urn:microsoft.com/office/officeart/2005/8/layout/list1"/>
    <dgm:cxn modelId="{721C0E65-D149-43C8-97DE-50E548792CAA}" type="presParOf" srcId="{201F5412-074F-41AE-9FFD-10F3E097DF16}" destId="{DD7705BE-4AA1-430E-9688-3D556B7E71CD}" srcOrd="8" destOrd="0" presId="urn:microsoft.com/office/officeart/2005/8/layout/list1"/>
    <dgm:cxn modelId="{F8E171CC-7511-4486-9293-69BB7EC7B1B7}" type="presParOf" srcId="{DD7705BE-4AA1-430E-9688-3D556B7E71CD}" destId="{85237331-0BC6-4DAB-B659-012FDB1FF0DB}" srcOrd="0" destOrd="0" presId="urn:microsoft.com/office/officeart/2005/8/layout/list1"/>
    <dgm:cxn modelId="{1A8FDFCE-8D5C-4EC2-AEE4-322E81B5A6CE}" type="presParOf" srcId="{DD7705BE-4AA1-430E-9688-3D556B7E71CD}" destId="{C3F64935-1F28-46A5-A997-94FB299BD7B3}" srcOrd="1" destOrd="0" presId="urn:microsoft.com/office/officeart/2005/8/layout/list1"/>
    <dgm:cxn modelId="{865C391E-6655-422C-A83C-9FFF35A71320}" type="presParOf" srcId="{201F5412-074F-41AE-9FFD-10F3E097DF16}" destId="{220CA058-443E-4C80-83F1-DEC70E8F4D61}" srcOrd="9" destOrd="0" presId="urn:microsoft.com/office/officeart/2005/8/layout/list1"/>
    <dgm:cxn modelId="{62A1356B-5987-4173-83B9-0948DED43922}" type="presParOf" srcId="{201F5412-074F-41AE-9FFD-10F3E097DF16}" destId="{ABB04299-6385-439E-BD18-6BED388AA14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EE7A2F-EA76-42D6-831B-6A7A19556609}" type="doc">
      <dgm:prSet loTypeId="urn:microsoft.com/office/officeart/2008/layout/VerticalCurvedList" loCatId="list" qsTypeId="urn:microsoft.com/office/officeart/2009/2/quickstyle/3d8" qsCatId="3D" csTypeId="urn:microsoft.com/office/officeart/2005/8/colors/accent2_2" csCatId="accent2" phldr="1"/>
      <dgm:spPr/>
      <dgm:t>
        <a:bodyPr/>
        <a:lstStyle/>
        <a:p>
          <a:endParaRPr lang="ru-RU"/>
        </a:p>
      </dgm:t>
    </dgm:pt>
    <dgm:pt modelId="{18211790-4C8E-4C3A-862B-82AC50CD56AF}">
      <dgm:prSet phldrT="[Текст]" custT="1">
        <dgm:style>
          <a:lnRef idx="1">
            <a:schemeClr val="accent2"/>
          </a:lnRef>
          <a:fillRef idx="3">
            <a:schemeClr val="accent2"/>
          </a:fillRef>
          <a:effectRef idx="2">
            <a:schemeClr val="accent2"/>
          </a:effectRef>
          <a:fontRef idx="minor">
            <a:schemeClr val="lt1"/>
          </a:fontRef>
        </dgm:style>
      </dgm:prSet>
      <dgm:spPr/>
      <dgm:t>
        <a:bodyPr/>
        <a:lstStyle/>
        <a:p>
          <a:pPr algn="ctr"/>
          <a:r>
            <a:rPr lang="uk-UA" sz="1800" dirty="0" smtClean="0">
              <a:solidFill>
                <a:schemeClr val="bg1"/>
              </a:solidFill>
              <a:latin typeface="Arial" panose="020B0604020202020204" pitchFamily="34" charset="0"/>
              <a:cs typeface="Arial" panose="020B0604020202020204" pitchFamily="34" charset="0"/>
            </a:rPr>
            <a:t>Національні, європейські та загальнолюдські цінності</a:t>
          </a:r>
          <a:endParaRPr lang="ru-RU" sz="1800" dirty="0">
            <a:solidFill>
              <a:schemeClr val="bg1"/>
            </a:solidFill>
          </a:endParaRPr>
        </a:p>
      </dgm:t>
    </dgm:pt>
    <dgm:pt modelId="{5B5FDE9B-21EC-42F7-AF7E-8DD884D261C9}" type="parTrans" cxnId="{89DB77CB-92EB-40D6-916C-CF3C47A3A898}">
      <dgm:prSet/>
      <dgm:spPr/>
      <dgm:t>
        <a:bodyPr/>
        <a:lstStyle/>
        <a:p>
          <a:endParaRPr lang="ru-RU"/>
        </a:p>
      </dgm:t>
    </dgm:pt>
    <dgm:pt modelId="{4F72BA6C-72E9-4329-B432-BCF7F88FF0A0}" type="sibTrans" cxnId="{89DB77CB-92EB-40D6-916C-CF3C47A3A898}">
      <dgm:prSet/>
      <dgm:spPr/>
      <dgm:t>
        <a:bodyPr/>
        <a:lstStyle/>
        <a:p>
          <a:endParaRPr lang="ru-RU"/>
        </a:p>
      </dgm:t>
    </dgm:pt>
    <dgm:pt modelId="{4904FF40-337A-4F63-AA73-5687E07811CB}">
      <dgm:prSet phldrT="[Текст]" custT="1">
        <dgm:style>
          <a:lnRef idx="1">
            <a:schemeClr val="accent5"/>
          </a:lnRef>
          <a:fillRef idx="3">
            <a:schemeClr val="accent5"/>
          </a:fillRef>
          <a:effectRef idx="2">
            <a:schemeClr val="accent5"/>
          </a:effectRef>
          <a:fontRef idx="minor">
            <a:schemeClr val="lt1"/>
          </a:fontRef>
        </dgm:style>
      </dgm:prSet>
      <dgm:spPr/>
      <dgm:t>
        <a:bodyPr/>
        <a:lstStyle/>
        <a:p>
          <a:pPr algn="ctr"/>
          <a:r>
            <a:rPr lang="uk-UA" sz="2000" dirty="0" smtClean="0">
              <a:solidFill>
                <a:schemeClr val="bg1"/>
              </a:solidFill>
              <a:latin typeface="Arial" panose="020B0604020202020204" pitchFamily="34" charset="0"/>
              <a:cs typeface="Arial" panose="020B0604020202020204" pitchFamily="34" charset="0"/>
            </a:rPr>
            <a:t>Глобальна усвідомленість</a:t>
          </a:r>
          <a:endParaRPr lang="ru-RU" sz="2000" dirty="0">
            <a:solidFill>
              <a:schemeClr val="bg1"/>
            </a:solidFill>
          </a:endParaRPr>
        </a:p>
      </dgm:t>
    </dgm:pt>
    <dgm:pt modelId="{711C39B9-AEAE-412A-A0E7-ABCE39F882F2}" type="parTrans" cxnId="{6A28D540-1FD9-4503-A496-E11F54B060FD}">
      <dgm:prSet/>
      <dgm:spPr/>
      <dgm:t>
        <a:bodyPr/>
        <a:lstStyle/>
        <a:p>
          <a:endParaRPr lang="ru-RU"/>
        </a:p>
      </dgm:t>
    </dgm:pt>
    <dgm:pt modelId="{7DC2FC61-381A-4AB1-AF4C-CB02FA738E0F}" type="sibTrans" cxnId="{6A28D540-1FD9-4503-A496-E11F54B060FD}">
      <dgm:prSet/>
      <dgm:spPr/>
      <dgm:t>
        <a:bodyPr/>
        <a:lstStyle/>
        <a:p>
          <a:endParaRPr lang="ru-RU"/>
        </a:p>
      </dgm:t>
    </dgm:pt>
    <dgm:pt modelId="{5F55307F-E06E-4031-B22A-FB809A226DA0}">
      <dgm:prSet phldrT="[Текст]" custT="1">
        <dgm:style>
          <a:lnRef idx="1">
            <a:schemeClr val="accent2"/>
          </a:lnRef>
          <a:fillRef idx="3">
            <a:schemeClr val="accent2"/>
          </a:fillRef>
          <a:effectRef idx="2">
            <a:schemeClr val="accent2"/>
          </a:effectRef>
          <a:fontRef idx="minor">
            <a:schemeClr val="lt1"/>
          </a:fontRef>
        </dgm:style>
      </dgm:prSet>
      <dgm:spPr/>
      <dgm:t>
        <a:bodyPr/>
        <a:lstStyle/>
        <a:p>
          <a:pPr algn="ctr"/>
          <a:r>
            <a:rPr lang="uk-UA" sz="2000" dirty="0" smtClean="0">
              <a:solidFill>
                <a:schemeClr val="bg1"/>
              </a:solidFill>
              <a:latin typeface="Arial" panose="020B0604020202020204" pitchFamily="34" charset="0"/>
              <a:cs typeface="Arial" panose="020B0604020202020204" pitchFamily="34" charset="0"/>
            </a:rPr>
            <a:t>Глобальні ризики</a:t>
          </a:r>
          <a:endParaRPr lang="ru-RU" sz="2000" dirty="0">
            <a:solidFill>
              <a:schemeClr val="bg1"/>
            </a:solidFill>
            <a:latin typeface="Arial" panose="020B0604020202020204" pitchFamily="34" charset="0"/>
            <a:cs typeface="Arial" panose="020B0604020202020204" pitchFamily="34" charset="0"/>
          </a:endParaRPr>
        </a:p>
      </dgm:t>
    </dgm:pt>
    <dgm:pt modelId="{55AEF62E-8CA3-4477-9E64-B500C909C021}" type="parTrans" cxnId="{42F892ED-8541-4D09-8622-55941D303B9D}">
      <dgm:prSet/>
      <dgm:spPr/>
      <dgm:t>
        <a:bodyPr/>
        <a:lstStyle/>
        <a:p>
          <a:endParaRPr lang="ru-RU"/>
        </a:p>
      </dgm:t>
    </dgm:pt>
    <dgm:pt modelId="{C021B3BD-B0CE-4011-BC7F-124E20ECCA1B}" type="sibTrans" cxnId="{42F892ED-8541-4D09-8622-55941D303B9D}">
      <dgm:prSet/>
      <dgm:spPr/>
      <dgm:t>
        <a:bodyPr/>
        <a:lstStyle/>
        <a:p>
          <a:endParaRPr lang="ru-RU"/>
        </a:p>
      </dgm:t>
    </dgm:pt>
    <dgm:pt modelId="{156815BD-17DC-445C-A9F1-A8D2E96AE3A9}" type="pres">
      <dgm:prSet presAssocID="{B7EE7A2F-EA76-42D6-831B-6A7A19556609}" presName="Name0" presStyleCnt="0">
        <dgm:presLayoutVars>
          <dgm:chMax val="7"/>
          <dgm:chPref val="7"/>
          <dgm:dir/>
        </dgm:presLayoutVars>
      </dgm:prSet>
      <dgm:spPr/>
      <dgm:t>
        <a:bodyPr/>
        <a:lstStyle/>
        <a:p>
          <a:endParaRPr lang="ru-RU"/>
        </a:p>
      </dgm:t>
    </dgm:pt>
    <dgm:pt modelId="{82136970-C4E5-4341-93D1-249015BD3E02}" type="pres">
      <dgm:prSet presAssocID="{B7EE7A2F-EA76-42D6-831B-6A7A19556609}" presName="Name1" presStyleCnt="0"/>
      <dgm:spPr/>
    </dgm:pt>
    <dgm:pt modelId="{23B5E505-EF5E-496D-B375-C1205089DB81}" type="pres">
      <dgm:prSet presAssocID="{B7EE7A2F-EA76-42D6-831B-6A7A19556609}" presName="cycle" presStyleCnt="0"/>
      <dgm:spPr/>
    </dgm:pt>
    <dgm:pt modelId="{7BB33ED1-4F6E-40B3-A4D7-99E2AD5C7E03}" type="pres">
      <dgm:prSet presAssocID="{B7EE7A2F-EA76-42D6-831B-6A7A19556609}" presName="srcNode" presStyleLbl="node1" presStyleIdx="0" presStyleCnt="3"/>
      <dgm:spPr/>
    </dgm:pt>
    <dgm:pt modelId="{AB2B9E9C-066A-4343-8484-5D78C99BF2E4}" type="pres">
      <dgm:prSet presAssocID="{B7EE7A2F-EA76-42D6-831B-6A7A19556609}" presName="conn" presStyleLbl="parChTrans1D2" presStyleIdx="0" presStyleCnt="1"/>
      <dgm:spPr/>
      <dgm:t>
        <a:bodyPr/>
        <a:lstStyle/>
        <a:p>
          <a:endParaRPr lang="ru-RU"/>
        </a:p>
      </dgm:t>
    </dgm:pt>
    <dgm:pt modelId="{4A8FCFCA-9738-4272-BB40-7E2FA267E399}" type="pres">
      <dgm:prSet presAssocID="{B7EE7A2F-EA76-42D6-831B-6A7A19556609}" presName="extraNode" presStyleLbl="node1" presStyleIdx="0" presStyleCnt="3"/>
      <dgm:spPr/>
    </dgm:pt>
    <dgm:pt modelId="{47D25F0D-6A40-4B83-8B4D-E5E68E838DAB}" type="pres">
      <dgm:prSet presAssocID="{B7EE7A2F-EA76-42D6-831B-6A7A19556609}" presName="dstNode" presStyleLbl="node1" presStyleIdx="0" presStyleCnt="3"/>
      <dgm:spPr/>
    </dgm:pt>
    <dgm:pt modelId="{95CADF95-F415-4993-9EBA-2BC15AB7EFAD}" type="pres">
      <dgm:prSet presAssocID="{18211790-4C8E-4C3A-862B-82AC50CD56AF}" presName="text_1" presStyleLbl="node1" presStyleIdx="0" presStyleCnt="3">
        <dgm:presLayoutVars>
          <dgm:bulletEnabled val="1"/>
        </dgm:presLayoutVars>
      </dgm:prSet>
      <dgm:spPr/>
      <dgm:t>
        <a:bodyPr/>
        <a:lstStyle/>
        <a:p>
          <a:endParaRPr lang="ru-RU"/>
        </a:p>
      </dgm:t>
    </dgm:pt>
    <dgm:pt modelId="{FC89053B-FDC1-4BA9-965F-0E601BF612F5}" type="pres">
      <dgm:prSet presAssocID="{18211790-4C8E-4C3A-862B-82AC50CD56AF}" presName="accent_1" presStyleCnt="0"/>
      <dgm:spPr/>
    </dgm:pt>
    <dgm:pt modelId="{A3DAAB7E-BCCB-4C26-B7A7-DC7691CC1B51}" type="pres">
      <dgm:prSet presAssocID="{18211790-4C8E-4C3A-862B-82AC50CD56AF}" presName="accentRepeatNode" presStyleLbl="solidFgAcc1" presStyleIdx="0" presStyleCnt="3">
        <dgm:style>
          <a:lnRef idx="2">
            <a:schemeClr val="accent2"/>
          </a:lnRef>
          <a:fillRef idx="1">
            <a:schemeClr val="lt1"/>
          </a:fillRef>
          <a:effectRef idx="0">
            <a:schemeClr val="accent2"/>
          </a:effectRef>
          <a:fontRef idx="minor">
            <a:schemeClr val="dk1"/>
          </a:fontRef>
        </dgm:style>
      </dgm:prSet>
      <dgm:spPr/>
    </dgm:pt>
    <dgm:pt modelId="{DD8FECF3-C0AF-43B0-BE43-8CC3BA0D80B2}" type="pres">
      <dgm:prSet presAssocID="{4904FF40-337A-4F63-AA73-5687E07811CB}" presName="text_2" presStyleLbl="node1" presStyleIdx="1" presStyleCnt="3" custLinFactNeighborX="6203" custLinFactNeighborY="2183">
        <dgm:presLayoutVars>
          <dgm:bulletEnabled val="1"/>
        </dgm:presLayoutVars>
      </dgm:prSet>
      <dgm:spPr/>
      <dgm:t>
        <a:bodyPr/>
        <a:lstStyle/>
        <a:p>
          <a:endParaRPr lang="ru-RU"/>
        </a:p>
      </dgm:t>
    </dgm:pt>
    <dgm:pt modelId="{E311B222-5405-4A99-A7B4-FBF78E6C2F5D}" type="pres">
      <dgm:prSet presAssocID="{4904FF40-337A-4F63-AA73-5687E07811CB}" presName="accent_2" presStyleCnt="0"/>
      <dgm:spPr/>
    </dgm:pt>
    <dgm:pt modelId="{F29AD909-B150-4972-9179-1FDDDFEFF3C8}" type="pres">
      <dgm:prSet presAssocID="{4904FF40-337A-4F63-AA73-5687E07811CB}" presName="accentRepeatNode" presStyleLbl="solidFgAcc1" presStyleIdx="1" presStyleCnt="3">
        <dgm:style>
          <a:lnRef idx="2">
            <a:schemeClr val="accent5"/>
          </a:lnRef>
          <a:fillRef idx="1">
            <a:schemeClr val="lt1"/>
          </a:fillRef>
          <a:effectRef idx="0">
            <a:schemeClr val="accent5"/>
          </a:effectRef>
          <a:fontRef idx="minor">
            <a:schemeClr val="dk1"/>
          </a:fontRef>
        </dgm:style>
      </dgm:prSet>
      <dgm:spPr/>
    </dgm:pt>
    <dgm:pt modelId="{6F254711-0D91-4308-BE28-126B5B96BBA4}" type="pres">
      <dgm:prSet presAssocID="{5F55307F-E06E-4031-B22A-FB809A226DA0}" presName="text_3" presStyleLbl="node1" presStyleIdx="2" presStyleCnt="3" custLinFactNeighborX="1692" custLinFactNeighborY="-6191">
        <dgm:presLayoutVars>
          <dgm:bulletEnabled val="1"/>
        </dgm:presLayoutVars>
      </dgm:prSet>
      <dgm:spPr/>
      <dgm:t>
        <a:bodyPr/>
        <a:lstStyle/>
        <a:p>
          <a:endParaRPr lang="ru-RU"/>
        </a:p>
      </dgm:t>
    </dgm:pt>
    <dgm:pt modelId="{9B7AB17A-4D85-405C-844F-BD3355638E7A}" type="pres">
      <dgm:prSet presAssocID="{5F55307F-E06E-4031-B22A-FB809A226DA0}" presName="accent_3" presStyleCnt="0"/>
      <dgm:spPr/>
    </dgm:pt>
    <dgm:pt modelId="{F5F576F3-B25F-49D9-9E9F-B3FB80CCD95D}" type="pres">
      <dgm:prSet presAssocID="{5F55307F-E06E-4031-B22A-FB809A226DA0}" presName="accentRepeatNode" presStyleLbl="solidFgAcc1" presStyleIdx="2" presStyleCnt="3">
        <dgm:style>
          <a:lnRef idx="2">
            <a:schemeClr val="accent2"/>
          </a:lnRef>
          <a:fillRef idx="1">
            <a:schemeClr val="lt1"/>
          </a:fillRef>
          <a:effectRef idx="0">
            <a:schemeClr val="accent2"/>
          </a:effectRef>
          <a:fontRef idx="minor">
            <a:schemeClr val="dk1"/>
          </a:fontRef>
        </dgm:style>
      </dgm:prSet>
      <dgm:spPr/>
    </dgm:pt>
  </dgm:ptLst>
  <dgm:cxnLst>
    <dgm:cxn modelId="{9D765B41-698A-4A14-AB07-48A2B14B9ECB}" type="presOf" srcId="{5F55307F-E06E-4031-B22A-FB809A226DA0}" destId="{6F254711-0D91-4308-BE28-126B5B96BBA4}" srcOrd="0" destOrd="0" presId="urn:microsoft.com/office/officeart/2008/layout/VerticalCurvedList"/>
    <dgm:cxn modelId="{89DB77CB-92EB-40D6-916C-CF3C47A3A898}" srcId="{B7EE7A2F-EA76-42D6-831B-6A7A19556609}" destId="{18211790-4C8E-4C3A-862B-82AC50CD56AF}" srcOrd="0" destOrd="0" parTransId="{5B5FDE9B-21EC-42F7-AF7E-8DD884D261C9}" sibTransId="{4F72BA6C-72E9-4329-B432-BCF7F88FF0A0}"/>
    <dgm:cxn modelId="{4E74E518-824F-45E1-8F04-E2A061910D97}" type="presOf" srcId="{18211790-4C8E-4C3A-862B-82AC50CD56AF}" destId="{95CADF95-F415-4993-9EBA-2BC15AB7EFAD}" srcOrd="0" destOrd="0" presId="urn:microsoft.com/office/officeart/2008/layout/VerticalCurvedList"/>
    <dgm:cxn modelId="{4313544F-474B-4388-83BF-68E339D3CB87}" type="presOf" srcId="{4F72BA6C-72E9-4329-B432-BCF7F88FF0A0}" destId="{AB2B9E9C-066A-4343-8484-5D78C99BF2E4}" srcOrd="0" destOrd="0" presId="urn:microsoft.com/office/officeart/2008/layout/VerticalCurvedList"/>
    <dgm:cxn modelId="{FDB1366B-04DF-4708-A27A-8E70CF27A75F}" type="presOf" srcId="{B7EE7A2F-EA76-42D6-831B-6A7A19556609}" destId="{156815BD-17DC-445C-A9F1-A8D2E96AE3A9}" srcOrd="0" destOrd="0" presId="urn:microsoft.com/office/officeart/2008/layout/VerticalCurvedList"/>
    <dgm:cxn modelId="{66A64F45-79AD-446F-88F7-B5642607A4CD}" type="presOf" srcId="{4904FF40-337A-4F63-AA73-5687E07811CB}" destId="{DD8FECF3-C0AF-43B0-BE43-8CC3BA0D80B2}" srcOrd="0" destOrd="0" presId="urn:microsoft.com/office/officeart/2008/layout/VerticalCurvedList"/>
    <dgm:cxn modelId="{42F892ED-8541-4D09-8622-55941D303B9D}" srcId="{B7EE7A2F-EA76-42D6-831B-6A7A19556609}" destId="{5F55307F-E06E-4031-B22A-FB809A226DA0}" srcOrd="2" destOrd="0" parTransId="{55AEF62E-8CA3-4477-9E64-B500C909C021}" sibTransId="{C021B3BD-B0CE-4011-BC7F-124E20ECCA1B}"/>
    <dgm:cxn modelId="{6A28D540-1FD9-4503-A496-E11F54B060FD}" srcId="{B7EE7A2F-EA76-42D6-831B-6A7A19556609}" destId="{4904FF40-337A-4F63-AA73-5687E07811CB}" srcOrd="1" destOrd="0" parTransId="{711C39B9-AEAE-412A-A0E7-ABCE39F882F2}" sibTransId="{7DC2FC61-381A-4AB1-AF4C-CB02FA738E0F}"/>
    <dgm:cxn modelId="{3D6E3D10-7C70-41AF-A69A-DEBC8FFE3611}" type="presParOf" srcId="{156815BD-17DC-445C-A9F1-A8D2E96AE3A9}" destId="{82136970-C4E5-4341-93D1-249015BD3E02}" srcOrd="0" destOrd="0" presId="urn:microsoft.com/office/officeart/2008/layout/VerticalCurvedList"/>
    <dgm:cxn modelId="{04CD888A-31E1-4AE8-ABA3-222EB064C76F}" type="presParOf" srcId="{82136970-C4E5-4341-93D1-249015BD3E02}" destId="{23B5E505-EF5E-496D-B375-C1205089DB81}" srcOrd="0" destOrd="0" presId="urn:microsoft.com/office/officeart/2008/layout/VerticalCurvedList"/>
    <dgm:cxn modelId="{0F577C1F-A7E6-40AA-9450-EF6E907574E2}" type="presParOf" srcId="{23B5E505-EF5E-496D-B375-C1205089DB81}" destId="{7BB33ED1-4F6E-40B3-A4D7-99E2AD5C7E03}" srcOrd="0" destOrd="0" presId="urn:microsoft.com/office/officeart/2008/layout/VerticalCurvedList"/>
    <dgm:cxn modelId="{3BD22123-67D1-43A6-98C9-23316B0DBECE}" type="presParOf" srcId="{23B5E505-EF5E-496D-B375-C1205089DB81}" destId="{AB2B9E9C-066A-4343-8484-5D78C99BF2E4}" srcOrd="1" destOrd="0" presId="urn:microsoft.com/office/officeart/2008/layout/VerticalCurvedList"/>
    <dgm:cxn modelId="{01DE6048-67CB-4F03-A9FC-A21B580A3B84}" type="presParOf" srcId="{23B5E505-EF5E-496D-B375-C1205089DB81}" destId="{4A8FCFCA-9738-4272-BB40-7E2FA267E399}" srcOrd="2" destOrd="0" presId="urn:microsoft.com/office/officeart/2008/layout/VerticalCurvedList"/>
    <dgm:cxn modelId="{480990D0-18BC-4FF6-A12E-F52F6AF5A0C4}" type="presParOf" srcId="{23B5E505-EF5E-496D-B375-C1205089DB81}" destId="{47D25F0D-6A40-4B83-8B4D-E5E68E838DAB}" srcOrd="3" destOrd="0" presId="urn:microsoft.com/office/officeart/2008/layout/VerticalCurvedList"/>
    <dgm:cxn modelId="{62BB5BD5-4BF9-4DAC-841D-9B4174599642}" type="presParOf" srcId="{82136970-C4E5-4341-93D1-249015BD3E02}" destId="{95CADF95-F415-4993-9EBA-2BC15AB7EFAD}" srcOrd="1" destOrd="0" presId="urn:microsoft.com/office/officeart/2008/layout/VerticalCurvedList"/>
    <dgm:cxn modelId="{A3451440-6A6A-407D-9D09-6FD8476B960B}" type="presParOf" srcId="{82136970-C4E5-4341-93D1-249015BD3E02}" destId="{FC89053B-FDC1-4BA9-965F-0E601BF612F5}" srcOrd="2" destOrd="0" presId="urn:microsoft.com/office/officeart/2008/layout/VerticalCurvedList"/>
    <dgm:cxn modelId="{2F1779B7-6112-490F-9E39-7918C15CE705}" type="presParOf" srcId="{FC89053B-FDC1-4BA9-965F-0E601BF612F5}" destId="{A3DAAB7E-BCCB-4C26-B7A7-DC7691CC1B51}" srcOrd="0" destOrd="0" presId="urn:microsoft.com/office/officeart/2008/layout/VerticalCurvedList"/>
    <dgm:cxn modelId="{0585B0E4-DB66-446D-81A9-E1B72BC83AD1}" type="presParOf" srcId="{82136970-C4E5-4341-93D1-249015BD3E02}" destId="{DD8FECF3-C0AF-43B0-BE43-8CC3BA0D80B2}" srcOrd="3" destOrd="0" presId="urn:microsoft.com/office/officeart/2008/layout/VerticalCurvedList"/>
    <dgm:cxn modelId="{864FA389-4FF3-4BDE-BD8A-E2822BAC8EE1}" type="presParOf" srcId="{82136970-C4E5-4341-93D1-249015BD3E02}" destId="{E311B222-5405-4A99-A7B4-FBF78E6C2F5D}" srcOrd="4" destOrd="0" presId="urn:microsoft.com/office/officeart/2008/layout/VerticalCurvedList"/>
    <dgm:cxn modelId="{453BCD62-0550-44BD-9B04-208EA6A1EA3E}" type="presParOf" srcId="{E311B222-5405-4A99-A7B4-FBF78E6C2F5D}" destId="{F29AD909-B150-4972-9179-1FDDDFEFF3C8}" srcOrd="0" destOrd="0" presId="urn:microsoft.com/office/officeart/2008/layout/VerticalCurvedList"/>
    <dgm:cxn modelId="{31CBD746-9251-4BCF-ADBF-BCE7D4209228}" type="presParOf" srcId="{82136970-C4E5-4341-93D1-249015BD3E02}" destId="{6F254711-0D91-4308-BE28-126B5B96BBA4}" srcOrd="5" destOrd="0" presId="urn:microsoft.com/office/officeart/2008/layout/VerticalCurvedList"/>
    <dgm:cxn modelId="{3C121D4E-20A8-4A9A-BFCE-0C38E37927FC}" type="presParOf" srcId="{82136970-C4E5-4341-93D1-249015BD3E02}" destId="{9B7AB17A-4D85-405C-844F-BD3355638E7A}" srcOrd="6" destOrd="0" presId="urn:microsoft.com/office/officeart/2008/layout/VerticalCurvedList"/>
    <dgm:cxn modelId="{B27E9720-B5A6-4021-AFED-205F8D2A0C0E}" type="presParOf" srcId="{9B7AB17A-4D85-405C-844F-BD3355638E7A}" destId="{F5F576F3-B25F-49D9-9E9F-B3FB80CCD95D}"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9D84C2-44A4-4852-8165-D10E6E75A661}">
      <dsp:nvSpPr>
        <dsp:cNvPr id="0" name=""/>
        <dsp:cNvSpPr/>
      </dsp:nvSpPr>
      <dsp:spPr>
        <a:xfrm>
          <a:off x="0" y="580041"/>
          <a:ext cx="3888432" cy="403200"/>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sp>
    <dsp:sp modelId="{0F6A494D-603F-44D5-8904-3D5D02E30A8B}">
      <dsp:nvSpPr>
        <dsp:cNvPr id="0" name=""/>
        <dsp:cNvSpPr/>
      </dsp:nvSpPr>
      <dsp:spPr>
        <a:xfrm>
          <a:off x="194231" y="64835"/>
          <a:ext cx="3365608" cy="751366"/>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81" tIns="0" rIns="102881" bIns="0" numCol="1" spcCol="1270" anchor="ctr" anchorCtr="0">
          <a:noAutofit/>
        </a:bodyPr>
        <a:lstStyle/>
        <a:p>
          <a:pPr lvl="0" algn="ctr" defTabSz="889000">
            <a:lnSpc>
              <a:spcPct val="90000"/>
            </a:lnSpc>
            <a:spcBef>
              <a:spcPct val="0"/>
            </a:spcBef>
            <a:spcAft>
              <a:spcPct val="35000"/>
            </a:spcAft>
          </a:pPr>
          <a:r>
            <a:rPr lang="ru-RU" sz="2000" kern="1200" dirty="0" smtClean="0">
              <a:solidFill>
                <a:schemeClr val="tx1"/>
              </a:solidFill>
              <a:latin typeface="Arial" charset="0"/>
            </a:rPr>
            <a:t>Активні та свідомі громадяни</a:t>
          </a:r>
          <a:endParaRPr lang="ru-RU" sz="2000" kern="1200" dirty="0">
            <a:solidFill>
              <a:schemeClr val="tx1"/>
            </a:solidFill>
          </a:endParaRPr>
        </a:p>
      </dsp:txBody>
      <dsp:txXfrm>
        <a:off x="230910" y="101514"/>
        <a:ext cx="3292250" cy="678008"/>
      </dsp:txXfrm>
    </dsp:sp>
    <dsp:sp modelId="{FCE56C28-2CE7-445B-B26C-7AD36A49D7A5}">
      <dsp:nvSpPr>
        <dsp:cNvPr id="0" name=""/>
        <dsp:cNvSpPr/>
      </dsp:nvSpPr>
      <dsp:spPr>
        <a:xfrm>
          <a:off x="0" y="1606074"/>
          <a:ext cx="3888432" cy="403200"/>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dsp:spPr>
      <dsp:style>
        <a:lnRef idx="1">
          <a:schemeClr val="accent2"/>
        </a:lnRef>
        <a:fillRef idx="3">
          <a:schemeClr val="accent2"/>
        </a:fillRef>
        <a:effectRef idx="2">
          <a:schemeClr val="accent2"/>
        </a:effectRef>
        <a:fontRef idx="minor">
          <a:schemeClr val="lt1"/>
        </a:fontRef>
      </dsp:style>
    </dsp:sp>
    <dsp:sp modelId="{6EFE404A-C4D7-4EEC-BF90-89B243A47EDA}">
      <dsp:nvSpPr>
        <dsp:cNvPr id="0" name=""/>
        <dsp:cNvSpPr/>
      </dsp:nvSpPr>
      <dsp:spPr>
        <a:xfrm>
          <a:off x="194231" y="1069641"/>
          <a:ext cx="3372325" cy="772592"/>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81" tIns="0" rIns="102881" bIns="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tx1"/>
              </a:solidFill>
              <a:latin typeface="Arial" charset="0"/>
            </a:rPr>
            <a:t>Знання та мотивація</a:t>
          </a:r>
          <a:endParaRPr lang="ru-RU" sz="2000" kern="1200" dirty="0">
            <a:solidFill>
              <a:schemeClr val="tx1"/>
            </a:solidFill>
          </a:endParaRPr>
        </a:p>
      </dsp:txBody>
      <dsp:txXfrm>
        <a:off x="231946" y="1107356"/>
        <a:ext cx="3296895" cy="697162"/>
      </dsp:txXfrm>
    </dsp:sp>
    <dsp:sp modelId="{ABB04299-6385-439E-BD18-6BED388AA141}">
      <dsp:nvSpPr>
        <dsp:cNvPr id="0" name=""/>
        <dsp:cNvSpPr/>
      </dsp:nvSpPr>
      <dsp:spPr>
        <a:xfrm>
          <a:off x="0" y="2548737"/>
          <a:ext cx="3888432" cy="403200"/>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sp>
    <dsp:sp modelId="{C3F64935-1F28-46A5-A997-94FB299BD7B3}">
      <dsp:nvSpPr>
        <dsp:cNvPr id="0" name=""/>
        <dsp:cNvSpPr/>
      </dsp:nvSpPr>
      <dsp:spPr>
        <a:xfrm>
          <a:off x="194421" y="2095674"/>
          <a:ext cx="3384876" cy="689223"/>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81" tIns="0" rIns="102881" bIns="0" numCol="1" spcCol="1270" anchor="ctr" anchorCtr="0">
          <a:noAutofit/>
        </a:bodyPr>
        <a:lstStyle/>
        <a:p>
          <a:pPr lvl="0" algn="ctr" defTabSz="889000">
            <a:lnSpc>
              <a:spcPct val="90000"/>
            </a:lnSpc>
            <a:spcBef>
              <a:spcPct val="0"/>
            </a:spcBef>
            <a:spcAft>
              <a:spcPct val="35000"/>
            </a:spcAft>
          </a:pPr>
          <a:r>
            <a:rPr lang="ru-RU" sz="2000" kern="1200" dirty="0" smtClean="0">
              <a:solidFill>
                <a:schemeClr val="tx1"/>
              </a:solidFill>
              <a:latin typeface="Arial" charset="0"/>
            </a:rPr>
            <a:t>Відкритий  діалог</a:t>
          </a:r>
          <a:endParaRPr lang="ru-RU" sz="2000" kern="1200" dirty="0">
            <a:solidFill>
              <a:schemeClr val="tx1"/>
            </a:solidFill>
          </a:endParaRPr>
        </a:p>
      </dsp:txBody>
      <dsp:txXfrm>
        <a:off x="228066" y="2129319"/>
        <a:ext cx="3317586" cy="6219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B9E9C-066A-4343-8484-5D78C99BF2E4}">
      <dsp:nvSpPr>
        <dsp:cNvPr id="0" name=""/>
        <dsp:cNvSpPr/>
      </dsp:nvSpPr>
      <dsp:spPr>
        <a:xfrm>
          <a:off x="-4510008" y="-691587"/>
          <a:ext cx="5372640" cy="5372640"/>
        </a:xfrm>
        <a:prstGeom prst="blockArc">
          <a:avLst>
            <a:gd name="adj1" fmla="val 18900000"/>
            <a:gd name="adj2" fmla="val 2700000"/>
            <a:gd name="adj3" fmla="val 402"/>
          </a:avLst>
        </a:prstGeom>
        <a:noFill/>
        <a:ln w="25400" cap="flat" cmpd="sng" algn="ctr">
          <a:solidFill>
            <a:schemeClr val="accent2">
              <a:shade val="60000"/>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95CADF95-F415-4993-9EBA-2BC15AB7EFAD}">
      <dsp:nvSpPr>
        <dsp:cNvPr id="0" name=""/>
        <dsp:cNvSpPr/>
      </dsp:nvSpPr>
      <dsp:spPr>
        <a:xfrm>
          <a:off x="554782" y="398946"/>
          <a:ext cx="3456791" cy="797893"/>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a:sp3d extrusionH="190500"/>
      </dsp:spPr>
      <dsp:style>
        <a:lnRef idx="1">
          <a:schemeClr val="accent2"/>
        </a:lnRef>
        <a:fillRef idx="3">
          <a:schemeClr val="accent2"/>
        </a:fillRef>
        <a:effectRef idx="2">
          <a:schemeClr val="accent2"/>
        </a:effectRef>
        <a:fontRef idx="minor">
          <a:schemeClr val="lt1"/>
        </a:fontRef>
      </dsp:style>
      <dsp:txBody>
        <a:bodyPr spcFirstLastPara="0" vert="horz" wrap="square" lIns="633328" tIns="45720" rIns="45720" bIns="45720" numCol="1" spcCol="1270" anchor="ctr" anchorCtr="0">
          <a:noAutofit/>
        </a:bodyPr>
        <a:lstStyle/>
        <a:p>
          <a:pPr lvl="0" algn="ctr" defTabSz="800100">
            <a:lnSpc>
              <a:spcPct val="90000"/>
            </a:lnSpc>
            <a:spcBef>
              <a:spcPct val="0"/>
            </a:spcBef>
            <a:spcAft>
              <a:spcPct val="35000"/>
            </a:spcAft>
          </a:pPr>
          <a:r>
            <a:rPr lang="uk-UA" sz="1800" kern="1200" dirty="0" smtClean="0">
              <a:solidFill>
                <a:schemeClr val="bg1"/>
              </a:solidFill>
              <a:latin typeface="Arial" panose="020B0604020202020204" pitchFamily="34" charset="0"/>
              <a:cs typeface="Arial" panose="020B0604020202020204" pitchFamily="34" charset="0"/>
            </a:rPr>
            <a:t>Національні, європейські та загальнолюдські цінності</a:t>
          </a:r>
          <a:endParaRPr lang="ru-RU" sz="1800" kern="1200" dirty="0">
            <a:solidFill>
              <a:schemeClr val="bg1"/>
            </a:solidFill>
          </a:endParaRPr>
        </a:p>
      </dsp:txBody>
      <dsp:txXfrm>
        <a:off x="554782" y="398946"/>
        <a:ext cx="3456791" cy="797893"/>
      </dsp:txXfrm>
    </dsp:sp>
    <dsp:sp modelId="{A3DAAB7E-BCCB-4C26-B7A7-DC7691CC1B51}">
      <dsp:nvSpPr>
        <dsp:cNvPr id="0" name=""/>
        <dsp:cNvSpPr/>
      </dsp:nvSpPr>
      <dsp:spPr>
        <a:xfrm>
          <a:off x="56099" y="299209"/>
          <a:ext cx="997366" cy="997366"/>
        </a:xfrm>
        <a:prstGeom prst="ellipse">
          <a:avLst/>
        </a:prstGeom>
        <a:solidFill>
          <a:schemeClr val="lt1"/>
        </a:solidFill>
        <a:ln w="25400" cap="flat" cmpd="sng" algn="ctr">
          <a:solidFill>
            <a:schemeClr val="accent2"/>
          </a:solidFill>
          <a:prstDash val="solid"/>
        </a:ln>
        <a:effectLst/>
        <a:sp3d z="152400" extrusionH="63500"/>
      </dsp:spPr>
      <dsp:style>
        <a:lnRef idx="2">
          <a:schemeClr val="accent2"/>
        </a:lnRef>
        <a:fillRef idx="1">
          <a:schemeClr val="lt1"/>
        </a:fillRef>
        <a:effectRef idx="0">
          <a:schemeClr val="accent2"/>
        </a:effectRef>
        <a:fontRef idx="minor">
          <a:schemeClr val="dk1"/>
        </a:fontRef>
      </dsp:style>
    </dsp:sp>
    <dsp:sp modelId="{DD8FECF3-C0AF-43B0-BE43-8CC3BA0D80B2}">
      <dsp:nvSpPr>
        <dsp:cNvPr id="0" name=""/>
        <dsp:cNvSpPr/>
      </dsp:nvSpPr>
      <dsp:spPr>
        <a:xfrm>
          <a:off x="898826" y="1613204"/>
          <a:ext cx="3166757" cy="797893"/>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a:sp3d extrusionH="190500"/>
      </dsp:spPr>
      <dsp:style>
        <a:lnRef idx="1">
          <a:schemeClr val="accent5"/>
        </a:lnRef>
        <a:fillRef idx="3">
          <a:schemeClr val="accent5"/>
        </a:fillRef>
        <a:effectRef idx="2">
          <a:schemeClr val="accent5"/>
        </a:effectRef>
        <a:fontRef idx="minor">
          <a:schemeClr val="lt1"/>
        </a:fontRef>
      </dsp:style>
      <dsp:txBody>
        <a:bodyPr spcFirstLastPara="0" vert="horz" wrap="square" lIns="633328" tIns="50800" rIns="50800" bIns="508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bg1"/>
              </a:solidFill>
              <a:latin typeface="Arial" panose="020B0604020202020204" pitchFamily="34" charset="0"/>
              <a:cs typeface="Arial" panose="020B0604020202020204" pitchFamily="34" charset="0"/>
            </a:rPr>
            <a:t>Глобальна усвідомленість</a:t>
          </a:r>
          <a:endParaRPr lang="ru-RU" sz="2000" kern="1200" dirty="0">
            <a:solidFill>
              <a:schemeClr val="bg1"/>
            </a:solidFill>
          </a:endParaRPr>
        </a:p>
      </dsp:txBody>
      <dsp:txXfrm>
        <a:off x="898826" y="1613204"/>
        <a:ext cx="3166757" cy="797893"/>
      </dsp:txXfrm>
    </dsp:sp>
    <dsp:sp modelId="{F29AD909-B150-4972-9179-1FDDDFEFF3C8}">
      <dsp:nvSpPr>
        <dsp:cNvPr id="0" name=""/>
        <dsp:cNvSpPr/>
      </dsp:nvSpPr>
      <dsp:spPr>
        <a:xfrm>
          <a:off x="346133" y="1496049"/>
          <a:ext cx="997366" cy="997366"/>
        </a:xfrm>
        <a:prstGeom prst="ellipse">
          <a:avLst/>
        </a:prstGeom>
        <a:solidFill>
          <a:schemeClr val="lt1"/>
        </a:solidFill>
        <a:ln w="25400" cap="flat" cmpd="sng" algn="ctr">
          <a:solidFill>
            <a:schemeClr val="accent5"/>
          </a:solidFill>
          <a:prstDash val="solid"/>
        </a:ln>
        <a:effectLst/>
        <a:sp3d z="152400" extrusionH="63500"/>
      </dsp:spPr>
      <dsp:style>
        <a:lnRef idx="2">
          <a:schemeClr val="accent5"/>
        </a:lnRef>
        <a:fillRef idx="1">
          <a:schemeClr val="lt1"/>
        </a:fillRef>
        <a:effectRef idx="0">
          <a:schemeClr val="accent5"/>
        </a:effectRef>
        <a:fontRef idx="minor">
          <a:schemeClr val="dk1"/>
        </a:fontRef>
      </dsp:style>
    </dsp:sp>
    <dsp:sp modelId="{6F254711-0D91-4308-BE28-126B5B96BBA4}">
      <dsp:nvSpPr>
        <dsp:cNvPr id="0" name=""/>
        <dsp:cNvSpPr/>
      </dsp:nvSpPr>
      <dsp:spPr>
        <a:xfrm>
          <a:off x="608792" y="2743227"/>
          <a:ext cx="3456791" cy="797893"/>
        </a:xfrm>
        <a:prstGeom prst="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a:sp3d extrusionH="190500"/>
      </dsp:spPr>
      <dsp:style>
        <a:lnRef idx="1">
          <a:schemeClr val="accent2"/>
        </a:lnRef>
        <a:fillRef idx="3">
          <a:schemeClr val="accent2"/>
        </a:fillRef>
        <a:effectRef idx="2">
          <a:schemeClr val="accent2"/>
        </a:effectRef>
        <a:fontRef idx="minor">
          <a:schemeClr val="lt1"/>
        </a:fontRef>
      </dsp:style>
      <dsp:txBody>
        <a:bodyPr spcFirstLastPara="0" vert="horz" wrap="square" lIns="633328" tIns="50800" rIns="50800" bIns="50800" numCol="1" spcCol="1270" anchor="ctr" anchorCtr="0">
          <a:noAutofit/>
        </a:bodyPr>
        <a:lstStyle/>
        <a:p>
          <a:pPr lvl="0" algn="ctr" defTabSz="889000">
            <a:lnSpc>
              <a:spcPct val="90000"/>
            </a:lnSpc>
            <a:spcBef>
              <a:spcPct val="0"/>
            </a:spcBef>
            <a:spcAft>
              <a:spcPct val="35000"/>
            </a:spcAft>
          </a:pPr>
          <a:r>
            <a:rPr lang="uk-UA" sz="2000" kern="1200" dirty="0" smtClean="0">
              <a:solidFill>
                <a:schemeClr val="bg1"/>
              </a:solidFill>
              <a:latin typeface="Arial" panose="020B0604020202020204" pitchFamily="34" charset="0"/>
              <a:cs typeface="Arial" panose="020B0604020202020204" pitchFamily="34" charset="0"/>
            </a:rPr>
            <a:t>Глобальні ризики</a:t>
          </a:r>
          <a:endParaRPr lang="ru-RU" sz="2000" kern="1200" dirty="0">
            <a:solidFill>
              <a:schemeClr val="bg1"/>
            </a:solidFill>
            <a:latin typeface="Arial" panose="020B0604020202020204" pitchFamily="34" charset="0"/>
            <a:cs typeface="Arial" panose="020B0604020202020204" pitchFamily="34" charset="0"/>
          </a:endParaRPr>
        </a:p>
      </dsp:txBody>
      <dsp:txXfrm>
        <a:off x="608792" y="2743227"/>
        <a:ext cx="3456791" cy="797893"/>
      </dsp:txXfrm>
    </dsp:sp>
    <dsp:sp modelId="{F5F576F3-B25F-49D9-9E9F-B3FB80CCD95D}">
      <dsp:nvSpPr>
        <dsp:cNvPr id="0" name=""/>
        <dsp:cNvSpPr/>
      </dsp:nvSpPr>
      <dsp:spPr>
        <a:xfrm>
          <a:off x="56099" y="2692888"/>
          <a:ext cx="997366" cy="997366"/>
        </a:xfrm>
        <a:prstGeom prst="ellipse">
          <a:avLst/>
        </a:prstGeom>
        <a:solidFill>
          <a:schemeClr val="lt1"/>
        </a:solidFill>
        <a:ln w="25400" cap="flat" cmpd="sng" algn="ctr">
          <a:solidFill>
            <a:schemeClr val="accent2"/>
          </a:solidFill>
          <a:prstDash val="solid"/>
        </a:ln>
        <a:effectLst/>
        <a:sp3d z="152400" extrusionH="63500"/>
      </dsp:spPr>
      <dsp:style>
        <a:lnRef idx="2">
          <a:schemeClr val="accent2"/>
        </a:lnRef>
        <a:fillRef idx="1">
          <a:schemeClr val="lt1"/>
        </a:fillRef>
        <a:effectRef idx="0">
          <a:schemeClr val="accent2"/>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5710725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32"/>
            <a:ext cx="103632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85493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DD979CE-08FB-4E45-BA69-4397773DF7E3}" type="datetimeFigureOut">
              <a:rPr lang="uk-UA" smtClean="0"/>
              <a:t>24.05.2022</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2CBF1682-B15F-44D6-ACC2-31A6CC9A43B1}" type="slidenum">
              <a:rPr lang="uk-UA" smtClean="0"/>
              <a:t>‹#›</a:t>
            </a:fld>
            <a:endParaRPr lang="uk-UA"/>
          </a:p>
        </p:txBody>
      </p:sp>
    </p:spTree>
    <p:extLst>
      <p:ext uri="{BB962C8B-B14F-4D97-AF65-F5344CB8AC3E}">
        <p14:creationId xmlns:p14="http://schemas.microsoft.com/office/powerpoint/2010/main" val="2797135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7"/>
            <a:ext cx="103632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3734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Объект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Объект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55438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0515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7851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9977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uk-UA"/>
          </a:p>
        </p:txBody>
      </p:sp>
      <p:sp>
        <p:nvSpPr>
          <p:cNvPr id="3" name="Объект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25117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9612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30716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45"/>
            <a:ext cx="36576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12800" y="274645"/>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20674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Титульный слайд">
  <p:cSld name="1_Титульный слайд">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3936000" y="4284000"/>
            <a:ext cx="8256000" cy="13050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3"/>
              </a:buClr>
              <a:buSzPts val="6000"/>
              <a:buFont typeface="Calibri"/>
              <a:buNone/>
              <a:defRPr sz="6000"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Заголовок и объект">
  <p:cSld name="1_Заголовок и объект">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body" idx="1"/>
          </p:nvPr>
        </p:nvSpPr>
        <p:spPr>
          <a:xfrm>
            <a:off x="3801003" y="1809006"/>
            <a:ext cx="8160300" cy="4502963"/>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1000"/>
              </a:spcBef>
              <a:spcAft>
                <a:spcPts val="0"/>
              </a:spcAft>
              <a:buClr>
                <a:srgbClr val="1E5F9F"/>
              </a:buClr>
              <a:buSzPts val="2800"/>
              <a:buChar char="•"/>
              <a:defRPr>
                <a:solidFill>
                  <a:srgbClr val="1E5F9F"/>
                </a:solidFill>
              </a:defRPr>
            </a:lvl1pPr>
            <a:lvl2pPr marL="914400" lvl="1" indent="-381000" algn="l">
              <a:lnSpc>
                <a:spcPct val="90000"/>
              </a:lnSpc>
              <a:spcBef>
                <a:spcPts val="500"/>
              </a:spcBef>
              <a:spcAft>
                <a:spcPts val="0"/>
              </a:spcAft>
              <a:buClr>
                <a:srgbClr val="1E5F9F"/>
              </a:buClr>
              <a:buSzPts val="2400"/>
              <a:buChar char="•"/>
              <a:defRPr>
                <a:solidFill>
                  <a:srgbClr val="1E5F9F"/>
                </a:solidFill>
              </a:defRPr>
            </a:lvl2pPr>
            <a:lvl3pPr marL="1371600" lvl="2" indent="-355600" algn="l">
              <a:lnSpc>
                <a:spcPct val="90000"/>
              </a:lnSpc>
              <a:spcBef>
                <a:spcPts val="500"/>
              </a:spcBef>
              <a:spcAft>
                <a:spcPts val="0"/>
              </a:spcAft>
              <a:buClr>
                <a:srgbClr val="1E5F9F"/>
              </a:buClr>
              <a:buSzPts val="2000"/>
              <a:buChar char="•"/>
              <a:defRPr>
                <a:solidFill>
                  <a:srgbClr val="1E5F9F"/>
                </a:solidFill>
              </a:defRPr>
            </a:lvl3pPr>
            <a:lvl4pPr marL="1828800" lvl="3" indent="-342900" algn="l">
              <a:lnSpc>
                <a:spcPct val="90000"/>
              </a:lnSpc>
              <a:spcBef>
                <a:spcPts val="500"/>
              </a:spcBef>
              <a:spcAft>
                <a:spcPts val="0"/>
              </a:spcAft>
              <a:buClr>
                <a:srgbClr val="1E5F9F"/>
              </a:buClr>
              <a:buSzPts val="1800"/>
              <a:buChar char="•"/>
              <a:defRPr>
                <a:solidFill>
                  <a:srgbClr val="1E5F9F"/>
                </a:solidFill>
              </a:defRPr>
            </a:lvl4pPr>
            <a:lvl5pPr marL="2286000" lvl="4" indent="-342900" algn="l">
              <a:lnSpc>
                <a:spcPct val="90000"/>
              </a:lnSpc>
              <a:spcBef>
                <a:spcPts val="500"/>
              </a:spcBef>
              <a:spcAft>
                <a:spcPts val="0"/>
              </a:spcAft>
              <a:buClr>
                <a:srgbClr val="1E5F9F"/>
              </a:buClr>
              <a:buSzPts val="1800"/>
              <a:buChar char="•"/>
              <a:defRPr>
                <a:solidFill>
                  <a:srgbClr val="1E5F9F"/>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5;p3"/>
          <p:cNvSpPr txBox="1">
            <a:spLocks noGrp="1"/>
          </p:cNvSpPr>
          <p:nvPr>
            <p:ph type="title"/>
          </p:nvPr>
        </p:nvSpPr>
        <p:spPr>
          <a:xfrm>
            <a:off x="561000" y="144006"/>
            <a:ext cx="112878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6000"/>
              <a:buFont typeface="Calibri"/>
              <a:buNone/>
              <a:defRPr sz="60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Заголовок и объект">
  <p:cSld name="1_Заголовок и объект">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561000" y="144006"/>
            <a:ext cx="112878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6000"/>
              <a:buFont typeface="Calibri"/>
              <a:buNone/>
              <a:defRPr sz="60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uk-UA"/>
          </a:p>
        </p:txBody>
      </p:sp>
      <p:sp>
        <p:nvSpPr>
          <p:cNvPr id="5" name="Нижний колонтитул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1770809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https://sqe.gov.ua/yak-organizuvati-vikladannya-navchaln/"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hyperlink" Target="https://cutt.ly/HFkcNax"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aston.te.ua/userfiles/file/poradu/osobista_bezpeka_v_naselenomu_punkt_.pdf" TargetMode="External"/><Relationship Id="rId5" Type="http://schemas.openxmlformats.org/officeDocument/2006/relationships/image" Target="../media/image8.jpeg"/><Relationship Id="rId4" Type="http://schemas.openxmlformats.org/officeDocument/2006/relationships/hyperlink" Target="https://osvitoria.media/experience/pidtrymka-ditej-pid-chas-vijny-yakyh-pomylok-unyknuty/" TargetMode="External"/><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18.pn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hyperlink" Target="https://zakon.rada.gov.ua/laws/show/722/2019" TargetMode="External"/><Relationship Id="rId7" Type="http://schemas.openxmlformats.org/officeDocument/2006/relationships/image" Target="../media/image21.jpeg"/><Relationship Id="rId2" Type="http://schemas.openxmlformats.org/officeDocument/2006/relationships/hyperlink" Target="https://www.youtube.com/watch?v=liW2nTVbOgE" TargetMode="External"/><Relationship Id="rId1" Type="http://schemas.openxmlformats.org/officeDocument/2006/relationships/slideLayout" Target="../slideLayouts/slideLayout13.xml"/><Relationship Id="rId6" Type="http://schemas.openxmlformats.org/officeDocument/2006/relationships/hyperlink" Target="https://twitter.com/BoyanSlat/status/1179321237748768768/photo/1" TargetMode="External"/><Relationship Id="rId5" Type="http://schemas.openxmlformats.org/officeDocument/2006/relationships/image" Target="../media/image20.jpe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youtube.com/watch?v=prvpma1TSQ4" TargetMode="External"/><Relationship Id="rId1" Type="http://schemas.openxmlformats.org/officeDocument/2006/relationships/slideLayout" Target="../slideLayouts/slideLayout13.xml"/><Relationship Id="rId5" Type="http://schemas.openxmlformats.org/officeDocument/2006/relationships/image" Target="../media/image23.jpeg"/><Relationship Id="rId4" Type="http://schemas.openxmlformats.org/officeDocument/2006/relationships/hyperlink" Target="https://www.youtube.com/watch?v=wpCmcBMQucw"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2.jpeg"/><Relationship Id="rId7" Type="http://schemas.openxmlformats.org/officeDocument/2006/relationships/hyperlink" Target="http://irex.mocotms.com/ml_web/story_html5.html?lms=1" TargetMode="External"/><Relationship Id="rId12" Type="http://schemas.openxmlformats.org/officeDocument/2006/relationships/hyperlink" Target="https://video.detector.media/special-projects/novynna-gramotnist-i22" TargetMode="External"/><Relationship Id="rId2" Type="http://schemas.openxmlformats.org/officeDocument/2006/relationships/hyperlink" Target="https://www.youtube.com/watch?v=_pSZQi1StJk&amp;t=25s" TargetMode="External"/><Relationship Id="rId1" Type="http://schemas.openxmlformats.org/officeDocument/2006/relationships/slideLayout" Target="../slideLayouts/slideLayout13.xml"/><Relationship Id="rId6" Type="http://schemas.openxmlformats.org/officeDocument/2006/relationships/hyperlink" Target="https://www.youtube.com/watch?v=M2ahy2TS8uY" TargetMode="External"/><Relationship Id="rId11" Type="http://schemas.openxmlformats.org/officeDocument/2006/relationships/image" Target="../media/image35.jpeg"/><Relationship Id="rId5" Type="http://schemas.openxmlformats.org/officeDocument/2006/relationships/hyperlink" Target="https://www.youtube.com/watch?v=XWbEZUiUfN4" TargetMode="External"/><Relationship Id="rId10" Type="http://schemas.openxmlformats.org/officeDocument/2006/relationships/image" Target="../media/image34.jpeg"/><Relationship Id="rId4" Type="http://schemas.openxmlformats.org/officeDocument/2006/relationships/hyperlink" Target="https://www.youtube.com/watch?v=2aUFsA8nfTI" TargetMode="External"/><Relationship Id="rId9" Type="http://schemas.openxmlformats.org/officeDocument/2006/relationships/hyperlink" Target="http://irex.mocotms.co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hyperlink" Target="https://zakon.rada.gov.ua/laws/show/995_021#Text" TargetMode="External"/><Relationship Id="rId5" Type="http://schemas.openxmlformats.org/officeDocument/2006/relationships/image" Target="../media/image38.png"/><Relationship Id="rId4" Type="http://schemas.openxmlformats.org/officeDocument/2006/relationships/hyperlink" Target="https://ips.ligazakon.net/document/MU50K02U?an=629593"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3.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s://www.living-democracy.com/uk/textbooks/volume-3/" TargetMode="External"/><Relationship Id="rId7" Type="http://schemas.openxmlformats.org/officeDocument/2006/relationships/hyperlink" Target="http://media-iq.tilda.ws/25questions" TargetMode="External"/><Relationship Id="rId2" Type="http://schemas.openxmlformats.org/officeDocument/2006/relationships/image" Target="../media/image44.png"/><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png"/><Relationship Id="rId9" Type="http://schemas.openxmlformats.org/officeDocument/2006/relationships/hyperlink" Target="https://helsinki.org.ua/wp-content/uploads/2020/04/Prev_Posibnyk_MGB_A4-4.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hyperlink" Target="https://www.aup.com.ua/sindi-sheybe-feyz-rogou-mediagramotni/" TargetMode="External"/><Relationship Id="rId2" Type="http://schemas.openxmlformats.org/officeDocument/2006/relationships/hyperlink" Target="http://mediadriver.online/" TargetMode="External"/><Relationship Id="rId1" Type="http://schemas.openxmlformats.org/officeDocument/2006/relationships/slideLayout" Target="../slideLayouts/slideLayout13.xml"/><Relationship Id="rId6" Type="http://schemas.openxmlformats.org/officeDocument/2006/relationships/hyperlink" Target="https://www.stopfake.org/uk/yak-rozpiznaty-fejk/" TargetMode="External"/><Relationship Id="rId5" Type="http://schemas.openxmlformats.org/officeDocument/2006/relationships/image" Target="../media/image51.png"/><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openxmlformats.org/officeDocument/2006/relationships/hyperlink" Target="https://www.schools-for-democracy.org/biblioteka" TargetMode="External"/><Relationship Id="rId3" Type="http://schemas.openxmlformats.org/officeDocument/2006/relationships/image" Target="../media/image52.png"/><Relationship Id="rId7" Type="http://schemas.openxmlformats.org/officeDocument/2006/relationships/hyperlink" Target="https://www.youtube.com/watch?v=6Mpxd-MQgUo"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hyperlink" Target="https://services.google.com/fh/files/events/bia_curriculum_2021_ua.pd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ctrTitle"/>
          </p:nvPr>
        </p:nvSpPr>
        <p:spPr>
          <a:xfrm>
            <a:off x="4511824" y="2636912"/>
            <a:ext cx="7344816" cy="13050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5400"/>
              <a:buFont typeface="Calibri"/>
              <a:buNone/>
            </a:pPr>
            <a:r>
              <a:rPr lang="ru-RU" sz="3200"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МЕТОДИЧНІ АСПЕКТИ ФОРМУВАННЯ ГРОМАДЯНСЬКОЇ КОМПЕТЕНТНОСТІ </a:t>
            </a:r>
            <a:r>
              <a:rPr lang="uk-UA" sz="3200"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УЧНІВ </a:t>
            </a:r>
            <a:r>
              <a:rPr lang="ru-RU" sz="3200"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НА УРОКАХ СУСПІЛЬНИХ ДИСЦИПЛІН</a:t>
            </a:r>
            <a:endParaRPr lang="ru-RU" sz="3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ctrTitle"/>
          </p:nvPr>
        </p:nvSpPr>
        <p:spPr>
          <a:xfrm>
            <a:off x="3575720" y="260648"/>
            <a:ext cx="8256000" cy="72008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accent3"/>
              </a:buClr>
              <a:buSzPts val="5400"/>
              <a:buFont typeface="Calibri"/>
              <a:buNone/>
            </a:pPr>
            <a:r>
              <a:rPr lang="uk-UA" sz="3200"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ПЛАН</a:t>
            </a:r>
            <a:endParaRPr sz="3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Прямоугольник 1"/>
          <p:cNvSpPr/>
          <p:nvPr/>
        </p:nvSpPr>
        <p:spPr>
          <a:xfrm>
            <a:off x="4872826" y="2672857"/>
            <a:ext cx="6983815" cy="923330"/>
          </a:xfrm>
          <a:prstGeom prst="rect">
            <a:avLst/>
          </a:prstGeom>
        </p:spPr>
        <p:txBody>
          <a:bodyPr wrap="square">
            <a:spAutoFit/>
          </a:bodyPr>
          <a:lstStyle/>
          <a:p>
            <a:pPr algn="just"/>
            <a:r>
              <a:rPr lang="uk-UA" sz="1800" b="1" dirty="0" smtClean="0">
                <a:solidFill>
                  <a:srgbClr val="002060"/>
                </a:solidFill>
              </a:rPr>
              <a:t>МЕТОДИЧНІ АСПЕКТИ ФОРМУВАННЯ ГРОМАДЯНСЬКОЇ КОМПЕТЕНТНОСТІ УЧНІВ НА УРОКАХ СУСПІЛЬНИХ ДИСЦИПЛІН</a:t>
            </a:r>
            <a:endParaRPr lang="uk-UA" sz="1800" b="1" dirty="0">
              <a:solidFill>
                <a:srgbClr val="002060"/>
              </a:solidFill>
            </a:endParaRPr>
          </a:p>
        </p:txBody>
      </p:sp>
      <p:sp>
        <p:nvSpPr>
          <p:cNvPr id="4" name="Прямоугольник 3"/>
          <p:cNvSpPr/>
          <p:nvPr/>
        </p:nvSpPr>
        <p:spPr>
          <a:xfrm>
            <a:off x="4872826" y="3717032"/>
            <a:ext cx="6729599" cy="923330"/>
          </a:xfrm>
          <a:prstGeom prst="rect">
            <a:avLst/>
          </a:prstGeom>
        </p:spPr>
        <p:txBody>
          <a:bodyPr wrap="square">
            <a:spAutoFit/>
          </a:bodyPr>
          <a:lstStyle/>
          <a:p>
            <a:pPr algn="just"/>
            <a:r>
              <a:rPr lang="uk-UA" sz="1800" b="1" dirty="0" smtClean="0">
                <a:solidFill>
                  <a:srgbClr val="002060"/>
                </a:solidFill>
              </a:rPr>
              <a:t>ІНТЕГРАЦІЯ ГРОМАДЯНОЗНАВЧИХ ТА ІСТОРИЧНИХ ЗНАНЬ ЯК ЗАСІБ ФОРМУВАННЯ ЦІЛІСНОГО СВІТОГЛЯДУ  УЧНІВ</a:t>
            </a:r>
            <a:endParaRPr lang="uk-UA" sz="1800" b="1" dirty="0">
              <a:solidFill>
                <a:srgbClr val="002060"/>
              </a:solidFill>
            </a:endParaRPr>
          </a:p>
        </p:txBody>
      </p:sp>
      <p:sp>
        <p:nvSpPr>
          <p:cNvPr id="5" name="Прямоугольник 4"/>
          <p:cNvSpPr/>
          <p:nvPr/>
        </p:nvSpPr>
        <p:spPr>
          <a:xfrm>
            <a:off x="4872826" y="1594487"/>
            <a:ext cx="6695930" cy="923330"/>
          </a:xfrm>
          <a:prstGeom prst="rect">
            <a:avLst/>
          </a:prstGeom>
        </p:spPr>
        <p:txBody>
          <a:bodyPr wrap="square">
            <a:spAutoFit/>
          </a:bodyPr>
          <a:lstStyle/>
          <a:p>
            <a:pPr algn="just"/>
            <a:r>
              <a:rPr lang="uk-UA" sz="1800" b="1" dirty="0" smtClean="0">
                <a:solidFill>
                  <a:srgbClr val="002060"/>
                </a:solidFill>
              </a:rPr>
              <a:t>ОСОБЛИВОСТІ ОРГАНІЗАЦІЇ ОСВІТНЬОГО ПРОЦЕСУ НА УРОКАХ СУСПІЛЬНИХ ДИСЦИПЛІН</a:t>
            </a:r>
            <a:r>
              <a:rPr lang="ru-RU" sz="1800" b="1" dirty="0" smtClean="0">
                <a:solidFill>
                  <a:srgbClr val="002060"/>
                </a:solidFill>
              </a:rPr>
              <a:t> </a:t>
            </a:r>
            <a:r>
              <a:rPr lang="uk-UA" sz="1800" b="1" dirty="0" smtClean="0">
                <a:solidFill>
                  <a:srgbClr val="002060"/>
                </a:solidFill>
              </a:rPr>
              <a:t>В УМОВАХ ВОЄННОГО СТАНУ</a:t>
            </a:r>
            <a:endParaRPr lang="uk-UA" sz="1800" b="1" dirty="0">
              <a:solidFill>
                <a:srgbClr val="002060"/>
              </a:solidFill>
            </a:endParaRPr>
          </a:p>
        </p:txBody>
      </p:sp>
      <p:sp>
        <p:nvSpPr>
          <p:cNvPr id="6" name="AutoShape 2" descr="20220501_16294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Tree>
    <p:extLst>
      <p:ext uri="{BB962C8B-B14F-4D97-AF65-F5344CB8AC3E}">
        <p14:creationId xmlns:p14="http://schemas.microsoft.com/office/powerpoint/2010/main" val="12100109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4" name="Прямоугольник 3"/>
          <p:cNvSpPr/>
          <p:nvPr/>
        </p:nvSpPr>
        <p:spPr>
          <a:xfrm>
            <a:off x="119336" y="1196752"/>
            <a:ext cx="3096344" cy="49685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8" name="Прямоугольник 7"/>
          <p:cNvSpPr/>
          <p:nvPr/>
        </p:nvSpPr>
        <p:spPr>
          <a:xfrm>
            <a:off x="846490" y="176864"/>
            <a:ext cx="10513168" cy="830997"/>
          </a:xfrm>
          <a:prstGeom prst="rect">
            <a:avLst/>
          </a:prstGeom>
        </p:spPr>
        <p:txBody>
          <a:bodyPr wrap="square">
            <a:spAutoFit/>
          </a:bodyPr>
          <a:lstStyle/>
          <a:p>
            <a:pPr algn="ctr"/>
            <a:r>
              <a:rPr lang="uk-UA" sz="2400" b="1" dirty="0">
                <a:solidFill>
                  <a:srgbClr val="002060"/>
                </a:solidFill>
                <a:effectLst>
                  <a:outerShdw blurRad="38100" dist="38100" dir="2700000" algn="tl">
                    <a:srgbClr val="000000">
                      <a:alpha val="43137"/>
                    </a:srgbClr>
                  </a:outerShdw>
                </a:effectLst>
              </a:rPr>
              <a:t>ОСОБЛИВОСТІ ОРГАНІЗАЦІЇ ОСВІТНЬОГО ПРОЦЕСУ НА УРОКАХ СУСПІЛЬНИХ ДИСЦИПЛІН</a:t>
            </a:r>
            <a:r>
              <a:rPr lang="ru-RU" sz="2400" b="1" dirty="0">
                <a:solidFill>
                  <a:srgbClr val="002060"/>
                </a:solidFill>
                <a:effectLst>
                  <a:outerShdw blurRad="38100" dist="38100" dir="2700000" algn="tl">
                    <a:srgbClr val="000000">
                      <a:alpha val="43137"/>
                    </a:srgbClr>
                  </a:outerShdw>
                </a:effectLst>
              </a:rPr>
              <a:t> </a:t>
            </a:r>
            <a:r>
              <a:rPr lang="uk-UA" sz="2400" b="1" dirty="0">
                <a:solidFill>
                  <a:srgbClr val="002060"/>
                </a:solidFill>
                <a:effectLst>
                  <a:outerShdw blurRad="38100" dist="38100" dir="2700000" algn="tl">
                    <a:srgbClr val="000000">
                      <a:alpha val="43137"/>
                    </a:srgbClr>
                  </a:outerShdw>
                </a:effectLst>
              </a:rPr>
              <a:t>В УМОВАХ ВОЄННОГО СТАНУ</a:t>
            </a:r>
          </a:p>
        </p:txBody>
      </p:sp>
      <p:sp>
        <p:nvSpPr>
          <p:cNvPr id="10" name="Прямоугольник 9"/>
          <p:cNvSpPr/>
          <p:nvPr/>
        </p:nvSpPr>
        <p:spPr>
          <a:xfrm>
            <a:off x="3177047" y="1371496"/>
            <a:ext cx="6096000" cy="523220"/>
          </a:xfrm>
          <a:prstGeom prst="rect">
            <a:avLst/>
          </a:prstGeom>
        </p:spPr>
        <p:txBody>
          <a:bodyPr>
            <a:spAutoFit/>
          </a:bodyPr>
          <a:lstStyle/>
          <a:p>
            <a:r>
              <a:rPr lang="uk-UA" b="1" dirty="0">
                <a:solidFill>
                  <a:srgbClr val="002060"/>
                </a:solidFill>
              </a:rPr>
              <a:t>Чому важливо продовжувати навчання?</a:t>
            </a:r>
          </a:p>
          <a:p>
            <a:r>
              <a:rPr lang="uk-UA" dirty="0"/>
              <a:t>1.Навчатися варто тоді, коли це здається доречним. </a:t>
            </a:r>
          </a:p>
        </p:txBody>
      </p:sp>
      <p:sp>
        <p:nvSpPr>
          <p:cNvPr id="12" name="Прямоугольник 11"/>
          <p:cNvSpPr/>
          <p:nvPr/>
        </p:nvSpPr>
        <p:spPr>
          <a:xfrm>
            <a:off x="3199445" y="1919997"/>
            <a:ext cx="4040955" cy="523220"/>
          </a:xfrm>
          <a:prstGeom prst="rect">
            <a:avLst/>
          </a:prstGeom>
        </p:spPr>
        <p:txBody>
          <a:bodyPr wrap="square">
            <a:spAutoFit/>
          </a:bodyPr>
          <a:lstStyle/>
          <a:p>
            <a:r>
              <a:rPr lang="uk-UA" dirty="0"/>
              <a:t>2. Найкраща зброя в інформаційній війні – холодний </a:t>
            </a:r>
            <a:r>
              <a:rPr lang="uk-UA" dirty="0" smtClean="0"/>
              <a:t>розум.</a:t>
            </a:r>
            <a:endParaRPr lang="uk-UA" dirty="0"/>
          </a:p>
        </p:txBody>
      </p:sp>
      <p:sp>
        <p:nvSpPr>
          <p:cNvPr id="14" name="Прямоугольник 13"/>
          <p:cNvSpPr/>
          <p:nvPr/>
        </p:nvSpPr>
        <p:spPr>
          <a:xfrm>
            <a:off x="3188284" y="2458571"/>
            <a:ext cx="3110147" cy="307777"/>
          </a:xfrm>
          <a:prstGeom prst="rect">
            <a:avLst/>
          </a:prstGeom>
        </p:spPr>
        <p:txBody>
          <a:bodyPr wrap="none">
            <a:spAutoFit/>
          </a:bodyPr>
          <a:lstStyle/>
          <a:p>
            <a:r>
              <a:rPr lang="uk-UA" dirty="0"/>
              <a:t>3. Розвивайте емоційний інтелект. </a:t>
            </a:r>
          </a:p>
        </p:txBody>
      </p:sp>
      <p:sp>
        <p:nvSpPr>
          <p:cNvPr id="15" name="Прямоугольник 14"/>
          <p:cNvSpPr/>
          <p:nvPr/>
        </p:nvSpPr>
        <p:spPr>
          <a:xfrm>
            <a:off x="3241104" y="2801474"/>
            <a:ext cx="4032111" cy="523220"/>
          </a:xfrm>
          <a:prstGeom prst="rect">
            <a:avLst/>
          </a:prstGeom>
        </p:spPr>
        <p:txBody>
          <a:bodyPr wrap="square">
            <a:spAutoFit/>
          </a:bodyPr>
          <a:lstStyle/>
          <a:p>
            <a:r>
              <a:rPr lang="uk-UA" dirty="0"/>
              <a:t>4. </a:t>
            </a:r>
            <a:r>
              <a:rPr lang="uk-UA" dirty="0" smtClean="0"/>
              <a:t>Пам’ятайте про </a:t>
            </a:r>
            <a:r>
              <a:rPr lang="uk-UA" dirty="0"/>
              <a:t>важливість освіченого кваліфікованого населення. </a:t>
            </a:r>
          </a:p>
        </p:txBody>
      </p:sp>
      <p:sp>
        <p:nvSpPr>
          <p:cNvPr id="16" name="Прямоугольник 15"/>
          <p:cNvSpPr/>
          <p:nvPr/>
        </p:nvSpPr>
        <p:spPr>
          <a:xfrm>
            <a:off x="3251642" y="3381000"/>
            <a:ext cx="4011034" cy="307777"/>
          </a:xfrm>
          <a:prstGeom prst="rect">
            <a:avLst/>
          </a:prstGeom>
        </p:spPr>
        <p:txBody>
          <a:bodyPr wrap="none">
            <a:spAutoFit/>
          </a:bodyPr>
          <a:lstStyle/>
          <a:p>
            <a:r>
              <a:rPr lang="uk-UA" dirty="0"/>
              <a:t>5. Не забувайте про принцип </a:t>
            </a:r>
            <a:r>
              <a:rPr lang="en-US" dirty="0"/>
              <a:t>lifelong learning</a:t>
            </a:r>
            <a:r>
              <a:rPr lang="uk-UA" dirty="0"/>
              <a:t>. </a:t>
            </a:r>
          </a:p>
        </p:txBody>
      </p:sp>
      <p:pic>
        <p:nvPicPr>
          <p:cNvPr id="3076" name="Picture 4" descr="Освітня платформа Learning passport."/>
          <p:cNvPicPr>
            <a:picLocks noChangeAspect="1" noChangeArrowheads="1"/>
          </p:cNvPicPr>
          <p:nvPr/>
        </p:nvPicPr>
        <p:blipFill rotWithShape="1">
          <a:blip r:embed="rId3">
            <a:extLst>
              <a:ext uri="{28A0092B-C50C-407E-A947-70E740481C1C}">
                <a14:useLocalDpi xmlns:a14="http://schemas.microsoft.com/office/drawing/2010/main" val="0"/>
              </a:ext>
            </a:extLst>
          </a:blip>
          <a:srcRect l="4808" t="3645" r="5834" b="12508"/>
          <a:stretch/>
        </p:blipFill>
        <p:spPr bwMode="auto">
          <a:xfrm>
            <a:off x="3272777" y="3847951"/>
            <a:ext cx="4135696" cy="2325927"/>
          </a:xfrm>
          <a:prstGeom prst="rect">
            <a:avLst/>
          </a:prstGeom>
          <a:noFill/>
          <a:extLst>
            <a:ext uri="{909E8E84-426E-40DD-AFC4-6F175D3DCCD1}">
              <a14:hiddenFill xmlns:a14="http://schemas.microsoft.com/office/drawing/2010/main">
                <a:solidFill>
                  <a:srgbClr val="FFFFFF"/>
                </a:solidFill>
              </a14:hiddenFill>
            </a:ext>
          </a:extLst>
        </p:spPr>
      </p:pic>
      <p:sp>
        <p:nvSpPr>
          <p:cNvPr id="25" name="Прямоугольник 24"/>
          <p:cNvSpPr/>
          <p:nvPr/>
        </p:nvSpPr>
        <p:spPr>
          <a:xfrm>
            <a:off x="2034308" y="6312046"/>
            <a:ext cx="6371228" cy="461665"/>
          </a:xfrm>
          <a:prstGeom prst="rect">
            <a:avLst/>
          </a:prstGeom>
        </p:spPr>
        <p:txBody>
          <a:bodyPr wrap="square">
            <a:spAutoFit/>
          </a:bodyPr>
          <a:lstStyle/>
          <a:p>
            <a:pPr algn="ctr"/>
            <a:r>
              <a:rPr lang="en-US" sz="1200" dirty="0">
                <a:latin typeface="Arial" panose="020B0604020202020204" pitchFamily="34" charset="0"/>
                <a:cs typeface="Arial" panose="020B0604020202020204" pitchFamily="34" charset="0"/>
                <a:hlinkClick r:id="rId4"/>
              </a:rPr>
              <a:t>https://sqe.gov.ua/yak-organizuvati-vikladannya-navchaln</a:t>
            </a:r>
            <a:r>
              <a:rPr lang="en-US" sz="1200" dirty="0" smtClean="0">
                <a:latin typeface="Arial" panose="020B0604020202020204" pitchFamily="34" charset="0"/>
                <a:cs typeface="Arial" panose="020B0604020202020204" pitchFamily="34" charset="0"/>
                <a:hlinkClick r:id="rId4"/>
              </a:rPr>
              <a:t>/</a:t>
            </a:r>
            <a:endParaRPr lang="uk-UA" sz="1200" dirty="0" smtClean="0">
              <a:latin typeface="Arial" panose="020B0604020202020204" pitchFamily="34" charset="0"/>
              <a:cs typeface="Arial" panose="020B0604020202020204" pitchFamily="34" charset="0"/>
            </a:endParaRPr>
          </a:p>
          <a:p>
            <a:pPr algn="ctr"/>
            <a:endParaRPr lang="uk-UA" sz="1200" dirty="0"/>
          </a:p>
        </p:txBody>
      </p:sp>
      <p:pic>
        <p:nvPicPr>
          <p:cNvPr id="3077" name="Picture 5" descr="D:\Downloads\20220420_203607 (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34" y="1118614"/>
            <a:ext cx="3103966" cy="310247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Downloads\20220420_19093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360" y="4065708"/>
            <a:ext cx="2520280" cy="25202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Desktop\2022-2023\image1 (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8168" y="1118614"/>
            <a:ext cx="4448108" cy="54242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4" name="Прямоугольник 3"/>
          <p:cNvSpPr/>
          <p:nvPr/>
        </p:nvSpPr>
        <p:spPr>
          <a:xfrm>
            <a:off x="155575" y="1110860"/>
            <a:ext cx="3096344" cy="49685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AutoShape 2" descr="https://osvitoria.media/wp-content/webp-express/webp-images/uploads/2022/04/Pidtrymka-ditei-pid-chas-viiny-yakyh-pomylok-unyknuty.jpg.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 name="AutoShape 4" descr="https://osvitoria.media/wp-content/webp-express/webp-images/uploads/2022/04/Pidtrymka-ditei-pid-chas-viiny-yakyh-pomylok-unyknuty.jpg.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8700" t="19976" r="20163" b="17040"/>
          <a:stretch/>
        </p:blipFill>
        <p:spPr bwMode="auto">
          <a:xfrm>
            <a:off x="576652" y="285154"/>
            <a:ext cx="3170658" cy="1836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4583832" y="312738"/>
            <a:ext cx="4106628" cy="6924973"/>
          </a:xfrm>
          <a:prstGeom prst="rect">
            <a:avLst/>
          </a:prstGeom>
        </p:spPr>
        <p:txBody>
          <a:bodyPr wrap="square">
            <a:spAutoFit/>
          </a:bodyPr>
          <a:lstStyle/>
          <a:p>
            <a:pPr algn="just" fontAlgn="base" latinLnBrk="0"/>
            <a:r>
              <a:rPr lang="uk-UA" b="1" dirty="0" smtClean="0"/>
              <a:t>           Як правильно підтримати учнів?</a:t>
            </a:r>
          </a:p>
          <a:p>
            <a:pPr algn="just" fontAlgn="base" latinLnBrk="0"/>
            <a:r>
              <a:rPr lang="uk-UA" dirty="0" smtClean="0"/>
              <a:t>        </a:t>
            </a:r>
            <a:r>
              <a:rPr lang="uk-UA" sz="1200" dirty="0" smtClean="0"/>
              <a:t>Щоб створити якісне безпечне середовище для дітей:</a:t>
            </a:r>
          </a:p>
          <a:p>
            <a:pPr algn="just" fontAlgn="base" latinLnBrk="0"/>
            <a:r>
              <a:rPr lang="uk-UA" sz="1200" dirty="0" smtClean="0"/>
              <a:t>       допоможіть дитині прожити почуття, не знецінюйте їх. Проявляйте співчуття. Дайте дитині право на її почуття та емоції, підкажіть, що чуєте її. У цьому допоможуть такі слова: «Я повністю розділяю твої емоції/співчуваю/розумію твій біль» або «Мені дуже шкода, що це сталося»;</a:t>
            </a:r>
          </a:p>
          <a:p>
            <a:pPr algn="just" fontAlgn="base" latinLnBrk="0"/>
            <a:r>
              <a:rPr lang="uk-UA" sz="1200" dirty="0" smtClean="0"/>
              <a:t>       менше логіки - більше емпатії. Для проживання емоцій необхідний час, тому не треба радити дитині одразу шукати вище благо у стресовій ситуації. На цьому етапі не варто радити вчитись ставитися до всього спокійно і випромінювати світло та любов.</a:t>
            </a:r>
          </a:p>
          <a:p>
            <a:pPr algn="just" fontAlgn="base" latinLnBrk="0"/>
            <a:r>
              <a:rPr lang="uk-UA" sz="1200" dirty="0" smtClean="0"/>
              <a:t>Не використовуйте заклик до сили. Для дитячої психіки слова «тримайся» та «зберись» можуть дати зворотний ефект;</a:t>
            </a:r>
          </a:p>
          <a:p>
            <a:pPr algn="just" fontAlgn="base" latinLnBrk="0"/>
            <a:r>
              <a:rPr lang="uk-UA" sz="1200" dirty="0" smtClean="0"/>
              <a:t>      не підсилюйте проблему. Уникайте фраз «Який жах!» або «Боже, а якими будуть наслідки!»;</a:t>
            </a:r>
          </a:p>
          <a:p>
            <a:pPr algn="just" fontAlgn="base" latinLnBrk="0"/>
            <a:r>
              <a:rPr lang="uk-UA" sz="1200" dirty="0" smtClean="0"/>
              <a:t>     запитайте, ЯК ви можете допомогти. Якщо ви до кінця не впевнені, яку лінію поведінки обрати, то запитайте: «Як я можу тебе підтримати?» та «Що я можу для тебе зробити?». Це прості, але ефективні фрази;</a:t>
            </a:r>
          </a:p>
          <a:p>
            <a:pPr algn="just" fontAlgn="base" latinLnBrk="0"/>
            <a:r>
              <a:rPr lang="uk-UA" sz="1200" dirty="0" smtClean="0"/>
              <a:t>      цікавтеся першими. Навіть якщо дитина не говорить про свої переживання, то варто запитати про її почуття;</a:t>
            </a:r>
          </a:p>
          <a:p>
            <a:pPr algn="just" fontAlgn="base" latinLnBrk="0"/>
            <a:r>
              <a:rPr lang="uk-UA" sz="1200" dirty="0" smtClean="0"/>
              <a:t>       не бійтеся повторюватися. Ці кроки можна повторювати неодноразово і утворити чарівне коло. Слухайте, співчувайте, не заперечуйте, повторюйте та переказуйте.</a:t>
            </a:r>
          </a:p>
          <a:p>
            <a:pPr algn="just" fontAlgn="base" latinLnBrk="0"/>
            <a:endParaRPr lang="uk-UA" sz="1200" dirty="0" smtClean="0"/>
          </a:p>
          <a:p>
            <a:pPr algn="just" fontAlgn="base" latinLnBrk="0"/>
            <a:r>
              <a:rPr lang="en-US" dirty="0">
                <a:hlinkClick r:id="rId4"/>
              </a:rPr>
              <a:t>https://osvitoria.media/experience/pidtrymka-ditej-pid-chas-vijny-yakyh-pomylok-unyknuty</a:t>
            </a:r>
            <a:r>
              <a:rPr lang="en-US" dirty="0" smtClean="0">
                <a:hlinkClick r:id="rId4"/>
              </a:rPr>
              <a:t>/</a:t>
            </a:r>
            <a:endParaRPr lang="ru-RU" dirty="0" smtClean="0"/>
          </a:p>
          <a:p>
            <a:pPr algn="just" fontAlgn="base" latinLnBrk="0"/>
            <a:endParaRPr lang="uk-UA" dirty="0"/>
          </a:p>
        </p:txBody>
      </p:sp>
      <p:pic>
        <p:nvPicPr>
          <p:cNvPr id="1031" name="Picture 7" descr="https://aston.te.ua/userfiles/image/zbd_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5" y="2192593"/>
            <a:ext cx="1656184" cy="2096435"/>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28161" y="5229200"/>
            <a:ext cx="4267640" cy="738664"/>
          </a:xfrm>
          <a:prstGeom prst="rect">
            <a:avLst/>
          </a:prstGeom>
        </p:spPr>
        <p:txBody>
          <a:bodyPr wrap="square">
            <a:spAutoFit/>
          </a:bodyPr>
          <a:lstStyle/>
          <a:p>
            <a:r>
              <a:rPr lang="en-US" dirty="0">
                <a:hlinkClick r:id="rId6"/>
              </a:rPr>
              <a:t>https://aston.te.ua/userfiles/file/poradu/osobista</a:t>
            </a:r>
            <a:r>
              <a:rPr lang="en-US" dirty="0" smtClean="0">
                <a:hlinkClick r:id="rId6"/>
              </a:rPr>
              <a:t>_</a:t>
            </a:r>
            <a:endParaRPr lang="ru-RU" dirty="0" smtClean="0">
              <a:hlinkClick r:id="rId6"/>
            </a:endParaRPr>
          </a:p>
          <a:p>
            <a:r>
              <a:rPr lang="en-US" dirty="0" smtClean="0">
                <a:hlinkClick r:id="rId6"/>
              </a:rPr>
              <a:t>bezpeka_v_naselenomu_punkt</a:t>
            </a:r>
            <a:r>
              <a:rPr lang="en-US" dirty="0">
                <a:hlinkClick r:id="rId6"/>
              </a:rPr>
              <a:t>_.</a:t>
            </a:r>
            <a:r>
              <a:rPr lang="en-US" dirty="0" smtClean="0">
                <a:hlinkClick r:id="rId6"/>
              </a:rPr>
              <a:t>pdf</a:t>
            </a:r>
            <a:endParaRPr lang="ru-RU" dirty="0" smtClean="0"/>
          </a:p>
          <a:p>
            <a:endParaRPr lang="uk-UA" dirty="0"/>
          </a:p>
        </p:txBody>
      </p:sp>
      <p:sp>
        <p:nvSpPr>
          <p:cNvPr id="7" name="Прямоугольник 6"/>
          <p:cNvSpPr/>
          <p:nvPr/>
        </p:nvSpPr>
        <p:spPr>
          <a:xfrm>
            <a:off x="155575" y="4581128"/>
            <a:ext cx="4354077" cy="307777"/>
          </a:xfrm>
          <a:prstGeom prst="rect">
            <a:avLst/>
          </a:prstGeom>
        </p:spPr>
        <p:txBody>
          <a:bodyPr wrap="none">
            <a:spAutoFit/>
          </a:bodyPr>
          <a:lstStyle/>
          <a:p>
            <a:r>
              <a:rPr lang="uk-UA" dirty="0"/>
              <a:t>С</a:t>
            </a:r>
            <a:r>
              <a:rPr lang="uk-UA" dirty="0" smtClean="0"/>
              <a:t>айт </a:t>
            </a:r>
            <a:r>
              <a:rPr lang="uk-UA" dirty="0"/>
              <a:t>видавництва «</a:t>
            </a:r>
            <a:r>
              <a:rPr lang="uk-UA" dirty="0" err="1"/>
              <a:t>Астон</a:t>
            </a:r>
            <a:r>
              <a:rPr lang="uk-UA" dirty="0"/>
              <a:t>»: </a:t>
            </a:r>
            <a:r>
              <a:rPr lang="uk-UA" u="sng" dirty="0">
                <a:hlinkClick r:id="rId7"/>
              </a:rPr>
              <a:t>https://cutt.ly/HFkcNax</a:t>
            </a:r>
            <a:endParaRPr lang="uk-UA" dirty="0"/>
          </a:p>
        </p:txBody>
      </p:sp>
      <p:pic>
        <p:nvPicPr>
          <p:cNvPr id="1032" name="Picture 8"/>
          <p:cNvPicPr>
            <a:picLocks noChangeAspect="1" noChangeArrowheads="1"/>
          </p:cNvPicPr>
          <p:nvPr/>
        </p:nvPicPr>
        <p:blipFill rotWithShape="1">
          <a:blip r:embed="rId8">
            <a:extLst>
              <a:ext uri="{28A0092B-C50C-407E-A947-70E740481C1C}">
                <a14:useLocalDpi xmlns:a14="http://schemas.microsoft.com/office/drawing/2010/main" val="0"/>
              </a:ext>
            </a:extLst>
          </a:blip>
          <a:srcRect l="42039" t="22651" r="18085" b="32652"/>
          <a:stretch/>
        </p:blipFill>
        <p:spPr bwMode="auto">
          <a:xfrm>
            <a:off x="1844656" y="2288463"/>
            <a:ext cx="2746853" cy="1904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descr="D:\Desktop\20220501_162941.jpg"/>
          <p:cNvPicPr>
            <a:picLocks noChangeAspect="1" noChangeArrowheads="1"/>
          </p:cNvPicPr>
          <p:nvPr/>
        </p:nvPicPr>
        <p:blipFill rotWithShape="1">
          <a:blip r:embed="rId9">
            <a:extLst>
              <a:ext uri="{28A0092B-C50C-407E-A947-70E740481C1C}">
                <a14:useLocalDpi xmlns:a14="http://schemas.microsoft.com/office/drawing/2010/main" val="0"/>
              </a:ext>
            </a:extLst>
          </a:blip>
          <a:srcRect l="3461" t="1966" r="5894" b="2896"/>
          <a:stretch/>
        </p:blipFill>
        <p:spPr bwMode="auto">
          <a:xfrm>
            <a:off x="8690460" y="922220"/>
            <a:ext cx="3329734" cy="5157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441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6" name="Google Shape;96;p17"/>
          <p:cNvSpPr txBox="1">
            <a:spLocks noGrp="1"/>
          </p:cNvSpPr>
          <p:nvPr>
            <p:ph type="title"/>
          </p:nvPr>
        </p:nvSpPr>
        <p:spPr>
          <a:xfrm>
            <a:off x="551384" y="188640"/>
            <a:ext cx="11287800" cy="908736"/>
          </a:xfrm>
          <a:prstGeom prst="rect">
            <a:avLst/>
          </a:prstGeom>
          <a:noFill/>
          <a:ln>
            <a:noFill/>
          </a:ln>
        </p:spPr>
        <p:txBody>
          <a:bodyPr spcFirstLastPara="1" wrap="square" lIns="91425" tIns="45700" rIns="91425" bIns="45700" anchor="ctr" anchorCtr="0">
            <a:noAutofit/>
          </a:bodyPr>
          <a:lstStyle/>
          <a:p>
            <a:pPr algn="ctr"/>
            <a:r>
              <a:rPr lang="uk-UA" sz="24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МЕТОДИЧНІ АСПЕКТИ ФОРМУВАННЯ ГРОМАДЯНСЬКОЇ КОМПЕТЕНТНОСТІ УЧНІВ НА УРОКАХ СУСПІЛЬНИХ ДИСЦИПЛІН</a:t>
            </a:r>
          </a:p>
        </p:txBody>
      </p:sp>
      <p:cxnSp>
        <p:nvCxnSpPr>
          <p:cNvPr id="3" name="Прямая со стрелкой 2"/>
          <p:cNvCxnSpPr/>
          <p:nvPr/>
        </p:nvCxnSpPr>
        <p:spPr>
          <a:xfrm flipH="1">
            <a:off x="4403815" y="1916832"/>
            <a:ext cx="108012"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6392316" y="1868525"/>
            <a:ext cx="0" cy="6243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9039331" y="1904529"/>
            <a:ext cx="63007" cy="58837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4896155" y="4149080"/>
            <a:ext cx="0"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7141479" y="4149080"/>
            <a:ext cx="0" cy="6438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9984432" y="4149086"/>
            <a:ext cx="0" cy="8550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119336" y="1196752"/>
            <a:ext cx="3096344" cy="49685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5122" name="Picture 2" descr="РОЗВИВАЄМО ГРОМАДЯНСЬКІ КОМПЕТЕНТНОСТІ: ДРУГИЙ КЛА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46" y="1210310"/>
            <a:ext cx="3648990" cy="4320479"/>
          </a:xfrm>
          <a:prstGeom prst="rect">
            <a:avLst/>
          </a:prstGeom>
          <a:noFill/>
          <a:extLst>
            <a:ext uri="{909E8E84-426E-40DD-AFC4-6F175D3DCCD1}">
              <a14:hiddenFill xmlns:a14="http://schemas.microsoft.com/office/drawing/2010/main">
                <a:solidFill>
                  <a:srgbClr val="FFFFFF"/>
                </a:solidFill>
              </a14:hiddenFill>
            </a:ext>
          </a:extLst>
        </p:spPr>
      </p:pic>
      <p:sp>
        <p:nvSpPr>
          <p:cNvPr id="95" name="Google Shape;95;p17"/>
          <p:cNvSpPr txBox="1">
            <a:spLocks noGrp="1"/>
          </p:cNvSpPr>
          <p:nvPr>
            <p:ph type="body" idx="1"/>
          </p:nvPr>
        </p:nvSpPr>
        <p:spPr>
          <a:xfrm>
            <a:off x="3431704" y="1556792"/>
            <a:ext cx="8529596" cy="4502963"/>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rgbClr val="1E5F9F"/>
              </a:buClr>
              <a:buSzPts val="2590"/>
              <a:buNone/>
            </a:pPr>
            <a:r>
              <a:rPr lang="uk-UA" sz="2000" dirty="0" smtClean="0">
                <a:solidFill>
                  <a:srgbClr val="002060"/>
                </a:solidFill>
                <a:latin typeface="Arial" panose="020B0604020202020204" pitchFamily="34" charset="0"/>
                <a:cs typeface="Arial" panose="020B0604020202020204" pitchFamily="34" charset="0"/>
              </a:rPr>
              <a:t>Складники предметної (громадянської) компетентності</a:t>
            </a:r>
          </a:p>
          <a:p>
            <a:pPr marL="0" lvl="0" indent="0" algn="l" rtl="0">
              <a:lnSpc>
                <a:spcPct val="80000"/>
              </a:lnSpc>
              <a:spcBef>
                <a:spcPts val="0"/>
              </a:spcBef>
              <a:spcAft>
                <a:spcPts val="0"/>
              </a:spcAft>
              <a:buClr>
                <a:srgbClr val="1E5F9F"/>
              </a:buClr>
              <a:buSzPts val="2590"/>
              <a:buNone/>
            </a:pPr>
            <a:endParaRPr lang="uk-UA" sz="2000" dirty="0" smtClean="0">
              <a:solidFill>
                <a:srgbClr val="002060"/>
              </a:solidFill>
              <a:latin typeface="Arial" panose="020B0604020202020204" pitchFamily="34" charset="0"/>
              <a:cs typeface="Arial" panose="020B0604020202020204" pitchFamily="34" charset="0"/>
            </a:endParaRPr>
          </a:p>
          <a:p>
            <a:pPr marL="0" lvl="0" indent="0" algn="l" rtl="0">
              <a:lnSpc>
                <a:spcPct val="80000"/>
              </a:lnSpc>
              <a:spcBef>
                <a:spcPts val="1000"/>
              </a:spcBef>
              <a:spcAft>
                <a:spcPts val="0"/>
              </a:spcAft>
              <a:buClr>
                <a:srgbClr val="1E5F9F"/>
              </a:buClr>
              <a:buSzPts val="2590"/>
              <a:buNone/>
            </a:pPr>
            <a:endParaRPr lang="uk-UA" sz="1400" dirty="0" smtClean="0">
              <a:latin typeface="+mj-lt"/>
            </a:endParaRPr>
          </a:p>
          <a:p>
            <a:pPr marL="0" indent="0">
              <a:lnSpc>
                <a:spcPct val="80000"/>
              </a:lnSpc>
              <a:buSzPts val="2590"/>
              <a:buNone/>
            </a:pPr>
            <a:r>
              <a:rPr lang="uk-UA" sz="1800" dirty="0" smtClean="0">
                <a:latin typeface="Arial" panose="020B0604020202020204" pitchFamily="34" charset="0"/>
                <a:cs typeface="Arial" panose="020B0604020202020204" pitchFamily="34" charset="0"/>
              </a:rPr>
              <a:t>      когнітивний	   мотиваційно-ціннісний  	      процесуально-діяльнісний</a:t>
            </a:r>
          </a:p>
          <a:p>
            <a:pPr marL="0" lvl="0" indent="0" algn="l" rtl="0">
              <a:lnSpc>
                <a:spcPct val="80000"/>
              </a:lnSpc>
              <a:spcBef>
                <a:spcPts val="1000"/>
              </a:spcBef>
              <a:spcAft>
                <a:spcPts val="0"/>
              </a:spcAft>
              <a:buClr>
                <a:srgbClr val="1E5F9F"/>
              </a:buClr>
              <a:buSzPts val="2590"/>
              <a:buNone/>
            </a:pPr>
            <a:r>
              <a:rPr lang="uk-UA" sz="1800" dirty="0" smtClean="0">
                <a:latin typeface="Arial" panose="020B0604020202020204" pitchFamily="34" charset="0"/>
                <a:cs typeface="Arial" panose="020B0604020202020204" pitchFamily="34" charset="0"/>
              </a:rPr>
              <a:t>        (знання)	     (ціннісні орієнтації, 		(уміння, навички)</a:t>
            </a:r>
          </a:p>
          <a:p>
            <a:pPr marL="0" lvl="0" indent="0">
              <a:lnSpc>
                <a:spcPct val="80000"/>
              </a:lnSpc>
              <a:buSzPts val="2590"/>
              <a:buNone/>
            </a:pPr>
            <a:r>
              <a:rPr lang="uk-UA" sz="1800" dirty="0">
                <a:latin typeface="Arial" panose="020B0604020202020204" pitchFamily="34" charset="0"/>
                <a:cs typeface="Arial" panose="020B0604020202020204" pitchFamily="34" charset="0"/>
              </a:rPr>
              <a:t>	</a:t>
            </a:r>
            <a:r>
              <a:rPr lang="uk-UA" sz="1800" dirty="0" smtClean="0">
                <a:latin typeface="Arial" panose="020B0604020202020204" pitchFamily="34" charset="0"/>
                <a:cs typeface="Arial" panose="020B0604020202020204" pitchFamily="34" charset="0"/>
              </a:rPr>
              <a:t>	  переживання</a:t>
            </a:r>
            <a:r>
              <a:rPr lang="uk-UA" sz="1800" dirty="0">
                <a:latin typeface="Arial" panose="020B0604020202020204" pitchFamily="34" charset="0"/>
                <a:cs typeface="Arial" panose="020B0604020202020204" pitchFamily="34" charset="0"/>
              </a:rPr>
              <a:t>, ставлення</a:t>
            </a:r>
            <a:r>
              <a:rPr lang="uk-UA" sz="1800" dirty="0" smtClean="0">
                <a:latin typeface="Arial" panose="020B0604020202020204" pitchFamily="34" charset="0"/>
                <a:cs typeface="Arial" panose="020B0604020202020204" pitchFamily="34" charset="0"/>
              </a:rPr>
              <a:t>)		</a:t>
            </a:r>
            <a:r>
              <a:rPr lang="uk-UA" sz="1800" dirty="0">
                <a:latin typeface="Arial" panose="020B0604020202020204" pitchFamily="34" charset="0"/>
                <a:cs typeface="Arial" panose="020B0604020202020204" pitchFamily="34" charset="0"/>
              </a:rPr>
              <a:t>	</a:t>
            </a:r>
            <a:r>
              <a:rPr lang="uk-UA" sz="1800" dirty="0" smtClean="0">
                <a:latin typeface="Arial" panose="020B0604020202020204" pitchFamily="34" charset="0"/>
                <a:cs typeface="Arial" panose="020B0604020202020204" pitchFamily="34" charset="0"/>
              </a:rPr>
              <a:t>			</a:t>
            </a:r>
            <a:endParaRPr lang="uk-UA" sz="1800" dirty="0">
              <a:latin typeface="Arial" panose="020B0604020202020204" pitchFamily="34" charset="0"/>
              <a:cs typeface="Arial" panose="020B0604020202020204" pitchFamily="34" charset="0"/>
            </a:endParaRPr>
          </a:p>
          <a:p>
            <a:pPr marL="0" lvl="0" indent="0" algn="ctr" rtl="0">
              <a:lnSpc>
                <a:spcPct val="80000"/>
              </a:lnSpc>
              <a:spcBef>
                <a:spcPts val="1000"/>
              </a:spcBef>
              <a:spcAft>
                <a:spcPts val="0"/>
              </a:spcAft>
              <a:buClr>
                <a:srgbClr val="1E5F9F"/>
              </a:buClr>
              <a:buSzPts val="2590"/>
              <a:buNone/>
            </a:pPr>
            <a:r>
              <a:rPr lang="uk-UA" sz="2000" dirty="0" smtClean="0">
                <a:solidFill>
                  <a:srgbClr val="C00000"/>
                </a:solidFill>
                <a:latin typeface="Arial" panose="020B0604020202020204" pitchFamily="34" charset="0"/>
                <a:cs typeface="Arial" panose="020B0604020202020204" pitchFamily="34" charset="0"/>
              </a:rPr>
              <a:t>Складові компоненти громадянської компетентності</a:t>
            </a:r>
          </a:p>
          <a:p>
            <a:pPr marL="0" lvl="0" indent="0" algn="ctr" rtl="0">
              <a:lnSpc>
                <a:spcPct val="80000"/>
              </a:lnSpc>
              <a:spcBef>
                <a:spcPts val="1000"/>
              </a:spcBef>
              <a:spcAft>
                <a:spcPts val="0"/>
              </a:spcAft>
              <a:buClr>
                <a:srgbClr val="1E5F9F"/>
              </a:buClr>
              <a:buSzPts val="2590"/>
              <a:buNone/>
            </a:pPr>
            <a:endParaRPr lang="uk-UA" sz="1200" dirty="0" smtClean="0">
              <a:solidFill>
                <a:srgbClr val="FFC000"/>
              </a:solidFill>
              <a:latin typeface="Arial" panose="020B0604020202020204" pitchFamily="34" charset="0"/>
              <a:cs typeface="Arial" panose="020B0604020202020204" pitchFamily="34" charset="0"/>
            </a:endParaRPr>
          </a:p>
          <a:p>
            <a:pPr marL="0" lvl="0" indent="0">
              <a:lnSpc>
                <a:spcPct val="80000"/>
              </a:lnSpc>
              <a:buSzPts val="2590"/>
              <a:buNone/>
            </a:pPr>
            <a:r>
              <a:rPr lang="uk-UA" sz="1800" dirty="0">
                <a:solidFill>
                  <a:srgbClr val="C00000"/>
                </a:solidFill>
                <a:latin typeface="Arial" panose="020B0604020202020204" pitchFamily="34" charset="0"/>
                <a:cs typeface="Arial" panose="020B0604020202020204" pitchFamily="34" charset="0"/>
              </a:rPr>
              <a:t>громадянські знання</a:t>
            </a:r>
            <a:endParaRPr lang="uk-UA" sz="1800" dirty="0" smtClean="0">
              <a:solidFill>
                <a:srgbClr val="C00000"/>
              </a:solidFill>
              <a:latin typeface="Arial" panose="020B0604020202020204" pitchFamily="34" charset="0"/>
              <a:cs typeface="Arial" panose="020B0604020202020204" pitchFamily="34" charset="0"/>
            </a:endParaRPr>
          </a:p>
          <a:p>
            <a:pPr marL="0" lvl="0" indent="0" rtl="0">
              <a:lnSpc>
                <a:spcPct val="80000"/>
              </a:lnSpc>
              <a:spcBef>
                <a:spcPts val="1000"/>
              </a:spcBef>
              <a:spcAft>
                <a:spcPts val="0"/>
              </a:spcAft>
              <a:buClr>
                <a:srgbClr val="1E5F9F"/>
              </a:buClr>
              <a:buSzPts val="2590"/>
              <a:buNone/>
            </a:pPr>
            <a:r>
              <a:rPr lang="uk-UA" sz="1800" dirty="0" smtClean="0">
                <a:solidFill>
                  <a:srgbClr val="FFC000"/>
                </a:solidFill>
                <a:latin typeface="Arial" panose="020B0604020202020204" pitchFamily="34" charset="0"/>
                <a:cs typeface="Arial" panose="020B0604020202020204" pitchFamily="34" charset="0"/>
              </a:rPr>
              <a:t>		</a:t>
            </a:r>
            <a:r>
              <a:rPr lang="uk-UA" sz="1800" dirty="0">
                <a:solidFill>
                  <a:srgbClr val="FFC000"/>
                </a:solidFill>
                <a:latin typeface="Arial" panose="020B0604020202020204" pitchFamily="34" charset="0"/>
                <a:cs typeface="Arial" panose="020B0604020202020204" pitchFamily="34" charset="0"/>
              </a:rPr>
              <a:t> </a:t>
            </a:r>
            <a:r>
              <a:rPr lang="uk-UA" sz="1800" dirty="0" smtClean="0">
                <a:solidFill>
                  <a:srgbClr val="FFC000"/>
                </a:solidFill>
                <a:latin typeface="Arial" panose="020B0604020202020204" pitchFamily="34" charset="0"/>
                <a:cs typeface="Arial" panose="020B0604020202020204" pitchFamily="34" charset="0"/>
              </a:rPr>
              <a:t>        </a:t>
            </a:r>
            <a:r>
              <a:rPr lang="uk-UA" sz="1800" dirty="0" smtClean="0">
                <a:solidFill>
                  <a:srgbClr val="C00000"/>
                </a:solidFill>
                <a:latin typeface="Arial" panose="020B0604020202020204" pitchFamily="34" charset="0"/>
                <a:cs typeface="Arial" panose="020B0604020202020204" pitchFamily="34" charset="0"/>
              </a:rPr>
              <a:t>громадянські вміння та досвід</a:t>
            </a:r>
            <a:r>
              <a:rPr lang="uk-UA" sz="1800" dirty="0" smtClean="0">
                <a:solidFill>
                  <a:srgbClr val="FFC000"/>
                </a:solidFill>
                <a:latin typeface="Arial" panose="020B0604020202020204" pitchFamily="34" charset="0"/>
                <a:cs typeface="Arial" panose="020B0604020202020204" pitchFamily="34" charset="0"/>
              </a:rPr>
              <a:t>	</a:t>
            </a:r>
          </a:p>
          <a:p>
            <a:pPr marL="0" lvl="0" indent="0" rtl="0">
              <a:lnSpc>
                <a:spcPct val="80000"/>
              </a:lnSpc>
              <a:spcBef>
                <a:spcPts val="1000"/>
              </a:spcBef>
              <a:spcAft>
                <a:spcPts val="0"/>
              </a:spcAft>
              <a:buClr>
                <a:srgbClr val="1E5F9F"/>
              </a:buClr>
              <a:buSzPts val="2590"/>
              <a:buNone/>
            </a:pPr>
            <a:r>
              <a:rPr lang="uk-UA" sz="1800" dirty="0">
                <a:solidFill>
                  <a:srgbClr val="FFC000"/>
                </a:solidFill>
                <a:latin typeface="Arial" panose="020B0604020202020204" pitchFamily="34" charset="0"/>
                <a:cs typeface="Arial" panose="020B0604020202020204" pitchFamily="34" charset="0"/>
              </a:rPr>
              <a:t>	</a:t>
            </a:r>
            <a:r>
              <a:rPr lang="uk-UA" sz="1800" dirty="0" smtClean="0">
                <a:solidFill>
                  <a:srgbClr val="FFC000"/>
                </a:solidFill>
                <a:latin typeface="Arial" panose="020B0604020202020204" pitchFamily="34" charset="0"/>
                <a:cs typeface="Arial" panose="020B0604020202020204" pitchFamily="34" charset="0"/>
              </a:rPr>
              <a:t>					</a:t>
            </a:r>
            <a:r>
              <a:rPr lang="uk-UA" sz="1800" dirty="0" smtClean="0">
                <a:solidFill>
                  <a:srgbClr val="C00000"/>
                </a:solidFill>
                <a:latin typeface="Arial" panose="020B0604020202020204" pitchFamily="34" charset="0"/>
                <a:cs typeface="Arial" panose="020B0604020202020204" pitchFamily="34" charset="0"/>
              </a:rPr>
              <a:t>громадянські цінності</a:t>
            </a:r>
            <a:endParaRPr sz="1800" dirty="0">
              <a:solidFill>
                <a:srgbClr val="C00000"/>
              </a:solidFill>
              <a:latin typeface="Arial" panose="020B0604020202020204" pitchFamily="34" charset="0"/>
              <a:cs typeface="Arial" panose="020B0604020202020204" pitchFamily="34" charset="0"/>
            </a:endParaRPr>
          </a:p>
        </p:txBody>
      </p:sp>
      <p:sp>
        <p:nvSpPr>
          <p:cNvPr id="2" name="TextBox 1"/>
          <p:cNvSpPr txBox="1"/>
          <p:nvPr/>
        </p:nvSpPr>
        <p:spPr>
          <a:xfrm>
            <a:off x="263352" y="5877272"/>
            <a:ext cx="11377264" cy="584775"/>
          </a:xfrm>
          <a:prstGeom prst="rect">
            <a:avLst/>
          </a:prstGeom>
          <a:noFill/>
        </p:spPr>
        <p:txBody>
          <a:bodyPr wrap="square" rtlCol="0">
            <a:spAutoFit/>
          </a:bodyPr>
          <a:lstStyle/>
          <a:p>
            <a:pPr algn="just"/>
            <a:r>
              <a:rPr lang="uk-UA" sz="1600" b="1" dirty="0" smtClean="0">
                <a:solidFill>
                  <a:srgbClr val="002060"/>
                </a:solidFill>
              </a:rPr>
              <a:t>Громадянська компетентність </a:t>
            </a:r>
            <a:r>
              <a:rPr lang="uk-UA" sz="1600" dirty="0" smtClean="0"/>
              <a:t>– здатність людини активно, відповідально й ефективно реалізовувати громадянські права та обов'язки з метою розвитку демократичного суспільства</a:t>
            </a:r>
            <a:endParaRPr lang="uk-UA" sz="1600" dirty="0"/>
          </a:p>
        </p:txBody>
      </p:sp>
    </p:spTree>
    <p:extLst>
      <p:ext uri="{BB962C8B-B14F-4D97-AF65-F5344CB8AC3E}">
        <p14:creationId xmlns:p14="http://schemas.microsoft.com/office/powerpoint/2010/main" val="4041181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61000" y="144001"/>
            <a:ext cx="11287800" cy="764720"/>
          </a:xfrm>
        </p:spPr>
        <p:txBody>
          <a:bodyPr/>
          <a:lstStyle/>
          <a:p>
            <a:pPr algn="ctr"/>
            <a:r>
              <a:rPr lang="uk-UA" sz="2400" dirty="0" smtClean="0">
                <a:solidFill>
                  <a:srgbClr val="002060"/>
                </a:solidFill>
                <a:latin typeface="Arial" panose="020B0604020202020204" pitchFamily="34" charset="0"/>
                <a:cs typeface="Arial" panose="020B0604020202020204" pitchFamily="34" charset="0"/>
              </a:rPr>
              <a:t>СТРУКТУРА ГРОМАДЯНСЬКОЇ КОМПЕТЕНТНОСТІ УЧНЯ </a:t>
            </a:r>
            <a:endParaRPr lang="uk-UA" sz="2400" dirty="0">
              <a:solidFill>
                <a:srgbClr val="002060"/>
              </a:solidFill>
              <a:latin typeface="Arial" panose="020B0604020202020204" pitchFamily="34" charset="0"/>
              <a:cs typeface="Arial" panose="020B0604020202020204" pitchFamily="34" charset="0"/>
            </a:endParaRPr>
          </a:p>
        </p:txBody>
      </p:sp>
      <p:sp>
        <p:nvSpPr>
          <p:cNvPr id="30" name="Прямоугольник 29"/>
          <p:cNvSpPr/>
          <p:nvPr/>
        </p:nvSpPr>
        <p:spPr>
          <a:xfrm>
            <a:off x="4331805" y="1658949"/>
            <a:ext cx="3456384" cy="738664"/>
          </a:xfrm>
          <a:prstGeom prst="rect">
            <a:avLst/>
          </a:prstGeom>
        </p:spPr>
        <p:txBody>
          <a:bodyPr wrap="square">
            <a:spAutoFit/>
          </a:bodyPr>
          <a:lstStyle/>
          <a:p>
            <a:r>
              <a:rPr lang="uk-UA" dirty="0"/>
              <a:t>здатність виявляти інтерес до аналізу взаємозв'язків, механізмів діяльності соціального </a:t>
            </a:r>
            <a:r>
              <a:rPr lang="uk-UA" dirty="0" smtClean="0"/>
              <a:t>оточення</a:t>
            </a:r>
            <a:r>
              <a:rPr lang="uk-UA" dirty="0"/>
              <a:t>	</a:t>
            </a:r>
          </a:p>
        </p:txBody>
      </p:sp>
      <p:sp>
        <p:nvSpPr>
          <p:cNvPr id="31" name="Прямоугольник 30"/>
          <p:cNvSpPr/>
          <p:nvPr/>
        </p:nvSpPr>
        <p:spPr>
          <a:xfrm>
            <a:off x="3719736" y="2415711"/>
            <a:ext cx="3312368" cy="738664"/>
          </a:xfrm>
          <a:prstGeom prst="rect">
            <a:avLst/>
          </a:prstGeom>
        </p:spPr>
        <p:txBody>
          <a:bodyPr wrap="square">
            <a:spAutoFit/>
          </a:bodyPr>
          <a:lstStyle/>
          <a:p>
            <a:pPr algn="just"/>
            <a:r>
              <a:rPr lang="uk-UA" dirty="0" smtClean="0"/>
              <a:t>цільові </a:t>
            </a:r>
            <a:r>
              <a:rPr lang="ru-RU" dirty="0" smtClean="0"/>
              <a:t>установки </a:t>
            </a:r>
            <a:r>
              <a:rPr lang="uk-UA" dirty="0" smtClean="0"/>
              <a:t>соціальної діяльності, здатність брати на себе відповідальність 	</a:t>
            </a:r>
            <a:endParaRPr lang="uk-UA" dirty="0"/>
          </a:p>
        </p:txBody>
      </p:sp>
      <p:sp>
        <p:nvSpPr>
          <p:cNvPr id="34" name="Прямоугольник 33"/>
          <p:cNvSpPr/>
          <p:nvPr/>
        </p:nvSpPr>
        <p:spPr>
          <a:xfrm>
            <a:off x="8040216" y="1397339"/>
            <a:ext cx="3719841" cy="523220"/>
          </a:xfrm>
          <a:prstGeom prst="rect">
            <a:avLst/>
          </a:prstGeom>
        </p:spPr>
        <p:txBody>
          <a:bodyPr wrap="square">
            <a:spAutoFit/>
          </a:bodyPr>
          <a:lstStyle/>
          <a:p>
            <a:pPr algn="just"/>
            <a:r>
              <a:rPr lang="uk-UA" dirty="0" smtClean="0"/>
              <a:t>наміри, бажання, прагнення особистості досягати поставлених цілей 	</a:t>
            </a:r>
            <a:endParaRPr lang="uk-UA" dirty="0"/>
          </a:p>
        </p:txBody>
      </p:sp>
      <p:sp>
        <p:nvSpPr>
          <p:cNvPr id="35" name="Прямоугольник 34"/>
          <p:cNvSpPr/>
          <p:nvPr/>
        </p:nvSpPr>
        <p:spPr>
          <a:xfrm>
            <a:off x="7608169" y="2243170"/>
            <a:ext cx="4475924" cy="954107"/>
          </a:xfrm>
          <a:prstGeom prst="rect">
            <a:avLst/>
          </a:prstGeom>
        </p:spPr>
        <p:txBody>
          <a:bodyPr wrap="square">
            <a:spAutoFit/>
          </a:bodyPr>
          <a:lstStyle/>
          <a:p>
            <a:pPr algn="just"/>
            <a:r>
              <a:rPr lang="uk-UA" dirty="0" smtClean="0"/>
              <a:t>усвідомлення й визнання таких цінностей як особистість, гідність людини, толерантність, демократичні принципи життя, повага до прав і свобод людини, демократичних норм </a:t>
            </a:r>
            <a:r>
              <a:rPr lang="ru-RU" dirty="0"/>
              <a:t>	</a:t>
            </a:r>
          </a:p>
        </p:txBody>
      </p:sp>
      <p:sp>
        <p:nvSpPr>
          <p:cNvPr id="36" name="Прямоугольник 35"/>
          <p:cNvSpPr/>
          <p:nvPr/>
        </p:nvSpPr>
        <p:spPr>
          <a:xfrm>
            <a:off x="7171346" y="3440155"/>
            <a:ext cx="4764956" cy="1169551"/>
          </a:xfrm>
          <a:prstGeom prst="rect">
            <a:avLst/>
          </a:prstGeom>
        </p:spPr>
        <p:txBody>
          <a:bodyPr wrap="square">
            <a:spAutoFit/>
          </a:bodyPr>
          <a:lstStyle/>
          <a:p>
            <a:pPr algn="just"/>
            <a:r>
              <a:rPr lang="uk-UA" dirty="0"/>
              <a:t>знання про права та свободи людини, механізми їх захисту, принципи функціонування органів державної влади та місцевого самоврядування, знання прийомів взаємодії із соціальним оточенням, способів впливу під час ухвалення рішень та захисту власних інтересів 	</a:t>
            </a:r>
          </a:p>
        </p:txBody>
      </p:sp>
      <p:sp>
        <p:nvSpPr>
          <p:cNvPr id="43" name="Прямоугольник 42"/>
          <p:cNvSpPr/>
          <p:nvPr/>
        </p:nvSpPr>
        <p:spPr>
          <a:xfrm>
            <a:off x="6591339" y="4985917"/>
            <a:ext cx="5344963" cy="954107"/>
          </a:xfrm>
          <a:prstGeom prst="rect">
            <a:avLst/>
          </a:prstGeom>
        </p:spPr>
        <p:txBody>
          <a:bodyPr wrap="square">
            <a:spAutoFit/>
          </a:bodyPr>
          <a:lstStyle/>
          <a:p>
            <a:pPr algn="just"/>
            <a:r>
              <a:rPr lang="uk-UA" dirty="0"/>
              <a:t>соціальні й комунікативні, інтерактивні й рефлексивні вміння у взаємодії із соціальним оточенням: лідерство, командність, </a:t>
            </a:r>
            <a:r>
              <a:rPr lang="uk-UA" dirty="0" smtClean="0"/>
              <a:t>обґрунтовувати </a:t>
            </a:r>
            <a:r>
              <a:rPr lang="uk-UA" dirty="0"/>
              <a:t>власну позицію, робити свідомий вибір 	</a:t>
            </a:r>
          </a:p>
        </p:txBody>
      </p:sp>
      <p:sp>
        <p:nvSpPr>
          <p:cNvPr id="20" name="Прямоугольник 19"/>
          <p:cNvSpPr/>
          <p:nvPr/>
        </p:nvSpPr>
        <p:spPr>
          <a:xfrm>
            <a:off x="119336" y="1196752"/>
            <a:ext cx="3079737" cy="49685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 name="TextBox 5"/>
          <p:cNvSpPr txBox="1"/>
          <p:nvPr/>
        </p:nvSpPr>
        <p:spPr>
          <a:xfrm>
            <a:off x="587795" y="1076095"/>
            <a:ext cx="1800200" cy="369332"/>
          </a:xfrm>
          <a:prstGeom prst="rect">
            <a:avLst/>
          </a:prstGeom>
          <a:noFill/>
        </p:spPr>
        <p:txBody>
          <a:bodyPr wrap="square" rtlCol="0">
            <a:spAutoFit/>
          </a:bodyPr>
          <a:lstStyle/>
          <a:p>
            <a:pPr algn="ctr"/>
            <a:r>
              <a:rPr lang="uk-UA" sz="1800" dirty="0" smtClean="0">
                <a:solidFill>
                  <a:srgbClr val="002060"/>
                </a:solidFill>
              </a:rPr>
              <a:t>СКЛАДНИК</a:t>
            </a:r>
            <a:endParaRPr lang="uk-UA" sz="1800" dirty="0">
              <a:solidFill>
                <a:srgbClr val="002060"/>
              </a:solidFill>
            </a:endParaRPr>
          </a:p>
        </p:txBody>
      </p:sp>
      <p:sp>
        <p:nvSpPr>
          <p:cNvPr id="7" name="TextBox 6"/>
          <p:cNvSpPr txBox="1"/>
          <p:nvPr/>
        </p:nvSpPr>
        <p:spPr>
          <a:xfrm>
            <a:off x="3112841" y="1434652"/>
            <a:ext cx="1728192" cy="307777"/>
          </a:xfrm>
          <a:prstGeom prst="rect">
            <a:avLst/>
          </a:prstGeom>
          <a:noFill/>
        </p:spPr>
        <p:txBody>
          <a:bodyPr wrap="square" rtlCol="0">
            <a:spAutoFit/>
          </a:bodyPr>
          <a:lstStyle/>
          <a:p>
            <a:r>
              <a:rPr lang="uk-UA" dirty="0" smtClean="0">
                <a:solidFill>
                  <a:srgbClr val="002060"/>
                </a:solidFill>
              </a:rPr>
              <a:t>Мотиваційний</a:t>
            </a:r>
          </a:p>
        </p:txBody>
      </p:sp>
      <p:cxnSp>
        <p:nvCxnSpPr>
          <p:cNvPr id="12" name="Прямая со стрелкой 11"/>
          <p:cNvCxnSpPr/>
          <p:nvPr/>
        </p:nvCxnSpPr>
        <p:spPr>
          <a:xfrm>
            <a:off x="1535710" y="1444712"/>
            <a:ext cx="1663363" cy="32195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1535710" y="1444712"/>
            <a:ext cx="1590151" cy="9523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1533312" y="1444712"/>
            <a:ext cx="1106304" cy="196800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H="1">
            <a:off x="1259282" y="1421625"/>
            <a:ext cx="276428" cy="29264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Прямоугольник 32"/>
          <p:cNvSpPr/>
          <p:nvPr/>
        </p:nvSpPr>
        <p:spPr>
          <a:xfrm>
            <a:off x="387950" y="4985917"/>
            <a:ext cx="5145249" cy="1169551"/>
          </a:xfrm>
          <a:prstGeom prst="rect">
            <a:avLst/>
          </a:prstGeom>
        </p:spPr>
        <p:txBody>
          <a:bodyPr wrap="square">
            <a:spAutoFit/>
          </a:bodyPr>
          <a:lstStyle/>
          <a:p>
            <a:pPr algn="just"/>
            <a:r>
              <a:rPr lang="uk-UA" dirty="0"/>
              <a:t>готовність і здатність орієнтуватись у ситуації, прагнення вплинути на те, що відбувається, готовність до компетентної участі в суспільному житті, спроможність ухвалювати рішення, контролювати свою діяльність, навчатися самостійно 	</a:t>
            </a:r>
          </a:p>
        </p:txBody>
      </p:sp>
      <p:sp>
        <p:nvSpPr>
          <p:cNvPr id="9" name="TextBox 8"/>
          <p:cNvSpPr txBox="1"/>
          <p:nvPr/>
        </p:nvSpPr>
        <p:spPr>
          <a:xfrm>
            <a:off x="343228" y="4348096"/>
            <a:ext cx="2108535" cy="523220"/>
          </a:xfrm>
          <a:prstGeom prst="rect">
            <a:avLst/>
          </a:prstGeom>
          <a:noFill/>
        </p:spPr>
        <p:txBody>
          <a:bodyPr wrap="square" rtlCol="0">
            <a:spAutoFit/>
          </a:bodyPr>
          <a:lstStyle/>
          <a:p>
            <a:pPr algn="ctr"/>
            <a:r>
              <a:rPr lang="uk-UA" dirty="0" smtClean="0">
                <a:solidFill>
                  <a:srgbClr val="002060"/>
                </a:solidFill>
              </a:rPr>
              <a:t>Операційно-поведінковий</a:t>
            </a:r>
          </a:p>
        </p:txBody>
      </p:sp>
      <p:sp>
        <p:nvSpPr>
          <p:cNvPr id="32" name="Прямоугольник 31"/>
          <p:cNvSpPr/>
          <p:nvPr/>
        </p:nvSpPr>
        <p:spPr>
          <a:xfrm>
            <a:off x="1847529" y="3579299"/>
            <a:ext cx="4968552" cy="738664"/>
          </a:xfrm>
          <a:prstGeom prst="rect">
            <a:avLst/>
          </a:prstGeom>
        </p:spPr>
        <p:txBody>
          <a:bodyPr wrap="square">
            <a:spAutoFit/>
          </a:bodyPr>
          <a:lstStyle/>
          <a:p>
            <a:pPr algn="just"/>
            <a:r>
              <a:rPr lang="uk-UA" dirty="0"/>
              <a:t>громадянознавчі знання, уявлення щодо себе, своїх соціальних ролей, соціальних інститутів, сприйняття тих установок, у межах яких відбувається діяльність 	</a:t>
            </a:r>
          </a:p>
        </p:txBody>
      </p:sp>
      <p:sp>
        <p:nvSpPr>
          <p:cNvPr id="10" name="TextBox 9"/>
          <p:cNvSpPr txBox="1"/>
          <p:nvPr/>
        </p:nvSpPr>
        <p:spPr>
          <a:xfrm>
            <a:off x="2719417" y="3258832"/>
            <a:ext cx="1728192" cy="307777"/>
          </a:xfrm>
          <a:prstGeom prst="rect">
            <a:avLst/>
          </a:prstGeom>
          <a:noFill/>
        </p:spPr>
        <p:txBody>
          <a:bodyPr wrap="square" rtlCol="0">
            <a:spAutoFit/>
          </a:bodyPr>
          <a:lstStyle/>
          <a:p>
            <a:r>
              <a:rPr lang="uk-UA" dirty="0" smtClean="0">
                <a:solidFill>
                  <a:srgbClr val="002060"/>
                </a:solidFill>
              </a:rPr>
              <a:t>Когнітивний</a:t>
            </a:r>
          </a:p>
        </p:txBody>
      </p:sp>
      <p:sp>
        <p:nvSpPr>
          <p:cNvPr id="8" name="TextBox 7"/>
          <p:cNvSpPr txBox="1"/>
          <p:nvPr/>
        </p:nvSpPr>
        <p:spPr>
          <a:xfrm>
            <a:off x="2719417" y="2429727"/>
            <a:ext cx="1728192" cy="307777"/>
          </a:xfrm>
          <a:prstGeom prst="rect">
            <a:avLst/>
          </a:prstGeom>
          <a:noFill/>
        </p:spPr>
        <p:txBody>
          <a:bodyPr wrap="square" rtlCol="0">
            <a:spAutoFit/>
          </a:bodyPr>
          <a:lstStyle/>
          <a:p>
            <a:r>
              <a:rPr lang="uk-UA" dirty="0" smtClean="0">
                <a:solidFill>
                  <a:srgbClr val="002060"/>
                </a:solidFill>
              </a:rPr>
              <a:t>Ціннісний</a:t>
            </a:r>
          </a:p>
        </p:txBody>
      </p:sp>
    </p:spTree>
    <p:extLst>
      <p:ext uri="{BB962C8B-B14F-4D97-AF65-F5344CB8AC3E}">
        <p14:creationId xmlns:p14="http://schemas.microsoft.com/office/powerpoint/2010/main" val="233942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5" name="Овал 4"/>
          <p:cNvSpPr/>
          <p:nvPr/>
        </p:nvSpPr>
        <p:spPr>
          <a:xfrm>
            <a:off x="4910688" y="2098743"/>
            <a:ext cx="2007781" cy="1185204"/>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uk-UA" dirty="0" smtClean="0">
                <a:latin typeface="Arial" panose="020B0604020202020204" pitchFamily="34" charset="0"/>
                <a:cs typeface="Arial" panose="020B0604020202020204" pitchFamily="34" charset="0"/>
              </a:rPr>
              <a:t>Системний підхід</a:t>
            </a:r>
            <a:endParaRPr lang="uk-UA" dirty="0">
              <a:latin typeface="Arial" panose="020B0604020202020204" pitchFamily="34" charset="0"/>
              <a:cs typeface="Arial" panose="020B0604020202020204" pitchFamily="34" charset="0"/>
            </a:endParaRPr>
          </a:p>
        </p:txBody>
      </p:sp>
      <p:sp>
        <p:nvSpPr>
          <p:cNvPr id="6" name="Овал 5"/>
          <p:cNvSpPr/>
          <p:nvPr/>
        </p:nvSpPr>
        <p:spPr>
          <a:xfrm>
            <a:off x="8600821" y="2577624"/>
            <a:ext cx="2088232" cy="1080121"/>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uk-UA" dirty="0" smtClean="0">
                <a:latin typeface="Arial" panose="020B0604020202020204" pitchFamily="34" charset="0"/>
                <a:cs typeface="Arial" panose="020B0604020202020204" pitchFamily="34" charset="0"/>
              </a:rPr>
              <a:t>Інноваційні технології</a:t>
            </a:r>
            <a:endParaRPr lang="uk-UA" dirty="0">
              <a:latin typeface="Arial" panose="020B0604020202020204" pitchFamily="34" charset="0"/>
              <a:cs typeface="Arial" panose="020B0604020202020204" pitchFamily="34" charset="0"/>
            </a:endParaRPr>
          </a:p>
        </p:txBody>
      </p:sp>
      <p:cxnSp>
        <p:nvCxnSpPr>
          <p:cNvPr id="8" name="Прямая со стрелкой 7"/>
          <p:cNvCxnSpPr/>
          <p:nvPr/>
        </p:nvCxnSpPr>
        <p:spPr>
          <a:xfrm>
            <a:off x="9138033" y="1711221"/>
            <a:ext cx="506904" cy="7816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H="1">
            <a:off x="6670770" y="1777316"/>
            <a:ext cx="767709" cy="4949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H="1">
            <a:off x="5322144" y="900477"/>
            <a:ext cx="134862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065130" y="5456804"/>
            <a:ext cx="5903096" cy="738664"/>
          </a:xfrm>
          <a:prstGeom prst="rect">
            <a:avLst/>
          </a:prstGeom>
          <a:noFill/>
        </p:spPr>
        <p:txBody>
          <a:bodyPr wrap="square" rtlCol="0">
            <a:spAutoFit/>
          </a:bodyPr>
          <a:lstStyle/>
          <a:p>
            <a:pPr algn="just"/>
            <a:r>
              <a:rPr lang="uk-UA" dirty="0" smtClean="0"/>
              <a:t>Підходи та методи, що сприяють вихованню у суб'єктів освітнього процесу толерантності, поваги до культурної та релігійної багатоманітності </a:t>
            </a:r>
            <a:endParaRPr lang="uk-UA" dirty="0"/>
          </a:p>
        </p:txBody>
      </p:sp>
      <p:sp>
        <p:nvSpPr>
          <p:cNvPr id="26" name="TextBox 25"/>
          <p:cNvSpPr txBox="1"/>
          <p:nvPr/>
        </p:nvSpPr>
        <p:spPr>
          <a:xfrm>
            <a:off x="875850" y="5478358"/>
            <a:ext cx="3600400" cy="738664"/>
          </a:xfrm>
          <a:prstGeom prst="rect">
            <a:avLst/>
          </a:prstGeom>
          <a:noFill/>
        </p:spPr>
        <p:txBody>
          <a:bodyPr wrap="square" rtlCol="0">
            <a:spAutoFit/>
          </a:bodyPr>
          <a:lstStyle/>
          <a:p>
            <a:pPr algn="just"/>
            <a:r>
              <a:rPr lang="uk-UA" dirty="0" smtClean="0"/>
              <a:t>Встановлення відносин громадянського партнерства між школою, громадою, ЗМІ тощо</a:t>
            </a:r>
            <a:endParaRPr lang="uk-UA" dirty="0"/>
          </a:p>
        </p:txBody>
      </p:sp>
      <p:sp>
        <p:nvSpPr>
          <p:cNvPr id="20" name="Прямоугольник 19"/>
          <p:cNvSpPr/>
          <p:nvPr/>
        </p:nvSpPr>
        <p:spPr>
          <a:xfrm>
            <a:off x="4466310" y="3719963"/>
            <a:ext cx="7360425" cy="64807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uk-UA" sz="1600" b="1" dirty="0" smtClean="0">
                <a:solidFill>
                  <a:srgbClr val="002060"/>
                </a:solidFill>
                <a:latin typeface="Arial" panose="020B0604020202020204" pitchFamily="34" charset="0"/>
                <a:cs typeface="Arial" panose="020B0604020202020204" pitchFamily="34" charset="0"/>
              </a:rPr>
              <a:t>Які загальні умови необхідні для формування громадянської компетентності?</a:t>
            </a:r>
            <a:endParaRPr lang="uk-UA" sz="1600" b="1" dirty="0">
              <a:solidFill>
                <a:srgbClr val="002060"/>
              </a:solidFill>
              <a:latin typeface="Arial" panose="020B0604020202020204" pitchFamily="34" charset="0"/>
              <a:cs typeface="Arial" panose="020B0604020202020204" pitchFamily="34" charset="0"/>
            </a:endParaRPr>
          </a:p>
        </p:txBody>
      </p:sp>
      <p:sp>
        <p:nvSpPr>
          <p:cNvPr id="13" name="Овал 12"/>
          <p:cNvSpPr/>
          <p:nvPr/>
        </p:nvSpPr>
        <p:spPr>
          <a:xfrm>
            <a:off x="6800031" y="23635"/>
            <a:ext cx="3124333" cy="1753682"/>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uk-UA" b="1" dirty="0" smtClean="0">
                <a:solidFill>
                  <a:srgbClr val="002060"/>
                </a:solidFill>
              </a:rPr>
              <a:t>Громадянська компетентність</a:t>
            </a:r>
            <a:r>
              <a:rPr lang="uk-UA" dirty="0" smtClean="0"/>
              <a:t> – здатність захищати та піклуватися про відповідальність, права, інтереси та потреби людини та громадянина України</a:t>
            </a:r>
            <a:endParaRPr lang="uk-UA" dirty="0"/>
          </a:p>
        </p:txBody>
      </p:sp>
      <p:pic>
        <p:nvPicPr>
          <p:cNvPr id="9222" name="Picture 6" descr="Архітектори майбутнього, а не реставратори минулого»: чому важлива  громадянська освіта - Мережа UPLAN"/>
          <p:cNvPicPr>
            <a:picLocks noChangeAspect="1" noChangeArrowheads="1"/>
          </p:cNvPicPr>
          <p:nvPr/>
        </p:nvPicPr>
        <p:blipFill rotWithShape="1">
          <a:blip r:embed="rId3">
            <a:extLst>
              <a:ext uri="{28A0092B-C50C-407E-A947-70E740481C1C}">
                <a14:useLocalDpi xmlns:a14="http://schemas.microsoft.com/office/drawing/2010/main" val="0"/>
              </a:ext>
            </a:extLst>
          </a:blip>
          <a:srcRect l="4031" t="4529" r="3567"/>
          <a:stretch/>
        </p:blipFill>
        <p:spPr bwMode="auto">
          <a:xfrm>
            <a:off x="0" y="1052736"/>
            <a:ext cx="4476250" cy="460851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8021993" y="4555906"/>
            <a:ext cx="3804742" cy="738664"/>
          </a:xfrm>
          <a:prstGeom prst="rect">
            <a:avLst/>
          </a:prstGeom>
          <a:noFill/>
        </p:spPr>
        <p:txBody>
          <a:bodyPr wrap="square" rtlCol="0">
            <a:spAutoFit/>
          </a:bodyPr>
          <a:lstStyle/>
          <a:p>
            <a:pPr algn="just"/>
            <a:r>
              <a:rPr lang="uk-UA" dirty="0" smtClean="0"/>
              <a:t>Активна участь учнів, учителів, батьків у демократичному управлінні закладом загальної середньої освіти</a:t>
            </a:r>
            <a:endParaRPr lang="uk-UA" dirty="0"/>
          </a:p>
        </p:txBody>
      </p:sp>
      <p:sp>
        <p:nvSpPr>
          <p:cNvPr id="2" name="Овал 1"/>
          <p:cNvSpPr/>
          <p:nvPr/>
        </p:nvSpPr>
        <p:spPr>
          <a:xfrm>
            <a:off x="3096130" y="188640"/>
            <a:ext cx="2226014" cy="1080120"/>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uk-UA" dirty="0" smtClean="0">
                <a:latin typeface="Arial" panose="020B0604020202020204" pitchFamily="34" charset="0"/>
                <a:cs typeface="Arial" panose="020B0604020202020204" pitchFamily="34" charset="0"/>
              </a:rPr>
              <a:t>Застосування знань на практиці</a:t>
            </a:r>
            <a:endParaRPr lang="uk-UA" dirty="0">
              <a:latin typeface="Arial" panose="020B0604020202020204" pitchFamily="34" charset="0"/>
              <a:cs typeface="Arial" panose="020B0604020202020204" pitchFamily="34" charset="0"/>
            </a:endParaRPr>
          </a:p>
        </p:txBody>
      </p:sp>
      <p:sp>
        <p:nvSpPr>
          <p:cNvPr id="24" name="TextBox 23"/>
          <p:cNvSpPr txBox="1"/>
          <p:nvPr/>
        </p:nvSpPr>
        <p:spPr>
          <a:xfrm>
            <a:off x="4114378" y="4555906"/>
            <a:ext cx="3600400" cy="523220"/>
          </a:xfrm>
          <a:prstGeom prst="rect">
            <a:avLst/>
          </a:prstGeom>
          <a:noFill/>
        </p:spPr>
        <p:txBody>
          <a:bodyPr wrap="square" rtlCol="0">
            <a:spAutoFit/>
          </a:bodyPr>
          <a:lstStyle/>
          <a:p>
            <a:pPr algn="just"/>
            <a:r>
              <a:rPr lang="uk-UA" dirty="0" smtClean="0"/>
              <a:t>Методи, прийоми орієнтовані на особистість учнів</a:t>
            </a:r>
            <a:endParaRPr lang="uk-U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2" name="Прямоугольник 1"/>
          <p:cNvSpPr/>
          <p:nvPr/>
        </p:nvSpPr>
        <p:spPr>
          <a:xfrm>
            <a:off x="502120" y="188640"/>
            <a:ext cx="11331775" cy="830997"/>
          </a:xfrm>
          <a:prstGeom prst="rect">
            <a:avLst/>
          </a:prstGeom>
        </p:spPr>
        <p:txBody>
          <a:bodyPr wrap="square">
            <a:spAutoFit/>
          </a:bodyPr>
          <a:lstStyle/>
          <a:p>
            <a:pPr algn="ctr"/>
            <a:r>
              <a:rPr lang="uk-UA" sz="2400" b="1" dirty="0" smtClean="0">
                <a:solidFill>
                  <a:srgbClr val="002060"/>
                </a:solidFill>
                <a:latin typeface="Arial" panose="020B0604020202020204" pitchFamily="34" charset="0"/>
                <a:cs typeface="Arial" panose="020B0604020202020204" pitchFamily="34" charset="0"/>
              </a:rPr>
              <a:t>МЕТОДИЧНІ ПЕРЕДУМОВАМИ ФОРМУВАННЯ ГРОМАДЯНСЬКОЇ КОМПЕТЕНТНОСТІ</a:t>
            </a:r>
          </a:p>
        </p:txBody>
      </p:sp>
      <p:pic>
        <p:nvPicPr>
          <p:cNvPr id="6146" name="Picture 2" descr="How deliberative democracy can rebuild trust in our economic institutions -  New thinking for the British economy"/>
          <p:cNvPicPr>
            <a:picLocks noChangeAspect="1" noChangeArrowheads="1"/>
          </p:cNvPicPr>
          <p:nvPr/>
        </p:nvPicPr>
        <p:blipFill rotWithShape="1">
          <a:blip r:embed="rId3">
            <a:extLst>
              <a:ext uri="{28A0092B-C50C-407E-A947-70E740481C1C}">
                <a14:useLocalDpi xmlns:a14="http://schemas.microsoft.com/office/drawing/2010/main" val="0"/>
              </a:ext>
            </a:extLst>
          </a:blip>
          <a:srcRect l="24463" r="22322"/>
          <a:stretch/>
        </p:blipFill>
        <p:spPr bwMode="auto">
          <a:xfrm>
            <a:off x="-15968" y="1119102"/>
            <a:ext cx="4458935" cy="479119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4295800" y="1756395"/>
            <a:ext cx="7194170" cy="1600438"/>
          </a:xfrm>
          <a:prstGeom prst="rect">
            <a:avLst/>
          </a:prstGeom>
        </p:spPr>
        <p:txBody>
          <a:bodyPr wrap="square">
            <a:spAutoFit/>
          </a:bodyPr>
          <a:lstStyle/>
          <a:p>
            <a:pPr algn="just"/>
            <a:r>
              <a:rPr lang="uk-UA" dirty="0" smtClean="0"/>
              <a:t>комплексне поєднання можливостей навчального предмета та громадянської компетентності (мовно-комунікативний супровід про цінності людини, про громадянські права та обов’язки, про українську культуру та культуру інших народів </a:t>
            </a:r>
            <a:r>
              <a:rPr lang="uk-UA" dirty="0"/>
              <a:t>тощо);</a:t>
            </a:r>
          </a:p>
          <a:p>
            <a:pPr algn="just"/>
            <a:endParaRPr lang="uk-UA" dirty="0" smtClean="0"/>
          </a:p>
          <a:p>
            <a:pPr algn="just"/>
            <a:endParaRPr lang="ru-RU" dirty="0"/>
          </a:p>
          <a:p>
            <a:endParaRPr lang="ru-RU" dirty="0"/>
          </a:p>
        </p:txBody>
      </p:sp>
      <p:sp>
        <p:nvSpPr>
          <p:cNvPr id="10" name="Прямоугольник 9"/>
          <p:cNvSpPr/>
          <p:nvPr/>
        </p:nvSpPr>
        <p:spPr>
          <a:xfrm>
            <a:off x="4956733" y="2556614"/>
            <a:ext cx="6675936" cy="1169551"/>
          </a:xfrm>
          <a:prstGeom prst="rect">
            <a:avLst/>
          </a:prstGeom>
        </p:spPr>
        <p:txBody>
          <a:bodyPr wrap="square">
            <a:spAutoFit/>
          </a:bodyPr>
          <a:lstStyle/>
          <a:p>
            <a:pPr algn="just"/>
            <a:r>
              <a:rPr lang="uk-UA" dirty="0" smtClean="0"/>
              <a:t>перевага має надаватися інтерактивним методам та груповим формам роботи (громадянська компетентність передбачає здатність активно виявляти свою громадянську позицію, висловлювати та відстоювати власні думки);</a:t>
            </a:r>
          </a:p>
          <a:p>
            <a:pPr algn="just"/>
            <a:endParaRPr lang="uk-UA" dirty="0" smtClean="0"/>
          </a:p>
          <a:p>
            <a:pPr algn="just"/>
            <a:endParaRPr lang="ru-RU" dirty="0"/>
          </a:p>
        </p:txBody>
      </p:sp>
      <p:sp>
        <p:nvSpPr>
          <p:cNvPr id="8" name="Прямоугольник 7"/>
          <p:cNvSpPr/>
          <p:nvPr/>
        </p:nvSpPr>
        <p:spPr>
          <a:xfrm>
            <a:off x="3863752" y="1169456"/>
            <a:ext cx="7626220" cy="738664"/>
          </a:xfrm>
          <a:prstGeom prst="rect">
            <a:avLst/>
          </a:prstGeom>
        </p:spPr>
        <p:txBody>
          <a:bodyPr wrap="square">
            <a:spAutoFit/>
          </a:bodyPr>
          <a:lstStyle/>
          <a:p>
            <a:pPr algn="just"/>
            <a:r>
              <a:rPr lang="uk-UA" dirty="0" smtClean="0"/>
              <a:t>навчання має здійснюватися на основі діяльнісного</a:t>
            </a:r>
            <a:r>
              <a:rPr lang="uk-UA" dirty="0"/>
              <a:t>, особистісно зорієнтованого, компетентнісного підходах;</a:t>
            </a:r>
          </a:p>
          <a:p>
            <a:pPr algn="just"/>
            <a:endParaRPr lang="uk-UA" dirty="0" smtClean="0"/>
          </a:p>
        </p:txBody>
      </p:sp>
      <p:sp>
        <p:nvSpPr>
          <p:cNvPr id="11" name="Прямоугольник 10"/>
          <p:cNvSpPr/>
          <p:nvPr/>
        </p:nvSpPr>
        <p:spPr>
          <a:xfrm>
            <a:off x="4326188" y="3349063"/>
            <a:ext cx="7252002" cy="1384995"/>
          </a:xfrm>
          <a:prstGeom prst="rect">
            <a:avLst/>
          </a:prstGeom>
        </p:spPr>
        <p:txBody>
          <a:bodyPr wrap="square">
            <a:spAutoFit/>
          </a:bodyPr>
          <a:lstStyle/>
          <a:p>
            <a:pPr algn="just"/>
            <a:r>
              <a:rPr lang="uk-UA" dirty="0"/>
              <a:t>наявність елементу </a:t>
            </a:r>
            <a:r>
              <a:rPr lang="uk-UA" dirty="0" smtClean="0"/>
              <a:t>вибору способів діяльності, особистісної позиції як вияв і приклад демократизму (теми для диспутів та дебатів, для обговорень мають бути сформульовані так, щоб учень/учениця мали змогу обрати те, що імпонує їм); </a:t>
            </a:r>
          </a:p>
          <a:p>
            <a:endParaRPr lang="uk-UA" dirty="0" smtClean="0"/>
          </a:p>
          <a:p>
            <a:endParaRPr lang="ru-RU" dirty="0"/>
          </a:p>
          <a:p>
            <a:endParaRPr lang="uk-UA" dirty="0"/>
          </a:p>
        </p:txBody>
      </p:sp>
      <p:sp>
        <p:nvSpPr>
          <p:cNvPr id="12" name="Прямоугольник 11"/>
          <p:cNvSpPr/>
          <p:nvPr/>
        </p:nvSpPr>
        <p:spPr>
          <a:xfrm>
            <a:off x="4442967" y="4139788"/>
            <a:ext cx="7488834" cy="738664"/>
          </a:xfrm>
          <a:prstGeom prst="rect">
            <a:avLst/>
          </a:prstGeom>
        </p:spPr>
        <p:txBody>
          <a:bodyPr wrap="square">
            <a:spAutoFit/>
          </a:bodyPr>
          <a:lstStyle/>
          <a:p>
            <a:pPr algn="just"/>
            <a:r>
              <a:rPr lang="uk-UA" dirty="0" smtClean="0"/>
              <a:t>застосування рефлексії як важливого методу роботи задля самооцінки учнів та подальшого планування.</a:t>
            </a:r>
          </a:p>
          <a:p>
            <a:pPr lvl="0"/>
            <a:endParaRPr lang="uk-UA" dirty="0"/>
          </a:p>
        </p:txBody>
      </p:sp>
      <p:sp>
        <p:nvSpPr>
          <p:cNvPr id="3" name="TextBox 2"/>
          <p:cNvSpPr txBox="1"/>
          <p:nvPr/>
        </p:nvSpPr>
        <p:spPr>
          <a:xfrm>
            <a:off x="3911080" y="4956186"/>
            <a:ext cx="8280920" cy="954107"/>
          </a:xfrm>
          <a:prstGeom prst="rect">
            <a:avLst/>
          </a:prstGeom>
          <a:noFill/>
        </p:spPr>
        <p:txBody>
          <a:bodyPr wrap="square" rtlCol="0">
            <a:spAutoFit/>
          </a:bodyPr>
          <a:lstStyle/>
          <a:p>
            <a:pPr algn="just"/>
            <a:r>
              <a:rPr lang="uk-UA" b="1" dirty="0" smtClean="0"/>
              <a:t>Готуючись до уроку, учитель має визначити:</a:t>
            </a:r>
          </a:p>
          <a:p>
            <a:pPr algn="just"/>
            <a:r>
              <a:rPr lang="uk-UA" dirty="0" smtClean="0"/>
              <a:t>який компонент громадянської компетентності найкраще пов’язаний зі змістом теми;</a:t>
            </a:r>
          </a:p>
          <a:p>
            <a:pPr algn="just"/>
            <a:r>
              <a:rPr lang="uk-UA" dirty="0" smtClean="0"/>
              <a:t>які завдання найкраще формують даний компонент;</a:t>
            </a:r>
          </a:p>
          <a:p>
            <a:pPr algn="just"/>
            <a:r>
              <a:rPr lang="uk-UA" dirty="0" smtClean="0"/>
              <a:t>методи, прийоми, за допомогою яких буде сформовано компонент.</a:t>
            </a:r>
            <a:endParaRPr lang="uk-UA"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45201" y="353559"/>
            <a:ext cx="2448272" cy="576065"/>
          </a:xfrm>
        </p:spPr>
        <p:txBody>
          <a:bodyPr/>
          <a:lstStyle/>
          <a:p>
            <a:r>
              <a:rPr lang="uk-UA" sz="1800" dirty="0" smtClean="0">
                <a:solidFill>
                  <a:srgbClr val="000099"/>
                </a:solidFill>
                <a:latin typeface="+mn-lt"/>
              </a:rPr>
              <a:t>ІНТЕГРАЦІЯ</a:t>
            </a:r>
            <a:endParaRPr lang="uk-UA" sz="1800" dirty="0">
              <a:solidFill>
                <a:srgbClr val="000099"/>
              </a:solidFill>
              <a:latin typeface="+mn-lt"/>
            </a:endParaRPr>
          </a:p>
        </p:txBody>
      </p:sp>
      <p:cxnSp>
        <p:nvCxnSpPr>
          <p:cNvPr id="5" name="Прямая со стрелкой 4"/>
          <p:cNvCxnSpPr/>
          <p:nvPr/>
        </p:nvCxnSpPr>
        <p:spPr>
          <a:xfrm>
            <a:off x="1235463" y="786318"/>
            <a:ext cx="1770172" cy="2699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0" name="Прямоугольник 29"/>
          <p:cNvSpPr/>
          <p:nvPr/>
        </p:nvSpPr>
        <p:spPr>
          <a:xfrm>
            <a:off x="191347" y="1232133"/>
            <a:ext cx="3060340" cy="49331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cxnSp>
        <p:nvCxnSpPr>
          <p:cNvPr id="22" name="Прямая со стрелкой 21"/>
          <p:cNvCxnSpPr/>
          <p:nvPr/>
        </p:nvCxnSpPr>
        <p:spPr>
          <a:xfrm flipH="1">
            <a:off x="389124" y="793998"/>
            <a:ext cx="846336" cy="15175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8977059" y="691651"/>
            <a:ext cx="2664296" cy="369332"/>
          </a:xfrm>
          <a:prstGeom prst="rect">
            <a:avLst/>
          </a:prstGeom>
          <a:noFill/>
        </p:spPr>
        <p:txBody>
          <a:bodyPr wrap="square" rtlCol="0">
            <a:spAutoFit/>
          </a:bodyPr>
          <a:lstStyle/>
          <a:p>
            <a:pPr algn="ctr"/>
            <a:r>
              <a:rPr lang="uk-UA" sz="1800" b="1" dirty="0" smtClean="0">
                <a:solidFill>
                  <a:srgbClr val="C00000"/>
                </a:solidFill>
              </a:rPr>
              <a:t>ФОРМУЄ, РОЗВИВАЄ</a:t>
            </a:r>
            <a:endParaRPr lang="uk-UA" sz="1800" b="1" dirty="0">
              <a:solidFill>
                <a:srgbClr val="C00000"/>
              </a:solidFill>
            </a:endParaRPr>
          </a:p>
        </p:txBody>
      </p:sp>
      <p:cxnSp>
        <p:nvCxnSpPr>
          <p:cNvPr id="33" name="Прямая со стрелкой 32"/>
          <p:cNvCxnSpPr/>
          <p:nvPr/>
        </p:nvCxnSpPr>
        <p:spPr>
          <a:xfrm flipH="1">
            <a:off x="8688289" y="1112489"/>
            <a:ext cx="1408427" cy="44030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Прямая со стрелкой 34"/>
          <p:cNvCxnSpPr/>
          <p:nvPr/>
        </p:nvCxnSpPr>
        <p:spPr>
          <a:xfrm flipH="1">
            <a:off x="8651513" y="1122678"/>
            <a:ext cx="1408427" cy="14889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a:endCxn id="49" idx="0"/>
          </p:cNvCxnSpPr>
          <p:nvPr/>
        </p:nvCxnSpPr>
        <p:spPr>
          <a:xfrm flipH="1">
            <a:off x="9946535" y="1112485"/>
            <a:ext cx="150180" cy="158917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Прямая со стрелкой 36"/>
          <p:cNvCxnSpPr/>
          <p:nvPr/>
        </p:nvCxnSpPr>
        <p:spPr>
          <a:xfrm>
            <a:off x="10096716" y="1112486"/>
            <a:ext cx="1088845" cy="130682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522359" y="1518023"/>
            <a:ext cx="1728192" cy="523220"/>
          </a:xfrm>
          <a:prstGeom prst="rect">
            <a:avLst/>
          </a:prstGeom>
          <a:noFill/>
        </p:spPr>
        <p:txBody>
          <a:bodyPr wrap="square" rtlCol="0">
            <a:spAutoFit/>
          </a:bodyPr>
          <a:lstStyle/>
          <a:p>
            <a:pPr algn="ctr"/>
            <a:r>
              <a:rPr lang="uk-UA" dirty="0"/>
              <a:t>у</a:t>
            </a:r>
            <a:r>
              <a:rPr lang="uk-UA" dirty="0" smtClean="0"/>
              <a:t>міння та навички (навчальні)</a:t>
            </a:r>
            <a:endParaRPr lang="uk-UA" dirty="0"/>
          </a:p>
        </p:txBody>
      </p:sp>
      <p:sp>
        <p:nvSpPr>
          <p:cNvPr id="48" name="TextBox 47"/>
          <p:cNvSpPr txBox="1"/>
          <p:nvPr/>
        </p:nvSpPr>
        <p:spPr>
          <a:xfrm>
            <a:off x="7608168" y="2566022"/>
            <a:ext cx="2160240" cy="307777"/>
          </a:xfrm>
          <a:prstGeom prst="rect">
            <a:avLst/>
          </a:prstGeom>
          <a:noFill/>
        </p:spPr>
        <p:txBody>
          <a:bodyPr wrap="square" rtlCol="0">
            <a:spAutoFit/>
          </a:bodyPr>
          <a:lstStyle/>
          <a:p>
            <a:pPr algn="ctr"/>
            <a:r>
              <a:rPr lang="uk-UA" dirty="0" smtClean="0"/>
              <a:t>ІКТ навички</a:t>
            </a:r>
            <a:endParaRPr lang="uk-UA" dirty="0"/>
          </a:p>
        </p:txBody>
      </p:sp>
      <p:sp>
        <p:nvSpPr>
          <p:cNvPr id="49" name="TextBox 48"/>
          <p:cNvSpPr txBox="1"/>
          <p:nvPr/>
        </p:nvSpPr>
        <p:spPr>
          <a:xfrm>
            <a:off x="8974427" y="2701660"/>
            <a:ext cx="1944216" cy="738664"/>
          </a:xfrm>
          <a:prstGeom prst="rect">
            <a:avLst/>
          </a:prstGeom>
          <a:noFill/>
        </p:spPr>
        <p:txBody>
          <a:bodyPr wrap="square" rtlCol="0">
            <a:spAutoFit/>
          </a:bodyPr>
          <a:lstStyle/>
          <a:p>
            <a:pPr algn="ctr"/>
            <a:r>
              <a:rPr lang="uk-UA" dirty="0"/>
              <a:t>н</a:t>
            </a:r>
            <a:r>
              <a:rPr lang="uk-UA" dirty="0" smtClean="0"/>
              <a:t>авички міжособистісного спілкування</a:t>
            </a:r>
            <a:endParaRPr lang="uk-UA" dirty="0"/>
          </a:p>
        </p:txBody>
      </p:sp>
      <p:sp>
        <p:nvSpPr>
          <p:cNvPr id="50" name="TextBox 49"/>
          <p:cNvSpPr txBox="1"/>
          <p:nvPr/>
        </p:nvSpPr>
        <p:spPr>
          <a:xfrm>
            <a:off x="10663537" y="2419306"/>
            <a:ext cx="1551107" cy="523220"/>
          </a:xfrm>
          <a:prstGeom prst="rect">
            <a:avLst/>
          </a:prstGeom>
          <a:noFill/>
        </p:spPr>
        <p:txBody>
          <a:bodyPr wrap="square" rtlCol="0">
            <a:spAutoFit/>
          </a:bodyPr>
          <a:lstStyle/>
          <a:p>
            <a:pPr algn="ctr"/>
            <a:r>
              <a:rPr lang="uk-UA" dirty="0"/>
              <a:t>к</a:t>
            </a:r>
            <a:r>
              <a:rPr lang="uk-UA" dirty="0" smtClean="0"/>
              <a:t>омандна робота</a:t>
            </a:r>
            <a:endParaRPr lang="uk-UA" dirty="0"/>
          </a:p>
        </p:txBody>
      </p:sp>
      <p:sp>
        <p:nvSpPr>
          <p:cNvPr id="25" name="TextBox 24"/>
          <p:cNvSpPr txBox="1"/>
          <p:nvPr/>
        </p:nvSpPr>
        <p:spPr>
          <a:xfrm>
            <a:off x="50343" y="2408566"/>
            <a:ext cx="1288540" cy="307777"/>
          </a:xfrm>
          <a:prstGeom prst="rect">
            <a:avLst/>
          </a:prstGeom>
          <a:noFill/>
        </p:spPr>
        <p:txBody>
          <a:bodyPr wrap="square" rtlCol="0">
            <a:spAutoFit/>
          </a:bodyPr>
          <a:lstStyle/>
          <a:p>
            <a:r>
              <a:rPr lang="uk-UA" dirty="0" smtClean="0"/>
              <a:t>політологія</a:t>
            </a:r>
            <a:endParaRPr lang="uk-UA" dirty="0"/>
          </a:p>
        </p:txBody>
      </p:sp>
      <p:cxnSp>
        <p:nvCxnSpPr>
          <p:cNvPr id="8" name="Прямая со стрелкой 7"/>
          <p:cNvCxnSpPr/>
          <p:nvPr/>
        </p:nvCxnSpPr>
        <p:spPr>
          <a:xfrm flipH="1">
            <a:off x="1028664" y="793992"/>
            <a:ext cx="206801" cy="121733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48639" y="2024397"/>
            <a:ext cx="1080120" cy="307777"/>
          </a:xfrm>
          <a:prstGeom prst="rect">
            <a:avLst/>
          </a:prstGeom>
          <a:noFill/>
        </p:spPr>
        <p:txBody>
          <a:bodyPr wrap="square" rtlCol="0">
            <a:spAutoFit/>
          </a:bodyPr>
          <a:lstStyle/>
          <a:p>
            <a:r>
              <a:rPr lang="uk-UA" dirty="0" smtClean="0"/>
              <a:t>економіка</a:t>
            </a:r>
            <a:endParaRPr lang="uk-UA" dirty="0"/>
          </a:p>
        </p:txBody>
      </p:sp>
      <p:cxnSp>
        <p:nvCxnSpPr>
          <p:cNvPr id="7" name="Прямая со стрелкой 6"/>
          <p:cNvCxnSpPr/>
          <p:nvPr/>
        </p:nvCxnSpPr>
        <p:spPr>
          <a:xfrm>
            <a:off x="1235463" y="793992"/>
            <a:ext cx="933263" cy="12098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928759" y="2100788"/>
            <a:ext cx="2520280" cy="307777"/>
          </a:xfrm>
          <a:prstGeom prst="rect">
            <a:avLst/>
          </a:prstGeom>
          <a:noFill/>
        </p:spPr>
        <p:txBody>
          <a:bodyPr wrap="square" rtlCol="0">
            <a:spAutoFit/>
          </a:bodyPr>
          <a:lstStyle/>
          <a:p>
            <a:r>
              <a:rPr lang="uk-UA" dirty="0" smtClean="0"/>
              <a:t>елементи правових знань</a:t>
            </a:r>
            <a:endParaRPr lang="uk-UA" dirty="0"/>
          </a:p>
        </p:txBody>
      </p:sp>
      <p:cxnSp>
        <p:nvCxnSpPr>
          <p:cNvPr id="6" name="Прямая со стрелкой 5"/>
          <p:cNvCxnSpPr/>
          <p:nvPr/>
        </p:nvCxnSpPr>
        <p:spPr>
          <a:xfrm>
            <a:off x="1235463" y="793992"/>
            <a:ext cx="1418911" cy="828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392911" y="1696033"/>
            <a:ext cx="1080120" cy="307777"/>
          </a:xfrm>
          <a:prstGeom prst="rect">
            <a:avLst/>
          </a:prstGeom>
          <a:noFill/>
        </p:spPr>
        <p:txBody>
          <a:bodyPr wrap="square" rtlCol="0">
            <a:spAutoFit/>
          </a:bodyPr>
          <a:lstStyle/>
          <a:p>
            <a:r>
              <a:rPr lang="uk-UA" dirty="0" smtClean="0"/>
              <a:t>етика</a:t>
            </a:r>
            <a:endParaRPr lang="uk-UA" dirty="0"/>
          </a:p>
        </p:txBody>
      </p:sp>
      <p:sp>
        <p:nvSpPr>
          <p:cNvPr id="18" name="TextBox 17"/>
          <p:cNvSpPr txBox="1"/>
          <p:nvPr/>
        </p:nvSpPr>
        <p:spPr>
          <a:xfrm>
            <a:off x="2898712" y="1112489"/>
            <a:ext cx="1080120" cy="307777"/>
          </a:xfrm>
          <a:prstGeom prst="rect">
            <a:avLst/>
          </a:prstGeom>
          <a:noFill/>
        </p:spPr>
        <p:txBody>
          <a:bodyPr wrap="square" rtlCol="0">
            <a:spAutoFit/>
          </a:bodyPr>
          <a:lstStyle/>
          <a:p>
            <a:r>
              <a:rPr lang="uk-UA" dirty="0" smtClean="0"/>
              <a:t>історія</a:t>
            </a:r>
            <a:endParaRPr lang="uk-UA" dirty="0"/>
          </a:p>
        </p:txBody>
      </p:sp>
      <p:sp>
        <p:nvSpPr>
          <p:cNvPr id="81" name="TextBox 80"/>
          <p:cNvSpPr txBox="1"/>
          <p:nvPr/>
        </p:nvSpPr>
        <p:spPr>
          <a:xfrm>
            <a:off x="454373" y="2834808"/>
            <a:ext cx="4054495" cy="584775"/>
          </a:xfrm>
          <a:prstGeom prst="rect">
            <a:avLst/>
          </a:prstGeom>
          <a:noFill/>
        </p:spPr>
        <p:txBody>
          <a:bodyPr wrap="square" rtlCol="0">
            <a:spAutoFit/>
          </a:bodyPr>
          <a:lstStyle/>
          <a:p>
            <a:pPr algn="ctr"/>
            <a:r>
              <a:rPr lang="uk-UA" sz="1600" b="1" dirty="0" smtClean="0">
                <a:solidFill>
                  <a:srgbClr val="002060"/>
                </a:solidFill>
              </a:rPr>
              <a:t>ЗАВДАННЯ ГО ПЕРЕДБАЧАЮТЬ ФОРМУВАННЯ В УЧНІВ УМІНЬ</a:t>
            </a:r>
            <a:endParaRPr lang="uk-UA" sz="1600" b="1" dirty="0">
              <a:solidFill>
                <a:srgbClr val="002060"/>
              </a:solidFill>
            </a:endParaRPr>
          </a:p>
        </p:txBody>
      </p:sp>
      <p:sp>
        <p:nvSpPr>
          <p:cNvPr id="82" name="Левая фигурная скобка 81"/>
          <p:cNvSpPr/>
          <p:nvPr/>
        </p:nvSpPr>
        <p:spPr>
          <a:xfrm rot="5400000">
            <a:off x="1889707" y="1948576"/>
            <a:ext cx="1006404" cy="38266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uk-UA" b="1" dirty="0"/>
          </a:p>
        </p:txBody>
      </p:sp>
      <p:sp>
        <p:nvSpPr>
          <p:cNvPr id="83" name="TextBox 82"/>
          <p:cNvSpPr txBox="1"/>
          <p:nvPr/>
        </p:nvSpPr>
        <p:spPr>
          <a:xfrm>
            <a:off x="409269" y="4819170"/>
            <a:ext cx="2376264" cy="307777"/>
          </a:xfrm>
          <a:prstGeom prst="rect">
            <a:avLst/>
          </a:prstGeom>
          <a:noFill/>
        </p:spPr>
        <p:txBody>
          <a:bodyPr wrap="square" rtlCol="0">
            <a:spAutoFit/>
          </a:bodyPr>
          <a:lstStyle/>
          <a:p>
            <a:r>
              <a:rPr lang="uk-UA" dirty="0" smtClean="0"/>
              <a:t>спілкуватися з іншими</a:t>
            </a:r>
            <a:endParaRPr lang="uk-UA" dirty="0"/>
          </a:p>
        </p:txBody>
      </p:sp>
      <p:sp>
        <p:nvSpPr>
          <p:cNvPr id="84" name="TextBox 83"/>
          <p:cNvSpPr txBox="1"/>
          <p:nvPr/>
        </p:nvSpPr>
        <p:spPr>
          <a:xfrm>
            <a:off x="740627" y="4211223"/>
            <a:ext cx="2376264" cy="307777"/>
          </a:xfrm>
          <a:prstGeom prst="rect">
            <a:avLst/>
          </a:prstGeom>
          <a:noFill/>
        </p:spPr>
        <p:txBody>
          <a:bodyPr wrap="square" rtlCol="0">
            <a:spAutoFit/>
          </a:bodyPr>
          <a:lstStyle/>
          <a:p>
            <a:r>
              <a:rPr lang="uk-UA" dirty="0" smtClean="0"/>
              <a:t>«поводитись»</a:t>
            </a:r>
            <a:endParaRPr lang="uk-UA" dirty="0"/>
          </a:p>
        </p:txBody>
      </p:sp>
      <p:sp>
        <p:nvSpPr>
          <p:cNvPr id="85" name="TextBox 84"/>
          <p:cNvSpPr txBox="1"/>
          <p:nvPr/>
        </p:nvSpPr>
        <p:spPr>
          <a:xfrm>
            <a:off x="2000767" y="4499253"/>
            <a:ext cx="2376264" cy="307777"/>
          </a:xfrm>
          <a:prstGeom prst="rect">
            <a:avLst/>
          </a:prstGeom>
          <a:noFill/>
        </p:spPr>
        <p:txBody>
          <a:bodyPr wrap="square" rtlCol="0">
            <a:spAutoFit/>
          </a:bodyPr>
          <a:lstStyle/>
          <a:p>
            <a:r>
              <a:rPr lang="uk-UA" dirty="0" smtClean="0"/>
              <a:t>отримувати досвід</a:t>
            </a:r>
            <a:endParaRPr lang="uk-UA" dirty="0"/>
          </a:p>
        </p:txBody>
      </p:sp>
      <p:sp>
        <p:nvSpPr>
          <p:cNvPr id="86" name="TextBox 85"/>
          <p:cNvSpPr txBox="1"/>
          <p:nvPr/>
        </p:nvSpPr>
        <p:spPr>
          <a:xfrm>
            <a:off x="2072775" y="5128029"/>
            <a:ext cx="2376264" cy="307777"/>
          </a:xfrm>
          <a:prstGeom prst="rect">
            <a:avLst/>
          </a:prstGeom>
          <a:noFill/>
        </p:spPr>
        <p:txBody>
          <a:bodyPr wrap="square" rtlCol="0">
            <a:spAutoFit/>
          </a:bodyPr>
          <a:lstStyle/>
          <a:p>
            <a:r>
              <a:rPr lang="uk-UA" dirty="0" smtClean="0"/>
              <a:t>проявлятись</a:t>
            </a:r>
            <a:endParaRPr lang="uk-UA" dirty="0"/>
          </a:p>
        </p:txBody>
      </p:sp>
      <p:sp>
        <p:nvSpPr>
          <p:cNvPr id="87" name="TextBox 86"/>
          <p:cNvSpPr txBox="1"/>
          <p:nvPr/>
        </p:nvSpPr>
        <p:spPr>
          <a:xfrm>
            <a:off x="479583" y="5575164"/>
            <a:ext cx="3826656" cy="307777"/>
          </a:xfrm>
          <a:prstGeom prst="rect">
            <a:avLst/>
          </a:prstGeom>
          <a:noFill/>
        </p:spPr>
        <p:txBody>
          <a:bodyPr wrap="square" rtlCol="0">
            <a:spAutoFit/>
          </a:bodyPr>
          <a:lstStyle/>
          <a:p>
            <a:r>
              <a:rPr lang="uk-UA" dirty="0" smtClean="0"/>
              <a:t>реалізовуватися у життєвих ситуаціях</a:t>
            </a:r>
            <a:endParaRPr lang="uk-UA" dirty="0"/>
          </a:p>
        </p:txBody>
      </p:sp>
      <p:sp>
        <p:nvSpPr>
          <p:cNvPr id="101" name="Google Shape;103;p18"/>
          <p:cNvSpPr txBox="1"/>
          <p:nvPr/>
        </p:nvSpPr>
        <p:spPr>
          <a:xfrm>
            <a:off x="2072775" y="124573"/>
            <a:ext cx="8236432" cy="125052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1E5F9F"/>
              </a:buClr>
              <a:buSzPts val="2800"/>
              <a:buFont typeface="Arial"/>
              <a:buNone/>
            </a:pPr>
            <a:r>
              <a:rPr lang="uk-UA" sz="2000" b="1" i="0" u="none" strike="noStrike" cap="none" dirty="0" smtClean="0">
                <a:solidFill>
                  <a:srgbClr val="002060"/>
                </a:solidFill>
                <a:latin typeface="Arial" panose="020B0604020202020204" pitchFamily="34" charset="0"/>
                <a:ea typeface="Calibri"/>
                <a:cs typeface="Arial" panose="020B0604020202020204" pitchFamily="34" charset="0"/>
                <a:sym typeface="Calibri"/>
              </a:rPr>
              <a:t>ГРОМАДЯНСЬКА ОСВІТА СПРЯМОВАНА НА ФОРМУВАННЯ ГРОМАДЯНСЬКОЇ КОМПЕТЕНТНОСТІ</a:t>
            </a:r>
          </a:p>
          <a:p>
            <a:pPr marL="0" marR="0" lvl="0" indent="0" algn="ctr" rtl="0">
              <a:lnSpc>
                <a:spcPct val="90000"/>
              </a:lnSpc>
              <a:spcBef>
                <a:spcPts val="0"/>
              </a:spcBef>
              <a:spcAft>
                <a:spcPts val="0"/>
              </a:spcAft>
              <a:buClr>
                <a:srgbClr val="1E5F9F"/>
              </a:buClr>
              <a:buSzPts val="2800"/>
              <a:buFont typeface="Arial"/>
              <a:buNone/>
            </a:pPr>
            <a:endParaRPr lang="uk-UA" sz="800" dirty="0" smtClean="0">
              <a:solidFill>
                <a:srgbClr val="002060"/>
              </a:solidFill>
              <a:latin typeface="Arial" panose="020B0604020202020204" pitchFamily="34" charset="0"/>
              <a:ea typeface="Calibri"/>
              <a:cs typeface="Arial" panose="020B0604020202020204" pitchFamily="34" charset="0"/>
              <a:sym typeface="Calibri"/>
            </a:endParaRPr>
          </a:p>
          <a:p>
            <a:pPr marL="0" marR="0" lvl="0" indent="0" algn="ctr" rtl="0">
              <a:lnSpc>
                <a:spcPct val="90000"/>
              </a:lnSpc>
              <a:spcBef>
                <a:spcPts val="0"/>
              </a:spcBef>
              <a:spcAft>
                <a:spcPts val="0"/>
              </a:spcAft>
              <a:buClr>
                <a:srgbClr val="1E5F9F"/>
              </a:buClr>
              <a:buSzPts val="2800"/>
              <a:buFont typeface="Arial"/>
              <a:buNone/>
            </a:pPr>
            <a:endParaRPr lang="uk-UA" sz="1800" dirty="0" smtClean="0">
              <a:solidFill>
                <a:srgbClr val="C00000"/>
              </a:solidFill>
              <a:latin typeface="Arial" panose="020B0604020202020204" pitchFamily="34" charset="0"/>
              <a:ea typeface="Calibri"/>
              <a:cs typeface="Arial" panose="020B0604020202020204" pitchFamily="34" charset="0"/>
              <a:sym typeface="Calibri"/>
            </a:endParaRPr>
          </a:p>
          <a:p>
            <a:pPr marL="0" marR="0" lvl="0" indent="0" algn="ctr" rtl="0">
              <a:lnSpc>
                <a:spcPct val="90000"/>
              </a:lnSpc>
              <a:spcBef>
                <a:spcPts val="0"/>
              </a:spcBef>
              <a:spcAft>
                <a:spcPts val="0"/>
              </a:spcAft>
              <a:buClr>
                <a:srgbClr val="1E5F9F"/>
              </a:buClr>
              <a:buSzPts val="2800"/>
              <a:buFont typeface="Arial"/>
              <a:buNone/>
            </a:pPr>
            <a:endParaRPr lang="uk-UA" sz="1800" b="0" i="0" u="none" strike="noStrike" cap="none" dirty="0" smtClean="0">
              <a:solidFill>
                <a:srgbClr val="C00000"/>
              </a:solidFill>
              <a:latin typeface="Arial" panose="020B0604020202020204" pitchFamily="34" charset="0"/>
              <a:ea typeface="Calibri"/>
              <a:cs typeface="Arial" panose="020B0604020202020204" pitchFamily="34" charset="0"/>
              <a:sym typeface="Calibri"/>
            </a:endParaRPr>
          </a:p>
          <a:p>
            <a:pPr marL="0" marR="0" lvl="0" indent="0" algn="ctr" rtl="0">
              <a:lnSpc>
                <a:spcPct val="90000"/>
              </a:lnSpc>
              <a:spcBef>
                <a:spcPts val="0"/>
              </a:spcBef>
              <a:spcAft>
                <a:spcPts val="0"/>
              </a:spcAft>
              <a:buClr>
                <a:srgbClr val="1E5F9F"/>
              </a:buClr>
              <a:buSzPts val="2800"/>
              <a:buFont typeface="Arial"/>
              <a:buNone/>
            </a:pPr>
            <a:endParaRPr sz="1800" dirty="0">
              <a:solidFill>
                <a:srgbClr val="C00000"/>
              </a:solidFill>
              <a:latin typeface="Arial" panose="020B0604020202020204" pitchFamily="34" charset="0"/>
              <a:cs typeface="Arial" panose="020B0604020202020204" pitchFamily="34" charset="0"/>
            </a:endParaRPr>
          </a:p>
        </p:txBody>
      </p:sp>
      <p:sp>
        <p:nvSpPr>
          <p:cNvPr id="102" name="Прямоугольник 101"/>
          <p:cNvSpPr/>
          <p:nvPr/>
        </p:nvSpPr>
        <p:spPr>
          <a:xfrm>
            <a:off x="4687903" y="2332171"/>
            <a:ext cx="2662908" cy="341632"/>
          </a:xfrm>
          <a:prstGeom prst="rect">
            <a:avLst/>
          </a:prstGeom>
        </p:spPr>
        <p:txBody>
          <a:bodyPr wrap="none">
            <a:spAutoFit/>
          </a:bodyPr>
          <a:lstStyle/>
          <a:p>
            <a:pPr lvl="0" algn="ctr">
              <a:lnSpc>
                <a:spcPct val="90000"/>
              </a:lnSpc>
              <a:buClr>
                <a:srgbClr val="1E5F9F"/>
              </a:buClr>
              <a:buSzPts val="2800"/>
            </a:pPr>
            <a:r>
              <a:rPr lang="uk-UA" sz="1800" dirty="0" smtClean="0">
                <a:solidFill>
                  <a:srgbClr val="C00000"/>
                </a:solidFill>
                <a:latin typeface="Arial" panose="020B0604020202020204" pitchFamily="34" charset="0"/>
                <a:ea typeface="Calibri"/>
                <a:cs typeface="Arial" panose="020B0604020202020204" pitchFamily="34" charset="0"/>
                <a:sym typeface="Calibri"/>
              </a:rPr>
              <a:t>інформаційно-медійної</a:t>
            </a:r>
            <a:endParaRPr lang="uk-UA" sz="1800" dirty="0">
              <a:solidFill>
                <a:srgbClr val="C00000"/>
              </a:solidFill>
              <a:latin typeface="Arial" panose="020B0604020202020204" pitchFamily="34" charset="0"/>
              <a:ea typeface="Calibri"/>
              <a:cs typeface="Arial" panose="020B0604020202020204" pitchFamily="34" charset="0"/>
              <a:sym typeface="Calibri"/>
            </a:endParaRPr>
          </a:p>
        </p:txBody>
      </p:sp>
      <p:sp>
        <p:nvSpPr>
          <p:cNvPr id="103" name="Прямоугольник 102"/>
          <p:cNvSpPr/>
          <p:nvPr/>
        </p:nvSpPr>
        <p:spPr>
          <a:xfrm>
            <a:off x="8897252" y="4819170"/>
            <a:ext cx="2917785" cy="341632"/>
          </a:xfrm>
          <a:prstGeom prst="rect">
            <a:avLst/>
          </a:prstGeom>
        </p:spPr>
        <p:txBody>
          <a:bodyPr wrap="none">
            <a:spAutoFit/>
          </a:bodyPr>
          <a:lstStyle/>
          <a:p>
            <a:pPr lvl="0" algn="ctr">
              <a:lnSpc>
                <a:spcPct val="90000"/>
              </a:lnSpc>
              <a:buClr>
                <a:srgbClr val="1E5F9F"/>
              </a:buClr>
              <a:buSzPts val="2800"/>
            </a:pPr>
            <a:r>
              <a:rPr lang="uk-UA" sz="1800" dirty="0" smtClean="0">
                <a:solidFill>
                  <a:srgbClr val="C00000"/>
                </a:solidFill>
                <a:latin typeface="Arial" panose="020B0604020202020204" pitchFamily="34" charset="0"/>
                <a:ea typeface="Calibri"/>
                <a:cs typeface="Arial" panose="020B0604020202020204" pitchFamily="34" charset="0"/>
                <a:sym typeface="Calibri"/>
              </a:rPr>
              <a:t>соціально-комунікативної</a:t>
            </a:r>
            <a:endParaRPr lang="uk-UA" sz="1800" dirty="0">
              <a:solidFill>
                <a:srgbClr val="C00000"/>
              </a:solidFill>
              <a:latin typeface="Arial" panose="020B0604020202020204" pitchFamily="34" charset="0"/>
              <a:ea typeface="Calibri"/>
              <a:cs typeface="Arial" panose="020B0604020202020204" pitchFamily="34" charset="0"/>
              <a:sym typeface="Calibri"/>
            </a:endParaRPr>
          </a:p>
        </p:txBody>
      </p:sp>
      <p:sp>
        <p:nvSpPr>
          <p:cNvPr id="104" name="Прямоугольник 103"/>
          <p:cNvSpPr/>
          <p:nvPr/>
        </p:nvSpPr>
        <p:spPr>
          <a:xfrm>
            <a:off x="4800485" y="3029885"/>
            <a:ext cx="3585971" cy="840230"/>
          </a:xfrm>
          <a:prstGeom prst="rect">
            <a:avLst/>
          </a:prstGeom>
        </p:spPr>
        <p:txBody>
          <a:bodyPr wrap="square">
            <a:spAutoFit/>
          </a:bodyPr>
          <a:lstStyle/>
          <a:p>
            <a:pPr lvl="0" algn="ctr">
              <a:lnSpc>
                <a:spcPct val="90000"/>
              </a:lnSpc>
              <a:buClr>
                <a:srgbClr val="1E5F9F"/>
              </a:buClr>
              <a:buSzPts val="2800"/>
            </a:pPr>
            <a:r>
              <a:rPr lang="uk-UA" sz="1800" dirty="0">
                <a:solidFill>
                  <a:srgbClr val="C00000"/>
                </a:solidFill>
                <a:latin typeface="Arial" panose="020B0604020202020204" pitchFamily="34" charset="0"/>
                <a:ea typeface="Calibri"/>
                <a:cs typeface="Arial" panose="020B0604020202020204" pitchFamily="34" charset="0"/>
                <a:sym typeface="Calibri"/>
              </a:rPr>
              <a:t>розв'язання соціальних </a:t>
            </a:r>
            <a:r>
              <a:rPr lang="uk-UA" sz="1800" dirty="0" smtClean="0">
                <a:solidFill>
                  <a:srgbClr val="C00000"/>
                </a:solidFill>
                <a:latin typeface="Arial" panose="020B0604020202020204" pitchFamily="34" charset="0"/>
                <a:ea typeface="Calibri"/>
                <a:cs typeface="Arial" panose="020B0604020202020204" pitchFamily="34" charset="0"/>
                <a:sym typeface="Calibri"/>
              </a:rPr>
              <a:t>конфліктів</a:t>
            </a:r>
          </a:p>
          <a:p>
            <a:pPr lvl="0" algn="ctr">
              <a:lnSpc>
                <a:spcPct val="90000"/>
              </a:lnSpc>
              <a:buClr>
                <a:srgbClr val="1E5F9F"/>
              </a:buClr>
              <a:buSzPts val="2800"/>
            </a:pPr>
            <a:endParaRPr lang="uk-UA" sz="1800" dirty="0">
              <a:solidFill>
                <a:srgbClr val="C00000"/>
              </a:solidFill>
              <a:latin typeface="Arial" panose="020B0604020202020204" pitchFamily="34" charset="0"/>
              <a:ea typeface="Calibri"/>
              <a:cs typeface="Arial" panose="020B0604020202020204" pitchFamily="34" charset="0"/>
              <a:sym typeface="Calibri"/>
            </a:endParaRPr>
          </a:p>
        </p:txBody>
      </p:sp>
      <p:sp>
        <p:nvSpPr>
          <p:cNvPr id="105" name="Прямоугольник 104"/>
          <p:cNvSpPr/>
          <p:nvPr/>
        </p:nvSpPr>
        <p:spPr>
          <a:xfrm>
            <a:off x="4523578" y="1696031"/>
            <a:ext cx="2430474" cy="341632"/>
          </a:xfrm>
          <a:prstGeom prst="rect">
            <a:avLst/>
          </a:prstGeom>
        </p:spPr>
        <p:txBody>
          <a:bodyPr wrap="none">
            <a:spAutoFit/>
          </a:bodyPr>
          <a:lstStyle/>
          <a:p>
            <a:pPr lvl="0" algn="ctr">
              <a:lnSpc>
                <a:spcPct val="90000"/>
              </a:lnSpc>
              <a:buClr>
                <a:srgbClr val="1E5F9F"/>
              </a:buClr>
              <a:buSzPts val="2800"/>
            </a:pPr>
            <a:r>
              <a:rPr lang="uk-UA" sz="1800" dirty="0">
                <a:solidFill>
                  <a:srgbClr val="C00000"/>
                </a:solidFill>
                <a:latin typeface="Arial" panose="020B0604020202020204" pitchFamily="34" charset="0"/>
                <a:ea typeface="Calibri"/>
                <a:cs typeface="Arial" panose="020B0604020202020204" pitchFamily="34" charset="0"/>
                <a:sym typeface="Calibri"/>
              </a:rPr>
              <a:t>громадянської участі</a:t>
            </a:r>
          </a:p>
        </p:txBody>
      </p:sp>
      <p:sp>
        <p:nvSpPr>
          <p:cNvPr id="106" name="Прямоугольник 105"/>
          <p:cNvSpPr/>
          <p:nvPr/>
        </p:nvSpPr>
        <p:spPr>
          <a:xfrm>
            <a:off x="5515699" y="3812905"/>
            <a:ext cx="5741521" cy="840230"/>
          </a:xfrm>
          <a:prstGeom prst="rect">
            <a:avLst/>
          </a:prstGeom>
        </p:spPr>
        <p:txBody>
          <a:bodyPr wrap="square">
            <a:spAutoFit/>
          </a:bodyPr>
          <a:lstStyle/>
          <a:p>
            <a:pPr lvl="0" algn="r">
              <a:lnSpc>
                <a:spcPct val="90000"/>
              </a:lnSpc>
              <a:buClr>
                <a:srgbClr val="1E5F9F"/>
              </a:buClr>
              <a:buSzPts val="2800"/>
            </a:pPr>
            <a:r>
              <a:rPr lang="uk-UA" sz="1800" dirty="0" smtClean="0">
                <a:solidFill>
                  <a:srgbClr val="C00000"/>
                </a:solidFill>
                <a:latin typeface="Arial" panose="020B0604020202020204" pitchFamily="34" charset="0"/>
                <a:ea typeface="Calibri"/>
                <a:cs typeface="Arial" panose="020B0604020202020204" pitchFamily="34" charset="0"/>
                <a:sym typeface="Calibri"/>
              </a:rPr>
              <a:t>відповідальність соціального вибору та прийняття         рішень</a:t>
            </a:r>
            <a:endParaRPr lang="uk-UA" sz="1800" dirty="0">
              <a:solidFill>
                <a:srgbClr val="C00000"/>
              </a:solidFill>
              <a:latin typeface="Arial" panose="020B0604020202020204" pitchFamily="34" charset="0"/>
              <a:ea typeface="Calibri"/>
              <a:cs typeface="Arial" panose="020B0604020202020204" pitchFamily="34" charset="0"/>
              <a:sym typeface="Calibri"/>
            </a:endParaRPr>
          </a:p>
          <a:p>
            <a:pPr lvl="0" algn="ctr">
              <a:lnSpc>
                <a:spcPct val="90000"/>
              </a:lnSpc>
              <a:buClr>
                <a:srgbClr val="1E5F9F"/>
              </a:buClr>
              <a:buSzPts val="2800"/>
            </a:pPr>
            <a:endParaRPr lang="uk-UA" sz="1800" dirty="0">
              <a:solidFill>
                <a:srgbClr val="C00000"/>
              </a:solidFill>
              <a:latin typeface="Arial" panose="020B0604020202020204" pitchFamily="34" charset="0"/>
              <a:ea typeface="Calibri"/>
              <a:cs typeface="Arial" panose="020B0604020202020204" pitchFamily="34" charset="0"/>
              <a:sym typeface="Calibri"/>
            </a:endParaRPr>
          </a:p>
        </p:txBody>
      </p:sp>
      <p:pic>
        <p:nvPicPr>
          <p:cNvPr id="8194" name="Picture 2" descr="Why facilitators are necessary to ensure high-quality public deliberation  in citizens' assemblies : Democratic Aud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7031" y="4103561"/>
            <a:ext cx="4123497" cy="206174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215188" y="6165310"/>
            <a:ext cx="10447091" cy="738664"/>
          </a:xfrm>
          <a:prstGeom prst="rect">
            <a:avLst/>
          </a:prstGeom>
        </p:spPr>
        <p:txBody>
          <a:bodyPr wrap="none">
            <a:spAutoFit/>
          </a:bodyPr>
          <a:lstStyle/>
          <a:p>
            <a:pPr algn="ctr"/>
            <a:r>
              <a:rPr lang="uk-UA" i="1" dirty="0" smtClean="0"/>
              <a:t>Громадянин</a:t>
            </a:r>
            <a:r>
              <a:rPr lang="uk-UA" i="1" dirty="0"/>
              <a:t>, людина, особа, верховенство права</a:t>
            </a:r>
            <a:r>
              <a:rPr lang="uk-UA" i="1" dirty="0" smtClean="0"/>
              <a:t>, </a:t>
            </a:r>
            <a:r>
              <a:rPr lang="uk-UA" i="1" dirty="0"/>
              <a:t>громадянське суспільство, громада, громадянська участь, </a:t>
            </a:r>
            <a:r>
              <a:rPr lang="uk-UA" i="1" dirty="0" smtClean="0"/>
              <a:t> </a:t>
            </a:r>
          </a:p>
          <a:p>
            <a:pPr algn="ctr"/>
            <a:r>
              <a:rPr lang="uk-UA" i="1" dirty="0" smtClean="0"/>
              <a:t>держава</a:t>
            </a:r>
            <a:r>
              <a:rPr lang="uk-UA" i="1" dirty="0"/>
              <a:t>, відповідальність</a:t>
            </a:r>
          </a:p>
          <a:p>
            <a:r>
              <a:rPr lang="uk-UA" dirty="0" smtClean="0"/>
              <a:t> </a:t>
            </a:r>
            <a:endParaRPr lang="uk-UA" dirty="0"/>
          </a:p>
        </p:txBody>
      </p:sp>
    </p:spTree>
    <p:extLst>
      <p:ext uri="{BB962C8B-B14F-4D97-AF65-F5344CB8AC3E}">
        <p14:creationId xmlns:p14="http://schemas.microsoft.com/office/powerpoint/2010/main" val="3339057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433240" y="188640"/>
            <a:ext cx="11495408" cy="936104"/>
          </a:xfrm>
        </p:spPr>
        <p:txBody>
          <a:bodyPr/>
          <a:lstStyle/>
          <a:p>
            <a:pPr marL="50800" indent="0" algn="ctr">
              <a:buNone/>
            </a:pPr>
            <a:r>
              <a:rPr lang="ru-RU" sz="2400" b="1" dirty="0" smtClean="0">
                <a:latin typeface="Arial" panose="020B0604020202020204" pitchFamily="34" charset="0"/>
                <a:cs typeface="Arial" panose="020B0604020202020204" pitchFamily="34" charset="0"/>
              </a:rPr>
              <a:t>ВИЯВИ СФОРМОВАНОЇ ГРОМАДЯНСЬКОЇ КОМПЕТЕНТНОСТІ УЧНЯ </a:t>
            </a:r>
            <a:endParaRPr lang="uk-UA" sz="2400" dirty="0">
              <a:latin typeface="Arial" panose="020B0604020202020204" pitchFamily="34" charset="0"/>
              <a:cs typeface="Arial" panose="020B0604020202020204" pitchFamily="34" charset="0"/>
            </a:endParaRPr>
          </a:p>
        </p:txBody>
      </p:sp>
      <p:sp>
        <p:nvSpPr>
          <p:cNvPr id="4" name="Прямоугольник 3"/>
          <p:cNvSpPr/>
          <p:nvPr/>
        </p:nvSpPr>
        <p:spPr>
          <a:xfrm>
            <a:off x="0" y="1340768"/>
            <a:ext cx="3503712" cy="4896544"/>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uk-UA"/>
          </a:p>
        </p:txBody>
      </p:sp>
      <p:grpSp>
        <p:nvGrpSpPr>
          <p:cNvPr id="5" name="组合 79"/>
          <p:cNvGrpSpPr/>
          <p:nvPr/>
        </p:nvGrpSpPr>
        <p:grpSpPr>
          <a:xfrm>
            <a:off x="3162762" y="4546883"/>
            <a:ext cx="948407" cy="948408"/>
            <a:chOff x="2953376" y="4412444"/>
            <a:chExt cx="910376" cy="910376"/>
          </a:xfrm>
          <a:solidFill>
            <a:srgbClr val="00B0F0"/>
          </a:solidFill>
        </p:grpSpPr>
        <p:sp>
          <p:nvSpPr>
            <p:cNvPr id="6" name="椭圆 24"/>
            <p:cNvSpPr/>
            <p:nvPr/>
          </p:nvSpPr>
          <p:spPr>
            <a:xfrm>
              <a:off x="2953376" y="4412444"/>
              <a:ext cx="910376" cy="9103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TextBox 20"/>
            <p:cNvSpPr txBox="1"/>
            <p:nvPr/>
          </p:nvSpPr>
          <p:spPr>
            <a:xfrm>
              <a:off x="3246227" y="4590633"/>
              <a:ext cx="324671" cy="472696"/>
            </a:xfrm>
            <a:prstGeom prst="rect">
              <a:avLst/>
            </a:prstGeom>
            <a:grpFill/>
          </p:spPr>
          <p:txBody>
            <a:bodyPr wrap="none" lIns="0" tIns="0" rIns="0" bIns="0" rtlCol="0">
              <a:spAutoFit/>
            </a:bodyPr>
            <a:lstStyle/>
            <a:p>
              <a:pPr algn="ctr"/>
              <a:r>
                <a:rPr lang="en-US" altLang="zh-CN" sz="3200" spc="300" dirty="0">
                  <a:solidFill>
                    <a:schemeClr val="bg1">
                      <a:lumMod val="95000"/>
                    </a:schemeClr>
                  </a:solidFill>
                  <a:latin typeface="Agency FB" panose="020B0503020202020204" pitchFamily="34" charset="0"/>
                  <a:ea typeface="微软雅黑" pitchFamily="34" charset="-122"/>
                </a:rPr>
                <a:t>01</a:t>
              </a:r>
              <a:endParaRPr lang="zh-CN" altLang="en-US" sz="3200" spc="300" dirty="0">
                <a:solidFill>
                  <a:schemeClr val="bg1">
                    <a:lumMod val="95000"/>
                  </a:schemeClr>
                </a:solidFill>
                <a:latin typeface="Agency FB" panose="020B0503020202020204" pitchFamily="34" charset="0"/>
                <a:ea typeface="微软雅黑" pitchFamily="34" charset="-122"/>
              </a:endParaRPr>
            </a:p>
          </p:txBody>
        </p:sp>
      </p:grpSp>
      <p:grpSp>
        <p:nvGrpSpPr>
          <p:cNvPr id="8" name="组合 80"/>
          <p:cNvGrpSpPr/>
          <p:nvPr/>
        </p:nvGrpSpPr>
        <p:grpSpPr>
          <a:xfrm>
            <a:off x="3636965" y="2747301"/>
            <a:ext cx="948407" cy="948408"/>
            <a:chOff x="4033496" y="2972418"/>
            <a:chExt cx="910376" cy="910376"/>
          </a:xfrm>
          <a:solidFill>
            <a:srgbClr val="00B0F0"/>
          </a:solidFill>
        </p:grpSpPr>
        <p:sp>
          <p:nvSpPr>
            <p:cNvPr id="9" name="椭圆 29"/>
            <p:cNvSpPr/>
            <p:nvPr/>
          </p:nvSpPr>
          <p:spPr>
            <a:xfrm>
              <a:off x="4033496" y="2972418"/>
              <a:ext cx="910376" cy="9103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TextBox 20"/>
            <p:cNvSpPr txBox="1"/>
            <p:nvPr/>
          </p:nvSpPr>
          <p:spPr>
            <a:xfrm>
              <a:off x="4326347" y="3152001"/>
              <a:ext cx="324671" cy="472696"/>
            </a:xfrm>
            <a:prstGeom prst="rect">
              <a:avLst/>
            </a:prstGeom>
            <a:grpFill/>
          </p:spPr>
          <p:txBody>
            <a:bodyPr wrap="none" lIns="0" tIns="0" rIns="0" bIns="0" rtlCol="0">
              <a:spAutoFit/>
            </a:bodyPr>
            <a:lstStyle/>
            <a:p>
              <a:pPr algn="ctr"/>
              <a:r>
                <a:rPr lang="en-US" altLang="zh-CN" sz="3200" dirty="0">
                  <a:solidFill>
                    <a:schemeClr val="bg1">
                      <a:lumMod val="95000"/>
                    </a:schemeClr>
                  </a:solidFill>
                  <a:latin typeface="Agency FB" panose="020B0503020202020204" pitchFamily="34" charset="0"/>
                  <a:ea typeface="微软雅黑" pitchFamily="34" charset="-122"/>
                </a:rPr>
                <a:t>02</a:t>
              </a:r>
              <a:endParaRPr lang="zh-CN" altLang="en-US" sz="3200" dirty="0">
                <a:solidFill>
                  <a:schemeClr val="bg1">
                    <a:lumMod val="95000"/>
                  </a:schemeClr>
                </a:solidFill>
                <a:latin typeface="Agency FB" panose="020B0503020202020204" pitchFamily="34" charset="0"/>
                <a:ea typeface="微软雅黑" pitchFamily="34" charset="-122"/>
              </a:endParaRPr>
            </a:p>
          </p:txBody>
        </p:sp>
      </p:grpSp>
      <p:grpSp>
        <p:nvGrpSpPr>
          <p:cNvPr id="11" name="组合 81"/>
          <p:cNvGrpSpPr/>
          <p:nvPr/>
        </p:nvGrpSpPr>
        <p:grpSpPr>
          <a:xfrm>
            <a:off x="5669854" y="2163111"/>
            <a:ext cx="948407" cy="948408"/>
            <a:chOff x="5628792" y="2361805"/>
            <a:chExt cx="910376" cy="910376"/>
          </a:xfrm>
          <a:solidFill>
            <a:srgbClr val="00B0F0"/>
          </a:solidFill>
        </p:grpSpPr>
        <p:sp>
          <p:nvSpPr>
            <p:cNvPr id="12" name="椭圆 26"/>
            <p:cNvSpPr/>
            <p:nvPr/>
          </p:nvSpPr>
          <p:spPr>
            <a:xfrm>
              <a:off x="5628792" y="2361805"/>
              <a:ext cx="910376" cy="9103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TextBox 20"/>
            <p:cNvSpPr txBox="1"/>
            <p:nvPr/>
          </p:nvSpPr>
          <p:spPr>
            <a:xfrm>
              <a:off x="5915492" y="2559728"/>
              <a:ext cx="336980" cy="472696"/>
            </a:xfrm>
            <a:prstGeom prst="rect">
              <a:avLst/>
            </a:prstGeom>
            <a:grpFill/>
          </p:spPr>
          <p:txBody>
            <a:bodyPr wrap="none" lIns="0" tIns="0" rIns="0" bIns="0" rtlCol="0">
              <a:spAutoFit/>
            </a:bodyPr>
            <a:lstStyle/>
            <a:p>
              <a:pPr algn="ctr"/>
              <a:r>
                <a:rPr lang="en-US" altLang="zh-CN" sz="3200" dirty="0">
                  <a:solidFill>
                    <a:schemeClr val="bg1">
                      <a:lumMod val="95000"/>
                    </a:schemeClr>
                  </a:solidFill>
                  <a:latin typeface="Agency FB" panose="020B0503020202020204" pitchFamily="34" charset="0"/>
                  <a:ea typeface="微软雅黑" pitchFamily="34" charset="-122"/>
                </a:rPr>
                <a:t>03</a:t>
              </a:r>
              <a:endParaRPr lang="zh-CN" altLang="en-US" sz="3200" dirty="0">
                <a:solidFill>
                  <a:schemeClr val="bg1">
                    <a:lumMod val="95000"/>
                  </a:schemeClr>
                </a:solidFill>
                <a:latin typeface="Agency FB" panose="020B0503020202020204" pitchFamily="34" charset="0"/>
                <a:ea typeface="微软雅黑" pitchFamily="34" charset="-122"/>
              </a:endParaRPr>
            </a:p>
          </p:txBody>
        </p:sp>
      </p:grpSp>
      <p:grpSp>
        <p:nvGrpSpPr>
          <p:cNvPr id="14" name="组合 82"/>
          <p:cNvGrpSpPr/>
          <p:nvPr/>
        </p:nvGrpSpPr>
        <p:grpSpPr>
          <a:xfrm>
            <a:off x="7666057" y="2724606"/>
            <a:ext cx="948407" cy="948408"/>
            <a:chOff x="7320136" y="2972418"/>
            <a:chExt cx="910376" cy="910376"/>
          </a:xfrm>
          <a:solidFill>
            <a:srgbClr val="00B0F0"/>
          </a:solidFill>
        </p:grpSpPr>
        <p:sp>
          <p:nvSpPr>
            <p:cNvPr id="15" name="椭圆 27"/>
            <p:cNvSpPr/>
            <p:nvPr/>
          </p:nvSpPr>
          <p:spPr>
            <a:xfrm>
              <a:off x="7320136" y="2972418"/>
              <a:ext cx="910376" cy="9103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TextBox 20"/>
            <p:cNvSpPr txBox="1"/>
            <p:nvPr/>
          </p:nvSpPr>
          <p:spPr>
            <a:xfrm>
              <a:off x="7614529" y="3152001"/>
              <a:ext cx="321593" cy="472696"/>
            </a:xfrm>
            <a:prstGeom prst="rect">
              <a:avLst/>
            </a:prstGeom>
            <a:grpFill/>
          </p:spPr>
          <p:txBody>
            <a:bodyPr wrap="none" lIns="0" tIns="0" rIns="0" bIns="0" rtlCol="0">
              <a:spAutoFit/>
            </a:bodyPr>
            <a:lstStyle/>
            <a:p>
              <a:pPr algn="ctr"/>
              <a:r>
                <a:rPr lang="en-US" altLang="zh-CN" sz="3200" dirty="0">
                  <a:solidFill>
                    <a:schemeClr val="bg1">
                      <a:lumMod val="95000"/>
                    </a:schemeClr>
                  </a:solidFill>
                  <a:latin typeface="Agency FB" panose="020B0503020202020204" pitchFamily="34" charset="0"/>
                  <a:ea typeface="微软雅黑" pitchFamily="34" charset="-122"/>
                </a:rPr>
                <a:t>04</a:t>
              </a:r>
              <a:endParaRPr lang="zh-CN" altLang="en-US" sz="3200" dirty="0">
                <a:solidFill>
                  <a:schemeClr val="bg1">
                    <a:lumMod val="95000"/>
                  </a:schemeClr>
                </a:solidFill>
                <a:latin typeface="Agency FB" panose="020B0503020202020204" pitchFamily="34" charset="0"/>
                <a:ea typeface="微软雅黑" pitchFamily="34" charset="-122"/>
              </a:endParaRPr>
            </a:p>
          </p:txBody>
        </p:sp>
      </p:grpSp>
      <p:grpSp>
        <p:nvGrpSpPr>
          <p:cNvPr id="17" name="组合 83"/>
          <p:cNvGrpSpPr/>
          <p:nvPr/>
        </p:nvGrpSpPr>
        <p:grpSpPr>
          <a:xfrm>
            <a:off x="7895929" y="4509667"/>
            <a:ext cx="948407" cy="948408"/>
            <a:chOff x="8256240" y="4462840"/>
            <a:chExt cx="910376" cy="910376"/>
          </a:xfrm>
          <a:solidFill>
            <a:srgbClr val="00B0F0"/>
          </a:solidFill>
        </p:grpSpPr>
        <p:sp>
          <p:nvSpPr>
            <p:cNvPr id="18" name="椭圆 28"/>
            <p:cNvSpPr/>
            <p:nvPr/>
          </p:nvSpPr>
          <p:spPr>
            <a:xfrm>
              <a:off x="8256240" y="4462840"/>
              <a:ext cx="910376" cy="9103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TextBox 20"/>
            <p:cNvSpPr txBox="1"/>
            <p:nvPr/>
          </p:nvSpPr>
          <p:spPr>
            <a:xfrm>
              <a:off x="8545246" y="4651687"/>
              <a:ext cx="332364" cy="472696"/>
            </a:xfrm>
            <a:prstGeom prst="rect">
              <a:avLst/>
            </a:prstGeom>
            <a:grpFill/>
          </p:spPr>
          <p:txBody>
            <a:bodyPr wrap="none" lIns="0" tIns="0" rIns="0" bIns="0" rtlCol="0">
              <a:spAutoFit/>
            </a:bodyPr>
            <a:lstStyle/>
            <a:p>
              <a:pPr algn="ctr"/>
              <a:r>
                <a:rPr lang="en-US" altLang="zh-CN" sz="3200" dirty="0">
                  <a:solidFill>
                    <a:schemeClr val="bg1">
                      <a:lumMod val="95000"/>
                    </a:schemeClr>
                  </a:solidFill>
                  <a:latin typeface="Agency FB" panose="020B0503020202020204" pitchFamily="34" charset="0"/>
                  <a:ea typeface="微软雅黑" pitchFamily="34" charset="-122"/>
                </a:rPr>
                <a:t>05</a:t>
              </a:r>
              <a:endParaRPr lang="zh-CN" altLang="en-US" sz="3200" dirty="0">
                <a:solidFill>
                  <a:schemeClr val="bg1">
                    <a:lumMod val="95000"/>
                  </a:schemeClr>
                </a:solidFill>
                <a:latin typeface="Agency FB" panose="020B0503020202020204" pitchFamily="34" charset="0"/>
                <a:ea typeface="微软雅黑" pitchFamily="34" charset="-122"/>
              </a:endParaRPr>
            </a:p>
          </p:txBody>
        </p:sp>
      </p:grpSp>
      <p:sp>
        <p:nvSpPr>
          <p:cNvPr id="20" name="TextBox 29"/>
          <p:cNvSpPr txBox="1"/>
          <p:nvPr/>
        </p:nvSpPr>
        <p:spPr>
          <a:xfrm>
            <a:off x="64368" y="4427597"/>
            <a:ext cx="3087001" cy="1938992"/>
          </a:xfrm>
          <a:prstGeom prst="rect">
            <a:avLst/>
          </a:prstGeom>
          <a:noFill/>
        </p:spPr>
        <p:txBody>
          <a:bodyPr wrap="square" lIns="0" tIns="0" rIns="0" bIns="0" rtlCol="0">
            <a:spAutoFit/>
          </a:bodyPr>
          <a:lstStyle/>
          <a:p>
            <a:pPr algn="ctr"/>
            <a:r>
              <a:rPr lang="uk-UA" b="1" dirty="0">
                <a:solidFill>
                  <a:srgbClr val="002060"/>
                </a:solidFill>
              </a:rPr>
              <a:t>соціально-комунікативна </a:t>
            </a:r>
            <a:endParaRPr lang="uk-UA" b="1" dirty="0" smtClean="0">
              <a:solidFill>
                <a:srgbClr val="002060"/>
              </a:solidFill>
            </a:endParaRPr>
          </a:p>
          <a:p>
            <a:endParaRPr lang="uk-UA" dirty="0"/>
          </a:p>
          <a:p>
            <a:pPr algn="ctr"/>
            <a:r>
              <a:rPr lang="uk-UA" dirty="0" smtClean="0"/>
              <a:t>комунікативні вміння, навички спілкування, встановлення конструктивних відносин із людьми, вміння вести діалог, брати участь у громадському обговоренні суспільних проблем 	</a:t>
            </a:r>
          </a:p>
          <a:p>
            <a:endParaRPr lang="uk-UA" dirty="0"/>
          </a:p>
        </p:txBody>
      </p:sp>
      <p:sp>
        <p:nvSpPr>
          <p:cNvPr id="21" name="TextBox 29"/>
          <p:cNvSpPr txBox="1"/>
          <p:nvPr/>
        </p:nvSpPr>
        <p:spPr>
          <a:xfrm>
            <a:off x="433240" y="2359733"/>
            <a:ext cx="3165661" cy="1723549"/>
          </a:xfrm>
          <a:prstGeom prst="rect">
            <a:avLst/>
          </a:prstGeom>
          <a:noFill/>
        </p:spPr>
        <p:txBody>
          <a:bodyPr wrap="square" lIns="0" tIns="0" rIns="0" bIns="0" rtlCol="0">
            <a:spAutoFit/>
          </a:bodyPr>
          <a:lstStyle/>
          <a:p>
            <a:pPr algn="ctr"/>
            <a:r>
              <a:rPr lang="uk-UA" b="1" dirty="0" smtClean="0">
                <a:solidFill>
                  <a:srgbClr val="C00000"/>
                </a:solidFill>
              </a:rPr>
              <a:t>інформаційно-медійна </a:t>
            </a:r>
          </a:p>
          <a:p>
            <a:pPr algn="ctr"/>
            <a:endParaRPr lang="uk-UA" dirty="0" smtClean="0"/>
          </a:p>
          <a:p>
            <a:pPr algn="ctr"/>
            <a:r>
              <a:rPr lang="uk-UA" dirty="0" smtClean="0"/>
              <a:t>уміння критично мислити, шукати, аналізувати й оцінювати інформацію, критично оцінювати медіа повідомлення на основі аналізу джерел, соціальної ситуації 	</a:t>
            </a:r>
          </a:p>
          <a:p>
            <a:endParaRPr lang="uk-UA" dirty="0"/>
          </a:p>
        </p:txBody>
      </p:sp>
      <p:sp>
        <p:nvSpPr>
          <p:cNvPr id="22" name="TextBox 29"/>
          <p:cNvSpPr txBox="1"/>
          <p:nvPr/>
        </p:nvSpPr>
        <p:spPr>
          <a:xfrm>
            <a:off x="2322099" y="1085893"/>
            <a:ext cx="8358543" cy="1077218"/>
          </a:xfrm>
          <a:prstGeom prst="rect">
            <a:avLst/>
          </a:prstGeom>
          <a:noFill/>
        </p:spPr>
        <p:txBody>
          <a:bodyPr wrap="square" lIns="0" tIns="0" rIns="0" bIns="0" rtlCol="0">
            <a:spAutoFit/>
          </a:bodyPr>
          <a:lstStyle/>
          <a:p>
            <a:pPr algn="ctr"/>
            <a:r>
              <a:rPr lang="uk-UA" b="1" dirty="0" smtClean="0">
                <a:solidFill>
                  <a:srgbClr val="002060"/>
                </a:solidFill>
              </a:rPr>
              <a:t>солідарність, розв’язання соціальних конфліктів, проблем </a:t>
            </a:r>
            <a:r>
              <a:rPr lang="uk-UA" dirty="0" smtClean="0">
                <a:solidFill>
                  <a:srgbClr val="002060"/>
                </a:solidFill>
              </a:rPr>
              <a:t>	</a:t>
            </a:r>
          </a:p>
          <a:p>
            <a:pPr algn="ctr"/>
            <a:r>
              <a:rPr lang="uk-UA" dirty="0"/>
              <a:t>уміння розв’язувати соціальні суперечності, установка на толерантне розв’язання конфліктів, здатність до успішної взаємодії з іншими, мирного співіснування в умовах соціокультурного різноманіття 	</a:t>
            </a:r>
          </a:p>
          <a:p>
            <a:pPr algn="ctr"/>
            <a:endParaRPr lang="uk-UA" dirty="0"/>
          </a:p>
        </p:txBody>
      </p:sp>
      <p:sp>
        <p:nvSpPr>
          <p:cNvPr id="23" name="TextBox 29"/>
          <p:cNvSpPr txBox="1"/>
          <p:nvPr/>
        </p:nvSpPr>
        <p:spPr>
          <a:xfrm>
            <a:off x="8687584" y="2444760"/>
            <a:ext cx="3084317" cy="1508105"/>
          </a:xfrm>
          <a:prstGeom prst="rect">
            <a:avLst/>
          </a:prstGeom>
          <a:noFill/>
        </p:spPr>
        <p:txBody>
          <a:bodyPr wrap="square" lIns="0" tIns="0" rIns="0" bIns="0" rtlCol="0">
            <a:spAutoFit/>
          </a:bodyPr>
          <a:lstStyle/>
          <a:p>
            <a:pPr algn="ctr"/>
            <a:r>
              <a:rPr lang="uk-UA" b="1" dirty="0" smtClean="0">
                <a:solidFill>
                  <a:srgbClr val="C00000"/>
                </a:solidFill>
              </a:rPr>
              <a:t>відповідальний соціальний вибір й ухвалення рішення </a:t>
            </a:r>
          </a:p>
          <a:p>
            <a:pPr algn="ctr"/>
            <a:endParaRPr lang="ru-RU" dirty="0" smtClean="0"/>
          </a:p>
          <a:p>
            <a:pPr algn="ctr"/>
            <a:r>
              <a:rPr lang="uk-UA" dirty="0" smtClean="0"/>
              <a:t>готовність до ухвалення обґрунтованого рішення на основі усвідомленого й виваженого вибору </a:t>
            </a:r>
            <a:r>
              <a:rPr lang="ru-RU" dirty="0" smtClean="0"/>
              <a:t>		</a:t>
            </a:r>
            <a:endParaRPr lang="ru-RU" dirty="0"/>
          </a:p>
        </p:txBody>
      </p:sp>
      <p:sp>
        <p:nvSpPr>
          <p:cNvPr id="24" name="TextBox 29"/>
          <p:cNvSpPr txBox="1"/>
          <p:nvPr/>
        </p:nvSpPr>
        <p:spPr>
          <a:xfrm>
            <a:off x="9048329" y="4444796"/>
            <a:ext cx="2622107" cy="1508105"/>
          </a:xfrm>
          <a:prstGeom prst="rect">
            <a:avLst/>
          </a:prstGeom>
          <a:noFill/>
        </p:spPr>
        <p:txBody>
          <a:bodyPr wrap="square" lIns="0" tIns="0" rIns="0" bIns="0" rtlCol="0">
            <a:spAutoFit/>
          </a:bodyPr>
          <a:lstStyle/>
          <a:p>
            <a:pPr algn="ctr"/>
            <a:r>
              <a:rPr lang="uk-UA" b="1" dirty="0">
                <a:solidFill>
                  <a:srgbClr val="002060"/>
                </a:solidFill>
              </a:rPr>
              <a:t>громадянська участь </a:t>
            </a:r>
            <a:r>
              <a:rPr lang="uk-UA" dirty="0"/>
              <a:t>	</a:t>
            </a:r>
          </a:p>
          <a:p>
            <a:pPr algn="ctr"/>
            <a:r>
              <a:rPr lang="uk-UA" dirty="0" smtClean="0"/>
              <a:t>установка на відповідальну суспільну діяльність, навички участі в соціальних та політичних процесах 	</a:t>
            </a:r>
          </a:p>
          <a:p>
            <a:pPr algn="ctr"/>
            <a:endParaRPr lang="uk-UA" dirty="0"/>
          </a:p>
        </p:txBody>
      </p:sp>
      <p:sp>
        <p:nvSpPr>
          <p:cNvPr id="25" name="任意多边形 52"/>
          <p:cNvSpPr>
            <a:spLocks/>
          </p:cNvSpPr>
          <p:nvPr/>
        </p:nvSpPr>
        <p:spPr bwMode="auto">
          <a:xfrm>
            <a:off x="4476706" y="3157913"/>
            <a:ext cx="3189351" cy="3560812"/>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rgbClr val="FFC000"/>
          </a:solidFill>
          <a:ln>
            <a:noFill/>
          </a:ln>
        </p:spPr>
        <p:txBody>
          <a:bodyPr vert="horz" wrap="square" lIns="68580" tIns="34290" rIns="68580" bIns="34290" numCol="1" anchor="t" anchorCtr="0" compatLnSpc="1">
            <a:prstTxWarp prst="textNoShape">
              <a:avLst/>
            </a:prstTxWarp>
            <a:noAutofit/>
          </a:bodyPr>
          <a:lstStyle/>
          <a:p>
            <a:endParaRPr lang="zh-CN" altLang="en-US" sz="2400"/>
          </a:p>
        </p:txBody>
      </p:sp>
      <p:sp>
        <p:nvSpPr>
          <p:cNvPr id="26" name="TextBox 25"/>
          <p:cNvSpPr txBox="1"/>
          <p:nvPr/>
        </p:nvSpPr>
        <p:spPr>
          <a:xfrm>
            <a:off x="10359380" y="6237315"/>
            <a:ext cx="1412517" cy="307777"/>
          </a:xfrm>
          <a:prstGeom prst="rect">
            <a:avLst/>
          </a:prstGeom>
          <a:noFill/>
        </p:spPr>
        <p:txBody>
          <a:bodyPr wrap="square" rtlCol="0">
            <a:spAutoFit/>
          </a:bodyPr>
          <a:lstStyle/>
          <a:p>
            <a:r>
              <a:rPr lang="uk-UA" dirty="0" smtClean="0"/>
              <a:t>За Т. Ремех </a:t>
            </a:r>
            <a:endParaRPr lang="uk-UA" dirty="0"/>
          </a:p>
        </p:txBody>
      </p:sp>
    </p:spTree>
    <p:extLst>
      <p:ext uri="{BB962C8B-B14F-4D97-AF65-F5344CB8AC3E}">
        <p14:creationId xmlns:p14="http://schemas.microsoft.com/office/powerpoint/2010/main" val="948626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5" name="Google Shape;102;p18"/>
          <p:cNvSpPr txBox="1"/>
          <p:nvPr/>
        </p:nvSpPr>
        <p:spPr>
          <a:xfrm>
            <a:off x="2207568" y="116632"/>
            <a:ext cx="7704856" cy="43204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1E5F9F"/>
              </a:buClr>
              <a:buSzPts val="2800"/>
              <a:buFont typeface="Arial"/>
              <a:buNone/>
            </a:pPr>
            <a:r>
              <a:rPr lang="uk-UA" sz="2000" b="0" i="0" u="none" strike="noStrike" cap="none" dirty="0" smtClean="0">
                <a:solidFill>
                  <a:srgbClr val="C00000"/>
                </a:solidFill>
                <a:latin typeface="Arial" panose="020B0604020202020204" pitchFamily="34" charset="0"/>
                <a:ea typeface="Calibri"/>
                <a:cs typeface="Arial" panose="020B0604020202020204" pitchFamily="34" charset="0"/>
                <a:sym typeface="Calibri"/>
              </a:rPr>
              <a:t>ЗМІСТ ГРОМАДЯНСЬКОЇ КОМПЕТЕНТНОСТІ</a:t>
            </a:r>
          </a:p>
          <a:p>
            <a:pPr marL="0" marR="0" lvl="0" indent="0" rtl="0">
              <a:lnSpc>
                <a:spcPct val="90000"/>
              </a:lnSpc>
              <a:spcBef>
                <a:spcPts val="0"/>
              </a:spcBef>
              <a:spcAft>
                <a:spcPts val="0"/>
              </a:spcAft>
              <a:buClr>
                <a:srgbClr val="1E5F9F"/>
              </a:buClr>
              <a:buSzPts val="2800"/>
              <a:buFont typeface="Arial"/>
              <a:buNone/>
            </a:pPr>
            <a:endParaRPr lang="uk-UA" sz="2400" dirty="0" smtClean="0">
              <a:solidFill>
                <a:srgbClr val="1E5F9F"/>
              </a:solidFill>
              <a:latin typeface="Arial" panose="020B0604020202020204" pitchFamily="34" charset="0"/>
              <a:cs typeface="Arial" panose="020B0604020202020204" pitchFamily="34" charset="0"/>
              <a:sym typeface="Calibri"/>
            </a:endParaRPr>
          </a:p>
          <a:p>
            <a:pPr marL="0" marR="0" lvl="0" indent="0" rtl="0">
              <a:lnSpc>
                <a:spcPct val="90000"/>
              </a:lnSpc>
              <a:spcBef>
                <a:spcPts val="0"/>
              </a:spcBef>
              <a:spcAft>
                <a:spcPts val="0"/>
              </a:spcAft>
              <a:buClr>
                <a:srgbClr val="1E5F9F"/>
              </a:buClr>
              <a:buSzPts val="2800"/>
              <a:buFont typeface="Arial"/>
              <a:buNone/>
            </a:pPr>
            <a:r>
              <a:rPr lang="uk-UA" sz="1800" dirty="0">
                <a:solidFill>
                  <a:srgbClr val="1E5F9F"/>
                </a:solidFill>
                <a:latin typeface="Arial" panose="020B0604020202020204" pitchFamily="34" charset="0"/>
                <a:cs typeface="Arial" panose="020B0604020202020204" pitchFamily="34" charset="0"/>
                <a:sym typeface="Calibri"/>
              </a:rPr>
              <a:t>	</a:t>
            </a:r>
          </a:p>
          <a:p>
            <a:pPr marL="0" marR="0" lvl="0" indent="0" rtl="0">
              <a:lnSpc>
                <a:spcPct val="90000"/>
              </a:lnSpc>
              <a:spcBef>
                <a:spcPts val="0"/>
              </a:spcBef>
              <a:spcAft>
                <a:spcPts val="0"/>
              </a:spcAft>
              <a:buClr>
                <a:srgbClr val="1E5F9F"/>
              </a:buClr>
              <a:buSzPts val="2800"/>
              <a:buFont typeface="Arial"/>
              <a:buNone/>
            </a:pPr>
            <a:r>
              <a:rPr lang="uk-UA" sz="1800" dirty="0" smtClean="0">
                <a:solidFill>
                  <a:srgbClr val="1E5F9F"/>
                </a:solidFill>
                <a:latin typeface="Arial" panose="020B0604020202020204" pitchFamily="34" charset="0"/>
                <a:cs typeface="Arial" panose="020B0604020202020204" pitchFamily="34" charset="0"/>
                <a:sym typeface="Calibri"/>
              </a:rPr>
              <a:t>           </a:t>
            </a:r>
          </a:p>
          <a:p>
            <a:pPr marL="0" marR="0" lvl="0" indent="0" rtl="0">
              <a:lnSpc>
                <a:spcPct val="90000"/>
              </a:lnSpc>
              <a:spcBef>
                <a:spcPts val="0"/>
              </a:spcBef>
              <a:spcAft>
                <a:spcPts val="0"/>
              </a:spcAft>
              <a:buClr>
                <a:srgbClr val="1E5F9F"/>
              </a:buClr>
              <a:buSzPts val="2800"/>
              <a:buFont typeface="Arial"/>
              <a:buNone/>
            </a:pPr>
            <a:r>
              <a:rPr lang="uk-UA" sz="1800" dirty="0">
                <a:solidFill>
                  <a:srgbClr val="1E5F9F"/>
                </a:solidFill>
                <a:latin typeface="Arial" panose="020B0604020202020204" pitchFamily="34" charset="0"/>
                <a:cs typeface="Arial" panose="020B0604020202020204" pitchFamily="34" charset="0"/>
                <a:sym typeface="Calibri"/>
              </a:rPr>
              <a:t> </a:t>
            </a:r>
            <a:r>
              <a:rPr lang="uk-UA" sz="1800" dirty="0" smtClean="0">
                <a:solidFill>
                  <a:srgbClr val="1E5F9F"/>
                </a:solidFill>
                <a:latin typeface="Arial" panose="020B0604020202020204" pitchFamily="34" charset="0"/>
                <a:cs typeface="Arial" panose="020B0604020202020204" pitchFamily="34" charset="0"/>
                <a:sym typeface="Calibri"/>
              </a:rPr>
              <a:t>      	</a:t>
            </a:r>
          </a:p>
          <a:p>
            <a:pPr marL="0" marR="0" lvl="0" indent="0" rtl="0">
              <a:lnSpc>
                <a:spcPct val="90000"/>
              </a:lnSpc>
              <a:spcBef>
                <a:spcPts val="0"/>
              </a:spcBef>
              <a:spcAft>
                <a:spcPts val="0"/>
              </a:spcAft>
              <a:buClr>
                <a:srgbClr val="1E5F9F"/>
              </a:buClr>
              <a:buSzPts val="2800"/>
              <a:buFont typeface="Arial"/>
              <a:buNone/>
            </a:pPr>
            <a:endParaRPr lang="uk-UA" sz="1800" dirty="0">
              <a:solidFill>
                <a:srgbClr val="1E5F9F"/>
              </a:solidFill>
              <a:latin typeface="Arial" panose="020B0604020202020204" pitchFamily="34" charset="0"/>
              <a:cs typeface="Arial" panose="020B0604020202020204" pitchFamily="34" charset="0"/>
              <a:sym typeface="Calibri"/>
            </a:endParaRPr>
          </a:p>
          <a:p>
            <a:pPr marL="0" marR="0" lvl="0" indent="0" rtl="0">
              <a:lnSpc>
                <a:spcPct val="90000"/>
              </a:lnSpc>
              <a:spcBef>
                <a:spcPts val="0"/>
              </a:spcBef>
              <a:spcAft>
                <a:spcPts val="0"/>
              </a:spcAft>
              <a:buClr>
                <a:srgbClr val="1E5F9F"/>
              </a:buClr>
              <a:buSzPts val="2800"/>
              <a:buFont typeface="Arial"/>
              <a:buNone/>
            </a:pPr>
            <a:r>
              <a:rPr lang="uk-UA" sz="1800" dirty="0" smtClean="0">
                <a:solidFill>
                  <a:srgbClr val="1E5F9F"/>
                </a:solidFill>
                <a:latin typeface="Arial" panose="020B0604020202020204" pitchFamily="34" charset="0"/>
                <a:cs typeface="Arial" panose="020B0604020202020204" pitchFamily="34" charset="0"/>
                <a:sym typeface="Calibri"/>
              </a:rPr>
              <a:t>             </a:t>
            </a:r>
            <a:endParaRPr sz="1800" dirty="0">
              <a:latin typeface="Arial" panose="020B0604020202020204" pitchFamily="34" charset="0"/>
              <a:cs typeface="Arial" panose="020B0604020202020204" pitchFamily="34" charset="0"/>
            </a:endParaRPr>
          </a:p>
        </p:txBody>
      </p:sp>
      <p:sp>
        <p:nvSpPr>
          <p:cNvPr id="3" name="Прямоугольник 2"/>
          <p:cNvSpPr/>
          <p:nvPr/>
        </p:nvSpPr>
        <p:spPr>
          <a:xfrm>
            <a:off x="5362518" y="575657"/>
            <a:ext cx="1604927" cy="341632"/>
          </a:xfrm>
          <a:prstGeom prst="rect">
            <a:avLst/>
          </a:prstGeom>
        </p:spPr>
        <p:txBody>
          <a:bodyPr wrap="none">
            <a:spAutoFit/>
          </a:bodyPr>
          <a:lstStyle/>
          <a:p>
            <a:pPr lvl="0">
              <a:lnSpc>
                <a:spcPct val="90000"/>
              </a:lnSpc>
              <a:buClr>
                <a:srgbClr val="1E5F9F"/>
              </a:buClr>
              <a:buSzPts val="2800"/>
            </a:pPr>
            <a:r>
              <a:rPr lang="uk-UA" sz="1800" dirty="0">
                <a:solidFill>
                  <a:srgbClr val="1E5F9F"/>
                </a:solidFill>
                <a:latin typeface="Arial" panose="020B0604020202020204" pitchFamily="34" charset="0"/>
                <a:cs typeface="Arial" panose="020B0604020202020204" pitchFamily="34" charset="0"/>
                <a:sym typeface="Calibri"/>
              </a:rPr>
              <a:t>Оцінка участі</a:t>
            </a:r>
          </a:p>
        </p:txBody>
      </p:sp>
      <p:sp>
        <p:nvSpPr>
          <p:cNvPr id="4" name="Прямоугольник 3"/>
          <p:cNvSpPr/>
          <p:nvPr/>
        </p:nvSpPr>
        <p:spPr>
          <a:xfrm>
            <a:off x="9120341" y="217109"/>
            <a:ext cx="2132315" cy="341632"/>
          </a:xfrm>
          <a:prstGeom prst="rect">
            <a:avLst/>
          </a:prstGeom>
        </p:spPr>
        <p:txBody>
          <a:bodyPr wrap="none">
            <a:spAutoFit/>
          </a:bodyPr>
          <a:lstStyle/>
          <a:p>
            <a:pPr lvl="0">
              <a:lnSpc>
                <a:spcPct val="90000"/>
              </a:lnSpc>
              <a:buClr>
                <a:srgbClr val="1E5F9F"/>
              </a:buClr>
              <a:buSzPts val="2800"/>
            </a:pPr>
            <a:r>
              <a:rPr lang="uk-UA" sz="1800" dirty="0">
                <a:solidFill>
                  <a:srgbClr val="1E5F9F"/>
                </a:solidFill>
                <a:latin typeface="Arial" panose="020B0604020202020204" pitchFamily="34" charset="0"/>
                <a:cs typeface="Arial" panose="020B0604020202020204" pitchFamily="34" charset="0"/>
                <a:sym typeface="Calibri"/>
              </a:rPr>
              <a:t>Прийняття рішень</a:t>
            </a:r>
          </a:p>
        </p:txBody>
      </p:sp>
      <p:sp>
        <p:nvSpPr>
          <p:cNvPr id="9" name="Прямоугольник 8"/>
          <p:cNvSpPr/>
          <p:nvPr/>
        </p:nvSpPr>
        <p:spPr>
          <a:xfrm>
            <a:off x="2343652" y="834911"/>
            <a:ext cx="2933816" cy="369332"/>
          </a:xfrm>
          <a:prstGeom prst="rect">
            <a:avLst/>
          </a:prstGeom>
        </p:spPr>
        <p:txBody>
          <a:bodyPr wrap="none">
            <a:spAutoFit/>
          </a:bodyPr>
          <a:lstStyle/>
          <a:p>
            <a:r>
              <a:rPr lang="uk-UA" sz="1800" dirty="0">
                <a:solidFill>
                  <a:srgbClr val="1E5F9F"/>
                </a:solidFill>
                <a:latin typeface="Arial" panose="020B0604020202020204" pitchFamily="34" charset="0"/>
                <a:cs typeface="Arial" panose="020B0604020202020204" pitchFamily="34" charset="0"/>
                <a:sym typeface="Calibri"/>
              </a:rPr>
              <a:t>Висловлювання суджень </a:t>
            </a:r>
            <a:endParaRPr lang="uk-UA" dirty="0"/>
          </a:p>
        </p:txBody>
      </p:sp>
      <p:sp>
        <p:nvSpPr>
          <p:cNvPr id="10" name="Прямоугольник 9"/>
          <p:cNvSpPr/>
          <p:nvPr/>
        </p:nvSpPr>
        <p:spPr>
          <a:xfrm>
            <a:off x="184957" y="369909"/>
            <a:ext cx="4317399" cy="840230"/>
          </a:xfrm>
          <a:prstGeom prst="rect">
            <a:avLst/>
          </a:prstGeom>
        </p:spPr>
        <p:txBody>
          <a:bodyPr wrap="square">
            <a:spAutoFit/>
          </a:bodyPr>
          <a:lstStyle/>
          <a:p>
            <a:pPr>
              <a:lnSpc>
                <a:spcPct val="90000"/>
              </a:lnSpc>
              <a:buClr>
                <a:srgbClr val="1E5F9F"/>
              </a:buClr>
              <a:buSzPts val="2800"/>
            </a:pPr>
            <a:r>
              <a:rPr lang="uk-UA" sz="1800" dirty="0">
                <a:solidFill>
                  <a:srgbClr val="1E5F9F"/>
                </a:solidFill>
                <a:latin typeface="Arial" panose="020B0604020202020204" pitchFamily="34" charset="0"/>
                <a:cs typeface="Arial" panose="020B0604020202020204" pitchFamily="34" charset="0"/>
                <a:sym typeface="Calibri"/>
              </a:rPr>
              <a:t>Отримання та використання інформації</a:t>
            </a:r>
          </a:p>
          <a:p>
            <a:pPr lvl="0">
              <a:lnSpc>
                <a:spcPct val="90000"/>
              </a:lnSpc>
              <a:buClr>
                <a:srgbClr val="1E5F9F"/>
              </a:buClr>
              <a:buSzPts val="2800"/>
            </a:pPr>
            <a:endParaRPr lang="uk-UA" sz="1800" dirty="0">
              <a:solidFill>
                <a:srgbClr val="1E5F9F"/>
              </a:solidFill>
              <a:latin typeface="Arial" panose="020B0604020202020204" pitchFamily="34" charset="0"/>
              <a:cs typeface="Arial" panose="020B0604020202020204" pitchFamily="34" charset="0"/>
              <a:sym typeface="Calibri"/>
            </a:endParaRPr>
          </a:p>
        </p:txBody>
      </p:sp>
      <p:sp>
        <p:nvSpPr>
          <p:cNvPr id="14" name="Прямоугольник 13"/>
          <p:cNvSpPr/>
          <p:nvPr/>
        </p:nvSpPr>
        <p:spPr>
          <a:xfrm>
            <a:off x="7664679" y="664095"/>
            <a:ext cx="1353256" cy="341632"/>
          </a:xfrm>
          <a:prstGeom prst="rect">
            <a:avLst/>
          </a:prstGeom>
        </p:spPr>
        <p:txBody>
          <a:bodyPr wrap="none">
            <a:spAutoFit/>
          </a:bodyPr>
          <a:lstStyle/>
          <a:p>
            <a:pPr lvl="0">
              <a:lnSpc>
                <a:spcPct val="90000"/>
              </a:lnSpc>
              <a:buClr>
                <a:srgbClr val="1E5F9F"/>
              </a:buClr>
              <a:buSzPts val="2800"/>
            </a:pPr>
            <a:r>
              <a:rPr lang="uk-UA" sz="1800" dirty="0">
                <a:solidFill>
                  <a:srgbClr val="1E5F9F"/>
                </a:solidFill>
                <a:latin typeface="Arial" panose="020B0604020202020204" pitchFamily="34" charset="0"/>
                <a:cs typeface="Arial" panose="020B0604020202020204" pitchFamily="34" charset="0"/>
                <a:sym typeface="Calibri"/>
              </a:rPr>
              <a:t>Співпраця </a:t>
            </a:r>
            <a:endParaRPr lang="uk-UA" sz="1800" dirty="0">
              <a:latin typeface="Arial" panose="020B0604020202020204" pitchFamily="34" charset="0"/>
              <a:cs typeface="Arial" panose="020B0604020202020204" pitchFamily="34" charset="0"/>
            </a:endParaRPr>
          </a:p>
        </p:txBody>
      </p:sp>
      <p:pic>
        <p:nvPicPr>
          <p:cNvPr id="21" name="Рисунок 20"/>
          <p:cNvPicPr/>
          <p:nvPr/>
        </p:nvPicPr>
        <p:blipFill rotWithShape="1">
          <a:blip r:embed="rId3"/>
          <a:srcRect l="17096" t="23099" r="40326" b="11111"/>
          <a:stretch/>
        </p:blipFill>
        <p:spPr bwMode="auto">
          <a:xfrm>
            <a:off x="184953" y="1340768"/>
            <a:ext cx="5592936" cy="5392113"/>
          </a:xfrm>
          <a:prstGeom prst="rect">
            <a:avLst/>
          </a:prstGeom>
          <a:ln>
            <a:noFill/>
          </a:ln>
          <a:extLst>
            <a:ext uri="{53640926-AAD7-44D8-BBD7-CCE9431645EC}">
              <a14:shadowObscured xmlns:a14="http://schemas.microsoft.com/office/drawing/2010/main"/>
            </a:ext>
          </a:extLst>
        </p:spPr>
      </p:pic>
      <p:pic>
        <p:nvPicPr>
          <p:cNvPr id="22" name="Рисунок 21"/>
          <p:cNvPicPr/>
          <p:nvPr/>
        </p:nvPicPr>
        <p:blipFill rotWithShape="1">
          <a:blip r:embed="rId4"/>
          <a:srcRect l="16933" t="18128" r="40161" b="11696"/>
          <a:stretch/>
        </p:blipFill>
        <p:spPr bwMode="auto">
          <a:xfrm>
            <a:off x="6435738" y="1204243"/>
            <a:ext cx="4824535" cy="5229680"/>
          </a:xfrm>
          <a:prstGeom prst="rect">
            <a:avLst/>
          </a:prstGeom>
          <a:ln>
            <a:noFill/>
          </a:ln>
          <a:extLst>
            <a:ext uri="{53640926-AAD7-44D8-BBD7-CCE9431645EC}">
              <a14:shadowObscured xmlns:a14="http://schemas.microsoft.com/office/drawing/2010/main"/>
            </a:ext>
          </a:extLst>
        </p:spPr>
      </p:pic>
      <p:sp>
        <p:nvSpPr>
          <p:cNvPr id="16" name="TextBox 15"/>
          <p:cNvSpPr txBox="1"/>
          <p:nvPr/>
        </p:nvSpPr>
        <p:spPr>
          <a:xfrm>
            <a:off x="10247788" y="597306"/>
            <a:ext cx="1944217" cy="584775"/>
          </a:xfrm>
          <a:prstGeom prst="rect">
            <a:avLst/>
          </a:prstGeom>
          <a:noFill/>
        </p:spPr>
        <p:txBody>
          <a:bodyPr wrap="square" rtlCol="0">
            <a:spAutoFit/>
          </a:bodyPr>
          <a:lstStyle/>
          <a:p>
            <a:pPr algn="just"/>
            <a:r>
              <a:rPr lang="uk-UA" sz="1800" dirty="0" smtClean="0">
                <a:solidFill>
                  <a:srgbClr val="0070C0"/>
                </a:solidFill>
              </a:rPr>
              <a:t>Спілкування</a:t>
            </a:r>
          </a:p>
          <a:p>
            <a:endParaRPr lang="uk-UA" dirty="0"/>
          </a:p>
        </p:txBody>
      </p:sp>
    </p:spTree>
    <p:extLst>
      <p:ext uri="{BB962C8B-B14F-4D97-AF65-F5344CB8AC3E}">
        <p14:creationId xmlns:p14="http://schemas.microsoft.com/office/powerpoint/2010/main" val="27960824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68488" y="260651"/>
            <a:ext cx="11660160" cy="738664"/>
          </a:xfrm>
          <a:prstGeom prst="rect">
            <a:avLst/>
          </a:prstGeom>
        </p:spPr>
        <p:txBody>
          <a:bodyPr wrap="square">
            <a:spAutoFit/>
          </a:bodyPr>
          <a:lstStyle/>
          <a:p>
            <a:pPr algn="just"/>
            <a:r>
              <a:rPr lang="uk-UA" b="1" dirty="0" smtClean="0"/>
              <a:t>      Громадянськість</a:t>
            </a:r>
            <a:r>
              <a:rPr lang="uk-UA" dirty="0" smtClean="0"/>
              <a:t> </a:t>
            </a:r>
            <a:r>
              <a:rPr lang="uk-UA" dirty="0"/>
              <a:t>є важливою рисою морального обличчя людини та сприяє становленню учнів як активних громадян, які усвідомлюють глобальні проблеми, володіють уміннями та знаннями для </a:t>
            </a:r>
            <a:r>
              <a:rPr lang="uk-UA" dirty="0" smtClean="0"/>
              <a:t>розв’язування питань </a:t>
            </a:r>
            <a:r>
              <a:rPr lang="uk-UA" dirty="0"/>
              <a:t>сталого розвитку людини та навколишнього середовища, а також прагнуть більш справедливого світу в дусі взаємоповаги та відкритого діалогу.</a:t>
            </a:r>
          </a:p>
        </p:txBody>
      </p:sp>
      <p:sp>
        <p:nvSpPr>
          <p:cNvPr id="6" name="Прямоугольник 5"/>
          <p:cNvSpPr/>
          <p:nvPr/>
        </p:nvSpPr>
        <p:spPr>
          <a:xfrm>
            <a:off x="119336" y="1556792"/>
            <a:ext cx="3456384" cy="4680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Прямоугольник 14"/>
          <p:cNvSpPr/>
          <p:nvPr/>
        </p:nvSpPr>
        <p:spPr>
          <a:xfrm>
            <a:off x="456351" y="5085184"/>
            <a:ext cx="11164682" cy="1415772"/>
          </a:xfrm>
          <a:prstGeom prst="rect">
            <a:avLst/>
          </a:prstGeom>
        </p:spPr>
        <p:txBody>
          <a:bodyPr wrap="square">
            <a:spAutoFit/>
          </a:bodyPr>
          <a:lstStyle/>
          <a:p>
            <a:pPr marL="0" lvl="0" indent="0" algn="just">
              <a:buNone/>
            </a:pPr>
            <a:r>
              <a:rPr lang="uk-UA" sz="1600" b="1" dirty="0">
                <a:solidFill>
                  <a:schemeClr val="tx1"/>
                </a:solidFill>
                <a:latin typeface="Arial" panose="020B0604020202020204" pitchFamily="34" charset="0"/>
                <a:cs typeface="Arial" panose="020B0604020202020204" pitchFamily="34" charset="0"/>
              </a:rPr>
              <a:t>Напрями інтегративних громадянознавчих знань:</a:t>
            </a:r>
          </a:p>
          <a:p>
            <a:pPr lvl="0" algn="just"/>
            <a:r>
              <a:rPr lang="uk-UA" dirty="0">
                <a:solidFill>
                  <a:schemeClr val="tx1"/>
                </a:solidFill>
                <a:latin typeface="Arial" panose="020B0604020202020204" pitchFamily="34" charset="0"/>
                <a:cs typeface="Arial" panose="020B0604020202020204" pitchFamily="34" charset="0"/>
              </a:rPr>
              <a:t>морально-етичні: громадянська відповідальність, громадянська самосвідомість</a:t>
            </a:r>
            <a:endParaRPr lang="ru-RU" dirty="0">
              <a:solidFill>
                <a:schemeClr val="tx1"/>
              </a:solidFill>
              <a:latin typeface="Arial" panose="020B0604020202020204" pitchFamily="34" charset="0"/>
              <a:cs typeface="Arial" panose="020B0604020202020204" pitchFamily="34" charset="0"/>
            </a:endParaRPr>
          </a:p>
          <a:p>
            <a:pPr lvl="0" algn="just"/>
            <a:r>
              <a:rPr lang="uk-UA" b="1" dirty="0" smtClean="0">
                <a:solidFill>
                  <a:srgbClr val="002060"/>
                </a:solidFill>
                <a:latin typeface="Arial" panose="020B0604020202020204" pitchFamily="34" charset="0"/>
                <a:cs typeface="Arial" panose="020B0604020202020204" pitchFamily="34" charset="0"/>
              </a:rPr>
              <a:t>глобалізаційний (екологічний): </a:t>
            </a:r>
            <a:r>
              <a:rPr lang="uk-UA" dirty="0">
                <a:solidFill>
                  <a:schemeClr val="tx1"/>
                </a:solidFill>
                <a:latin typeface="Arial" panose="020B0604020202020204" pitchFamily="34" charset="0"/>
                <a:cs typeface="Arial" panose="020B0604020202020204" pitchFamily="34" charset="0"/>
              </a:rPr>
              <a:t>розуміння сучасних екологічних проблем, викликів глобалізації та цілей сталого </a:t>
            </a:r>
            <a:r>
              <a:rPr lang="uk-UA" dirty="0" smtClean="0">
                <a:solidFill>
                  <a:schemeClr val="tx1"/>
                </a:solidFill>
                <a:latin typeface="Arial" panose="020B0604020202020204" pitchFamily="34" charset="0"/>
                <a:cs typeface="Arial" panose="020B0604020202020204" pitchFamily="34" charset="0"/>
              </a:rPr>
              <a:t>розвитку</a:t>
            </a:r>
          </a:p>
          <a:p>
            <a:pPr lvl="0" algn="just"/>
            <a:r>
              <a:rPr lang="uk-UA" dirty="0" smtClean="0">
                <a:solidFill>
                  <a:schemeClr val="tx1"/>
                </a:solidFill>
                <a:latin typeface="Arial" panose="020B0604020202020204" pitchFamily="34" charset="0"/>
                <a:cs typeface="Arial" panose="020B0604020202020204" pitchFamily="34" charset="0"/>
              </a:rPr>
              <a:t>політико-правовий: засвоєння знань про права, свободи людини та механізми їх реалізації</a:t>
            </a:r>
          </a:p>
          <a:p>
            <a:pPr lvl="0" algn="just"/>
            <a:r>
              <a:rPr lang="uk-UA" dirty="0" smtClean="0">
                <a:solidFill>
                  <a:schemeClr val="tx1"/>
                </a:solidFill>
                <a:latin typeface="Arial" panose="020B0604020202020204" pitchFamily="34" charset="0"/>
                <a:cs typeface="Arial" panose="020B0604020202020204" pitchFamily="34" charset="0"/>
              </a:rPr>
              <a:t>економічний: розвиток економічної грамотності, розвиток ключових економічних компетентностей, формування знань про економіку</a:t>
            </a:r>
            <a:endParaRPr lang="ru-RU" dirty="0">
              <a:solidFill>
                <a:schemeClr val="tx1"/>
              </a:solidFill>
              <a:latin typeface="Arial" panose="020B0604020202020204" pitchFamily="34" charset="0"/>
              <a:cs typeface="Arial" panose="020B0604020202020204" pitchFamily="34" charset="0"/>
            </a:endParaRPr>
          </a:p>
          <a:p>
            <a:pPr lvl="0" algn="just"/>
            <a:r>
              <a:rPr lang="uk-UA" dirty="0">
                <a:solidFill>
                  <a:schemeClr val="tx1"/>
                </a:solidFill>
                <a:latin typeface="Arial" panose="020B0604020202020204" pitchFamily="34" charset="0"/>
                <a:cs typeface="Arial" panose="020B0604020202020204" pitchFamily="34" charset="0"/>
              </a:rPr>
              <a:t>інформаційно-медійний: уміння критично аналізувати інформацію, використовувати та обробляти інформацію</a:t>
            </a:r>
            <a:endParaRPr lang="ru-RU" dirty="0">
              <a:solidFill>
                <a:schemeClr val="tx1"/>
              </a:solidFill>
              <a:latin typeface="Arial" panose="020B0604020202020204" pitchFamily="34" charset="0"/>
              <a:cs typeface="Arial" panose="020B0604020202020204" pitchFamily="34" charset="0"/>
            </a:endParaRPr>
          </a:p>
        </p:txBody>
      </p:sp>
      <p:graphicFrame>
        <p:nvGraphicFramePr>
          <p:cNvPr id="16" name="Схема 15"/>
          <p:cNvGraphicFramePr/>
          <p:nvPr>
            <p:extLst>
              <p:ext uri="{D42A27DB-BD31-4B8C-83A1-F6EECF244321}">
                <p14:modId xmlns:p14="http://schemas.microsoft.com/office/powerpoint/2010/main" val="4184131700"/>
              </p:ext>
            </p:extLst>
          </p:nvPr>
        </p:nvGraphicFramePr>
        <p:xfrm>
          <a:off x="3791744" y="1196758"/>
          <a:ext cx="3888432" cy="3016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Схема 16"/>
          <p:cNvGraphicFramePr/>
          <p:nvPr>
            <p:extLst>
              <p:ext uri="{D42A27DB-BD31-4B8C-83A1-F6EECF244321}">
                <p14:modId xmlns:p14="http://schemas.microsoft.com/office/powerpoint/2010/main" val="1203448888"/>
              </p:ext>
            </p:extLst>
          </p:nvPr>
        </p:nvGraphicFramePr>
        <p:xfrm>
          <a:off x="-25147" y="907043"/>
          <a:ext cx="4065584" cy="398946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8" name="Группа 17"/>
          <p:cNvGrpSpPr/>
          <p:nvPr/>
        </p:nvGrpSpPr>
        <p:grpSpPr>
          <a:xfrm>
            <a:off x="9155164" y="1180157"/>
            <a:ext cx="2805957" cy="1269089"/>
            <a:chOff x="2400203" y="12690"/>
            <a:chExt cx="2805957" cy="1269089"/>
          </a:xfrm>
        </p:grpSpPr>
        <p:sp>
          <p:nvSpPr>
            <p:cNvPr id="27" name="Прямоугольник 26"/>
            <p:cNvSpPr/>
            <p:nvPr/>
          </p:nvSpPr>
          <p:spPr>
            <a:xfrm>
              <a:off x="2400203" y="12690"/>
              <a:ext cx="2805957" cy="1269089"/>
            </a:xfrm>
            <a:prstGeom prst="rect">
              <a:avLst/>
            </a:prstGeom>
          </p:spPr>
          <p:style>
            <a:lnRef idx="3">
              <a:schemeClr val="accent5">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28" name="Прямоугольник 27"/>
            <p:cNvSpPr/>
            <p:nvPr/>
          </p:nvSpPr>
          <p:spPr>
            <a:xfrm>
              <a:off x="2400203" y="12690"/>
              <a:ext cx="2805957" cy="126908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rgbClr val="002060"/>
                  </a:solidFill>
                  <a:latin typeface="Arial" panose="020B0604020202020204" pitchFamily="34" charset="0"/>
                  <a:cs typeface="Arial" panose="020B0604020202020204" pitchFamily="34" charset="0"/>
                </a:rPr>
                <a:t>Критично мислити та аргументувати</a:t>
              </a:r>
              <a:endParaRPr lang="uk-UA" sz="1600" b="1" kern="1200" dirty="0">
                <a:solidFill>
                  <a:srgbClr val="002060"/>
                </a:solidFill>
                <a:latin typeface="Arial" panose="020B0604020202020204" pitchFamily="34" charset="0"/>
                <a:cs typeface="Arial" panose="020B0604020202020204" pitchFamily="34" charset="0"/>
              </a:endParaRPr>
            </a:p>
          </p:txBody>
        </p:sp>
      </p:grpSp>
      <p:sp>
        <p:nvSpPr>
          <p:cNvPr id="19" name="Прямоугольник 18"/>
          <p:cNvSpPr/>
          <p:nvPr/>
        </p:nvSpPr>
        <p:spPr>
          <a:xfrm>
            <a:off x="7824195" y="1180157"/>
            <a:ext cx="1256399" cy="1269089"/>
          </a:xfrm>
          <a:prstGeom prst="rect">
            <a:avLst/>
          </a:prstGeom>
          <a:blipFill rotWithShape="1">
            <a:blip r:embed="rId12"/>
            <a:stretch>
              <a:fillRect/>
            </a:stretch>
          </a:blipFill>
        </p:spPr>
        <p:style>
          <a:lnRef idx="3">
            <a:schemeClr val="accent5">
              <a:shade val="80000"/>
              <a:hueOff val="0"/>
              <a:satOff val="0"/>
              <a:lumOff val="0"/>
              <a:alphaOff val="0"/>
            </a:schemeClr>
          </a:lnRef>
          <a:fillRef idx="1">
            <a:scrgbClr r="0" g="0" b="0"/>
          </a:fillRef>
          <a:effectRef idx="1">
            <a:schemeClr val="lt1">
              <a:hueOff val="0"/>
              <a:satOff val="0"/>
              <a:lumOff val="0"/>
              <a:alphaOff val="0"/>
            </a:schemeClr>
          </a:effectRef>
          <a:fontRef idx="minor">
            <a:schemeClr val="dk1">
              <a:hueOff val="0"/>
              <a:satOff val="0"/>
              <a:lumOff val="0"/>
              <a:alphaOff val="0"/>
            </a:schemeClr>
          </a:fontRef>
        </p:style>
      </p:sp>
      <p:grpSp>
        <p:nvGrpSpPr>
          <p:cNvPr id="20" name="Группа 19"/>
          <p:cNvGrpSpPr/>
          <p:nvPr/>
        </p:nvGrpSpPr>
        <p:grpSpPr>
          <a:xfrm>
            <a:off x="8186588" y="2534429"/>
            <a:ext cx="2805957" cy="1269089"/>
            <a:chOff x="930337" y="1479492"/>
            <a:chExt cx="2805957" cy="1269089"/>
          </a:xfrm>
        </p:grpSpPr>
        <p:sp>
          <p:nvSpPr>
            <p:cNvPr id="25" name="Прямоугольник 24"/>
            <p:cNvSpPr/>
            <p:nvPr/>
          </p:nvSpPr>
          <p:spPr>
            <a:xfrm>
              <a:off x="930337" y="1479492"/>
              <a:ext cx="2805957" cy="1269089"/>
            </a:xfrm>
            <a:prstGeom prst="rect">
              <a:avLst/>
            </a:prstGeom>
          </p:spPr>
          <p:style>
            <a:lnRef idx="3">
              <a:schemeClr val="accent5">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26" name="Прямоугольник 25"/>
            <p:cNvSpPr/>
            <p:nvPr/>
          </p:nvSpPr>
          <p:spPr>
            <a:xfrm>
              <a:off x="930337" y="1479492"/>
              <a:ext cx="2805957" cy="126908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rgbClr val="002060"/>
                  </a:solidFill>
                  <a:latin typeface="Arial" panose="020B0604020202020204" pitchFamily="34" charset="0"/>
                  <a:cs typeface="Arial" panose="020B0604020202020204" pitchFamily="34" charset="0"/>
                </a:rPr>
                <a:t>Відстоювати свої погляди та прислухатися до думки інших, знаходити порозуміння</a:t>
              </a:r>
              <a:endParaRPr lang="uk-UA" sz="1600" b="1" kern="1200" dirty="0">
                <a:solidFill>
                  <a:srgbClr val="002060"/>
                </a:solidFill>
                <a:latin typeface="Arial" panose="020B0604020202020204" pitchFamily="34" charset="0"/>
                <a:cs typeface="Arial" panose="020B0604020202020204" pitchFamily="34" charset="0"/>
              </a:endParaRPr>
            </a:p>
          </p:txBody>
        </p:sp>
      </p:grpSp>
      <p:grpSp>
        <p:nvGrpSpPr>
          <p:cNvPr id="21" name="Группа 20"/>
          <p:cNvGrpSpPr/>
          <p:nvPr/>
        </p:nvGrpSpPr>
        <p:grpSpPr>
          <a:xfrm>
            <a:off x="8911796" y="3932649"/>
            <a:ext cx="2805957" cy="1269089"/>
            <a:chOff x="2312376" y="2957981"/>
            <a:chExt cx="2805957" cy="1269089"/>
          </a:xfrm>
        </p:grpSpPr>
        <p:sp>
          <p:nvSpPr>
            <p:cNvPr id="23" name="Прямоугольник 22"/>
            <p:cNvSpPr/>
            <p:nvPr/>
          </p:nvSpPr>
          <p:spPr>
            <a:xfrm>
              <a:off x="2312376" y="2957981"/>
              <a:ext cx="2805957" cy="1269089"/>
            </a:xfrm>
            <a:prstGeom prst="rect">
              <a:avLst/>
            </a:prstGeom>
          </p:spPr>
          <p:style>
            <a:lnRef idx="3">
              <a:schemeClr val="accent5">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24" name="Прямоугольник 23"/>
            <p:cNvSpPr/>
            <p:nvPr/>
          </p:nvSpPr>
          <p:spPr>
            <a:xfrm>
              <a:off x="2312376" y="2957981"/>
              <a:ext cx="2805957" cy="126908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uk-UA" sz="1600" b="1" kern="1200" dirty="0" smtClean="0">
                  <a:solidFill>
                    <a:srgbClr val="002060"/>
                  </a:solidFill>
                  <a:latin typeface="Arial" panose="020B0604020202020204" pitchFamily="34" charset="0"/>
                  <a:cs typeface="Arial" panose="020B0604020202020204" pitchFamily="34" charset="0"/>
                </a:rPr>
                <a:t>Об'єднуватися з однодумцями, діяти для досягнення спільної мети</a:t>
              </a:r>
              <a:endParaRPr lang="uk-UA" sz="1600" b="1" kern="1200" dirty="0">
                <a:solidFill>
                  <a:srgbClr val="002060"/>
                </a:solidFill>
                <a:latin typeface="Arial" panose="020B0604020202020204" pitchFamily="34" charset="0"/>
                <a:cs typeface="Arial" panose="020B0604020202020204" pitchFamily="34" charset="0"/>
              </a:endParaRPr>
            </a:p>
          </p:txBody>
        </p:sp>
      </p:grpSp>
      <p:sp>
        <p:nvSpPr>
          <p:cNvPr id="22" name="Прямоугольник 21"/>
          <p:cNvSpPr/>
          <p:nvPr/>
        </p:nvSpPr>
        <p:spPr>
          <a:xfrm>
            <a:off x="7392147" y="3932649"/>
            <a:ext cx="1256399" cy="1269089"/>
          </a:xfrm>
          <a:prstGeom prst="rect">
            <a:avLst/>
          </a:prstGeom>
          <a:blipFill rotWithShape="1">
            <a:blip r:embed="rId13"/>
            <a:stretch>
              <a:fillRect/>
            </a:stretch>
          </a:blipFill>
        </p:spPr>
        <p:style>
          <a:lnRef idx="3">
            <a:schemeClr val="accent5">
              <a:shade val="80000"/>
              <a:hueOff val="0"/>
              <a:satOff val="0"/>
              <a:lumOff val="0"/>
              <a:alphaOff val="0"/>
            </a:schemeClr>
          </a:lnRef>
          <a:fillRef idx="1">
            <a:scrgbClr r="0" g="0" b="0"/>
          </a:fillRef>
          <a:effectRef idx="1">
            <a:schemeClr val="lt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34865297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787792" y="3800088"/>
            <a:ext cx="4132863" cy="523220"/>
          </a:xfrm>
          <a:prstGeom prst="rect">
            <a:avLst/>
          </a:prstGeom>
        </p:spPr>
        <p:txBody>
          <a:bodyPr wrap="none">
            <a:spAutoFit/>
          </a:bodyPr>
          <a:lstStyle/>
          <a:p>
            <a:r>
              <a:rPr lang="en-US" dirty="0">
                <a:hlinkClick r:id="rId2"/>
              </a:rPr>
              <a:t>https://</a:t>
            </a:r>
            <a:r>
              <a:rPr lang="en-US" dirty="0" smtClean="0">
                <a:hlinkClick r:id="rId2"/>
              </a:rPr>
              <a:t>www.youtube.com/watch?v=liW2nTVbOgE</a:t>
            </a:r>
            <a:endParaRPr lang="uk-UA" dirty="0" smtClean="0"/>
          </a:p>
          <a:p>
            <a:endParaRPr lang="uk-UA" dirty="0"/>
          </a:p>
        </p:txBody>
      </p:sp>
      <p:sp>
        <p:nvSpPr>
          <p:cNvPr id="3" name="Прямоугольник 2"/>
          <p:cNvSpPr/>
          <p:nvPr/>
        </p:nvSpPr>
        <p:spPr>
          <a:xfrm>
            <a:off x="6004382" y="3502378"/>
            <a:ext cx="2858475" cy="307777"/>
          </a:xfrm>
          <a:prstGeom prst="rect">
            <a:avLst/>
          </a:prstGeom>
        </p:spPr>
        <p:txBody>
          <a:bodyPr wrap="none">
            <a:spAutoFit/>
          </a:bodyPr>
          <a:lstStyle/>
          <a:p>
            <a:r>
              <a:rPr lang="uk-UA" dirty="0"/>
              <a:t>Глобальні Цілі сталого розвитку</a:t>
            </a:r>
          </a:p>
        </p:txBody>
      </p:sp>
      <p:sp>
        <p:nvSpPr>
          <p:cNvPr id="4" name="Прямоугольник 3"/>
          <p:cNvSpPr/>
          <p:nvPr/>
        </p:nvSpPr>
        <p:spPr>
          <a:xfrm>
            <a:off x="165970" y="251356"/>
            <a:ext cx="11676825" cy="738664"/>
          </a:xfrm>
          <a:prstGeom prst="rect">
            <a:avLst/>
          </a:prstGeom>
        </p:spPr>
        <p:txBody>
          <a:bodyPr wrap="square">
            <a:spAutoFit/>
          </a:bodyPr>
          <a:lstStyle/>
          <a:p>
            <a:pPr algn="just"/>
            <a:r>
              <a:rPr lang="uk-UA" dirty="0"/>
              <a:t>30 вересня 2019 року Президент України видав </a:t>
            </a:r>
            <a:r>
              <a:rPr lang="uk-UA" dirty="0">
                <a:hlinkClick r:id="rId3"/>
              </a:rPr>
              <a:t>Указ «Про Цілі сталого розвитку України на період до 2030 року»</a:t>
            </a:r>
            <a:r>
              <a:rPr lang="uk-UA" dirty="0"/>
              <a:t>, </a:t>
            </a:r>
            <a:r>
              <a:rPr lang="uk-UA" dirty="0" smtClean="0"/>
              <a:t>у </a:t>
            </a:r>
            <a:r>
              <a:rPr lang="uk-UA" dirty="0"/>
              <a:t>якому підтримав забезпечення досягнення глобальних цілей сталого розвитку та результатів їх адаптації з урахуванням специфіки розвитку України, викладених у Національній доповіді «Цілі сталого розвитку: Україна».</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788" t="19575" r="20617" b="22335"/>
          <a:stretch/>
        </p:blipFill>
        <p:spPr bwMode="auto">
          <a:xfrm>
            <a:off x="6441954" y="908720"/>
            <a:ext cx="4412511" cy="2459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65970" y="1196753"/>
            <a:ext cx="3121718" cy="46155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028" name="Picture 4" descr="https://1.bp.blogspot.com/-OUQKUnKeLFo/XoTe5aYH2_I/AAAAAAAAAHU/Hp5sbVQd1UIDtoIXZIXbC6on7bUouFdcgCLcBGAsYHQ/s640/5.jpg"/>
          <p:cNvPicPr>
            <a:picLocks noChangeAspect="1" noChangeArrowheads="1"/>
          </p:cNvPicPr>
          <p:nvPr/>
        </p:nvPicPr>
        <p:blipFill rotWithShape="1">
          <a:blip r:embed="rId5">
            <a:extLst>
              <a:ext uri="{28A0092B-C50C-407E-A947-70E740481C1C}">
                <a14:useLocalDpi xmlns:a14="http://schemas.microsoft.com/office/drawing/2010/main" val="0"/>
              </a:ext>
            </a:extLst>
          </a:blip>
          <a:srcRect l="8889" t="35604" r="8303"/>
          <a:stretch/>
        </p:blipFill>
        <p:spPr bwMode="auto">
          <a:xfrm>
            <a:off x="715195" y="1007219"/>
            <a:ext cx="5144985" cy="2830759"/>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descr="Переглянути зображення у Твіттері">
            <a:hlinkClick r:id="rId6"/>
          </p:cNvPr>
          <p:cNvPicPr/>
          <p:nvPr/>
        </p:nvPicPr>
        <p:blipFill>
          <a:blip r:embed="rId7">
            <a:extLst>
              <a:ext uri="{28A0092B-C50C-407E-A947-70E740481C1C}">
                <a14:useLocalDpi xmlns:a14="http://schemas.microsoft.com/office/drawing/2010/main" val="0"/>
              </a:ext>
            </a:extLst>
          </a:blip>
          <a:srcRect/>
          <a:stretch>
            <a:fillRect/>
          </a:stretch>
        </p:blipFill>
        <p:spPr bwMode="auto">
          <a:xfrm>
            <a:off x="1271464" y="4142994"/>
            <a:ext cx="3240360" cy="2324473"/>
          </a:xfrm>
          <a:prstGeom prst="rect">
            <a:avLst/>
          </a:prstGeom>
          <a:noFill/>
          <a:ln>
            <a:noFill/>
          </a:ln>
        </p:spPr>
      </p:pic>
      <p:sp>
        <p:nvSpPr>
          <p:cNvPr id="9" name="Shape 8"/>
          <p:cNvSpPr/>
          <p:nvPr/>
        </p:nvSpPr>
        <p:spPr>
          <a:xfrm>
            <a:off x="4801087" y="3847949"/>
            <a:ext cx="6048670" cy="2800243"/>
          </a:xfrm>
          <a:prstGeom prst="leftRightRibbon">
            <a:avLst/>
          </a:prstGeom>
        </p:spPr>
        <p:style>
          <a:lnRef idx="2">
            <a:schemeClr val="accent5"/>
          </a:lnRef>
          <a:fillRef idx="1">
            <a:schemeClr val="lt1"/>
          </a:fillRef>
          <a:effectRef idx="0">
            <a:schemeClr val="accent5"/>
          </a:effectRef>
          <a:fontRef idx="minor">
            <a:schemeClr val="dk1"/>
          </a:fontRef>
        </p:style>
      </p:sp>
      <p:grpSp>
        <p:nvGrpSpPr>
          <p:cNvPr id="10" name="Группа 9"/>
          <p:cNvGrpSpPr/>
          <p:nvPr/>
        </p:nvGrpSpPr>
        <p:grpSpPr>
          <a:xfrm>
            <a:off x="5338731" y="4581128"/>
            <a:ext cx="2206446" cy="997940"/>
            <a:chOff x="679757" y="1304209"/>
            <a:chExt cx="2416584" cy="1360085"/>
          </a:xfrm>
        </p:grpSpPr>
        <p:sp>
          <p:nvSpPr>
            <p:cNvPr id="11" name="Прямоугольник 10"/>
            <p:cNvSpPr/>
            <p:nvPr/>
          </p:nvSpPr>
          <p:spPr>
            <a:xfrm>
              <a:off x="679757" y="1304209"/>
              <a:ext cx="2416584" cy="1360085"/>
            </a:xfrm>
            <a:prstGeom prst="rect">
              <a:avLst/>
            </a:prstGeom>
            <a:noFill/>
            <a:ln>
              <a:noFill/>
            </a:ln>
            <a:sp3d/>
          </p:spPr>
          <p:style>
            <a:lnRef idx="2">
              <a:schemeClr val="accent5"/>
            </a:lnRef>
            <a:fillRef idx="1">
              <a:schemeClr val="lt1"/>
            </a:fillRef>
            <a:effectRef idx="0">
              <a:schemeClr val="accent5"/>
            </a:effectRef>
            <a:fontRef idx="minor">
              <a:schemeClr val="dk1"/>
            </a:fontRef>
          </p:style>
        </p:sp>
        <p:sp>
          <p:nvSpPr>
            <p:cNvPr id="12" name="Прямоугольник 11"/>
            <p:cNvSpPr/>
            <p:nvPr/>
          </p:nvSpPr>
          <p:spPr>
            <a:xfrm>
              <a:off x="679757" y="1304209"/>
              <a:ext cx="2416584" cy="136008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0" tIns="64008" rIns="0" bIns="68580" numCol="1" spcCol="1270" anchor="ctr" anchorCtr="0">
              <a:noAutofit/>
            </a:bodyPr>
            <a:lstStyle/>
            <a:p>
              <a:pPr lvl="0" algn="ctr" defTabSz="800100">
                <a:lnSpc>
                  <a:spcPct val="90000"/>
                </a:lnSpc>
                <a:spcBef>
                  <a:spcPct val="0"/>
                </a:spcBef>
                <a:spcAft>
                  <a:spcPct val="35000"/>
                </a:spcAft>
              </a:pPr>
              <a:r>
                <a:rPr lang="uk-UA" i="1" kern="1200" dirty="0" smtClean="0">
                  <a:latin typeface="Arial" panose="020B0604020202020204" pitchFamily="34" charset="0"/>
                  <a:cs typeface="Arial" panose="020B0604020202020204" pitchFamily="34" charset="0"/>
                </a:rPr>
                <a:t>Не стільки</a:t>
              </a:r>
            </a:p>
            <a:p>
              <a:pPr lvl="0" algn="ctr" defTabSz="800100">
                <a:lnSpc>
                  <a:spcPct val="100000"/>
                </a:lnSpc>
                <a:spcBef>
                  <a:spcPct val="0"/>
                </a:spcBef>
                <a:spcAft>
                  <a:spcPts val="0"/>
                </a:spcAft>
              </a:pPr>
              <a:r>
                <a:rPr lang="uk-UA" kern="1200" dirty="0" smtClean="0">
                  <a:latin typeface="Arial" panose="020B0604020202020204" pitchFamily="34" charset="0"/>
                  <a:cs typeface="Arial" panose="020B0604020202020204" pitchFamily="34" charset="0"/>
                </a:rPr>
                <a:t>академічного навчання </a:t>
              </a:r>
            </a:p>
            <a:p>
              <a:pPr lvl="0" algn="ctr" defTabSz="800100">
                <a:lnSpc>
                  <a:spcPct val="100000"/>
                </a:lnSpc>
                <a:spcBef>
                  <a:spcPct val="0"/>
                </a:spcBef>
                <a:spcAft>
                  <a:spcPts val="0"/>
                </a:spcAft>
              </a:pPr>
              <a:r>
                <a:rPr lang="uk-UA" kern="1200" dirty="0" smtClean="0">
                  <a:latin typeface="Arial" panose="020B0604020202020204" pitchFamily="34" charset="0"/>
                  <a:cs typeface="Arial" panose="020B0604020202020204" pitchFamily="34" charset="0"/>
                </a:rPr>
                <a:t>чи набуття теоретичних знань</a:t>
              </a:r>
              <a:endParaRPr lang="ru-RU" kern="1200" dirty="0">
                <a:latin typeface="Arial" panose="020B0604020202020204" pitchFamily="34" charset="0"/>
                <a:cs typeface="Arial" panose="020B0604020202020204" pitchFamily="34" charset="0"/>
              </a:endParaRPr>
            </a:p>
          </p:txBody>
        </p:sp>
      </p:grpSp>
      <p:grpSp>
        <p:nvGrpSpPr>
          <p:cNvPr id="13" name="Группа 12"/>
          <p:cNvGrpSpPr/>
          <p:nvPr/>
        </p:nvGrpSpPr>
        <p:grpSpPr>
          <a:xfrm>
            <a:off x="7687291" y="4893746"/>
            <a:ext cx="2637742" cy="952715"/>
            <a:chOff x="3159713" y="1759011"/>
            <a:chExt cx="2888956" cy="1298448"/>
          </a:xfrm>
        </p:grpSpPr>
        <p:sp>
          <p:nvSpPr>
            <p:cNvPr id="14" name="Прямоугольник 13"/>
            <p:cNvSpPr/>
            <p:nvPr/>
          </p:nvSpPr>
          <p:spPr>
            <a:xfrm>
              <a:off x="3159713" y="1759011"/>
              <a:ext cx="2888956" cy="1298448"/>
            </a:xfrm>
            <a:prstGeom prst="rect">
              <a:avLst/>
            </a:prstGeom>
            <a:noFill/>
            <a:ln>
              <a:noFill/>
            </a:ln>
            <a:sp3d/>
          </p:spPr>
          <p:style>
            <a:lnRef idx="0">
              <a:scrgbClr r="0" g="0" b="0"/>
            </a:lnRef>
            <a:fillRef idx="3">
              <a:scrgbClr r="0" g="0" b="0"/>
            </a:fillRef>
            <a:effectRef idx="3">
              <a:schemeClr val="accent4">
                <a:hueOff val="0"/>
                <a:satOff val="0"/>
                <a:lumOff val="0"/>
                <a:alphaOff val="0"/>
              </a:schemeClr>
            </a:effectRef>
            <a:fontRef idx="minor">
              <a:schemeClr val="lt1"/>
            </a:fontRef>
          </p:style>
        </p:sp>
        <p:sp>
          <p:nvSpPr>
            <p:cNvPr id="15" name="Прямоугольник 14"/>
            <p:cNvSpPr/>
            <p:nvPr/>
          </p:nvSpPr>
          <p:spPr>
            <a:xfrm>
              <a:off x="3159713" y="1759011"/>
              <a:ext cx="2888956" cy="129844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64008" rIns="0" bIns="68580" numCol="1" spcCol="1270" anchor="ctr" anchorCtr="0">
              <a:noAutofit/>
            </a:bodyPr>
            <a:lstStyle/>
            <a:p>
              <a:pPr lvl="0" algn="ctr" defTabSz="800100">
                <a:lnSpc>
                  <a:spcPct val="90000"/>
                </a:lnSpc>
                <a:spcBef>
                  <a:spcPct val="0"/>
                </a:spcBef>
                <a:spcAft>
                  <a:spcPct val="35000"/>
                </a:spcAft>
              </a:pPr>
              <a:r>
                <a:rPr lang="uk-UA" i="1" kern="1200" dirty="0" smtClean="0">
                  <a:solidFill>
                    <a:schemeClr val="tx1"/>
                  </a:solidFill>
                  <a:latin typeface="Arial" panose="020B0604020202020204" pitchFamily="34" charset="0"/>
                  <a:cs typeface="Arial" panose="020B0604020202020204" pitchFamily="34" charset="0"/>
                </a:rPr>
                <a:t>Скільки</a:t>
              </a:r>
            </a:p>
            <a:p>
              <a:pPr lvl="0" algn="ctr" defTabSz="800100">
                <a:lnSpc>
                  <a:spcPct val="90000"/>
                </a:lnSpc>
                <a:spcBef>
                  <a:spcPct val="0"/>
                </a:spcBef>
                <a:spcAft>
                  <a:spcPct val="35000"/>
                </a:spcAft>
              </a:pPr>
              <a:r>
                <a:rPr lang="uk-UA" i="0" kern="1200" dirty="0" smtClean="0">
                  <a:solidFill>
                    <a:schemeClr val="tx1"/>
                  </a:solidFill>
                  <a:latin typeface="Arial" panose="020B0604020202020204" pitchFamily="34" charset="0"/>
                  <a:cs typeface="Arial" panose="020B0604020202020204" pitchFamily="34" charset="0"/>
                </a:rPr>
                <a:t>унаслідок переосмислення та розставлення нових акцентів, застосування нових моделей і методів роботи  </a:t>
              </a:r>
              <a:r>
                <a:rPr lang="uk-UA" i="0" kern="1200" dirty="0" smtClean="0">
                  <a:solidFill>
                    <a:schemeClr val="tx1"/>
                  </a:solidFill>
                </a:rPr>
                <a:t> </a:t>
              </a:r>
              <a:endParaRPr lang="ru-RU" i="0" kern="1200" dirty="0">
                <a:solidFill>
                  <a:schemeClr val="tx1"/>
                </a:solidFill>
              </a:endParaRPr>
            </a:p>
          </p:txBody>
        </p:sp>
      </p:grpSp>
    </p:spTree>
    <p:extLst>
      <p:ext uri="{BB962C8B-B14F-4D97-AF65-F5344CB8AC3E}">
        <p14:creationId xmlns:p14="http://schemas.microsoft.com/office/powerpoint/2010/main" val="920811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561000" y="144007"/>
            <a:ext cx="11287800" cy="949379"/>
          </a:xfrm>
        </p:spPr>
        <p:txBody>
          <a:bodyPr/>
          <a:lstStyle/>
          <a:p>
            <a:r>
              <a:rPr lang="uk-UA" sz="2400" dirty="0" smtClean="0">
                <a:solidFill>
                  <a:srgbClr val="002060"/>
                </a:solidFill>
                <a:latin typeface="Arial" panose="020B0604020202020204" pitchFamily="34" charset="0"/>
                <a:cs typeface="Arial" panose="020B0604020202020204" pitchFamily="34" charset="0"/>
              </a:rPr>
              <a:t>ЦИФРОВИЙ ВИМІР ГРОМАДЯНСЬКОЇ КОМПЕТЕНТНОСТІ </a:t>
            </a:r>
            <a:br>
              <a:rPr lang="uk-UA" sz="2400" dirty="0" smtClean="0">
                <a:solidFill>
                  <a:srgbClr val="002060"/>
                </a:solidFill>
                <a:latin typeface="Arial" panose="020B0604020202020204" pitchFamily="34" charset="0"/>
                <a:cs typeface="Arial" panose="020B0604020202020204" pitchFamily="34" charset="0"/>
              </a:rPr>
            </a:br>
            <a:r>
              <a:rPr lang="uk-UA" sz="2400" dirty="0" smtClean="0">
                <a:solidFill>
                  <a:srgbClr val="002060"/>
                </a:solidFill>
                <a:latin typeface="Arial" panose="020B0604020202020204" pitchFamily="34" charset="0"/>
                <a:cs typeface="Arial" panose="020B0604020202020204" pitchFamily="34" charset="0"/>
              </a:rPr>
              <a:t>У НОВІЙ УКРАЇНСЬКІЙ ШКОЛІ</a:t>
            </a:r>
            <a:endParaRPr lang="uk-UA" sz="2400" dirty="0">
              <a:solidFill>
                <a:srgbClr val="002060"/>
              </a:solidFill>
              <a:latin typeface="Arial" panose="020B0604020202020204" pitchFamily="34" charset="0"/>
              <a:cs typeface="Arial" panose="020B0604020202020204" pitchFamily="34" charset="0"/>
            </a:endParaRPr>
          </a:p>
        </p:txBody>
      </p:sp>
      <p:sp>
        <p:nvSpPr>
          <p:cNvPr id="4" name="Прямоугольник 3"/>
          <p:cNvSpPr/>
          <p:nvPr/>
        </p:nvSpPr>
        <p:spPr>
          <a:xfrm>
            <a:off x="119336" y="1492717"/>
            <a:ext cx="3744416" cy="50752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Прямоугольник 8"/>
          <p:cNvSpPr/>
          <p:nvPr/>
        </p:nvSpPr>
        <p:spPr>
          <a:xfrm>
            <a:off x="1928061" y="5015213"/>
            <a:ext cx="1631504" cy="5173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 name="Прямоугольник 9"/>
          <p:cNvSpPr/>
          <p:nvPr/>
        </p:nvSpPr>
        <p:spPr>
          <a:xfrm>
            <a:off x="43429" y="3935949"/>
            <a:ext cx="4832165" cy="954107"/>
          </a:xfrm>
          <a:prstGeom prst="rect">
            <a:avLst/>
          </a:prstGeom>
        </p:spPr>
        <p:txBody>
          <a:bodyPr wrap="square">
            <a:spAutoFit/>
          </a:bodyPr>
          <a:lstStyle/>
          <a:p>
            <a:pPr algn="ctr"/>
            <a:r>
              <a:rPr lang="en-US" dirty="0" smtClean="0">
                <a:hlinkClick r:id="rId2"/>
              </a:rPr>
              <a:t>https://www.youtube.com/watch?v=prvpma1TSQ4</a:t>
            </a:r>
            <a:endParaRPr lang="uk-UA" dirty="0" smtClean="0"/>
          </a:p>
          <a:p>
            <a:pPr algn="ctr"/>
            <a:r>
              <a:rPr lang="uk-UA" dirty="0" smtClean="0"/>
              <a:t>Цифровий вимір громадянської компетентності </a:t>
            </a:r>
          </a:p>
          <a:p>
            <a:pPr algn="ctr"/>
            <a:r>
              <a:rPr lang="uk-UA" dirty="0" smtClean="0"/>
              <a:t>у Новій українській школі</a:t>
            </a:r>
          </a:p>
          <a:p>
            <a:pPr algn="ctr"/>
            <a:endParaRPr lang="uk-UA" dirty="0"/>
          </a:p>
        </p:txBody>
      </p:sp>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2058" t="37068" r="70824" b="32689"/>
          <a:stretch/>
        </p:blipFill>
        <p:spPr bwMode="auto">
          <a:xfrm>
            <a:off x="467458" y="1033385"/>
            <a:ext cx="1992054" cy="2520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a:off x="454960" y="4628447"/>
            <a:ext cx="4322017" cy="523220"/>
          </a:xfrm>
          <a:prstGeom prst="rect">
            <a:avLst/>
          </a:prstGeom>
        </p:spPr>
        <p:txBody>
          <a:bodyPr wrap="none">
            <a:spAutoFit/>
          </a:bodyPr>
          <a:lstStyle/>
          <a:p>
            <a:r>
              <a:rPr lang="en-US" dirty="0">
                <a:hlinkClick r:id="rId4"/>
              </a:rPr>
              <a:t>https://</a:t>
            </a:r>
            <a:r>
              <a:rPr lang="en-US" dirty="0" smtClean="0">
                <a:hlinkClick r:id="rId4"/>
              </a:rPr>
              <a:t>www.youtube.com/watch?v=wpCmcBMQucw</a:t>
            </a:r>
            <a:endParaRPr lang="uk-UA" dirty="0"/>
          </a:p>
          <a:p>
            <a:pPr algn="ctr"/>
            <a:r>
              <a:rPr lang="uk-UA" dirty="0" smtClean="0"/>
              <a:t>Цифрове громадянство</a:t>
            </a:r>
            <a:endParaRPr lang="uk-UA" dirty="0"/>
          </a:p>
        </p:txBody>
      </p:sp>
      <p:sp>
        <p:nvSpPr>
          <p:cNvPr id="2" name="TextBox 1"/>
          <p:cNvSpPr txBox="1"/>
          <p:nvPr/>
        </p:nvSpPr>
        <p:spPr>
          <a:xfrm>
            <a:off x="2475350" y="1422337"/>
            <a:ext cx="6224053" cy="2031325"/>
          </a:xfrm>
          <a:prstGeom prst="rect">
            <a:avLst/>
          </a:prstGeom>
          <a:noFill/>
        </p:spPr>
        <p:txBody>
          <a:bodyPr wrap="square" rtlCol="0">
            <a:spAutoFit/>
          </a:bodyPr>
          <a:lstStyle/>
          <a:p>
            <a:pPr algn="just"/>
            <a:r>
              <a:rPr lang="uk-UA" dirty="0" smtClean="0"/>
              <a:t>Компетентна та позитивна взаємодія з цифровими технологіями;</a:t>
            </a:r>
          </a:p>
          <a:p>
            <a:pPr algn="just"/>
            <a:r>
              <a:rPr lang="uk-UA" dirty="0"/>
              <a:t>а</a:t>
            </a:r>
            <a:r>
              <a:rPr lang="uk-UA" dirty="0" smtClean="0"/>
              <a:t>ктивна та відповідальна участь у соціальній та громадській діяльності; </a:t>
            </a:r>
          </a:p>
          <a:p>
            <a:pPr algn="just"/>
            <a:r>
              <a:rPr lang="uk-UA" dirty="0"/>
              <a:t>н</a:t>
            </a:r>
            <a:r>
              <a:rPr lang="uk-UA" dirty="0" smtClean="0"/>
              <a:t>авчання у продовж життя;</a:t>
            </a:r>
          </a:p>
          <a:p>
            <a:pPr algn="just"/>
            <a:r>
              <a:rPr lang="uk-UA" dirty="0"/>
              <a:t>з</a:t>
            </a:r>
            <a:r>
              <a:rPr lang="uk-UA" dirty="0" smtClean="0"/>
              <a:t>ахист людської гідності та прав людини.</a:t>
            </a:r>
          </a:p>
          <a:p>
            <a:pPr algn="just"/>
            <a:endParaRPr lang="uk-UA" dirty="0"/>
          </a:p>
          <a:p>
            <a:pPr algn="just"/>
            <a:r>
              <a:rPr lang="uk-UA" dirty="0" smtClean="0"/>
              <a:t>Набуття учнями відповідального використання цифрових інструментів;</a:t>
            </a:r>
          </a:p>
          <a:p>
            <a:pPr algn="just"/>
            <a:r>
              <a:rPr lang="uk-UA" dirty="0" smtClean="0"/>
              <a:t>забезпечення медіаграмотності;</a:t>
            </a:r>
          </a:p>
          <a:p>
            <a:pPr algn="just"/>
            <a:r>
              <a:rPr lang="uk-UA" dirty="0" smtClean="0"/>
              <a:t>урахування здібностей та особливих потреб кожного учня; </a:t>
            </a:r>
          </a:p>
          <a:p>
            <a:pPr algn="just"/>
            <a:r>
              <a:rPr lang="uk-UA" dirty="0" smtClean="0"/>
              <a:t>посилення розвитку критичного мислення учнів у цифровому контексті.</a:t>
            </a:r>
            <a:endParaRPr lang="uk-UA" dirty="0"/>
          </a:p>
        </p:txBody>
      </p:sp>
      <p:sp>
        <p:nvSpPr>
          <p:cNvPr id="6" name="Прямоугольник 5"/>
          <p:cNvSpPr/>
          <p:nvPr/>
        </p:nvSpPr>
        <p:spPr>
          <a:xfrm>
            <a:off x="3461552" y="1049225"/>
            <a:ext cx="2630849" cy="338554"/>
          </a:xfrm>
          <a:prstGeom prst="rect">
            <a:avLst/>
          </a:prstGeom>
        </p:spPr>
        <p:txBody>
          <a:bodyPr wrap="none">
            <a:spAutoFit/>
          </a:bodyPr>
          <a:lstStyle/>
          <a:p>
            <a:pPr algn="r"/>
            <a:r>
              <a:rPr lang="uk-UA" sz="1600" b="1" dirty="0">
                <a:solidFill>
                  <a:srgbClr val="002060"/>
                </a:solidFill>
              </a:rPr>
              <a:t>Цифрове громадянство</a:t>
            </a:r>
          </a:p>
        </p:txBody>
      </p:sp>
      <p:sp>
        <p:nvSpPr>
          <p:cNvPr id="5" name="TextBox 4"/>
          <p:cNvSpPr txBox="1"/>
          <p:nvPr/>
        </p:nvSpPr>
        <p:spPr>
          <a:xfrm>
            <a:off x="7362626" y="3609462"/>
            <a:ext cx="3334601" cy="338554"/>
          </a:xfrm>
          <a:prstGeom prst="rect">
            <a:avLst/>
          </a:prstGeom>
          <a:noFill/>
        </p:spPr>
        <p:txBody>
          <a:bodyPr wrap="square" rtlCol="0">
            <a:spAutoFit/>
          </a:bodyPr>
          <a:lstStyle/>
          <a:p>
            <a:pPr algn="ctr"/>
            <a:r>
              <a:rPr lang="uk-UA" sz="1600" b="1" dirty="0" smtClean="0">
                <a:solidFill>
                  <a:srgbClr val="002060"/>
                </a:solidFill>
              </a:rPr>
              <a:t>Учитель у цифровій спільноті</a:t>
            </a:r>
            <a:endParaRPr lang="uk-UA" sz="1600" b="1" dirty="0">
              <a:solidFill>
                <a:srgbClr val="002060"/>
              </a:solidFill>
            </a:endParaRPr>
          </a:p>
        </p:txBody>
      </p:sp>
      <p:sp>
        <p:nvSpPr>
          <p:cNvPr id="8" name="Прямоугольник 7"/>
          <p:cNvSpPr/>
          <p:nvPr/>
        </p:nvSpPr>
        <p:spPr>
          <a:xfrm>
            <a:off x="263351" y="5273908"/>
            <a:ext cx="5699749" cy="738664"/>
          </a:xfrm>
          <a:prstGeom prst="rect">
            <a:avLst/>
          </a:prstGeom>
        </p:spPr>
        <p:txBody>
          <a:bodyPr wrap="square">
            <a:spAutoFit/>
          </a:bodyPr>
          <a:lstStyle/>
          <a:p>
            <a:pPr algn="just"/>
            <a:r>
              <a:rPr lang="uk-UA" b="1" dirty="0" smtClean="0">
                <a:solidFill>
                  <a:srgbClr val="002060"/>
                </a:solidFill>
              </a:rPr>
              <a:t>Цифровий громадянин </a:t>
            </a:r>
            <a:r>
              <a:rPr lang="uk-UA" dirty="0" smtClean="0"/>
              <a:t>– це той/та, хто використовує технології безпечно, етично, відповідально, захищаючи права та інформацію власні, а також інших учасників цифрового світу.</a:t>
            </a:r>
            <a:endParaRPr lang="uk-UA" dirty="0"/>
          </a:p>
        </p:txBody>
      </p:sp>
      <p:sp>
        <p:nvSpPr>
          <p:cNvPr id="17" name="Прямоугольник 16"/>
          <p:cNvSpPr/>
          <p:nvPr/>
        </p:nvSpPr>
        <p:spPr>
          <a:xfrm>
            <a:off x="8635833" y="868450"/>
            <a:ext cx="3168352" cy="2677656"/>
          </a:xfrm>
          <a:prstGeom prst="rect">
            <a:avLst/>
          </a:prstGeom>
        </p:spPr>
        <p:txBody>
          <a:bodyPr wrap="square">
            <a:spAutoFit/>
          </a:bodyPr>
          <a:lstStyle/>
          <a:p>
            <a:pPr algn="ctr"/>
            <a:r>
              <a:rPr lang="uk-UA" sz="1200" b="1" dirty="0" smtClean="0">
                <a:solidFill>
                  <a:srgbClr val="002060"/>
                </a:solidFill>
              </a:rPr>
              <a:t>3 розділи:</a:t>
            </a:r>
          </a:p>
          <a:p>
            <a:pPr algn="ctr"/>
            <a:r>
              <a:rPr lang="uk-UA" sz="1200" b="1" dirty="0" smtClean="0">
                <a:solidFill>
                  <a:srgbClr val="C00000"/>
                </a:solidFill>
              </a:rPr>
              <a:t>Перебування </a:t>
            </a:r>
            <a:r>
              <a:rPr lang="uk-UA" sz="1200" b="1" dirty="0">
                <a:solidFill>
                  <a:srgbClr val="C00000"/>
                </a:solidFill>
              </a:rPr>
              <a:t>онлайн</a:t>
            </a:r>
            <a:endParaRPr lang="uk-UA" sz="1200" dirty="0">
              <a:solidFill>
                <a:srgbClr val="C00000"/>
              </a:solidFill>
            </a:endParaRPr>
          </a:p>
          <a:p>
            <a:pPr lvl="1" algn="ctr"/>
            <a:r>
              <a:rPr lang="uk-UA" sz="1200" dirty="0"/>
              <a:t>Доступ та інклюзія</a:t>
            </a:r>
          </a:p>
          <a:p>
            <a:pPr lvl="1" algn="ctr"/>
            <a:r>
              <a:rPr lang="uk-UA" sz="1200" dirty="0"/>
              <a:t>Навчання та креативність</a:t>
            </a:r>
          </a:p>
          <a:p>
            <a:pPr lvl="1" algn="ctr"/>
            <a:r>
              <a:rPr lang="uk-UA" sz="1200" dirty="0"/>
              <a:t>Медійна та інформаційна </a:t>
            </a:r>
            <a:r>
              <a:rPr lang="uk-UA" sz="1200" dirty="0" smtClean="0"/>
              <a:t>грамотність</a:t>
            </a:r>
            <a:endParaRPr lang="uk-UA" sz="1200" b="1" dirty="0" smtClean="0"/>
          </a:p>
          <a:p>
            <a:pPr algn="ctr"/>
            <a:r>
              <a:rPr lang="uk-UA" sz="1200" b="1" dirty="0" smtClean="0">
                <a:solidFill>
                  <a:schemeClr val="accent2">
                    <a:lumMod val="75000"/>
                  </a:schemeClr>
                </a:solidFill>
              </a:rPr>
              <a:t>Добробут </a:t>
            </a:r>
            <a:r>
              <a:rPr lang="uk-UA" sz="1200" b="1" dirty="0">
                <a:solidFill>
                  <a:schemeClr val="accent2">
                    <a:lumMod val="75000"/>
                  </a:schemeClr>
                </a:solidFill>
              </a:rPr>
              <a:t>онлайн</a:t>
            </a:r>
            <a:endParaRPr lang="uk-UA" sz="1200" dirty="0">
              <a:solidFill>
                <a:schemeClr val="accent2">
                  <a:lumMod val="75000"/>
                </a:schemeClr>
              </a:solidFill>
            </a:endParaRPr>
          </a:p>
          <a:p>
            <a:pPr lvl="1" algn="ctr"/>
            <a:r>
              <a:rPr lang="uk-UA" sz="1200" dirty="0"/>
              <a:t>Етика та емпатія</a:t>
            </a:r>
          </a:p>
          <a:p>
            <a:pPr lvl="1" algn="ctr"/>
            <a:r>
              <a:rPr lang="uk-UA" sz="1200" dirty="0"/>
              <a:t>Здоров’я та добробут</a:t>
            </a:r>
          </a:p>
          <a:p>
            <a:pPr lvl="1" algn="ctr"/>
            <a:r>
              <a:rPr lang="uk-UA" sz="1200" dirty="0"/>
              <a:t>Е-присутність та </a:t>
            </a:r>
            <a:r>
              <a:rPr lang="uk-UA" sz="1200" dirty="0" smtClean="0"/>
              <a:t>комунікація</a:t>
            </a:r>
            <a:endParaRPr lang="uk-UA" sz="1200" b="1" dirty="0" smtClean="0"/>
          </a:p>
          <a:p>
            <a:pPr algn="ctr"/>
            <a:r>
              <a:rPr lang="uk-UA" sz="1200" b="1" dirty="0" smtClean="0">
                <a:solidFill>
                  <a:schemeClr val="accent6">
                    <a:lumMod val="50000"/>
                  </a:schemeClr>
                </a:solidFill>
              </a:rPr>
              <a:t>Права </a:t>
            </a:r>
            <a:r>
              <a:rPr lang="uk-UA" sz="1200" b="1" dirty="0">
                <a:solidFill>
                  <a:schemeClr val="accent6">
                    <a:lumMod val="50000"/>
                  </a:schemeClr>
                </a:solidFill>
              </a:rPr>
              <a:t>онлайн</a:t>
            </a:r>
            <a:endParaRPr lang="uk-UA" sz="1200" dirty="0">
              <a:solidFill>
                <a:schemeClr val="accent6">
                  <a:lumMod val="50000"/>
                </a:schemeClr>
              </a:solidFill>
            </a:endParaRPr>
          </a:p>
          <a:p>
            <a:pPr lvl="1" algn="ctr"/>
            <a:r>
              <a:rPr lang="uk-UA" sz="1200" dirty="0"/>
              <a:t>Активна участь</a:t>
            </a:r>
          </a:p>
          <a:p>
            <a:pPr lvl="1" algn="ctr"/>
            <a:r>
              <a:rPr lang="uk-UA" sz="1200" dirty="0"/>
              <a:t>Права та обов’язки</a:t>
            </a:r>
          </a:p>
          <a:p>
            <a:pPr lvl="1" algn="ctr"/>
            <a:r>
              <a:rPr lang="uk-UA" sz="1200" dirty="0"/>
              <a:t>Приватність та безпека</a:t>
            </a:r>
          </a:p>
          <a:p>
            <a:pPr lvl="1" algn="ctr"/>
            <a:r>
              <a:rPr lang="uk-UA" sz="1200" dirty="0"/>
              <a:t>Обізнаність споживача</a:t>
            </a:r>
          </a:p>
        </p:txBody>
      </p:sp>
      <p:pic>
        <p:nvPicPr>
          <p:cNvPr id="1026" name="Picture 2" descr="Цифровізація експериментального закладу загальної середньої освіти –  Медіаосвіта і медіаграмотність"/>
          <p:cNvPicPr>
            <a:picLocks noChangeAspect="1" noChangeArrowheads="1"/>
          </p:cNvPicPr>
          <p:nvPr/>
        </p:nvPicPr>
        <p:blipFill rotWithShape="1">
          <a:blip r:embed="rId5">
            <a:extLst>
              <a:ext uri="{28A0092B-C50C-407E-A947-70E740481C1C}">
                <a14:useLocalDpi xmlns:a14="http://schemas.microsoft.com/office/drawing/2010/main" val="0"/>
              </a:ext>
            </a:extLst>
          </a:blip>
          <a:srcRect l="4764" t="6094" r="4496" b="5853"/>
          <a:stretch/>
        </p:blipFill>
        <p:spPr bwMode="auto">
          <a:xfrm>
            <a:off x="7752184" y="3884660"/>
            <a:ext cx="2945043" cy="25161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437729" y="4125003"/>
            <a:ext cx="1656184" cy="461665"/>
          </a:xfrm>
          <a:prstGeom prst="rect">
            <a:avLst/>
          </a:prstGeom>
          <a:noFill/>
        </p:spPr>
        <p:txBody>
          <a:bodyPr wrap="square" rtlCol="0">
            <a:spAutoFit/>
          </a:bodyPr>
          <a:lstStyle/>
          <a:p>
            <a:pPr algn="ctr"/>
            <a:r>
              <a:rPr lang="uk-UA" sz="1200" dirty="0" smtClean="0"/>
              <a:t>Проведення онлайн-уроків</a:t>
            </a:r>
            <a:endParaRPr lang="uk-UA" sz="1200" dirty="0"/>
          </a:p>
        </p:txBody>
      </p:sp>
      <p:sp>
        <p:nvSpPr>
          <p:cNvPr id="16" name="TextBox 15"/>
          <p:cNvSpPr txBox="1"/>
          <p:nvPr/>
        </p:nvSpPr>
        <p:spPr>
          <a:xfrm>
            <a:off x="6096000" y="4691952"/>
            <a:ext cx="1656184" cy="830997"/>
          </a:xfrm>
          <a:prstGeom prst="rect">
            <a:avLst/>
          </a:prstGeom>
          <a:noFill/>
        </p:spPr>
        <p:txBody>
          <a:bodyPr wrap="square" rtlCol="0">
            <a:spAutoFit/>
          </a:bodyPr>
          <a:lstStyle/>
          <a:p>
            <a:pPr algn="ctr"/>
            <a:r>
              <a:rPr lang="uk-UA" sz="1200" dirty="0" smtClean="0"/>
              <a:t>Критичне оцінювання інформації з різних джерел</a:t>
            </a:r>
            <a:endParaRPr lang="uk-UA" sz="1200" dirty="0"/>
          </a:p>
        </p:txBody>
      </p:sp>
      <p:sp>
        <p:nvSpPr>
          <p:cNvPr id="18" name="TextBox 17"/>
          <p:cNvSpPr txBox="1"/>
          <p:nvPr/>
        </p:nvSpPr>
        <p:spPr>
          <a:xfrm>
            <a:off x="6437729" y="5680704"/>
            <a:ext cx="1656184" cy="646331"/>
          </a:xfrm>
          <a:prstGeom prst="rect">
            <a:avLst/>
          </a:prstGeom>
          <a:noFill/>
        </p:spPr>
        <p:txBody>
          <a:bodyPr wrap="square" rtlCol="0">
            <a:spAutoFit/>
          </a:bodyPr>
          <a:lstStyle/>
          <a:p>
            <a:pPr algn="ctr"/>
            <a:r>
              <a:rPr lang="uk-UA" sz="1200" dirty="0" smtClean="0"/>
              <a:t>Баланс у дистанційному навчанні</a:t>
            </a:r>
            <a:endParaRPr lang="uk-UA" sz="1200" dirty="0"/>
          </a:p>
        </p:txBody>
      </p:sp>
      <p:sp>
        <p:nvSpPr>
          <p:cNvPr id="19" name="TextBox 18"/>
          <p:cNvSpPr txBox="1"/>
          <p:nvPr/>
        </p:nvSpPr>
        <p:spPr>
          <a:xfrm>
            <a:off x="10220009" y="6106350"/>
            <a:ext cx="1656184" cy="461665"/>
          </a:xfrm>
          <a:prstGeom prst="rect">
            <a:avLst/>
          </a:prstGeom>
          <a:noFill/>
        </p:spPr>
        <p:txBody>
          <a:bodyPr wrap="square" rtlCol="0">
            <a:spAutoFit/>
          </a:bodyPr>
          <a:lstStyle/>
          <a:p>
            <a:pPr algn="ctr"/>
            <a:r>
              <a:rPr lang="uk-UA" sz="1200" dirty="0" smtClean="0"/>
              <a:t>Захист цифрового простору</a:t>
            </a:r>
            <a:endParaRPr lang="uk-UA" sz="1200" dirty="0"/>
          </a:p>
        </p:txBody>
      </p:sp>
      <p:sp>
        <p:nvSpPr>
          <p:cNvPr id="20" name="TextBox 19"/>
          <p:cNvSpPr txBox="1"/>
          <p:nvPr/>
        </p:nvSpPr>
        <p:spPr>
          <a:xfrm>
            <a:off x="10399824" y="4909800"/>
            <a:ext cx="1656184" cy="830997"/>
          </a:xfrm>
          <a:prstGeom prst="rect">
            <a:avLst/>
          </a:prstGeom>
          <a:noFill/>
        </p:spPr>
        <p:txBody>
          <a:bodyPr wrap="square" rtlCol="0">
            <a:spAutoFit/>
          </a:bodyPr>
          <a:lstStyle/>
          <a:p>
            <a:pPr algn="ctr"/>
            <a:r>
              <a:rPr lang="uk-UA" sz="1200" dirty="0" smtClean="0"/>
              <a:t>Системне формування цифрового середовища</a:t>
            </a:r>
            <a:endParaRPr lang="uk-UA" sz="1200" dirty="0"/>
          </a:p>
        </p:txBody>
      </p:sp>
      <p:sp>
        <p:nvSpPr>
          <p:cNvPr id="21" name="TextBox 20"/>
          <p:cNvSpPr txBox="1"/>
          <p:nvPr/>
        </p:nvSpPr>
        <p:spPr>
          <a:xfrm>
            <a:off x="10254300" y="3948016"/>
            <a:ext cx="1656184" cy="646331"/>
          </a:xfrm>
          <a:prstGeom prst="rect">
            <a:avLst/>
          </a:prstGeom>
          <a:noFill/>
        </p:spPr>
        <p:txBody>
          <a:bodyPr wrap="square" rtlCol="0">
            <a:spAutoFit/>
          </a:bodyPr>
          <a:lstStyle/>
          <a:p>
            <a:pPr algn="ctr"/>
            <a:r>
              <a:rPr lang="uk-UA" sz="1200" dirty="0" smtClean="0"/>
              <a:t>Відповідальна та доброзичлива комунікація</a:t>
            </a:r>
            <a:endParaRPr lang="uk-UA" sz="1200" dirty="0"/>
          </a:p>
        </p:txBody>
      </p:sp>
      <p:sp>
        <p:nvSpPr>
          <p:cNvPr id="22" name="TextBox 21"/>
          <p:cNvSpPr txBox="1"/>
          <p:nvPr/>
        </p:nvSpPr>
        <p:spPr>
          <a:xfrm>
            <a:off x="7968208" y="6327035"/>
            <a:ext cx="1656184" cy="461665"/>
          </a:xfrm>
          <a:prstGeom prst="rect">
            <a:avLst/>
          </a:prstGeom>
          <a:noFill/>
        </p:spPr>
        <p:txBody>
          <a:bodyPr wrap="square" rtlCol="0">
            <a:spAutoFit/>
          </a:bodyPr>
          <a:lstStyle/>
          <a:p>
            <a:pPr algn="ctr"/>
            <a:r>
              <a:rPr lang="uk-UA" sz="1200" dirty="0" smtClean="0"/>
              <a:t>Справедливе оцінювання</a:t>
            </a:r>
            <a:endParaRPr lang="uk-UA" sz="1200" dirty="0"/>
          </a:p>
        </p:txBody>
      </p:sp>
    </p:spTree>
    <p:extLst>
      <p:ext uri="{BB962C8B-B14F-4D97-AF65-F5344CB8AC3E}">
        <p14:creationId xmlns:p14="http://schemas.microsoft.com/office/powerpoint/2010/main" val="7984057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rotWithShape="1">
          <a:blip r:embed="rId2"/>
          <a:srcRect l="32267" t="17267" r="33476" b="20465"/>
          <a:stretch/>
        </p:blipFill>
        <p:spPr bwMode="auto">
          <a:xfrm>
            <a:off x="4151784" y="1281437"/>
            <a:ext cx="3602321" cy="3622054"/>
          </a:xfrm>
          <a:prstGeom prst="rect">
            <a:avLst/>
          </a:prstGeom>
          <a:ln>
            <a:noFill/>
          </a:ln>
          <a:extLst>
            <a:ext uri="{53640926-AAD7-44D8-BBD7-CCE9431645EC}">
              <a14:shadowObscured xmlns:a14="http://schemas.microsoft.com/office/drawing/2010/main"/>
            </a:ext>
          </a:extLst>
        </p:spPr>
      </p:pic>
      <p:sp>
        <p:nvSpPr>
          <p:cNvPr id="5" name="Прямоугольник 4"/>
          <p:cNvSpPr/>
          <p:nvPr/>
        </p:nvSpPr>
        <p:spPr>
          <a:xfrm>
            <a:off x="175376" y="735845"/>
            <a:ext cx="3672408" cy="56886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3" name="Прямоугольник 2"/>
          <p:cNvSpPr/>
          <p:nvPr/>
        </p:nvSpPr>
        <p:spPr>
          <a:xfrm>
            <a:off x="3863752" y="4725144"/>
            <a:ext cx="72008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TextBox 10"/>
          <p:cNvSpPr txBox="1"/>
          <p:nvPr/>
        </p:nvSpPr>
        <p:spPr>
          <a:xfrm>
            <a:off x="911424" y="2142728"/>
            <a:ext cx="3312368" cy="30777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b="1" dirty="0" smtClean="0">
                <a:solidFill>
                  <a:srgbClr val="0070C0"/>
                </a:solidFill>
                <a:latin typeface="Arial" panose="020B0604020202020204" pitchFamily="34" charset="0"/>
                <a:cs typeface="Arial" panose="020B0604020202020204" pitchFamily="34" charset="0"/>
              </a:rPr>
              <a:t>Уміння керувати власним часом</a:t>
            </a:r>
            <a:endParaRPr lang="uk-UA" b="1" dirty="0">
              <a:solidFill>
                <a:srgbClr val="0070C0"/>
              </a:solidFill>
              <a:latin typeface="Arial" panose="020B0604020202020204" pitchFamily="34" charset="0"/>
              <a:cs typeface="Arial" panose="020B0604020202020204" pitchFamily="34" charset="0"/>
            </a:endParaRPr>
          </a:p>
        </p:txBody>
      </p:sp>
      <p:sp>
        <p:nvSpPr>
          <p:cNvPr id="6" name="TextBox 5"/>
          <p:cNvSpPr txBox="1"/>
          <p:nvPr/>
        </p:nvSpPr>
        <p:spPr>
          <a:xfrm>
            <a:off x="1343472" y="503765"/>
            <a:ext cx="3312368" cy="116955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b="1" dirty="0" smtClean="0">
                <a:solidFill>
                  <a:srgbClr val="00B0F0"/>
                </a:solidFill>
                <a:latin typeface="Arial" panose="020B0604020202020204" pitchFamily="34" charset="0"/>
                <a:cs typeface="Arial" panose="020B0604020202020204" pitchFamily="34" charset="0"/>
              </a:rPr>
              <a:t>Ідентичність цифрового громадянина</a:t>
            </a:r>
            <a:endParaRPr lang="uk-UA" b="1" dirty="0">
              <a:latin typeface="Arial" panose="020B0604020202020204" pitchFamily="34" charset="0"/>
              <a:cs typeface="Arial" panose="020B0604020202020204" pitchFamily="34" charset="0"/>
            </a:endParaRPr>
          </a:p>
          <a:p>
            <a:pPr algn="ctr"/>
            <a:r>
              <a:rPr lang="uk-UA" dirty="0" smtClean="0">
                <a:latin typeface="Arial" panose="020B0604020202020204" pitchFamily="34" charset="0"/>
                <a:cs typeface="Arial" panose="020B0604020202020204" pitchFamily="34" charset="0"/>
              </a:rPr>
              <a:t>Уміння цілісно будувати та керувати здоровою та  гармонійною ідентичністю онлайн, офлайн</a:t>
            </a:r>
            <a:endParaRPr lang="uk-UA" dirty="0">
              <a:latin typeface="Arial" panose="020B0604020202020204" pitchFamily="34" charset="0"/>
              <a:cs typeface="Arial" panose="020B0604020202020204" pitchFamily="34" charset="0"/>
            </a:endParaRPr>
          </a:p>
        </p:txBody>
      </p:sp>
      <p:sp>
        <p:nvSpPr>
          <p:cNvPr id="12" name="TextBox 11"/>
          <p:cNvSpPr txBox="1"/>
          <p:nvPr/>
        </p:nvSpPr>
        <p:spPr>
          <a:xfrm>
            <a:off x="813870" y="3288809"/>
            <a:ext cx="3312368" cy="738664"/>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b="1" dirty="0" smtClean="0">
                <a:solidFill>
                  <a:srgbClr val="FF3399"/>
                </a:solidFill>
                <a:latin typeface="Arial" panose="020B0604020202020204" pitchFamily="34" charset="0"/>
                <a:cs typeface="Arial" panose="020B0604020202020204" pitchFamily="34" charset="0"/>
              </a:rPr>
              <a:t>Уміння виявляти ситуації кібербулінгу та мудро їх вирішувати</a:t>
            </a:r>
            <a:endParaRPr lang="uk-UA" b="1" dirty="0">
              <a:solidFill>
                <a:srgbClr val="FF3399"/>
              </a:solidFill>
              <a:latin typeface="Arial" panose="020B0604020202020204" pitchFamily="34" charset="0"/>
              <a:cs typeface="Arial" panose="020B0604020202020204" pitchFamily="34" charset="0"/>
            </a:endParaRPr>
          </a:p>
        </p:txBody>
      </p:sp>
      <p:sp>
        <p:nvSpPr>
          <p:cNvPr id="13" name="TextBox 12"/>
          <p:cNvSpPr txBox="1"/>
          <p:nvPr/>
        </p:nvSpPr>
        <p:spPr>
          <a:xfrm>
            <a:off x="1847528" y="4677024"/>
            <a:ext cx="3312368" cy="30777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uk-UA" b="1" dirty="0" smtClean="0">
                <a:solidFill>
                  <a:srgbClr val="CC0066"/>
                </a:solidFill>
                <a:latin typeface="Arial" panose="020B0604020202020204" pitchFamily="34" charset="0"/>
                <a:cs typeface="Arial" panose="020B0604020202020204" pitchFamily="34" charset="0"/>
              </a:rPr>
              <a:t>Уміння захищати власні дані</a:t>
            </a:r>
            <a:endParaRPr lang="uk-UA" b="1" dirty="0">
              <a:solidFill>
                <a:srgbClr val="CC0066"/>
              </a:solidFill>
              <a:latin typeface="Arial" panose="020B0604020202020204" pitchFamily="34" charset="0"/>
              <a:cs typeface="Arial" panose="020B0604020202020204" pitchFamily="34" charset="0"/>
            </a:endParaRPr>
          </a:p>
        </p:txBody>
      </p:sp>
      <p:sp>
        <p:nvSpPr>
          <p:cNvPr id="2" name="Прямоугольник 1"/>
          <p:cNvSpPr/>
          <p:nvPr/>
        </p:nvSpPr>
        <p:spPr>
          <a:xfrm>
            <a:off x="7250049" y="1053288"/>
            <a:ext cx="1008112" cy="5040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5" name="TextBox 14"/>
          <p:cNvSpPr txBox="1"/>
          <p:nvPr/>
        </p:nvSpPr>
        <p:spPr>
          <a:xfrm>
            <a:off x="6530929" y="908720"/>
            <a:ext cx="3454463" cy="523220"/>
          </a:xfrm>
          <a:prstGeom prst="rect">
            <a:avLst/>
          </a:prstGeom>
          <a:noFill/>
        </p:spPr>
        <p:txBody>
          <a:bodyPr wrap="square" rtlCol="0">
            <a:spAutoFit/>
          </a:bodyPr>
          <a:lstStyle/>
          <a:p>
            <a:pPr algn="ctr"/>
            <a:r>
              <a:rPr lang="uk-UA" b="1" dirty="0" smtClean="0">
                <a:solidFill>
                  <a:srgbClr val="FF9900"/>
                </a:solidFill>
              </a:rPr>
              <a:t>Уміння розсудливо поводися                        з особистою інформацією</a:t>
            </a:r>
            <a:endParaRPr lang="uk-UA" b="1" dirty="0">
              <a:solidFill>
                <a:srgbClr val="FF9900"/>
              </a:solidFill>
            </a:endParaRPr>
          </a:p>
        </p:txBody>
      </p:sp>
      <p:sp>
        <p:nvSpPr>
          <p:cNvPr id="17" name="TextBox 16"/>
          <p:cNvSpPr txBox="1"/>
          <p:nvPr/>
        </p:nvSpPr>
        <p:spPr>
          <a:xfrm>
            <a:off x="7392144" y="2014798"/>
            <a:ext cx="4049749" cy="954107"/>
          </a:xfrm>
          <a:prstGeom prst="rect">
            <a:avLst/>
          </a:prstGeom>
          <a:noFill/>
        </p:spPr>
        <p:txBody>
          <a:bodyPr wrap="square" rtlCol="0">
            <a:spAutoFit/>
          </a:bodyPr>
          <a:lstStyle/>
          <a:p>
            <a:pPr algn="ctr"/>
            <a:r>
              <a:rPr lang="uk-UA" b="1" dirty="0" smtClean="0">
                <a:solidFill>
                  <a:srgbClr val="00B050"/>
                </a:solidFill>
              </a:rPr>
              <a:t>Уміння розрізняти правдиву та неправдиву інформацію, корисний                            і шкідливий контент, надійні онлайн-контакти, ресурси</a:t>
            </a:r>
            <a:endParaRPr lang="uk-UA" b="1" dirty="0">
              <a:solidFill>
                <a:srgbClr val="00B050"/>
              </a:solidFill>
            </a:endParaRPr>
          </a:p>
        </p:txBody>
      </p:sp>
      <p:sp>
        <p:nvSpPr>
          <p:cNvPr id="18" name="TextBox 17"/>
          <p:cNvSpPr txBox="1"/>
          <p:nvPr/>
        </p:nvSpPr>
        <p:spPr>
          <a:xfrm>
            <a:off x="7590867" y="3288809"/>
            <a:ext cx="4193765" cy="738664"/>
          </a:xfrm>
          <a:prstGeom prst="rect">
            <a:avLst/>
          </a:prstGeom>
          <a:noFill/>
        </p:spPr>
        <p:txBody>
          <a:bodyPr wrap="square" rtlCol="0">
            <a:spAutoFit/>
          </a:bodyPr>
          <a:lstStyle/>
          <a:p>
            <a:pPr algn="ctr"/>
            <a:r>
              <a:rPr lang="uk-UA" b="1" dirty="0" smtClean="0">
                <a:solidFill>
                  <a:srgbClr val="CC3300"/>
                </a:solidFill>
              </a:rPr>
              <a:t>Уміння розуміти природу цифрового сліду та його наслідків у справжньому житті,              а також відповідально керувати ним</a:t>
            </a:r>
            <a:endParaRPr lang="uk-UA" b="1" dirty="0">
              <a:solidFill>
                <a:srgbClr val="CC3300"/>
              </a:solidFill>
            </a:endParaRPr>
          </a:p>
        </p:txBody>
      </p:sp>
      <p:sp>
        <p:nvSpPr>
          <p:cNvPr id="19" name="TextBox 18"/>
          <p:cNvSpPr txBox="1"/>
          <p:nvPr/>
        </p:nvSpPr>
        <p:spPr>
          <a:xfrm>
            <a:off x="6530928" y="4718121"/>
            <a:ext cx="3454463" cy="523220"/>
          </a:xfrm>
          <a:prstGeom prst="rect">
            <a:avLst/>
          </a:prstGeom>
          <a:noFill/>
        </p:spPr>
        <p:txBody>
          <a:bodyPr wrap="square" rtlCol="0">
            <a:spAutoFit/>
          </a:bodyPr>
          <a:lstStyle/>
          <a:p>
            <a:pPr algn="ctr"/>
            <a:r>
              <a:rPr lang="uk-UA" b="1" dirty="0" smtClean="0">
                <a:solidFill>
                  <a:srgbClr val="993300"/>
                </a:solidFill>
              </a:rPr>
              <a:t>Уміння бути емпатичним до власних і чужих потреб та емоцій онлайн</a:t>
            </a:r>
            <a:endParaRPr lang="uk-UA" b="1" dirty="0">
              <a:solidFill>
                <a:srgbClr val="993300"/>
              </a:solidFill>
            </a:endParaRPr>
          </a:p>
        </p:txBody>
      </p:sp>
    </p:spTree>
    <p:extLst>
      <p:ext uri="{BB962C8B-B14F-4D97-AF65-F5344CB8AC3E}">
        <p14:creationId xmlns:p14="http://schemas.microsoft.com/office/powerpoint/2010/main" val="24150644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D:\Documents\2020-2021\Семінар_15.09.20\Матеріали_до 15.09\ознаки людини яка крит мислить.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7809" y="1515419"/>
            <a:ext cx="4086041" cy="466910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703512" y="260648"/>
            <a:ext cx="9361040" cy="830997"/>
          </a:xfrm>
          <a:prstGeom prst="rect">
            <a:avLst/>
          </a:prstGeom>
          <a:noFill/>
        </p:spPr>
        <p:txBody>
          <a:bodyPr wrap="square" rtlCol="0">
            <a:spAutoFit/>
          </a:bodyPr>
          <a:lstStyle/>
          <a:p>
            <a:pPr algn="ctr"/>
            <a:r>
              <a:rPr lang="uk-UA" sz="2400" b="1" dirty="0" smtClean="0">
                <a:solidFill>
                  <a:srgbClr val="002060"/>
                </a:solidFill>
                <a:effectLst>
                  <a:outerShdw blurRad="38100" dist="38100" dir="2700000" algn="tl">
                    <a:srgbClr val="000000">
                      <a:alpha val="43137"/>
                    </a:srgbClr>
                  </a:outerShdw>
                </a:effectLst>
              </a:rPr>
              <a:t>ІНТЕГРАЦІЯ ГРОМАДЯНОЗНАВЧИХ ТА ІСТОРИЧНИХ ЗНАНЬ ЯК ЗАСІБ ФОРМУВАННЯ ЦІЛІСНОГО СВІТОГЛЯДУ  УЧНІВ</a:t>
            </a:r>
            <a:endParaRPr lang="uk-UA" sz="2400" b="1" dirty="0">
              <a:solidFill>
                <a:srgbClr val="002060"/>
              </a:solidFill>
              <a:effectLst>
                <a:outerShdw blurRad="38100" dist="38100" dir="2700000" algn="tl">
                  <a:srgbClr val="000000">
                    <a:alpha val="43137"/>
                  </a:srgbClr>
                </a:outerShdw>
              </a:effectLst>
            </a:endParaRPr>
          </a:p>
        </p:txBody>
      </p:sp>
      <p:pic>
        <p:nvPicPr>
          <p:cNvPr id="4" name="Picture 2" descr="Громадянська освіта-Шкільне житт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344" y="1435587"/>
            <a:ext cx="3906847" cy="481747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5-ти денний тренінг для тренерів курсу “Громадянська освіта для молодіжних  працівників” | Громадський Простір"/>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2018" y="1509706"/>
            <a:ext cx="3899836"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21689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67809" y="404667"/>
            <a:ext cx="7402539" cy="1138773"/>
          </a:xfrm>
          <a:prstGeom prst="rect">
            <a:avLst/>
          </a:prstGeom>
          <a:noFill/>
        </p:spPr>
        <p:txBody>
          <a:bodyPr wrap="square" rtlCol="0">
            <a:spAutoFit/>
          </a:bodyPr>
          <a:lstStyle/>
          <a:p>
            <a:pPr algn="just"/>
            <a:r>
              <a:rPr lang="uk-UA" sz="1800" b="1" dirty="0" smtClean="0">
                <a:solidFill>
                  <a:srgbClr val="C00000"/>
                </a:solidFill>
              </a:rPr>
              <a:t>Всесвітня історія. Історія України (інтегрований курс) 6 клас</a:t>
            </a:r>
            <a:endParaRPr lang="ru-RU" sz="1800" b="1" dirty="0" smtClean="0">
              <a:solidFill>
                <a:srgbClr val="C00000"/>
              </a:solidFill>
            </a:endParaRPr>
          </a:p>
          <a:p>
            <a:pPr algn="just"/>
            <a:r>
              <a:rPr lang="uk-UA" sz="1800" b="1" dirty="0" smtClean="0">
                <a:solidFill>
                  <a:srgbClr val="C00000"/>
                </a:solidFill>
              </a:rPr>
              <a:t>Права й обов’язки громадянина Афінського поліса</a:t>
            </a:r>
            <a:endParaRPr lang="uk-UA" sz="1800" b="1" dirty="0">
              <a:solidFill>
                <a:srgbClr val="C00000"/>
              </a:solidFill>
            </a:endParaRPr>
          </a:p>
          <a:p>
            <a:pPr algn="just"/>
            <a:r>
              <a:rPr lang="uk-UA" sz="1800" b="1" dirty="0" smtClean="0">
                <a:solidFill>
                  <a:srgbClr val="C00000"/>
                </a:solidFill>
              </a:rPr>
              <a:t>Становище жінки та ставлення до сім'ї в Афінському полісі</a:t>
            </a:r>
          </a:p>
          <a:p>
            <a:endParaRPr lang="uk-UA" dirty="0" smtClean="0"/>
          </a:p>
        </p:txBody>
      </p:sp>
      <p:pic>
        <p:nvPicPr>
          <p:cNvPr id="5" name="Picture 2" descr="D:\Desktop\ДО_ПЛАНУ_2021\Накризни линии\ФОТО_НАСКРИЗНИ\unnamed (2).jpg"/>
          <p:cNvPicPr>
            <a:picLocks noChangeAspect="1" noChangeArrowheads="1"/>
          </p:cNvPicPr>
          <p:nvPr/>
        </p:nvPicPr>
        <p:blipFill rotWithShape="1">
          <a:blip r:embed="rId2">
            <a:extLst>
              <a:ext uri="{28A0092B-C50C-407E-A947-70E740481C1C}">
                <a14:useLocalDpi xmlns:a14="http://schemas.microsoft.com/office/drawing/2010/main" val="0"/>
              </a:ext>
            </a:extLst>
          </a:blip>
          <a:srcRect l="3365" r="3822"/>
          <a:stretch/>
        </p:blipFill>
        <p:spPr bwMode="auto">
          <a:xfrm>
            <a:off x="91825" y="479723"/>
            <a:ext cx="4146115" cy="24963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D:\Desktop\ДО_ПЛАНУ_2021\Накризни линии\ФОТО_НАСКРИЗНИ\197072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 y="3068292"/>
            <a:ext cx="4009487" cy="2723110"/>
          </a:xfrm>
          <a:prstGeom prst="rect">
            <a:avLst/>
          </a:prstGeom>
          <a:noFill/>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5204341" y="1397645"/>
            <a:ext cx="5692584" cy="369332"/>
          </a:xfrm>
          <a:prstGeom prst="rect">
            <a:avLst/>
          </a:prstGeom>
        </p:spPr>
        <p:txBody>
          <a:bodyPr wrap="none">
            <a:spAutoFit/>
          </a:bodyPr>
          <a:lstStyle/>
          <a:p>
            <a:pPr algn="just"/>
            <a:r>
              <a:rPr lang="uk-UA" sz="1800" b="1" dirty="0" smtClean="0">
                <a:solidFill>
                  <a:srgbClr val="002060"/>
                </a:solidFill>
              </a:rPr>
              <a:t>Римська республіка у V - середині ІІІ ст. </a:t>
            </a:r>
            <a:r>
              <a:rPr lang="ru-RU" sz="1800" b="1" dirty="0" smtClean="0">
                <a:solidFill>
                  <a:srgbClr val="002060"/>
                </a:solidFill>
              </a:rPr>
              <a:t>до </a:t>
            </a:r>
            <a:r>
              <a:rPr lang="ru-RU" sz="1800" b="1" dirty="0">
                <a:solidFill>
                  <a:srgbClr val="002060"/>
                </a:solidFill>
              </a:rPr>
              <a:t>н. е. </a:t>
            </a:r>
            <a:endParaRPr lang="uk-UA" sz="1800" dirty="0">
              <a:solidFill>
                <a:srgbClr val="002060"/>
              </a:solidFill>
            </a:endParaRPr>
          </a:p>
        </p:txBody>
      </p:sp>
      <p:sp>
        <p:nvSpPr>
          <p:cNvPr id="8" name="Прямоугольник 7"/>
          <p:cNvSpPr/>
          <p:nvPr/>
        </p:nvSpPr>
        <p:spPr>
          <a:xfrm>
            <a:off x="4237943" y="1869221"/>
            <a:ext cx="7618700" cy="923330"/>
          </a:xfrm>
          <a:prstGeom prst="rect">
            <a:avLst/>
          </a:prstGeom>
        </p:spPr>
        <p:txBody>
          <a:bodyPr wrap="square">
            <a:spAutoFit/>
          </a:bodyPr>
          <a:lstStyle/>
          <a:p>
            <a:pPr algn="just"/>
            <a:r>
              <a:rPr lang="uk-UA" sz="1800" dirty="0" smtClean="0"/>
              <a:t>формувати ціннісне ставлення до реалізації прав та свобод людини; повагу до людської гідності; толерантне ставлення до думок інших; поцінування власної свободи. </a:t>
            </a:r>
            <a:endParaRPr lang="uk-UA" sz="1800" dirty="0"/>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627" t="21501" r="34466" b="6742"/>
          <a:stretch/>
        </p:blipFill>
        <p:spPr bwMode="auto">
          <a:xfrm>
            <a:off x="3980393" y="3100331"/>
            <a:ext cx="3862875" cy="2946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8769" t="28366" r="33282" b="14169"/>
          <a:stretch/>
        </p:blipFill>
        <p:spPr bwMode="auto">
          <a:xfrm>
            <a:off x="7854037" y="3861048"/>
            <a:ext cx="4141367" cy="2476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5204345" y="2792554"/>
            <a:ext cx="1138335" cy="307777"/>
          </a:xfrm>
          <a:prstGeom prst="rect">
            <a:avLst/>
          </a:prstGeom>
          <a:noFill/>
        </p:spPr>
        <p:txBody>
          <a:bodyPr wrap="square" rtlCol="0">
            <a:spAutoFit/>
          </a:bodyPr>
          <a:lstStyle/>
          <a:p>
            <a:pPr algn="ctr"/>
            <a:r>
              <a:rPr lang="uk-UA" b="1" dirty="0" smtClean="0">
                <a:solidFill>
                  <a:srgbClr val="002060"/>
                </a:solidFill>
              </a:rPr>
              <a:t>5 клас</a:t>
            </a:r>
            <a:endParaRPr lang="uk-UA" b="1" dirty="0">
              <a:solidFill>
                <a:srgbClr val="002060"/>
              </a:solidFill>
            </a:endParaRPr>
          </a:p>
        </p:txBody>
      </p:sp>
      <p:sp>
        <p:nvSpPr>
          <p:cNvPr id="12" name="TextBox 11"/>
          <p:cNvSpPr txBox="1"/>
          <p:nvPr/>
        </p:nvSpPr>
        <p:spPr>
          <a:xfrm>
            <a:off x="9756567" y="3429003"/>
            <a:ext cx="1138335" cy="307777"/>
          </a:xfrm>
          <a:prstGeom prst="rect">
            <a:avLst/>
          </a:prstGeom>
          <a:noFill/>
        </p:spPr>
        <p:txBody>
          <a:bodyPr wrap="square" rtlCol="0">
            <a:spAutoFit/>
          </a:bodyPr>
          <a:lstStyle/>
          <a:p>
            <a:pPr algn="ctr"/>
            <a:r>
              <a:rPr lang="uk-UA" b="1" dirty="0" smtClean="0">
                <a:solidFill>
                  <a:srgbClr val="002060"/>
                </a:solidFill>
              </a:rPr>
              <a:t>7 клас</a:t>
            </a:r>
            <a:endParaRPr lang="uk-UA" b="1" dirty="0">
              <a:solidFill>
                <a:srgbClr val="002060"/>
              </a:solidFill>
            </a:endParaRPr>
          </a:p>
        </p:txBody>
      </p:sp>
    </p:spTree>
    <p:extLst>
      <p:ext uri="{BB962C8B-B14F-4D97-AF65-F5344CB8AC3E}">
        <p14:creationId xmlns:p14="http://schemas.microsoft.com/office/powerpoint/2010/main" val="29018201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1344" y="1556792"/>
            <a:ext cx="3240360" cy="4896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4">
            <a:extLst>
              <a:ext uri="{FF2B5EF4-FFF2-40B4-BE49-F238E27FC236}">
                <a16:creationId xmlns="" xmlns:a16="http://schemas.microsoft.com/office/drawing/2014/main" id="{4E191D03-53A3-45E7-A6BF-D36C2FEAB066}"/>
              </a:ext>
            </a:extLst>
          </p:cNvPr>
          <p:cNvSpPr/>
          <p:nvPr/>
        </p:nvSpPr>
        <p:spPr>
          <a:xfrm>
            <a:off x="215978" y="3750170"/>
            <a:ext cx="5663998" cy="276837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 name="Rectangle 7">
            <a:extLst>
              <a:ext uri="{FF2B5EF4-FFF2-40B4-BE49-F238E27FC236}">
                <a16:creationId xmlns="" xmlns:a16="http://schemas.microsoft.com/office/drawing/2014/main" id="{CFA824E4-74AA-4295-BC78-1AFE4A132058}"/>
              </a:ext>
            </a:extLst>
          </p:cNvPr>
          <p:cNvSpPr/>
          <p:nvPr/>
        </p:nvSpPr>
        <p:spPr>
          <a:xfrm flipV="1">
            <a:off x="6204011" y="3776172"/>
            <a:ext cx="5668415" cy="27423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 name="Rectangle 9">
            <a:extLst>
              <a:ext uri="{FF2B5EF4-FFF2-40B4-BE49-F238E27FC236}">
                <a16:creationId xmlns="" xmlns:a16="http://schemas.microsoft.com/office/drawing/2014/main" id="{1E682433-501A-4A36-960D-23DE6CBB5DEA}"/>
              </a:ext>
            </a:extLst>
          </p:cNvPr>
          <p:cNvSpPr/>
          <p:nvPr/>
        </p:nvSpPr>
        <p:spPr>
          <a:xfrm flipV="1">
            <a:off x="210888" y="548313"/>
            <a:ext cx="5669088" cy="288318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 name="Rectangle 11">
            <a:extLst>
              <a:ext uri="{FF2B5EF4-FFF2-40B4-BE49-F238E27FC236}">
                <a16:creationId xmlns="" xmlns:a16="http://schemas.microsoft.com/office/drawing/2014/main" id="{980189F1-9A3F-4534-B530-010EBFA915E4}"/>
              </a:ext>
            </a:extLst>
          </p:cNvPr>
          <p:cNvSpPr/>
          <p:nvPr/>
        </p:nvSpPr>
        <p:spPr>
          <a:xfrm>
            <a:off x="6204011" y="548315"/>
            <a:ext cx="5704420" cy="2883186"/>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nvGrpSpPr>
          <p:cNvPr id="10" name="Group 18">
            <a:extLst>
              <a:ext uri="{FF2B5EF4-FFF2-40B4-BE49-F238E27FC236}">
                <a16:creationId xmlns="" xmlns:a16="http://schemas.microsoft.com/office/drawing/2014/main" id="{F96C1BA0-61BA-4118-B2A2-75FA594D09A8}"/>
              </a:ext>
            </a:extLst>
          </p:cNvPr>
          <p:cNvGrpSpPr/>
          <p:nvPr/>
        </p:nvGrpSpPr>
        <p:grpSpPr>
          <a:xfrm>
            <a:off x="567988" y="704624"/>
            <a:ext cx="5387251" cy="3161313"/>
            <a:chOff x="813633" y="1301533"/>
            <a:chExt cx="2326541" cy="3161313"/>
          </a:xfrm>
        </p:grpSpPr>
        <p:sp>
          <p:nvSpPr>
            <p:cNvPr id="11" name="TextBox 10">
              <a:extLst>
                <a:ext uri="{FF2B5EF4-FFF2-40B4-BE49-F238E27FC236}">
                  <a16:creationId xmlns="" xmlns:a16="http://schemas.microsoft.com/office/drawing/2014/main" id="{8B0A315C-FCA9-4DCE-8D39-E892D8A02DD2}"/>
                </a:ext>
              </a:extLst>
            </p:cNvPr>
            <p:cNvSpPr txBox="1"/>
            <p:nvPr/>
          </p:nvSpPr>
          <p:spPr>
            <a:xfrm>
              <a:off x="813633" y="1301533"/>
              <a:ext cx="2227995" cy="307777"/>
            </a:xfrm>
            <a:prstGeom prst="rect">
              <a:avLst/>
            </a:prstGeom>
            <a:noFill/>
          </p:spPr>
          <p:txBody>
            <a:bodyPr wrap="square" rtlCol="0">
              <a:spAutoFit/>
            </a:bodyPr>
            <a:lstStyle/>
            <a:p>
              <a:pPr algn="ctr"/>
              <a:r>
                <a:rPr lang="ru-RU" altLang="ko-KR" b="1" dirty="0" smtClean="0">
                  <a:solidFill>
                    <a:schemeClr val="tx1"/>
                  </a:solidFill>
                  <a:cs typeface="Arial" pitchFamily="34" charset="0"/>
                </a:rPr>
                <a:t>7 клас</a:t>
              </a:r>
              <a:endParaRPr lang="ko-KR" altLang="en-US" b="1" dirty="0">
                <a:solidFill>
                  <a:schemeClr val="tx1"/>
                </a:solidFill>
                <a:cs typeface="Arial" pitchFamily="34" charset="0"/>
              </a:endParaRPr>
            </a:p>
          </p:txBody>
        </p:sp>
        <p:sp>
          <p:nvSpPr>
            <p:cNvPr id="12" name="TextBox 11">
              <a:extLst>
                <a:ext uri="{FF2B5EF4-FFF2-40B4-BE49-F238E27FC236}">
                  <a16:creationId xmlns="" xmlns:a16="http://schemas.microsoft.com/office/drawing/2014/main" id="{56C5F6CA-4137-411A-830C-101B73D9ECF7}"/>
                </a:ext>
              </a:extLst>
            </p:cNvPr>
            <p:cNvSpPr txBox="1"/>
            <p:nvPr/>
          </p:nvSpPr>
          <p:spPr>
            <a:xfrm>
              <a:off x="848479" y="1569746"/>
              <a:ext cx="2291695" cy="2893100"/>
            </a:xfrm>
            <a:prstGeom prst="rect">
              <a:avLst/>
            </a:prstGeom>
            <a:noFill/>
          </p:spPr>
          <p:txBody>
            <a:bodyPr wrap="square" rtlCol="0">
              <a:spAutoFit/>
            </a:bodyPr>
            <a:lstStyle/>
            <a:p>
              <a:pPr algn="ctr"/>
              <a:r>
                <a:rPr lang="uk-UA" altLang="ko-KR" b="1" dirty="0" smtClean="0">
                  <a:solidFill>
                    <a:srgbClr val="002060"/>
                  </a:solidFill>
                  <a:cs typeface="Arial" pitchFamily="34" charset="0"/>
                </a:rPr>
                <a:t>Розділ 4   Матеріальний і духовний світ Європейського Середньовіччя</a:t>
              </a:r>
            </a:p>
            <a:p>
              <a:pPr algn="ctr"/>
              <a:endParaRPr lang="uk-UA" altLang="ko-KR" b="1" dirty="0">
                <a:solidFill>
                  <a:srgbClr val="002060"/>
                </a:solidFill>
                <a:cs typeface="Arial" pitchFamily="34" charset="0"/>
              </a:endParaRPr>
            </a:p>
            <a:p>
              <a:pPr algn="just"/>
              <a:r>
                <a:rPr lang="uk-UA" altLang="ko-KR" i="1" dirty="0" smtClean="0">
                  <a:solidFill>
                    <a:srgbClr val="002060"/>
                  </a:solidFill>
                  <a:cs typeface="Arial" pitchFamily="34" charset="0"/>
                </a:rPr>
                <a:t>знає</a:t>
              </a:r>
              <a:r>
                <a:rPr lang="uk-UA" altLang="ko-KR" dirty="0" smtClean="0">
                  <a:solidFill>
                    <a:schemeClr val="tx1">
                      <a:lumMod val="75000"/>
                      <a:lumOff val="25000"/>
                    </a:schemeClr>
                  </a:solidFill>
                  <a:cs typeface="Arial" pitchFamily="34" charset="0"/>
                </a:rPr>
                <a:t>  </a:t>
              </a:r>
              <a:r>
                <a:rPr lang="uk-UA" altLang="ko-KR" dirty="0" smtClean="0">
                  <a:solidFill>
                    <a:schemeClr val="tx1"/>
                  </a:solidFill>
                  <a:cs typeface="Arial" pitchFamily="34" charset="0"/>
                </a:rPr>
                <a:t>про ідеї Раннього Відродження та Гуманізму;</a:t>
              </a:r>
            </a:p>
            <a:p>
              <a:pPr algn="just"/>
              <a:r>
                <a:rPr lang="uk-UA" altLang="ko-KR" i="1" dirty="0" smtClean="0">
                  <a:solidFill>
                    <a:srgbClr val="002060"/>
                  </a:solidFill>
                  <a:cs typeface="Arial" pitchFamily="34" charset="0"/>
                </a:rPr>
                <a:t>розуміє </a:t>
              </a:r>
              <a:r>
                <a:rPr lang="uk-UA" altLang="ko-KR" dirty="0" smtClean="0">
                  <a:solidFill>
                    <a:schemeClr val="tx1"/>
                  </a:solidFill>
                  <a:cs typeface="Arial" pitchFamily="34" charset="0"/>
                </a:rPr>
                <a:t>цінність культурних надбань кожного народу;</a:t>
              </a:r>
            </a:p>
            <a:p>
              <a:pPr algn="just"/>
              <a:r>
                <a:rPr lang="uk-UA" altLang="ko-KR" i="1" dirty="0" smtClean="0">
                  <a:solidFill>
                    <a:srgbClr val="002060"/>
                  </a:solidFill>
                  <a:cs typeface="Arial" pitchFamily="34" charset="0"/>
                </a:rPr>
                <a:t>усвідомлює</a:t>
              </a:r>
              <a:r>
                <a:rPr lang="uk-UA" altLang="ko-KR" i="1" dirty="0" smtClean="0">
                  <a:solidFill>
                    <a:schemeClr val="tx1">
                      <a:lumMod val="75000"/>
                      <a:lumOff val="25000"/>
                    </a:schemeClr>
                  </a:solidFill>
                  <a:cs typeface="Arial" pitchFamily="34" charset="0"/>
                </a:rPr>
                <a:t>, </a:t>
              </a:r>
              <a:r>
                <a:rPr lang="uk-UA" altLang="ko-KR" dirty="0" smtClean="0">
                  <a:solidFill>
                    <a:schemeClr val="tx1"/>
                  </a:solidFill>
                  <a:cs typeface="Arial" pitchFamily="34" charset="0"/>
                </a:rPr>
                <a:t>що всі культури у своїй різноманітності складають спільну спадщину людства.</a:t>
              </a:r>
            </a:p>
            <a:p>
              <a:pPr algn="just"/>
              <a:endParaRPr lang="uk-UA" altLang="ko-KR" dirty="0" smtClean="0">
                <a:solidFill>
                  <a:schemeClr val="tx1">
                    <a:lumMod val="75000"/>
                    <a:lumOff val="25000"/>
                  </a:schemeClr>
                </a:solidFill>
                <a:cs typeface="Arial" pitchFamily="34" charset="0"/>
              </a:endParaRPr>
            </a:p>
            <a:p>
              <a:pPr algn="just"/>
              <a:r>
                <a:rPr lang="uk-UA" altLang="ko-KR" i="1" dirty="0" smtClean="0">
                  <a:solidFill>
                    <a:schemeClr val="tx1"/>
                  </a:solidFill>
                  <a:cs typeface="Arial" pitchFamily="34" charset="0"/>
                </a:rPr>
                <a:t>Складові громадянської компетентності: </a:t>
              </a:r>
              <a:r>
                <a:rPr lang="uk-UA" altLang="ko-KR" dirty="0" smtClean="0">
                  <a:solidFill>
                    <a:schemeClr val="tx1"/>
                  </a:solidFill>
                  <a:cs typeface="Arial" pitchFamily="34" charset="0"/>
                </a:rPr>
                <a:t>пошанування досвіду та цінностей власного й інших народів, держав, культури.</a:t>
              </a:r>
              <a:endParaRPr lang="uk-UA" altLang="ko-KR" dirty="0">
                <a:solidFill>
                  <a:schemeClr val="tx1"/>
                </a:solidFill>
                <a:cs typeface="Arial" pitchFamily="34" charset="0"/>
              </a:endParaRPr>
            </a:p>
            <a:p>
              <a:pPr algn="just"/>
              <a:endParaRPr lang="uk-UA" altLang="ko-KR" dirty="0" smtClean="0">
                <a:solidFill>
                  <a:schemeClr val="tx1">
                    <a:lumMod val="75000"/>
                    <a:lumOff val="25000"/>
                  </a:schemeClr>
                </a:solidFill>
                <a:cs typeface="Arial" pitchFamily="34" charset="0"/>
              </a:endParaRPr>
            </a:p>
            <a:p>
              <a:pPr algn="just"/>
              <a:endParaRPr lang="ko-KR" altLang="en-US" dirty="0">
                <a:solidFill>
                  <a:schemeClr val="tx1">
                    <a:lumMod val="75000"/>
                    <a:lumOff val="25000"/>
                  </a:schemeClr>
                </a:solidFill>
                <a:cs typeface="Arial" pitchFamily="34" charset="0"/>
              </a:endParaRPr>
            </a:p>
          </p:txBody>
        </p:sp>
      </p:grpSp>
      <p:sp>
        <p:nvSpPr>
          <p:cNvPr id="14" name="TextBox 13">
            <a:extLst>
              <a:ext uri="{FF2B5EF4-FFF2-40B4-BE49-F238E27FC236}">
                <a16:creationId xmlns="" xmlns:a16="http://schemas.microsoft.com/office/drawing/2014/main" id="{DE08BA12-D464-4C61-ABC7-57D532F4081E}"/>
              </a:ext>
            </a:extLst>
          </p:cNvPr>
          <p:cNvSpPr txBox="1"/>
          <p:nvPr/>
        </p:nvSpPr>
        <p:spPr>
          <a:xfrm>
            <a:off x="525152" y="3903250"/>
            <a:ext cx="5112567" cy="2462213"/>
          </a:xfrm>
          <a:prstGeom prst="rect">
            <a:avLst/>
          </a:prstGeom>
          <a:noFill/>
        </p:spPr>
        <p:txBody>
          <a:bodyPr wrap="square" rtlCol="0">
            <a:spAutoFit/>
          </a:bodyPr>
          <a:lstStyle/>
          <a:p>
            <a:pPr algn="ctr"/>
            <a:r>
              <a:rPr lang="uk-UA" altLang="ko-KR" b="1" dirty="0" smtClean="0">
                <a:solidFill>
                  <a:schemeClr val="tx1"/>
                </a:solidFill>
                <a:cs typeface="Arial" pitchFamily="34" charset="0"/>
              </a:rPr>
              <a:t>6 клас</a:t>
            </a:r>
          </a:p>
          <a:p>
            <a:pPr algn="ctr"/>
            <a:r>
              <a:rPr lang="uk-UA" altLang="ko-KR" b="1" dirty="0" smtClean="0">
                <a:solidFill>
                  <a:srgbClr val="002060"/>
                </a:solidFill>
                <a:cs typeface="Arial" pitchFamily="34" charset="0"/>
              </a:rPr>
              <a:t>Розділ 3 Антична цивілізація та її сусіди (утвердження демократії в Афінах за Перикла)</a:t>
            </a:r>
          </a:p>
          <a:p>
            <a:pPr algn="ctr"/>
            <a:endParaRPr lang="uk-UA" altLang="ko-KR" b="1" dirty="0" smtClean="0">
              <a:solidFill>
                <a:srgbClr val="7030A0"/>
              </a:solidFill>
              <a:cs typeface="Arial" pitchFamily="34" charset="0"/>
            </a:endParaRPr>
          </a:p>
          <a:p>
            <a:pPr algn="just"/>
            <a:r>
              <a:rPr lang="uk-UA" altLang="ko-KR" i="1" dirty="0" smtClean="0">
                <a:solidFill>
                  <a:srgbClr val="7030A0"/>
                </a:solidFill>
                <a:cs typeface="Arial" pitchFamily="34" charset="0"/>
              </a:rPr>
              <a:t>знає</a:t>
            </a:r>
            <a:r>
              <a:rPr lang="uk-UA" altLang="ko-KR" b="1" dirty="0" smtClean="0">
                <a:solidFill>
                  <a:srgbClr val="7030A0"/>
                </a:solidFill>
                <a:cs typeface="Arial" pitchFamily="34" charset="0"/>
              </a:rPr>
              <a:t>, </a:t>
            </a:r>
            <a:r>
              <a:rPr lang="uk-UA" altLang="ko-KR" dirty="0" smtClean="0">
                <a:solidFill>
                  <a:schemeClr val="tx1"/>
                </a:solidFill>
                <a:cs typeface="Arial" pitchFamily="34" charset="0"/>
              </a:rPr>
              <a:t>які є права людини та розуміє їх зміст;</a:t>
            </a:r>
          </a:p>
          <a:p>
            <a:pPr algn="just"/>
            <a:r>
              <a:rPr lang="uk-UA" altLang="ko-KR" i="1" dirty="0" smtClean="0">
                <a:solidFill>
                  <a:srgbClr val="7030A0"/>
                </a:solidFill>
                <a:cs typeface="Arial" pitchFamily="34" charset="0"/>
              </a:rPr>
              <a:t>усвідомлює</a:t>
            </a:r>
            <a:r>
              <a:rPr lang="uk-UA" altLang="ko-KR" dirty="0" smtClean="0">
                <a:solidFill>
                  <a:srgbClr val="7030A0"/>
                </a:solidFill>
                <a:cs typeface="Arial" pitchFamily="34" charset="0"/>
              </a:rPr>
              <a:t> </a:t>
            </a:r>
            <a:r>
              <a:rPr lang="uk-UA" altLang="ko-KR" dirty="0" smtClean="0">
                <a:solidFill>
                  <a:schemeClr val="tx1"/>
                </a:solidFill>
                <a:cs typeface="Arial" pitchFamily="34" charset="0"/>
              </a:rPr>
              <a:t>необхідність поширення знань про права людини.</a:t>
            </a:r>
          </a:p>
          <a:p>
            <a:pPr algn="just"/>
            <a:endParaRPr lang="uk-UA" altLang="ko-KR" dirty="0">
              <a:solidFill>
                <a:srgbClr val="7030A0"/>
              </a:solidFill>
              <a:cs typeface="Arial" pitchFamily="34" charset="0"/>
            </a:endParaRPr>
          </a:p>
          <a:p>
            <a:pPr algn="just"/>
            <a:r>
              <a:rPr lang="uk-UA" altLang="ko-KR" dirty="0" smtClean="0">
                <a:solidFill>
                  <a:srgbClr val="7030A0"/>
                </a:solidFill>
                <a:cs typeface="Arial" pitchFamily="34" charset="0"/>
              </a:rPr>
              <a:t>	</a:t>
            </a:r>
            <a:r>
              <a:rPr lang="uk-UA" altLang="ko-KR" dirty="0" smtClean="0">
                <a:solidFill>
                  <a:schemeClr val="tx1"/>
                </a:solidFill>
                <a:cs typeface="Arial" pitchFamily="34" charset="0"/>
              </a:rPr>
              <a:t>Посібник з навчання дітей правам людини 	«Компасіто» (вправи, які формуватимуть      	складові громадянської компетентності).</a:t>
            </a:r>
            <a:endParaRPr lang="uk-UA" altLang="ko-KR" dirty="0">
              <a:solidFill>
                <a:schemeClr val="tx1"/>
              </a:solidFill>
              <a:cs typeface="Arial" pitchFamily="34" charset="0"/>
            </a:endParaRPr>
          </a:p>
        </p:txBody>
      </p:sp>
      <p:sp>
        <p:nvSpPr>
          <p:cNvPr id="17" name="TextBox 16">
            <a:extLst>
              <a:ext uri="{FF2B5EF4-FFF2-40B4-BE49-F238E27FC236}">
                <a16:creationId xmlns="" xmlns:a16="http://schemas.microsoft.com/office/drawing/2014/main" id="{40879CD8-6B65-4EF0-AD4C-0CA7493E2C97}"/>
              </a:ext>
            </a:extLst>
          </p:cNvPr>
          <p:cNvSpPr txBox="1"/>
          <p:nvPr/>
        </p:nvSpPr>
        <p:spPr>
          <a:xfrm>
            <a:off x="6253995" y="704624"/>
            <a:ext cx="5246741" cy="2600712"/>
          </a:xfrm>
          <a:prstGeom prst="rect">
            <a:avLst/>
          </a:prstGeom>
          <a:noFill/>
        </p:spPr>
        <p:txBody>
          <a:bodyPr wrap="square" rtlCol="0">
            <a:spAutoFit/>
          </a:bodyPr>
          <a:lstStyle/>
          <a:p>
            <a:pPr algn="ctr"/>
            <a:r>
              <a:rPr lang="uk-UA" altLang="ko-KR" b="1" dirty="0" smtClean="0">
                <a:solidFill>
                  <a:schemeClr val="tx1"/>
                </a:solidFill>
                <a:cs typeface="Arial" pitchFamily="34" charset="0"/>
              </a:rPr>
              <a:t>8 клас </a:t>
            </a:r>
            <a:endParaRPr lang="uk-UA" altLang="ko-KR" b="1" dirty="0">
              <a:solidFill>
                <a:schemeClr val="tx1"/>
              </a:solidFill>
              <a:cs typeface="Arial" pitchFamily="34" charset="0"/>
            </a:endParaRPr>
          </a:p>
          <a:p>
            <a:pPr algn="ctr"/>
            <a:r>
              <a:rPr lang="uk-UA" altLang="ko-KR" b="1" dirty="0" smtClean="0">
                <a:solidFill>
                  <a:srgbClr val="002060"/>
                </a:solidFill>
                <a:cs typeface="Arial" pitchFamily="34" charset="0"/>
              </a:rPr>
              <a:t>Розділ 2 Високе Відродження. Реформація в Західній Європі</a:t>
            </a:r>
            <a:endParaRPr lang="uk-UA" altLang="ko-KR" b="1" dirty="0">
              <a:solidFill>
                <a:srgbClr val="002060"/>
              </a:solidFill>
              <a:cs typeface="Arial" pitchFamily="34" charset="0"/>
            </a:endParaRPr>
          </a:p>
          <a:p>
            <a:pPr algn="ctr"/>
            <a:r>
              <a:rPr lang="uk-UA" altLang="ko-KR" b="1" dirty="0" smtClean="0">
                <a:solidFill>
                  <a:srgbClr val="002060"/>
                </a:solidFill>
                <a:cs typeface="Arial" pitchFamily="34" charset="0"/>
              </a:rPr>
              <a:t>Розділ 3 Держави Західної Європи в </a:t>
            </a:r>
            <a:r>
              <a:rPr lang="en-US" altLang="ko-KR" b="1" dirty="0" smtClean="0">
                <a:solidFill>
                  <a:srgbClr val="002060"/>
                </a:solidFill>
                <a:cs typeface="Arial" pitchFamily="34" charset="0"/>
              </a:rPr>
              <a:t>XVI-XVII </a:t>
            </a:r>
            <a:r>
              <a:rPr lang="uk-UA" altLang="ko-KR" b="1" dirty="0" smtClean="0">
                <a:solidFill>
                  <a:srgbClr val="002060"/>
                </a:solidFill>
                <a:cs typeface="Arial" pitchFamily="34" charset="0"/>
              </a:rPr>
              <a:t>ст.</a:t>
            </a:r>
          </a:p>
          <a:p>
            <a:pPr algn="ctr"/>
            <a:r>
              <a:rPr lang="uk-UA" altLang="ko-KR" dirty="0" smtClean="0">
                <a:solidFill>
                  <a:srgbClr val="002060"/>
                </a:solidFill>
                <a:cs typeface="Arial" pitchFamily="34" charset="0"/>
              </a:rPr>
              <a:t>Англійська революція. Олівер Кромвель. «Біль про права»</a:t>
            </a:r>
            <a:endParaRPr lang="uk-UA" altLang="ko-KR" dirty="0">
              <a:solidFill>
                <a:srgbClr val="002060"/>
              </a:solidFill>
              <a:cs typeface="Arial" pitchFamily="34" charset="0"/>
            </a:endParaRPr>
          </a:p>
          <a:p>
            <a:pPr algn="ctr"/>
            <a:r>
              <a:rPr lang="uk-UA" altLang="ko-KR" b="1" dirty="0" smtClean="0">
                <a:solidFill>
                  <a:srgbClr val="002060"/>
                </a:solidFill>
                <a:cs typeface="Arial" pitchFamily="34" charset="0"/>
              </a:rPr>
              <a:t>Розділ 5 Епоха Просвітництва</a:t>
            </a:r>
          </a:p>
          <a:p>
            <a:pPr algn="ctr"/>
            <a:r>
              <a:rPr lang="uk-UA" altLang="ko-KR" dirty="0" smtClean="0">
                <a:solidFill>
                  <a:srgbClr val="002060"/>
                </a:solidFill>
                <a:cs typeface="Arial" pitchFamily="34" charset="0"/>
              </a:rPr>
              <a:t>Війна за незалежність. Утворення США</a:t>
            </a:r>
          </a:p>
          <a:p>
            <a:pPr algn="ctr"/>
            <a:endParaRPr lang="uk-UA" altLang="ko-KR" sz="900" dirty="0" smtClean="0">
              <a:solidFill>
                <a:srgbClr val="C00000"/>
              </a:solidFill>
              <a:cs typeface="Arial" pitchFamily="34" charset="0"/>
            </a:endParaRPr>
          </a:p>
          <a:p>
            <a:pPr algn="just"/>
            <a:r>
              <a:rPr lang="uk-UA" altLang="ko-KR" i="1" dirty="0" smtClean="0">
                <a:solidFill>
                  <a:schemeClr val="tx1"/>
                </a:solidFill>
                <a:cs typeface="Arial" pitchFamily="34" charset="0"/>
              </a:rPr>
              <a:t>Складові </a:t>
            </a:r>
            <a:r>
              <a:rPr lang="uk-UA" altLang="ko-KR" i="1" dirty="0">
                <a:solidFill>
                  <a:schemeClr val="tx1"/>
                </a:solidFill>
                <a:cs typeface="Arial" pitchFamily="34" charset="0"/>
              </a:rPr>
              <a:t>громадянської компетентності</a:t>
            </a:r>
            <a:r>
              <a:rPr lang="uk-UA" altLang="ko-KR" i="1" dirty="0" smtClean="0">
                <a:solidFill>
                  <a:schemeClr val="tx1"/>
                </a:solidFill>
                <a:cs typeface="Arial" pitchFamily="34" charset="0"/>
              </a:rPr>
              <a:t>: </a:t>
            </a:r>
            <a:r>
              <a:rPr lang="uk-UA" altLang="ko-KR" dirty="0" smtClean="0">
                <a:solidFill>
                  <a:schemeClr val="tx1"/>
                </a:solidFill>
                <a:cs typeface="Arial" pitchFamily="34" charset="0"/>
              </a:rPr>
              <a:t>уміння аргументувати свою думку, навички критичного та аналітичного мислення, знання  та критичне розуміння права.	</a:t>
            </a:r>
            <a:r>
              <a:rPr lang="uk-UA" altLang="ko-KR" dirty="0" smtClean="0">
                <a:solidFill>
                  <a:schemeClr val="tx1">
                    <a:lumMod val="75000"/>
                    <a:lumOff val="25000"/>
                  </a:schemeClr>
                </a:solidFill>
                <a:cs typeface="Arial" pitchFamily="34" charset="0"/>
              </a:rPr>
              <a:t>	</a:t>
            </a:r>
            <a:endParaRPr lang="ko-KR" altLang="en-US" dirty="0">
              <a:solidFill>
                <a:srgbClr val="C00000"/>
              </a:solidFill>
              <a:cs typeface="Arial" pitchFamily="34" charset="0"/>
            </a:endParaRPr>
          </a:p>
        </p:txBody>
      </p:sp>
      <p:sp>
        <p:nvSpPr>
          <p:cNvPr id="20" name="TextBox 19">
            <a:extLst>
              <a:ext uri="{FF2B5EF4-FFF2-40B4-BE49-F238E27FC236}">
                <a16:creationId xmlns="" xmlns:a16="http://schemas.microsoft.com/office/drawing/2014/main" id="{C00B053C-3696-4AFA-B3B5-BD2EF37AFFAF}"/>
              </a:ext>
            </a:extLst>
          </p:cNvPr>
          <p:cNvSpPr txBox="1"/>
          <p:nvPr/>
        </p:nvSpPr>
        <p:spPr>
          <a:xfrm>
            <a:off x="6589947" y="3927638"/>
            <a:ext cx="4896542" cy="2462213"/>
          </a:xfrm>
          <a:prstGeom prst="rect">
            <a:avLst/>
          </a:prstGeom>
          <a:noFill/>
        </p:spPr>
        <p:txBody>
          <a:bodyPr wrap="square" rtlCol="0">
            <a:spAutoFit/>
          </a:bodyPr>
          <a:lstStyle/>
          <a:p>
            <a:pPr algn="ctr"/>
            <a:r>
              <a:rPr lang="uk-UA" altLang="ko-KR" b="1" dirty="0" smtClean="0">
                <a:solidFill>
                  <a:schemeClr val="tx1"/>
                </a:solidFill>
                <a:cs typeface="Arial" pitchFamily="34" charset="0"/>
              </a:rPr>
              <a:t>9 клас</a:t>
            </a:r>
            <a:endParaRPr lang="uk-UA" altLang="ko-KR" b="1" dirty="0">
              <a:solidFill>
                <a:schemeClr val="tx1"/>
              </a:solidFill>
              <a:cs typeface="Arial" pitchFamily="34" charset="0"/>
            </a:endParaRPr>
          </a:p>
          <a:p>
            <a:pPr algn="ctr"/>
            <a:r>
              <a:rPr lang="uk-UA" altLang="ko-KR" b="1" dirty="0" smtClean="0">
                <a:solidFill>
                  <a:srgbClr val="002060"/>
                </a:solidFill>
                <a:cs typeface="Arial" pitchFamily="34" charset="0"/>
              </a:rPr>
              <a:t>Розділ І Європа в час Французької революції та наполеонівських війн</a:t>
            </a:r>
            <a:endParaRPr lang="uk-UA" altLang="ko-KR" b="1" dirty="0">
              <a:solidFill>
                <a:srgbClr val="002060"/>
              </a:solidFill>
              <a:cs typeface="Arial" pitchFamily="34" charset="0"/>
            </a:endParaRPr>
          </a:p>
          <a:p>
            <a:pPr algn="ctr"/>
            <a:r>
              <a:rPr lang="uk-UA" altLang="ko-KR" b="1" dirty="0" smtClean="0">
                <a:solidFill>
                  <a:srgbClr val="002060"/>
                </a:solidFill>
                <a:cs typeface="Arial" pitchFamily="34" charset="0"/>
              </a:rPr>
              <a:t>Розділ 2 Європа та Америка в добу революцій і національного об'єднання (1815-1870 рр.)</a:t>
            </a:r>
          </a:p>
          <a:p>
            <a:pPr algn="ctr"/>
            <a:endParaRPr lang="uk-UA" altLang="ko-KR" dirty="0" smtClean="0">
              <a:solidFill>
                <a:schemeClr val="accent3">
                  <a:lumMod val="50000"/>
                </a:schemeClr>
              </a:solidFill>
              <a:cs typeface="Arial" pitchFamily="34" charset="0"/>
            </a:endParaRPr>
          </a:p>
          <a:p>
            <a:pPr algn="just"/>
            <a:r>
              <a:rPr lang="uk-UA" altLang="ko-KR" i="1" dirty="0">
                <a:solidFill>
                  <a:schemeClr val="tx1"/>
                </a:solidFill>
                <a:cs typeface="Arial" pitchFamily="34" charset="0"/>
              </a:rPr>
              <a:t>Складові громадянської компетентності</a:t>
            </a:r>
            <a:r>
              <a:rPr lang="uk-UA" altLang="ko-KR" i="1" dirty="0" smtClean="0">
                <a:solidFill>
                  <a:schemeClr val="tx1"/>
                </a:solidFill>
                <a:cs typeface="Arial" pitchFamily="34" charset="0"/>
              </a:rPr>
              <a:t>: </a:t>
            </a:r>
            <a:r>
              <a:rPr lang="uk-UA" altLang="ko-KR" dirty="0" smtClean="0">
                <a:solidFill>
                  <a:schemeClr val="tx1"/>
                </a:solidFill>
                <a:cs typeface="Arial" pitchFamily="34" charset="0"/>
              </a:rPr>
              <a:t>уміння працювати в групах, уміння досягати порозуміння, проявляти ініціативу, навички активної участі у громадянському житті.</a:t>
            </a:r>
            <a:endParaRPr lang="uk-UA" altLang="ko-KR" dirty="0">
              <a:solidFill>
                <a:schemeClr val="tx1"/>
              </a:solidFill>
              <a:cs typeface="Arial" pitchFamily="34" charset="0"/>
            </a:endParaRPr>
          </a:p>
          <a:p>
            <a:pPr algn="ctr"/>
            <a:endParaRPr lang="ko-KR" altLang="en-US" dirty="0">
              <a:solidFill>
                <a:schemeClr val="tx1"/>
              </a:solidFill>
              <a:cs typeface="Arial" pitchFamily="34" charset="0"/>
            </a:endParaRPr>
          </a:p>
        </p:txBody>
      </p:sp>
      <p:sp>
        <p:nvSpPr>
          <p:cNvPr id="22" name="Right Triangle 30">
            <a:extLst>
              <a:ext uri="{FF2B5EF4-FFF2-40B4-BE49-F238E27FC236}">
                <a16:creationId xmlns="" xmlns:a16="http://schemas.microsoft.com/office/drawing/2014/main" id="{F0BE880E-A1B2-441A-B69E-48CC871BCB90}"/>
              </a:ext>
            </a:extLst>
          </p:cNvPr>
          <p:cNvSpPr/>
          <p:nvPr/>
        </p:nvSpPr>
        <p:spPr>
          <a:xfrm rot="5400000">
            <a:off x="142836" y="564153"/>
            <a:ext cx="1158547" cy="1072906"/>
          </a:xfrm>
          <a:prstGeom prst="rtTriangle">
            <a:avLst/>
          </a:prstGeom>
          <a:solidFill>
            <a:schemeClr val="accent1"/>
          </a:solidFill>
          <a:ln>
            <a:noFill/>
          </a:ln>
          <a:effectLst>
            <a:outerShdw blurRad="50800" dist="50800" dir="54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3" name="Right Triangle 31">
            <a:extLst>
              <a:ext uri="{FF2B5EF4-FFF2-40B4-BE49-F238E27FC236}">
                <a16:creationId xmlns="" xmlns:a16="http://schemas.microsoft.com/office/drawing/2014/main" id="{76427FF4-F2E1-480A-9AF0-9115C3ADAC7A}"/>
              </a:ext>
            </a:extLst>
          </p:cNvPr>
          <p:cNvSpPr/>
          <p:nvPr/>
        </p:nvSpPr>
        <p:spPr>
          <a:xfrm rot="16200000">
            <a:off x="10852373" y="5436602"/>
            <a:ext cx="1134470" cy="1029414"/>
          </a:xfrm>
          <a:prstGeom prst="r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sz="2700" dirty="0"/>
          </a:p>
        </p:txBody>
      </p:sp>
      <p:sp>
        <p:nvSpPr>
          <p:cNvPr id="24" name="Right Triangle 32">
            <a:extLst>
              <a:ext uri="{FF2B5EF4-FFF2-40B4-BE49-F238E27FC236}">
                <a16:creationId xmlns="" xmlns:a16="http://schemas.microsoft.com/office/drawing/2014/main" id="{EFEF72E6-193C-46B3-9D28-EA9EB62AA287}"/>
              </a:ext>
            </a:extLst>
          </p:cNvPr>
          <p:cNvSpPr/>
          <p:nvPr/>
        </p:nvSpPr>
        <p:spPr>
          <a:xfrm>
            <a:off x="190271" y="5562332"/>
            <a:ext cx="1063676" cy="1056257"/>
          </a:xfrm>
          <a:prstGeom prst="r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sz="2700" dirty="0"/>
          </a:p>
        </p:txBody>
      </p:sp>
      <p:sp>
        <p:nvSpPr>
          <p:cNvPr id="25" name="Right Triangle 33">
            <a:extLst>
              <a:ext uri="{FF2B5EF4-FFF2-40B4-BE49-F238E27FC236}">
                <a16:creationId xmlns="" xmlns:a16="http://schemas.microsoft.com/office/drawing/2014/main" id="{06D22737-AF20-4D5D-B682-834C1B4205BC}"/>
              </a:ext>
            </a:extLst>
          </p:cNvPr>
          <p:cNvSpPr/>
          <p:nvPr/>
        </p:nvSpPr>
        <p:spPr>
          <a:xfrm rot="10800000">
            <a:off x="10910853" y="548315"/>
            <a:ext cx="1042413" cy="1134470"/>
          </a:xfrm>
          <a:prstGeom prst="rtTriangl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sz="2700" dirty="0"/>
          </a:p>
        </p:txBody>
      </p:sp>
    </p:spTree>
    <p:extLst>
      <p:ext uri="{BB962C8B-B14F-4D97-AF65-F5344CB8AC3E}">
        <p14:creationId xmlns:p14="http://schemas.microsoft.com/office/powerpoint/2010/main" val="100156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1344" y="1556792"/>
            <a:ext cx="3240360" cy="4896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4">
            <a:extLst>
              <a:ext uri="{FF2B5EF4-FFF2-40B4-BE49-F238E27FC236}">
                <a16:creationId xmlns="" xmlns:a16="http://schemas.microsoft.com/office/drawing/2014/main" id="{4E191D03-53A3-45E7-A6BF-D36C2FEAB066}"/>
              </a:ext>
            </a:extLst>
          </p:cNvPr>
          <p:cNvSpPr/>
          <p:nvPr/>
        </p:nvSpPr>
        <p:spPr>
          <a:xfrm>
            <a:off x="215978" y="3750170"/>
            <a:ext cx="5736006" cy="276837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 name="Rectangle 7">
            <a:extLst>
              <a:ext uri="{FF2B5EF4-FFF2-40B4-BE49-F238E27FC236}">
                <a16:creationId xmlns="" xmlns:a16="http://schemas.microsoft.com/office/drawing/2014/main" id="{CFA824E4-74AA-4295-BC78-1AFE4A132058}"/>
              </a:ext>
            </a:extLst>
          </p:cNvPr>
          <p:cNvSpPr/>
          <p:nvPr/>
        </p:nvSpPr>
        <p:spPr>
          <a:xfrm flipV="1">
            <a:off x="6204011" y="3776173"/>
            <a:ext cx="5668415" cy="27423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 name="Rectangle 9">
            <a:extLst>
              <a:ext uri="{FF2B5EF4-FFF2-40B4-BE49-F238E27FC236}">
                <a16:creationId xmlns="" xmlns:a16="http://schemas.microsoft.com/office/drawing/2014/main" id="{1E682433-501A-4A36-960D-23DE6CBB5DEA}"/>
              </a:ext>
            </a:extLst>
          </p:cNvPr>
          <p:cNvSpPr/>
          <p:nvPr/>
        </p:nvSpPr>
        <p:spPr>
          <a:xfrm flipV="1">
            <a:off x="191344" y="468872"/>
            <a:ext cx="5760639" cy="288318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 name="Rectangle 11">
            <a:extLst>
              <a:ext uri="{FF2B5EF4-FFF2-40B4-BE49-F238E27FC236}">
                <a16:creationId xmlns="" xmlns:a16="http://schemas.microsoft.com/office/drawing/2014/main" id="{980189F1-9A3F-4534-B530-010EBFA915E4}"/>
              </a:ext>
            </a:extLst>
          </p:cNvPr>
          <p:cNvSpPr/>
          <p:nvPr/>
        </p:nvSpPr>
        <p:spPr>
          <a:xfrm>
            <a:off x="6204011" y="474518"/>
            <a:ext cx="5670158" cy="2883188"/>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0" name="TextBox 19">
            <a:extLst>
              <a:ext uri="{FF2B5EF4-FFF2-40B4-BE49-F238E27FC236}">
                <a16:creationId xmlns="" xmlns:a16="http://schemas.microsoft.com/office/drawing/2014/main" id="{C00B053C-3696-4AFA-B3B5-BD2EF37AFFAF}"/>
              </a:ext>
            </a:extLst>
          </p:cNvPr>
          <p:cNvSpPr txBox="1"/>
          <p:nvPr/>
        </p:nvSpPr>
        <p:spPr>
          <a:xfrm>
            <a:off x="6600057" y="4005064"/>
            <a:ext cx="4896542" cy="523220"/>
          </a:xfrm>
          <a:prstGeom prst="rect">
            <a:avLst/>
          </a:prstGeom>
          <a:noFill/>
        </p:spPr>
        <p:txBody>
          <a:bodyPr wrap="square" rtlCol="0">
            <a:spAutoFit/>
          </a:bodyPr>
          <a:lstStyle/>
          <a:p>
            <a:pPr algn="ctr"/>
            <a:endParaRPr lang="uk-UA" altLang="ko-KR" dirty="0">
              <a:solidFill>
                <a:schemeClr val="accent3">
                  <a:lumMod val="50000"/>
                </a:schemeClr>
              </a:solidFill>
              <a:cs typeface="Arial" pitchFamily="34" charset="0"/>
            </a:endParaRPr>
          </a:p>
          <a:p>
            <a:pPr algn="ctr"/>
            <a:endParaRPr lang="ko-KR" altLang="en-US" dirty="0">
              <a:solidFill>
                <a:schemeClr val="tx1"/>
              </a:solidFill>
              <a:cs typeface="Arial" pitchFamily="34" charset="0"/>
            </a:endParaRPr>
          </a:p>
        </p:txBody>
      </p:sp>
      <p:sp>
        <p:nvSpPr>
          <p:cNvPr id="22" name="Right Triangle 30">
            <a:extLst>
              <a:ext uri="{FF2B5EF4-FFF2-40B4-BE49-F238E27FC236}">
                <a16:creationId xmlns="" xmlns:a16="http://schemas.microsoft.com/office/drawing/2014/main" id="{F0BE880E-A1B2-441A-B69E-48CC871BCB90}"/>
              </a:ext>
            </a:extLst>
          </p:cNvPr>
          <p:cNvSpPr/>
          <p:nvPr/>
        </p:nvSpPr>
        <p:spPr>
          <a:xfrm rot="5400000">
            <a:off x="51672" y="469867"/>
            <a:ext cx="1158547" cy="1072906"/>
          </a:xfrm>
          <a:prstGeom prst="r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sz="2700" dirty="0">
              <a:solidFill>
                <a:srgbClr val="FFC000"/>
              </a:solidFill>
            </a:endParaRPr>
          </a:p>
        </p:txBody>
      </p:sp>
      <p:sp>
        <p:nvSpPr>
          <p:cNvPr id="23" name="Right Triangle 31">
            <a:extLst>
              <a:ext uri="{FF2B5EF4-FFF2-40B4-BE49-F238E27FC236}">
                <a16:creationId xmlns="" xmlns:a16="http://schemas.microsoft.com/office/drawing/2014/main" id="{76427FF4-F2E1-480A-9AF0-9115C3ADAC7A}"/>
              </a:ext>
            </a:extLst>
          </p:cNvPr>
          <p:cNvSpPr/>
          <p:nvPr/>
        </p:nvSpPr>
        <p:spPr>
          <a:xfrm rot="16200000">
            <a:off x="10839461" y="5436602"/>
            <a:ext cx="1134470" cy="1029414"/>
          </a:xfrm>
          <a:prstGeom prst="r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sz="2700" dirty="0"/>
          </a:p>
        </p:txBody>
      </p:sp>
      <p:sp>
        <p:nvSpPr>
          <p:cNvPr id="24" name="Right Triangle 32">
            <a:extLst>
              <a:ext uri="{FF2B5EF4-FFF2-40B4-BE49-F238E27FC236}">
                <a16:creationId xmlns="" xmlns:a16="http://schemas.microsoft.com/office/drawing/2014/main" id="{EFEF72E6-193C-46B3-9D28-EA9EB62AA287}"/>
              </a:ext>
            </a:extLst>
          </p:cNvPr>
          <p:cNvSpPr/>
          <p:nvPr/>
        </p:nvSpPr>
        <p:spPr>
          <a:xfrm rot="10800000">
            <a:off x="10825111" y="427046"/>
            <a:ext cx="1096292" cy="1069899"/>
          </a:xfrm>
          <a:prstGeom prst="rtTriangl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sz="2700" dirty="0"/>
          </a:p>
        </p:txBody>
      </p:sp>
      <p:sp>
        <p:nvSpPr>
          <p:cNvPr id="25" name="Right Triangle 33">
            <a:extLst>
              <a:ext uri="{FF2B5EF4-FFF2-40B4-BE49-F238E27FC236}">
                <a16:creationId xmlns="" xmlns:a16="http://schemas.microsoft.com/office/drawing/2014/main" id="{06D22737-AF20-4D5D-B682-834C1B4205BC}"/>
              </a:ext>
            </a:extLst>
          </p:cNvPr>
          <p:cNvSpPr/>
          <p:nvPr/>
        </p:nvSpPr>
        <p:spPr>
          <a:xfrm>
            <a:off x="191344" y="5384073"/>
            <a:ext cx="1152128" cy="1134471"/>
          </a:xfrm>
          <a:prstGeom prst="rtTriangl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sz="2700" dirty="0"/>
          </a:p>
        </p:txBody>
      </p:sp>
      <p:sp>
        <p:nvSpPr>
          <p:cNvPr id="18" name="Прямоугольник 17"/>
          <p:cNvSpPr/>
          <p:nvPr/>
        </p:nvSpPr>
        <p:spPr>
          <a:xfrm>
            <a:off x="1763619" y="594290"/>
            <a:ext cx="3336170" cy="307777"/>
          </a:xfrm>
          <a:prstGeom prst="rect">
            <a:avLst/>
          </a:prstGeom>
        </p:spPr>
        <p:txBody>
          <a:bodyPr wrap="none">
            <a:spAutoFit/>
          </a:bodyPr>
          <a:lstStyle/>
          <a:p>
            <a:pPr algn="ctr"/>
            <a:r>
              <a:rPr lang="uk-UA" b="1" dirty="0" smtClean="0">
                <a:solidFill>
                  <a:srgbClr val="002060"/>
                </a:solidFill>
              </a:rPr>
              <a:t>ПРАВА ЛЮДИНИ. ТОЛЕРАНТНІСТЬ</a:t>
            </a:r>
            <a:endParaRPr lang="uk-UA" dirty="0">
              <a:solidFill>
                <a:srgbClr val="002060"/>
              </a:solidFill>
            </a:endParaRPr>
          </a:p>
        </p:txBody>
      </p:sp>
      <p:sp>
        <p:nvSpPr>
          <p:cNvPr id="19" name="Прямоугольник 18"/>
          <p:cNvSpPr/>
          <p:nvPr/>
        </p:nvSpPr>
        <p:spPr>
          <a:xfrm>
            <a:off x="820075" y="846930"/>
            <a:ext cx="4881427" cy="738664"/>
          </a:xfrm>
          <a:prstGeom prst="rect">
            <a:avLst/>
          </a:prstGeom>
        </p:spPr>
        <p:txBody>
          <a:bodyPr wrap="square">
            <a:spAutoFit/>
          </a:bodyPr>
          <a:lstStyle/>
          <a:p>
            <a:pPr algn="just"/>
            <a:r>
              <a:rPr lang="uk-UA" dirty="0" smtClean="0">
                <a:solidFill>
                  <a:srgbClr val="002060"/>
                </a:solidFill>
              </a:rPr>
              <a:t>Початок революції. Повалення монархії та встановлення республіки. Декларація прав людини та громадянина.</a:t>
            </a:r>
            <a:endParaRPr lang="uk-UA" dirty="0">
              <a:solidFill>
                <a:srgbClr val="002060"/>
              </a:solidFill>
            </a:endParaRPr>
          </a:p>
        </p:txBody>
      </p:sp>
      <p:sp>
        <p:nvSpPr>
          <p:cNvPr id="21" name="Прямоугольник 20"/>
          <p:cNvSpPr/>
          <p:nvPr/>
        </p:nvSpPr>
        <p:spPr>
          <a:xfrm>
            <a:off x="854532" y="2041993"/>
            <a:ext cx="4881428" cy="523220"/>
          </a:xfrm>
          <a:prstGeom prst="rect">
            <a:avLst/>
          </a:prstGeom>
        </p:spPr>
        <p:txBody>
          <a:bodyPr wrap="square">
            <a:spAutoFit/>
          </a:bodyPr>
          <a:lstStyle/>
          <a:p>
            <a:pPr algn="just"/>
            <a:r>
              <a:rPr lang="uk-UA" dirty="0" smtClean="0">
                <a:solidFill>
                  <a:srgbClr val="002060"/>
                </a:solidFill>
              </a:rPr>
              <a:t>Кирило-Мефодіївське братство. Місце Т. Шевченка в українському національному відродженні.</a:t>
            </a:r>
            <a:endParaRPr lang="uk-UA" dirty="0">
              <a:solidFill>
                <a:srgbClr val="002060"/>
              </a:solidFill>
            </a:endParaRPr>
          </a:p>
        </p:txBody>
      </p:sp>
      <p:sp>
        <p:nvSpPr>
          <p:cNvPr id="26" name="Прямоугольник 25"/>
          <p:cNvSpPr/>
          <p:nvPr/>
        </p:nvSpPr>
        <p:spPr>
          <a:xfrm>
            <a:off x="407368" y="2619042"/>
            <a:ext cx="5400600" cy="738664"/>
          </a:xfrm>
          <a:prstGeom prst="rect">
            <a:avLst/>
          </a:prstGeom>
        </p:spPr>
        <p:txBody>
          <a:bodyPr wrap="square">
            <a:spAutoFit/>
          </a:bodyPr>
          <a:lstStyle/>
          <a:p>
            <a:pPr algn="just"/>
            <a:r>
              <a:rPr lang="uk-UA" dirty="0" smtClean="0">
                <a:solidFill>
                  <a:schemeClr val="tx1"/>
                </a:solidFill>
              </a:rPr>
              <a:t>Примусове виселення з Криму до </a:t>
            </a:r>
            <a:r>
              <a:rPr lang="uk-UA" dirty="0">
                <a:solidFill>
                  <a:schemeClr val="tx1"/>
                </a:solidFill>
              </a:rPr>
              <a:t>східних регіонів СРСР татар</a:t>
            </a:r>
            <a:r>
              <a:rPr lang="uk-UA" dirty="0" smtClean="0">
                <a:solidFill>
                  <a:schemeClr val="tx1"/>
                </a:solidFill>
              </a:rPr>
              <a:t>, греків</a:t>
            </a:r>
            <a:r>
              <a:rPr lang="uk-UA" dirty="0">
                <a:solidFill>
                  <a:schemeClr val="tx1"/>
                </a:solidFill>
              </a:rPr>
              <a:t>, </a:t>
            </a:r>
            <a:r>
              <a:rPr lang="uk-UA" dirty="0" smtClean="0">
                <a:solidFill>
                  <a:schemeClr val="tx1"/>
                </a:solidFill>
              </a:rPr>
              <a:t>вірмен.</a:t>
            </a:r>
            <a:endParaRPr lang="uk-UA" dirty="0">
              <a:solidFill>
                <a:schemeClr val="tx1"/>
              </a:solidFill>
            </a:endParaRPr>
          </a:p>
          <a:p>
            <a:pPr algn="just"/>
            <a:endParaRPr lang="uk-UA" dirty="0"/>
          </a:p>
        </p:txBody>
      </p:sp>
      <p:sp>
        <p:nvSpPr>
          <p:cNvPr id="27" name="Прямоугольник 26"/>
          <p:cNvSpPr/>
          <p:nvPr/>
        </p:nvSpPr>
        <p:spPr>
          <a:xfrm>
            <a:off x="407368" y="1512855"/>
            <a:ext cx="5328592" cy="523220"/>
          </a:xfrm>
          <a:prstGeom prst="rect">
            <a:avLst/>
          </a:prstGeom>
        </p:spPr>
        <p:txBody>
          <a:bodyPr wrap="square">
            <a:spAutoFit/>
          </a:bodyPr>
          <a:lstStyle/>
          <a:p>
            <a:pPr algn="just"/>
            <a:r>
              <a:rPr lang="uk-UA" dirty="0">
                <a:solidFill>
                  <a:schemeClr val="tx1"/>
                </a:solidFill>
              </a:rPr>
              <a:t>Консульство та імперія. Політичний режим Франції за часів </a:t>
            </a:r>
            <a:r>
              <a:rPr lang="uk-UA" dirty="0" smtClean="0">
                <a:solidFill>
                  <a:schemeClr val="tx1"/>
                </a:solidFill>
              </a:rPr>
              <a:t>бонапартизму. </a:t>
            </a:r>
            <a:endParaRPr lang="uk-UA" dirty="0">
              <a:solidFill>
                <a:schemeClr val="tx1"/>
              </a:solidFill>
            </a:endParaRPr>
          </a:p>
        </p:txBody>
      </p:sp>
      <p:sp>
        <p:nvSpPr>
          <p:cNvPr id="28" name="TextBox 27"/>
          <p:cNvSpPr txBox="1"/>
          <p:nvPr/>
        </p:nvSpPr>
        <p:spPr>
          <a:xfrm>
            <a:off x="6770087" y="679606"/>
            <a:ext cx="4104456" cy="523220"/>
          </a:xfrm>
          <a:prstGeom prst="rect">
            <a:avLst/>
          </a:prstGeom>
          <a:noFill/>
        </p:spPr>
        <p:txBody>
          <a:bodyPr wrap="square" rtlCol="0">
            <a:spAutoFit/>
          </a:bodyPr>
          <a:lstStyle/>
          <a:p>
            <a:pPr algn="ctr"/>
            <a:r>
              <a:rPr lang="uk-UA" b="1" dirty="0" smtClean="0">
                <a:solidFill>
                  <a:srgbClr val="002060"/>
                </a:solidFill>
              </a:rPr>
              <a:t>ПОЛІКУЛЬТУРНІСТЬ, ДЕМОКРАТІЯ, ТОЛЕРАНТНІСТЬ ТА ІСТОРІЯ ГОЛОКОСТУ</a:t>
            </a:r>
            <a:endParaRPr lang="uk-UA" b="1" dirty="0">
              <a:solidFill>
                <a:srgbClr val="002060"/>
              </a:solidFill>
            </a:endParaRPr>
          </a:p>
        </p:txBody>
      </p:sp>
      <p:sp>
        <p:nvSpPr>
          <p:cNvPr id="29" name="TextBox 28"/>
          <p:cNvSpPr txBox="1"/>
          <p:nvPr/>
        </p:nvSpPr>
        <p:spPr>
          <a:xfrm>
            <a:off x="6511995" y="1349496"/>
            <a:ext cx="5015212" cy="954107"/>
          </a:xfrm>
          <a:prstGeom prst="rect">
            <a:avLst/>
          </a:prstGeom>
          <a:noFill/>
        </p:spPr>
        <p:txBody>
          <a:bodyPr wrap="square" rtlCol="0">
            <a:spAutoFit/>
          </a:bodyPr>
          <a:lstStyle/>
          <a:p>
            <a:r>
              <a:rPr lang="uk-UA" dirty="0" smtClean="0">
                <a:solidFill>
                  <a:schemeClr val="tx1"/>
                </a:solidFill>
              </a:rPr>
              <a:t>        Третя республіка у Франції.</a:t>
            </a:r>
          </a:p>
          <a:p>
            <a:pPr algn="just"/>
            <a:r>
              <a:rPr lang="uk-UA" dirty="0" smtClean="0"/>
              <a:t> </a:t>
            </a:r>
            <a:r>
              <a:rPr lang="uk-UA" dirty="0" smtClean="0">
                <a:solidFill>
                  <a:srgbClr val="002060"/>
                </a:solidFill>
              </a:rPr>
              <a:t>Нацистська диктатура. Антисемітська політика нацистів 1933-1939 рр.</a:t>
            </a:r>
          </a:p>
          <a:p>
            <a:r>
              <a:rPr lang="uk-UA" dirty="0" smtClean="0">
                <a:solidFill>
                  <a:schemeClr val="tx1"/>
                </a:solidFill>
              </a:rPr>
              <a:t>        Окупаційний режим в Україні. Голокост.</a:t>
            </a:r>
            <a:endParaRPr lang="uk-UA" dirty="0">
              <a:solidFill>
                <a:schemeClr val="tx1"/>
              </a:solidFill>
            </a:endParaRPr>
          </a:p>
        </p:txBody>
      </p:sp>
      <p:sp>
        <p:nvSpPr>
          <p:cNvPr id="30" name="TextBox 29"/>
          <p:cNvSpPr txBox="1"/>
          <p:nvPr/>
        </p:nvSpPr>
        <p:spPr>
          <a:xfrm>
            <a:off x="6511995" y="4158952"/>
            <a:ext cx="5191336" cy="954107"/>
          </a:xfrm>
          <a:prstGeom prst="rect">
            <a:avLst/>
          </a:prstGeom>
          <a:noFill/>
        </p:spPr>
        <p:txBody>
          <a:bodyPr wrap="square" rtlCol="0">
            <a:spAutoFit/>
          </a:bodyPr>
          <a:lstStyle/>
          <a:p>
            <a:pPr algn="just"/>
            <a:r>
              <a:rPr lang="uk-UA" dirty="0" smtClean="0">
                <a:solidFill>
                  <a:srgbClr val="000099"/>
                </a:solidFill>
              </a:rPr>
              <a:t>       </a:t>
            </a:r>
            <a:r>
              <a:rPr lang="uk-UA" dirty="0" smtClean="0">
                <a:solidFill>
                  <a:srgbClr val="002060"/>
                </a:solidFill>
              </a:rPr>
              <a:t>Франція. Соціально-економічний і політичний розвиток Четвертої та П'ятої Республік </a:t>
            </a:r>
          </a:p>
          <a:p>
            <a:pPr algn="just"/>
            <a:r>
              <a:rPr lang="uk-UA" dirty="0" smtClean="0"/>
              <a:t>(проблема ГО: ефективна комунікація, вибір конструктивних форм взаємодії, стратегія поведінки у конфліктах).</a:t>
            </a:r>
            <a:endParaRPr lang="uk-UA" dirty="0"/>
          </a:p>
        </p:txBody>
      </p:sp>
      <p:sp>
        <p:nvSpPr>
          <p:cNvPr id="31" name="TextBox 30"/>
          <p:cNvSpPr txBox="1"/>
          <p:nvPr/>
        </p:nvSpPr>
        <p:spPr>
          <a:xfrm>
            <a:off x="503431" y="4158952"/>
            <a:ext cx="5360044" cy="738664"/>
          </a:xfrm>
          <a:prstGeom prst="rect">
            <a:avLst/>
          </a:prstGeom>
          <a:noFill/>
        </p:spPr>
        <p:txBody>
          <a:bodyPr wrap="square" rtlCol="0">
            <a:spAutoFit/>
          </a:bodyPr>
          <a:lstStyle/>
          <a:p>
            <a:pPr algn="just"/>
            <a:r>
              <a:rPr lang="uk-UA" dirty="0" smtClean="0">
                <a:solidFill>
                  <a:srgbClr val="002060"/>
                </a:solidFill>
              </a:rPr>
              <a:t>        Державотворчі процеси. Конституція України (1996 р.) </a:t>
            </a:r>
            <a:r>
              <a:rPr lang="uk-UA" dirty="0" smtClean="0"/>
              <a:t>(проблема: політична система та механізми її функціонування).</a:t>
            </a:r>
            <a:endParaRPr lang="uk-UA" dirty="0"/>
          </a:p>
        </p:txBody>
      </p:sp>
      <p:sp>
        <p:nvSpPr>
          <p:cNvPr id="32" name="TextBox 31"/>
          <p:cNvSpPr txBox="1"/>
          <p:nvPr/>
        </p:nvSpPr>
        <p:spPr>
          <a:xfrm>
            <a:off x="517426" y="4978449"/>
            <a:ext cx="5346049" cy="523220"/>
          </a:xfrm>
          <a:prstGeom prst="rect">
            <a:avLst/>
          </a:prstGeom>
          <a:noFill/>
        </p:spPr>
        <p:txBody>
          <a:bodyPr wrap="square" rtlCol="0">
            <a:spAutoFit/>
          </a:bodyPr>
          <a:lstStyle/>
          <a:p>
            <a:pPr algn="just"/>
            <a:r>
              <a:rPr lang="uk-UA" dirty="0" smtClean="0">
                <a:solidFill>
                  <a:srgbClr val="002060"/>
                </a:solidFill>
              </a:rPr>
              <a:t>      Українська революція </a:t>
            </a:r>
            <a:r>
              <a:rPr lang="uk-UA" dirty="0" smtClean="0"/>
              <a:t>(проблема ГО: національні, європейські та загальнолюдські цінності).</a:t>
            </a:r>
            <a:endParaRPr lang="uk-UA" dirty="0"/>
          </a:p>
        </p:txBody>
      </p:sp>
    </p:spTree>
    <p:extLst>
      <p:ext uri="{BB962C8B-B14F-4D97-AF65-F5344CB8AC3E}">
        <p14:creationId xmlns:p14="http://schemas.microsoft.com/office/powerpoint/2010/main" val="8880381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91344" y="1556792"/>
            <a:ext cx="3240360" cy="48965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Rectangle 4">
            <a:extLst>
              <a:ext uri="{FF2B5EF4-FFF2-40B4-BE49-F238E27FC236}">
                <a16:creationId xmlns="" xmlns:a16="http://schemas.microsoft.com/office/drawing/2014/main" id="{4E191D03-53A3-45E7-A6BF-D36C2FEAB066}"/>
              </a:ext>
            </a:extLst>
          </p:cNvPr>
          <p:cNvSpPr/>
          <p:nvPr/>
        </p:nvSpPr>
        <p:spPr>
          <a:xfrm>
            <a:off x="215978" y="3750170"/>
            <a:ext cx="5736006" cy="276837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7" name="Rectangle 7">
            <a:extLst>
              <a:ext uri="{FF2B5EF4-FFF2-40B4-BE49-F238E27FC236}">
                <a16:creationId xmlns="" xmlns:a16="http://schemas.microsoft.com/office/drawing/2014/main" id="{CFA824E4-74AA-4295-BC78-1AFE4A132058}"/>
              </a:ext>
            </a:extLst>
          </p:cNvPr>
          <p:cNvSpPr/>
          <p:nvPr/>
        </p:nvSpPr>
        <p:spPr>
          <a:xfrm flipV="1">
            <a:off x="6204011" y="3750170"/>
            <a:ext cx="5668415" cy="27423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 name="Rectangle 9">
            <a:extLst>
              <a:ext uri="{FF2B5EF4-FFF2-40B4-BE49-F238E27FC236}">
                <a16:creationId xmlns="" xmlns:a16="http://schemas.microsoft.com/office/drawing/2014/main" id="{1E682433-501A-4A36-960D-23DE6CBB5DEA}"/>
              </a:ext>
            </a:extLst>
          </p:cNvPr>
          <p:cNvSpPr/>
          <p:nvPr/>
        </p:nvSpPr>
        <p:spPr>
          <a:xfrm flipV="1">
            <a:off x="191344" y="468872"/>
            <a:ext cx="5760639" cy="2883187"/>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9" name="Rectangle 11">
            <a:extLst>
              <a:ext uri="{FF2B5EF4-FFF2-40B4-BE49-F238E27FC236}">
                <a16:creationId xmlns="" xmlns:a16="http://schemas.microsoft.com/office/drawing/2014/main" id="{980189F1-9A3F-4534-B530-010EBFA915E4}"/>
              </a:ext>
            </a:extLst>
          </p:cNvPr>
          <p:cNvSpPr/>
          <p:nvPr/>
        </p:nvSpPr>
        <p:spPr>
          <a:xfrm>
            <a:off x="6204011" y="474518"/>
            <a:ext cx="5670158" cy="2883188"/>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0" name="TextBox 19">
            <a:extLst>
              <a:ext uri="{FF2B5EF4-FFF2-40B4-BE49-F238E27FC236}">
                <a16:creationId xmlns="" xmlns:a16="http://schemas.microsoft.com/office/drawing/2014/main" id="{C00B053C-3696-4AFA-B3B5-BD2EF37AFFAF}"/>
              </a:ext>
            </a:extLst>
          </p:cNvPr>
          <p:cNvSpPr txBox="1"/>
          <p:nvPr/>
        </p:nvSpPr>
        <p:spPr>
          <a:xfrm>
            <a:off x="6600057" y="4005064"/>
            <a:ext cx="4896542" cy="523220"/>
          </a:xfrm>
          <a:prstGeom prst="rect">
            <a:avLst/>
          </a:prstGeom>
          <a:noFill/>
        </p:spPr>
        <p:txBody>
          <a:bodyPr wrap="square" rtlCol="0">
            <a:spAutoFit/>
          </a:bodyPr>
          <a:lstStyle/>
          <a:p>
            <a:pPr algn="ctr"/>
            <a:endParaRPr lang="uk-UA" altLang="ko-KR" dirty="0">
              <a:solidFill>
                <a:schemeClr val="accent3">
                  <a:lumMod val="50000"/>
                </a:schemeClr>
              </a:solidFill>
              <a:cs typeface="Arial" pitchFamily="34" charset="0"/>
            </a:endParaRPr>
          </a:p>
          <a:p>
            <a:pPr algn="ctr"/>
            <a:endParaRPr lang="ko-KR" altLang="en-US" dirty="0">
              <a:solidFill>
                <a:schemeClr val="tx1"/>
              </a:solidFill>
              <a:cs typeface="Arial" pitchFamily="34" charset="0"/>
            </a:endParaRPr>
          </a:p>
        </p:txBody>
      </p:sp>
      <p:sp>
        <p:nvSpPr>
          <p:cNvPr id="22" name="Right Triangle 30">
            <a:extLst>
              <a:ext uri="{FF2B5EF4-FFF2-40B4-BE49-F238E27FC236}">
                <a16:creationId xmlns="" xmlns:a16="http://schemas.microsoft.com/office/drawing/2014/main" id="{F0BE880E-A1B2-441A-B69E-48CC871BCB90}"/>
              </a:ext>
            </a:extLst>
          </p:cNvPr>
          <p:cNvSpPr/>
          <p:nvPr/>
        </p:nvSpPr>
        <p:spPr>
          <a:xfrm rot="16200000">
            <a:off x="5057210" y="2487287"/>
            <a:ext cx="882694" cy="933910"/>
          </a:xfrm>
          <a:prstGeom prst="rtTriangl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sz="2700" dirty="0">
              <a:solidFill>
                <a:srgbClr val="FFC000"/>
              </a:solidFill>
            </a:endParaRPr>
          </a:p>
        </p:txBody>
      </p:sp>
      <p:sp>
        <p:nvSpPr>
          <p:cNvPr id="24" name="Right Triangle 32">
            <a:extLst>
              <a:ext uri="{FF2B5EF4-FFF2-40B4-BE49-F238E27FC236}">
                <a16:creationId xmlns="" xmlns:a16="http://schemas.microsoft.com/office/drawing/2014/main" id="{EFEF72E6-193C-46B3-9D28-EA9EB62AA287}"/>
              </a:ext>
            </a:extLst>
          </p:cNvPr>
          <p:cNvSpPr/>
          <p:nvPr/>
        </p:nvSpPr>
        <p:spPr>
          <a:xfrm>
            <a:off x="6189756" y="2535830"/>
            <a:ext cx="846729" cy="859498"/>
          </a:xfrm>
          <a:prstGeom prst="r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sz="2700" dirty="0"/>
          </a:p>
        </p:txBody>
      </p:sp>
      <p:sp>
        <p:nvSpPr>
          <p:cNvPr id="2" name="Прямоугольник 1"/>
          <p:cNvSpPr/>
          <p:nvPr/>
        </p:nvSpPr>
        <p:spPr>
          <a:xfrm>
            <a:off x="1148416" y="709112"/>
            <a:ext cx="4176464" cy="2246769"/>
          </a:xfrm>
          <a:prstGeom prst="rect">
            <a:avLst/>
          </a:prstGeom>
        </p:spPr>
        <p:txBody>
          <a:bodyPr wrap="square">
            <a:spAutoFit/>
          </a:bodyPr>
          <a:lstStyle/>
          <a:p>
            <a:pPr algn="ctr"/>
            <a:r>
              <a:rPr lang="uk-UA" b="1" dirty="0" smtClean="0">
                <a:solidFill>
                  <a:srgbClr val="002060"/>
                </a:solidFill>
              </a:rPr>
              <a:t>Громадянська освіта   10 клас</a:t>
            </a:r>
          </a:p>
          <a:p>
            <a:pPr algn="ctr"/>
            <a:endParaRPr lang="uk-UA" dirty="0" smtClean="0">
              <a:solidFill>
                <a:schemeClr val="tx1"/>
              </a:solidFill>
            </a:endParaRPr>
          </a:p>
          <a:p>
            <a:pPr algn="ctr"/>
            <a:r>
              <a:rPr lang="uk-UA" b="1" dirty="0" smtClean="0">
                <a:solidFill>
                  <a:srgbClr val="002060"/>
                </a:solidFill>
              </a:rPr>
              <a:t>Розділ 6 </a:t>
            </a:r>
            <a:r>
              <a:rPr lang="uk-UA" dirty="0" smtClean="0">
                <a:solidFill>
                  <a:srgbClr val="002060"/>
                </a:solidFill>
              </a:rPr>
              <a:t>«Взаємодія громадян і держави в досягненні суспільного добробуту»</a:t>
            </a:r>
          </a:p>
          <a:p>
            <a:pPr algn="ctr"/>
            <a:endParaRPr lang="uk-UA" dirty="0">
              <a:solidFill>
                <a:srgbClr val="002060"/>
              </a:solidFill>
            </a:endParaRPr>
          </a:p>
          <a:p>
            <a:pPr algn="ctr"/>
            <a:r>
              <a:rPr lang="uk-UA" b="1" dirty="0" smtClean="0">
                <a:solidFill>
                  <a:srgbClr val="002060"/>
                </a:solidFill>
              </a:rPr>
              <a:t>Історія України 11 клас</a:t>
            </a:r>
          </a:p>
          <a:p>
            <a:pPr algn="ctr"/>
            <a:r>
              <a:rPr lang="uk-UA" b="1" dirty="0" smtClean="0">
                <a:solidFill>
                  <a:srgbClr val="002060"/>
                </a:solidFill>
              </a:rPr>
              <a:t>Розділ 5</a:t>
            </a:r>
            <a:r>
              <a:rPr lang="uk-UA" dirty="0" smtClean="0">
                <a:solidFill>
                  <a:srgbClr val="002060"/>
                </a:solidFill>
              </a:rPr>
              <a:t> Становлення України як незалежної держави</a:t>
            </a:r>
          </a:p>
          <a:p>
            <a:pPr algn="ctr"/>
            <a:endParaRPr lang="uk-UA" dirty="0">
              <a:solidFill>
                <a:srgbClr val="C00000"/>
              </a:solidFill>
            </a:endParaRPr>
          </a:p>
          <a:p>
            <a:pPr algn="ctr"/>
            <a:endParaRPr lang="uk-UA" dirty="0">
              <a:solidFill>
                <a:srgbClr val="C00000"/>
              </a:solidFill>
            </a:endParaRPr>
          </a:p>
        </p:txBody>
      </p:sp>
      <p:sp>
        <p:nvSpPr>
          <p:cNvPr id="3" name="TextBox 2"/>
          <p:cNvSpPr txBox="1"/>
          <p:nvPr/>
        </p:nvSpPr>
        <p:spPr>
          <a:xfrm>
            <a:off x="6411000" y="677660"/>
            <a:ext cx="5169246" cy="2893100"/>
          </a:xfrm>
          <a:prstGeom prst="rect">
            <a:avLst/>
          </a:prstGeom>
          <a:noFill/>
        </p:spPr>
        <p:txBody>
          <a:bodyPr wrap="square" rtlCol="0">
            <a:spAutoFit/>
          </a:bodyPr>
          <a:lstStyle/>
          <a:p>
            <a:pPr algn="ctr"/>
            <a:r>
              <a:rPr lang="uk-UA" b="1" dirty="0" smtClean="0">
                <a:solidFill>
                  <a:srgbClr val="002060"/>
                </a:solidFill>
              </a:rPr>
              <a:t>Громадянська освіта 10 клас</a:t>
            </a:r>
          </a:p>
          <a:p>
            <a:endParaRPr lang="uk-UA" dirty="0" smtClean="0">
              <a:solidFill>
                <a:schemeClr val="tx1"/>
              </a:solidFill>
            </a:endParaRPr>
          </a:p>
          <a:p>
            <a:pPr algn="ctr"/>
            <a:r>
              <a:rPr lang="uk-UA" b="1" dirty="0" smtClean="0">
                <a:solidFill>
                  <a:srgbClr val="002060"/>
                </a:solidFill>
              </a:rPr>
              <a:t>Розділ 7 </a:t>
            </a:r>
            <a:r>
              <a:rPr lang="uk-UA" dirty="0" smtClean="0">
                <a:solidFill>
                  <a:srgbClr val="002060"/>
                </a:solidFill>
              </a:rPr>
              <a:t>Україна, Європа, Світ</a:t>
            </a:r>
          </a:p>
          <a:p>
            <a:pPr algn="ctr"/>
            <a:r>
              <a:rPr lang="uk-UA" dirty="0" smtClean="0">
                <a:solidFill>
                  <a:srgbClr val="002060"/>
                </a:solidFill>
              </a:rPr>
              <a:t>Міжнародні відносини та міжнародне право</a:t>
            </a:r>
          </a:p>
          <a:p>
            <a:pPr algn="ctr"/>
            <a:r>
              <a:rPr lang="uk-UA" dirty="0" smtClean="0">
                <a:solidFill>
                  <a:srgbClr val="002060"/>
                </a:solidFill>
              </a:rPr>
              <a:t>Україна  член європейського та світового співробітництва</a:t>
            </a:r>
          </a:p>
          <a:p>
            <a:pPr algn="ctr"/>
            <a:endParaRPr lang="uk-UA" dirty="0">
              <a:solidFill>
                <a:srgbClr val="002060"/>
              </a:solidFill>
            </a:endParaRPr>
          </a:p>
          <a:p>
            <a:pPr algn="ctr"/>
            <a:r>
              <a:rPr lang="uk-UA" b="1" dirty="0" smtClean="0">
                <a:solidFill>
                  <a:srgbClr val="002060"/>
                </a:solidFill>
              </a:rPr>
              <a:t>           Всесвітня історія      11 клас</a:t>
            </a:r>
          </a:p>
          <a:p>
            <a:pPr algn="ctr"/>
            <a:r>
              <a:rPr lang="uk-UA" b="1" dirty="0" smtClean="0">
                <a:solidFill>
                  <a:srgbClr val="002060"/>
                </a:solidFill>
              </a:rPr>
              <a:t>Розділ 5</a:t>
            </a:r>
            <a:r>
              <a:rPr lang="uk-UA" dirty="0" smtClean="0">
                <a:solidFill>
                  <a:srgbClr val="002060"/>
                </a:solidFill>
              </a:rPr>
              <a:t> Міжнародні відносини</a:t>
            </a:r>
          </a:p>
          <a:p>
            <a:pPr algn="ctr"/>
            <a:endParaRPr lang="uk-UA" dirty="0" smtClean="0">
              <a:solidFill>
                <a:srgbClr val="002060"/>
              </a:solidFill>
            </a:endParaRPr>
          </a:p>
          <a:p>
            <a:pPr algn="ctr"/>
            <a:r>
              <a:rPr lang="uk-UA" b="1" dirty="0" smtClean="0">
                <a:solidFill>
                  <a:srgbClr val="002060"/>
                </a:solidFill>
              </a:rPr>
              <a:t>Історія: України і світ      11 клас</a:t>
            </a:r>
          </a:p>
          <a:p>
            <a:pPr algn="ctr"/>
            <a:r>
              <a:rPr lang="uk-UA" b="1" dirty="0" smtClean="0">
                <a:solidFill>
                  <a:srgbClr val="002060"/>
                </a:solidFill>
              </a:rPr>
              <a:t>Розділ 6 </a:t>
            </a:r>
            <a:r>
              <a:rPr lang="uk-UA" dirty="0" smtClean="0">
                <a:solidFill>
                  <a:srgbClr val="002060"/>
                </a:solidFill>
              </a:rPr>
              <a:t>Україна в сучасному світі</a:t>
            </a:r>
          </a:p>
          <a:p>
            <a:pPr algn="ctr"/>
            <a:r>
              <a:rPr lang="uk-UA" dirty="0" smtClean="0">
                <a:solidFill>
                  <a:srgbClr val="002060"/>
                </a:solidFill>
              </a:rPr>
              <a:t>Європейська та євроатлантична інтеграція</a:t>
            </a:r>
          </a:p>
          <a:p>
            <a:endParaRPr lang="uk-UA" dirty="0"/>
          </a:p>
        </p:txBody>
      </p:sp>
      <p:sp>
        <p:nvSpPr>
          <p:cNvPr id="33" name="TextBox 32"/>
          <p:cNvSpPr txBox="1"/>
          <p:nvPr/>
        </p:nvSpPr>
        <p:spPr>
          <a:xfrm>
            <a:off x="191344" y="3763461"/>
            <a:ext cx="6036736" cy="2893100"/>
          </a:xfrm>
          <a:prstGeom prst="rect">
            <a:avLst/>
          </a:prstGeom>
          <a:noFill/>
        </p:spPr>
        <p:txBody>
          <a:bodyPr wrap="square" rtlCol="0">
            <a:spAutoFit/>
          </a:bodyPr>
          <a:lstStyle/>
          <a:p>
            <a:pPr algn="ctr"/>
            <a:r>
              <a:rPr lang="uk-UA" b="1" dirty="0" smtClean="0">
                <a:solidFill>
                  <a:srgbClr val="002060"/>
                </a:solidFill>
              </a:rPr>
              <a:t>Історія України    11 клас</a:t>
            </a:r>
          </a:p>
          <a:p>
            <a:pPr algn="ctr"/>
            <a:r>
              <a:rPr lang="uk-UA" b="1" dirty="0" smtClean="0">
                <a:solidFill>
                  <a:srgbClr val="002060"/>
                </a:solidFill>
              </a:rPr>
              <a:t>Розділ 1 </a:t>
            </a:r>
            <a:r>
              <a:rPr lang="uk-UA" dirty="0" smtClean="0">
                <a:solidFill>
                  <a:srgbClr val="002060"/>
                </a:solidFill>
              </a:rPr>
              <a:t>Україна в повоєнний період</a:t>
            </a:r>
          </a:p>
          <a:p>
            <a:pPr algn="ctr"/>
            <a:r>
              <a:rPr lang="uk-UA" b="1" dirty="0" smtClean="0">
                <a:solidFill>
                  <a:srgbClr val="002060"/>
                </a:solidFill>
              </a:rPr>
              <a:t>Історія: Україна і світ      10 клас</a:t>
            </a:r>
          </a:p>
          <a:p>
            <a:pPr algn="ctr"/>
            <a:r>
              <a:rPr lang="uk-UA" b="1" dirty="0" smtClean="0">
                <a:solidFill>
                  <a:srgbClr val="002060"/>
                </a:solidFill>
              </a:rPr>
              <a:t>Розділ 1 </a:t>
            </a:r>
            <a:r>
              <a:rPr lang="uk-UA" dirty="0" smtClean="0">
                <a:solidFill>
                  <a:srgbClr val="002060"/>
                </a:solidFill>
              </a:rPr>
              <a:t>Перша світова війна</a:t>
            </a:r>
          </a:p>
          <a:p>
            <a:pPr algn="ctr"/>
            <a:r>
              <a:rPr lang="uk-UA" b="1" dirty="0" smtClean="0">
                <a:solidFill>
                  <a:srgbClr val="002060"/>
                </a:solidFill>
              </a:rPr>
              <a:t>Розділ 2 </a:t>
            </a:r>
            <a:r>
              <a:rPr lang="uk-UA" dirty="0" smtClean="0">
                <a:solidFill>
                  <a:srgbClr val="002060"/>
                </a:solidFill>
              </a:rPr>
              <a:t>Соціальні й національні революції в Європі. Українська революція</a:t>
            </a:r>
            <a:endParaRPr lang="uk-UA" b="1" dirty="0" smtClean="0">
              <a:solidFill>
                <a:srgbClr val="002060"/>
              </a:solidFill>
            </a:endParaRPr>
          </a:p>
          <a:p>
            <a:pPr algn="ctr"/>
            <a:r>
              <a:rPr lang="uk-UA" b="1" dirty="0" smtClean="0">
                <a:solidFill>
                  <a:srgbClr val="002060"/>
                </a:solidFill>
              </a:rPr>
              <a:t>Історія </a:t>
            </a:r>
            <a:r>
              <a:rPr lang="uk-UA" b="1" dirty="0">
                <a:solidFill>
                  <a:srgbClr val="002060"/>
                </a:solidFill>
              </a:rPr>
              <a:t>України       10 клас</a:t>
            </a:r>
          </a:p>
          <a:p>
            <a:pPr algn="ctr"/>
            <a:r>
              <a:rPr lang="uk-UA" b="1" dirty="0">
                <a:solidFill>
                  <a:srgbClr val="002060"/>
                </a:solidFill>
              </a:rPr>
              <a:t>Розділ 1 </a:t>
            </a:r>
            <a:r>
              <a:rPr lang="uk-UA" dirty="0" smtClean="0">
                <a:solidFill>
                  <a:srgbClr val="002060"/>
                </a:solidFill>
              </a:rPr>
              <a:t>Україна в роки Першої світової війни</a:t>
            </a:r>
            <a:endParaRPr lang="uk-UA" dirty="0">
              <a:solidFill>
                <a:srgbClr val="002060"/>
              </a:solidFill>
            </a:endParaRPr>
          </a:p>
          <a:p>
            <a:pPr algn="ctr"/>
            <a:r>
              <a:rPr lang="uk-UA" b="1" dirty="0">
                <a:solidFill>
                  <a:srgbClr val="002060"/>
                </a:solidFill>
              </a:rPr>
              <a:t>Розділ 2 </a:t>
            </a:r>
            <a:r>
              <a:rPr lang="uk-UA" dirty="0" smtClean="0">
                <a:solidFill>
                  <a:srgbClr val="002060"/>
                </a:solidFill>
              </a:rPr>
              <a:t>Українська революція</a:t>
            </a:r>
          </a:p>
          <a:p>
            <a:pPr algn="ctr"/>
            <a:r>
              <a:rPr lang="uk-UA" b="1" dirty="0" smtClean="0">
                <a:solidFill>
                  <a:srgbClr val="002060"/>
                </a:solidFill>
              </a:rPr>
              <a:t>Розділ 6 </a:t>
            </a:r>
            <a:r>
              <a:rPr lang="uk-UA" dirty="0" smtClean="0">
                <a:solidFill>
                  <a:srgbClr val="002060"/>
                </a:solidFill>
              </a:rPr>
              <a:t>Україна в роки Другої світової війни</a:t>
            </a:r>
            <a:endParaRPr lang="uk-UA" dirty="0">
              <a:solidFill>
                <a:srgbClr val="002060"/>
              </a:solidFill>
            </a:endParaRPr>
          </a:p>
          <a:p>
            <a:pPr algn="ctr"/>
            <a:r>
              <a:rPr lang="uk-UA" b="1" dirty="0" smtClean="0">
                <a:solidFill>
                  <a:srgbClr val="002060"/>
                </a:solidFill>
              </a:rPr>
              <a:t>Громадянська освіта  10 клас</a:t>
            </a:r>
          </a:p>
          <a:p>
            <a:pPr algn="ctr"/>
            <a:r>
              <a:rPr lang="uk-UA" dirty="0" smtClean="0">
                <a:solidFill>
                  <a:srgbClr val="002060"/>
                </a:solidFill>
              </a:rPr>
              <a:t>Конфлікти</a:t>
            </a:r>
          </a:p>
          <a:p>
            <a:endParaRPr lang="uk-UA" dirty="0"/>
          </a:p>
        </p:txBody>
      </p:sp>
      <p:sp>
        <p:nvSpPr>
          <p:cNvPr id="5" name="TextBox 4"/>
          <p:cNvSpPr txBox="1"/>
          <p:nvPr/>
        </p:nvSpPr>
        <p:spPr>
          <a:xfrm>
            <a:off x="6613121" y="4266674"/>
            <a:ext cx="4765004" cy="1384995"/>
          </a:xfrm>
          <a:prstGeom prst="rect">
            <a:avLst/>
          </a:prstGeom>
          <a:noFill/>
        </p:spPr>
        <p:txBody>
          <a:bodyPr wrap="square" rtlCol="0">
            <a:spAutoFit/>
          </a:bodyPr>
          <a:lstStyle/>
          <a:p>
            <a:pPr algn="ctr"/>
            <a:r>
              <a:rPr lang="uk-UA" b="1" dirty="0" smtClean="0">
                <a:solidFill>
                  <a:srgbClr val="002060"/>
                </a:solidFill>
              </a:rPr>
              <a:t>Правознавство 9 клас </a:t>
            </a:r>
          </a:p>
          <a:p>
            <a:pPr algn="ctr"/>
            <a:r>
              <a:rPr lang="uk-UA" b="1" dirty="0" smtClean="0">
                <a:solidFill>
                  <a:srgbClr val="002060"/>
                </a:solidFill>
              </a:rPr>
              <a:t>Розділ 3</a:t>
            </a:r>
            <a:r>
              <a:rPr lang="uk-UA" dirty="0" smtClean="0">
                <a:solidFill>
                  <a:srgbClr val="002060"/>
                </a:solidFill>
              </a:rPr>
              <a:t> Взаємозв'язок людини і держави</a:t>
            </a:r>
          </a:p>
          <a:p>
            <a:pPr algn="ctr"/>
            <a:endParaRPr lang="uk-UA" dirty="0" smtClean="0">
              <a:solidFill>
                <a:srgbClr val="002060"/>
              </a:solidFill>
            </a:endParaRPr>
          </a:p>
          <a:p>
            <a:pPr algn="ctr"/>
            <a:r>
              <a:rPr lang="uk-UA" b="1" dirty="0" smtClean="0">
                <a:solidFill>
                  <a:srgbClr val="002060"/>
                </a:solidFill>
              </a:rPr>
              <a:t>Громадянська освіта 10 клас</a:t>
            </a:r>
          </a:p>
          <a:p>
            <a:pPr algn="ctr"/>
            <a:r>
              <a:rPr lang="uk-UA" b="1" dirty="0" smtClean="0">
                <a:solidFill>
                  <a:srgbClr val="002060"/>
                </a:solidFill>
              </a:rPr>
              <a:t>Розділ 2</a:t>
            </a:r>
            <a:r>
              <a:rPr lang="uk-UA" dirty="0" smtClean="0">
                <a:solidFill>
                  <a:srgbClr val="002060"/>
                </a:solidFill>
              </a:rPr>
              <a:t> Права і свободи людини</a:t>
            </a:r>
          </a:p>
          <a:p>
            <a:pPr algn="ctr"/>
            <a:r>
              <a:rPr lang="uk-UA" b="1" dirty="0" smtClean="0">
                <a:solidFill>
                  <a:srgbClr val="002060"/>
                </a:solidFill>
              </a:rPr>
              <a:t>Розділ 4 </a:t>
            </a:r>
            <a:r>
              <a:rPr lang="uk-UA" dirty="0" smtClean="0">
                <a:solidFill>
                  <a:srgbClr val="002060"/>
                </a:solidFill>
              </a:rPr>
              <a:t>Демократичне суспільство та його цінності</a:t>
            </a:r>
            <a:endParaRPr lang="uk-UA" dirty="0">
              <a:solidFill>
                <a:srgbClr val="002060"/>
              </a:solidFill>
            </a:endParaRPr>
          </a:p>
        </p:txBody>
      </p:sp>
      <p:sp>
        <p:nvSpPr>
          <p:cNvPr id="16" name="Right Triangle 30">
            <a:extLst>
              <a:ext uri="{FF2B5EF4-FFF2-40B4-BE49-F238E27FC236}">
                <a16:creationId xmlns="" xmlns:a16="http://schemas.microsoft.com/office/drawing/2014/main" id="{F0BE880E-A1B2-441A-B69E-48CC871BCB90}"/>
              </a:ext>
            </a:extLst>
          </p:cNvPr>
          <p:cNvSpPr/>
          <p:nvPr/>
        </p:nvSpPr>
        <p:spPr>
          <a:xfrm rot="10800000">
            <a:off x="5102007" y="3700597"/>
            <a:ext cx="882694" cy="933910"/>
          </a:xfrm>
          <a:prstGeom prst="rtTriangle">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ko-KR" altLang="en-US" sz="2700" dirty="0">
              <a:solidFill>
                <a:srgbClr val="FFC000"/>
              </a:solidFill>
            </a:endParaRPr>
          </a:p>
        </p:txBody>
      </p:sp>
      <p:sp>
        <p:nvSpPr>
          <p:cNvPr id="17" name="Right Triangle 30">
            <a:extLst>
              <a:ext uri="{FF2B5EF4-FFF2-40B4-BE49-F238E27FC236}">
                <a16:creationId xmlns="" xmlns:a16="http://schemas.microsoft.com/office/drawing/2014/main" id="{F0BE880E-A1B2-441A-B69E-48CC871BCB90}"/>
              </a:ext>
            </a:extLst>
          </p:cNvPr>
          <p:cNvSpPr/>
          <p:nvPr/>
        </p:nvSpPr>
        <p:spPr>
          <a:xfrm rot="5400000">
            <a:off x="6166103" y="3700597"/>
            <a:ext cx="955088" cy="933910"/>
          </a:xfrm>
          <a:prstGeom prst="rtTriangl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sz="2700" dirty="0">
              <a:solidFill>
                <a:srgbClr val="FFC000"/>
              </a:solidFill>
            </a:endParaRPr>
          </a:p>
        </p:txBody>
      </p:sp>
    </p:spTree>
    <p:extLst>
      <p:ext uri="{BB962C8B-B14F-4D97-AF65-F5344CB8AC3E}">
        <p14:creationId xmlns:p14="http://schemas.microsoft.com/office/powerpoint/2010/main" val="28521543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416" y="270781"/>
            <a:ext cx="10873208" cy="400110"/>
          </a:xfrm>
          <a:prstGeom prst="rect">
            <a:avLst/>
          </a:prstGeom>
          <a:noFill/>
        </p:spPr>
        <p:txBody>
          <a:bodyPr wrap="square" rtlCol="0">
            <a:spAutoFit/>
          </a:bodyPr>
          <a:lstStyle/>
          <a:p>
            <a:pPr algn="ctr"/>
            <a:r>
              <a:rPr lang="uk-UA" sz="2000" b="1" dirty="0" smtClean="0">
                <a:solidFill>
                  <a:srgbClr val="002060"/>
                </a:solidFill>
              </a:rPr>
              <a:t>ФОРМУВАННЯ МЕДІАГРАМОТНОСТІ УЧНІВ НА УРОКАХ СУСПІЛЬНИХ ДИСЦИПЛІН</a:t>
            </a:r>
            <a:endParaRPr lang="uk-UA" sz="2000" b="1" dirty="0">
              <a:solidFill>
                <a:srgbClr val="002060"/>
              </a:solidFill>
            </a:endParaRPr>
          </a:p>
        </p:txBody>
      </p:sp>
      <p:sp>
        <p:nvSpPr>
          <p:cNvPr id="2" name="Прямоугольник 1"/>
          <p:cNvSpPr/>
          <p:nvPr/>
        </p:nvSpPr>
        <p:spPr>
          <a:xfrm>
            <a:off x="529252" y="6091814"/>
            <a:ext cx="4752528" cy="523220"/>
          </a:xfrm>
          <a:prstGeom prst="rect">
            <a:avLst/>
          </a:prstGeom>
        </p:spPr>
        <p:txBody>
          <a:bodyPr wrap="square">
            <a:spAutoFit/>
          </a:bodyPr>
          <a:lstStyle/>
          <a:p>
            <a:r>
              <a:rPr lang="en-US" dirty="0">
                <a:hlinkClick r:id="rId2"/>
              </a:rPr>
              <a:t>https://www.youtube.com/watch?v=_</a:t>
            </a:r>
            <a:r>
              <a:rPr lang="en-US" dirty="0" smtClean="0">
                <a:hlinkClick r:id="rId2"/>
              </a:rPr>
              <a:t>pSZQi1StJk&amp;t=25s</a:t>
            </a:r>
            <a:endParaRPr lang="uk-UA" dirty="0" smtClean="0"/>
          </a:p>
          <a:p>
            <a:endParaRPr lang="uk-UA" dirty="0"/>
          </a:p>
        </p:txBody>
      </p:sp>
      <p:sp>
        <p:nvSpPr>
          <p:cNvPr id="3" name="Прямоугольник 2"/>
          <p:cNvSpPr/>
          <p:nvPr/>
        </p:nvSpPr>
        <p:spPr>
          <a:xfrm>
            <a:off x="551384" y="5784037"/>
            <a:ext cx="3549370" cy="307777"/>
          </a:xfrm>
          <a:prstGeom prst="rect">
            <a:avLst/>
          </a:prstGeom>
        </p:spPr>
        <p:txBody>
          <a:bodyPr wrap="none">
            <a:spAutoFit/>
          </a:bodyPr>
          <a:lstStyle/>
          <a:p>
            <a:r>
              <a:rPr lang="uk-UA" dirty="0" smtClean="0"/>
              <a:t>Як обирати для себе правильні новини?</a:t>
            </a:r>
            <a:endParaRPr lang="uk-UA" dirty="0"/>
          </a:p>
        </p:txBody>
      </p:sp>
      <p:pic>
        <p:nvPicPr>
          <p:cNvPr id="1026" name="Picture 2" descr="https://ms.detector.media/content/files/detektor_mediawijzer_za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19" y="1826584"/>
            <a:ext cx="5368691" cy="4010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9643053" y="4625179"/>
            <a:ext cx="1524776" cy="307777"/>
          </a:xfrm>
          <a:prstGeom prst="rect">
            <a:avLst/>
          </a:prstGeom>
        </p:spPr>
        <p:txBody>
          <a:bodyPr wrap="none">
            <a:spAutoFit/>
          </a:bodyPr>
          <a:lstStyle/>
          <a:p>
            <a:pPr algn="ctr"/>
            <a:r>
              <a:rPr lang="uk-UA" dirty="0"/>
              <a:t>Мова ворожнечі</a:t>
            </a:r>
          </a:p>
        </p:txBody>
      </p:sp>
      <p:sp>
        <p:nvSpPr>
          <p:cNvPr id="8" name="Прямоугольник 7"/>
          <p:cNvSpPr/>
          <p:nvPr/>
        </p:nvSpPr>
        <p:spPr>
          <a:xfrm>
            <a:off x="5591944" y="4625179"/>
            <a:ext cx="4051109" cy="523220"/>
          </a:xfrm>
          <a:prstGeom prst="rect">
            <a:avLst/>
          </a:prstGeom>
        </p:spPr>
        <p:txBody>
          <a:bodyPr wrap="none">
            <a:spAutoFit/>
          </a:bodyPr>
          <a:lstStyle/>
          <a:p>
            <a:r>
              <a:rPr lang="en-US" dirty="0">
                <a:hlinkClick r:id="rId4"/>
              </a:rPr>
              <a:t>https://</a:t>
            </a:r>
            <a:r>
              <a:rPr lang="en-US" dirty="0" smtClean="0">
                <a:hlinkClick r:id="rId4"/>
              </a:rPr>
              <a:t>www.youtube.com/watch?v=2aUFsA8nfTI</a:t>
            </a:r>
            <a:endParaRPr lang="uk-UA" dirty="0" smtClean="0"/>
          </a:p>
          <a:p>
            <a:endParaRPr lang="uk-UA" dirty="0"/>
          </a:p>
        </p:txBody>
      </p:sp>
      <p:sp>
        <p:nvSpPr>
          <p:cNvPr id="9" name="Прямоугольник 8"/>
          <p:cNvSpPr/>
          <p:nvPr/>
        </p:nvSpPr>
        <p:spPr>
          <a:xfrm>
            <a:off x="5591944" y="4994511"/>
            <a:ext cx="3159839" cy="307777"/>
          </a:xfrm>
          <a:prstGeom prst="rect">
            <a:avLst/>
          </a:prstGeom>
        </p:spPr>
        <p:txBody>
          <a:bodyPr wrap="none">
            <a:spAutoFit/>
          </a:bodyPr>
          <a:lstStyle/>
          <a:p>
            <a:r>
              <a:rPr lang="uk-UA" dirty="0"/>
              <a:t>Про важливість місцевої демократії</a:t>
            </a:r>
          </a:p>
        </p:txBody>
      </p:sp>
      <p:sp>
        <p:nvSpPr>
          <p:cNvPr id="10" name="Прямоугольник 9"/>
          <p:cNvSpPr/>
          <p:nvPr/>
        </p:nvSpPr>
        <p:spPr>
          <a:xfrm>
            <a:off x="5628973" y="5302288"/>
            <a:ext cx="4193777" cy="523220"/>
          </a:xfrm>
          <a:prstGeom prst="rect">
            <a:avLst/>
          </a:prstGeom>
        </p:spPr>
        <p:txBody>
          <a:bodyPr wrap="none">
            <a:spAutoFit/>
          </a:bodyPr>
          <a:lstStyle/>
          <a:p>
            <a:r>
              <a:rPr lang="en-US" dirty="0">
                <a:hlinkClick r:id="rId5"/>
              </a:rPr>
              <a:t>https://</a:t>
            </a:r>
            <a:r>
              <a:rPr lang="en-US" dirty="0" smtClean="0">
                <a:hlinkClick r:id="rId5"/>
              </a:rPr>
              <a:t>www.youtube.com/watch?v=XWbEZUiUfN4</a:t>
            </a:r>
            <a:endParaRPr lang="uk-UA" dirty="0" smtClean="0"/>
          </a:p>
          <a:p>
            <a:endParaRPr lang="uk-UA" dirty="0"/>
          </a:p>
        </p:txBody>
      </p:sp>
      <p:sp>
        <p:nvSpPr>
          <p:cNvPr id="11" name="Прямоугольник 10"/>
          <p:cNvSpPr/>
          <p:nvPr/>
        </p:nvSpPr>
        <p:spPr>
          <a:xfrm>
            <a:off x="5572869" y="5663538"/>
            <a:ext cx="4249881" cy="307777"/>
          </a:xfrm>
          <a:prstGeom prst="rect">
            <a:avLst/>
          </a:prstGeom>
        </p:spPr>
        <p:txBody>
          <a:bodyPr wrap="none">
            <a:spAutoFit/>
          </a:bodyPr>
          <a:lstStyle/>
          <a:p>
            <a:r>
              <a:rPr lang="uk-UA" dirty="0" smtClean="0"/>
              <a:t>Що таке  демократія погляди з різних кінців світу</a:t>
            </a:r>
            <a:endParaRPr lang="uk-UA" dirty="0"/>
          </a:p>
        </p:txBody>
      </p:sp>
      <p:sp>
        <p:nvSpPr>
          <p:cNvPr id="12" name="Прямоугольник 11"/>
          <p:cNvSpPr/>
          <p:nvPr/>
        </p:nvSpPr>
        <p:spPr>
          <a:xfrm>
            <a:off x="5516553" y="5937925"/>
            <a:ext cx="4180953" cy="523220"/>
          </a:xfrm>
          <a:prstGeom prst="rect">
            <a:avLst/>
          </a:prstGeom>
        </p:spPr>
        <p:txBody>
          <a:bodyPr wrap="none">
            <a:spAutoFit/>
          </a:bodyPr>
          <a:lstStyle/>
          <a:p>
            <a:r>
              <a:rPr lang="en-US" dirty="0">
                <a:hlinkClick r:id="rId6"/>
              </a:rPr>
              <a:t>https://</a:t>
            </a:r>
            <a:r>
              <a:rPr lang="en-US" dirty="0" smtClean="0">
                <a:hlinkClick r:id="rId6"/>
              </a:rPr>
              <a:t>www.youtube.com/watch?v=M2ahy2TS8uY</a:t>
            </a:r>
            <a:endParaRPr lang="uk-UA" dirty="0" smtClean="0"/>
          </a:p>
          <a:p>
            <a:endParaRPr lang="uk-UA" dirty="0"/>
          </a:p>
        </p:txBody>
      </p:sp>
      <p:sp>
        <p:nvSpPr>
          <p:cNvPr id="7" name="Прямоугольник 6"/>
          <p:cNvSpPr/>
          <p:nvPr/>
        </p:nvSpPr>
        <p:spPr>
          <a:xfrm>
            <a:off x="198807" y="679833"/>
            <a:ext cx="7803894" cy="1169551"/>
          </a:xfrm>
          <a:prstGeom prst="rect">
            <a:avLst/>
          </a:prstGeom>
        </p:spPr>
        <p:txBody>
          <a:bodyPr wrap="square">
            <a:spAutoFit/>
          </a:bodyPr>
          <a:lstStyle/>
          <a:p>
            <a:pPr algn="just"/>
            <a:r>
              <a:rPr lang="uk-UA" dirty="0" smtClean="0">
                <a:solidFill>
                  <a:srgbClr val="002060"/>
                </a:solidFill>
              </a:rPr>
              <a:t>        Медіаграмотність</a:t>
            </a:r>
            <a:r>
              <a:rPr lang="uk-UA" dirty="0" smtClean="0"/>
              <a:t> -  </a:t>
            </a:r>
            <a:r>
              <a:rPr lang="uk-UA" dirty="0"/>
              <a:t>це набір компетентностей, необхідних для активної й усвідомленої участі в житті медійного суспільства. Стосовно України то в концепції Нової української школи, і законі “Про освіту” одним з головних пріоритетів зазначено формування у учнів та водночас і у вчителів навичок </a:t>
            </a:r>
            <a:r>
              <a:rPr lang="uk-UA" dirty="0" smtClean="0"/>
              <a:t>і </a:t>
            </a:r>
            <a:r>
              <a:rPr lang="uk-UA" dirty="0"/>
              <a:t>компетенцій критичного мислення, інформаційної та </a:t>
            </a:r>
            <a:r>
              <a:rPr lang="uk-UA" dirty="0" smtClean="0"/>
              <a:t>медіаграмотності</a:t>
            </a:r>
            <a:r>
              <a:rPr lang="uk-UA" dirty="0"/>
              <a:t>.</a:t>
            </a:r>
          </a:p>
        </p:txBody>
      </p:sp>
      <p:sp>
        <p:nvSpPr>
          <p:cNvPr id="13" name="Прямоугольник 12"/>
          <p:cNvSpPr/>
          <p:nvPr/>
        </p:nvSpPr>
        <p:spPr>
          <a:xfrm>
            <a:off x="7349748" y="2132856"/>
            <a:ext cx="4695516" cy="523220"/>
          </a:xfrm>
          <a:prstGeom prst="rect">
            <a:avLst/>
          </a:prstGeom>
        </p:spPr>
        <p:txBody>
          <a:bodyPr wrap="none">
            <a:spAutoFit/>
          </a:bodyPr>
          <a:lstStyle/>
          <a:p>
            <a:r>
              <a:rPr lang="en-US" dirty="0">
                <a:hlinkClick r:id="rId7"/>
              </a:rPr>
              <a:t>http://</a:t>
            </a:r>
            <a:r>
              <a:rPr lang="en-US" dirty="0" smtClean="0">
                <a:hlinkClick r:id="rId7"/>
              </a:rPr>
              <a:t>irex.mocotms.com/ml_web/story_html5.html?lms=1</a:t>
            </a:r>
            <a:endParaRPr lang="uk-UA" dirty="0" smtClean="0"/>
          </a:p>
          <a:p>
            <a:endParaRPr lang="uk-UA" dirty="0"/>
          </a:p>
        </p:txBody>
      </p:sp>
      <p:pic>
        <p:nvPicPr>
          <p:cNvPr id="14" name="Picture 2" descr="http://msu.edu.ua/library/wp-content/uploads/2020/02/1525558539-7649-620x21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11262" y="709879"/>
            <a:ext cx="3757166" cy="1284709"/>
          </a:xfrm>
          <a:prstGeom prst="rect">
            <a:avLst/>
          </a:prstGeom>
          <a:noFill/>
          <a:extLst>
            <a:ext uri="{909E8E84-426E-40DD-AFC4-6F175D3DCCD1}">
              <a14:hiddenFill xmlns:a14="http://schemas.microsoft.com/office/drawing/2010/main">
                <a:solidFill>
                  <a:srgbClr val="FFFFFF"/>
                </a:solidFill>
              </a14:hiddenFill>
            </a:ext>
          </a:extLst>
        </p:spPr>
      </p:pic>
      <p:sp>
        <p:nvSpPr>
          <p:cNvPr id="15" name="Прямоугольник 14"/>
          <p:cNvSpPr/>
          <p:nvPr/>
        </p:nvSpPr>
        <p:spPr>
          <a:xfrm>
            <a:off x="5591944" y="1637059"/>
            <a:ext cx="2133918" cy="523220"/>
          </a:xfrm>
          <a:prstGeom prst="rect">
            <a:avLst/>
          </a:prstGeom>
        </p:spPr>
        <p:txBody>
          <a:bodyPr wrap="none">
            <a:spAutoFit/>
          </a:bodyPr>
          <a:lstStyle/>
          <a:p>
            <a:r>
              <a:rPr lang="en-US" dirty="0">
                <a:hlinkClick r:id="rId9"/>
              </a:rPr>
              <a:t>http://irex.mocotms.com</a:t>
            </a:r>
            <a:r>
              <a:rPr lang="en-US" dirty="0" smtClean="0">
                <a:hlinkClick r:id="rId9"/>
              </a:rPr>
              <a:t>/</a:t>
            </a:r>
            <a:endParaRPr lang="uk-UA" dirty="0" smtClean="0"/>
          </a:p>
          <a:p>
            <a:endParaRPr lang="uk-UA" dirty="0"/>
          </a:p>
        </p:txBody>
      </p:sp>
      <p:pic>
        <p:nvPicPr>
          <p:cNvPr id="1028" name="Picture 4" descr="http://msu.edu.ua/library/wp-content/uploads/2020/02/bg.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28973" y="1965940"/>
            <a:ext cx="1533298" cy="20788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онлайн-курс Новинна грамотність"/>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02701" y="2606248"/>
            <a:ext cx="3780683" cy="1711153"/>
          </a:xfrm>
          <a:prstGeom prst="rect">
            <a:avLst/>
          </a:prstGeom>
          <a:noFill/>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6450463" y="4159437"/>
            <a:ext cx="5594801" cy="523220"/>
          </a:xfrm>
          <a:prstGeom prst="rect">
            <a:avLst/>
          </a:prstGeom>
        </p:spPr>
        <p:txBody>
          <a:bodyPr wrap="none">
            <a:spAutoFit/>
          </a:bodyPr>
          <a:lstStyle/>
          <a:p>
            <a:r>
              <a:rPr lang="en-US" dirty="0">
                <a:hlinkClick r:id="rId12"/>
              </a:rPr>
              <a:t>https://</a:t>
            </a:r>
            <a:r>
              <a:rPr lang="en-US" dirty="0" smtClean="0">
                <a:hlinkClick r:id="rId12"/>
              </a:rPr>
              <a:t>video.detector.media/special-projects/novynna-gramotnist-i22</a:t>
            </a:r>
            <a:endParaRPr lang="uk-UA" dirty="0" smtClean="0"/>
          </a:p>
          <a:p>
            <a:endParaRPr lang="uk-UA" dirty="0"/>
          </a:p>
        </p:txBody>
      </p:sp>
    </p:spTree>
    <p:extLst>
      <p:ext uri="{BB962C8B-B14F-4D97-AF65-F5344CB8AC3E}">
        <p14:creationId xmlns:p14="http://schemas.microsoft.com/office/powerpoint/2010/main" val="7903511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19336" y="1124744"/>
            <a:ext cx="3163616" cy="5040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 name="Прямоугольник 7"/>
          <p:cNvSpPr/>
          <p:nvPr/>
        </p:nvSpPr>
        <p:spPr>
          <a:xfrm>
            <a:off x="119337" y="1340768"/>
            <a:ext cx="3180251" cy="48245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Текст 1"/>
          <p:cNvSpPr>
            <a:spLocks noGrp="1"/>
          </p:cNvSpPr>
          <p:nvPr>
            <p:ph type="body" idx="1"/>
          </p:nvPr>
        </p:nvSpPr>
        <p:spPr>
          <a:xfrm>
            <a:off x="335360" y="116638"/>
            <a:ext cx="11593288" cy="4502963"/>
          </a:xfrm>
        </p:spPr>
        <p:txBody>
          <a:bodyPr/>
          <a:lstStyle/>
          <a:p>
            <a:pPr marL="50800" indent="0" algn="just">
              <a:buNone/>
            </a:pPr>
            <a:r>
              <a:rPr lang="uk-UA" sz="1600" b="1" dirty="0">
                <a:solidFill>
                  <a:schemeClr val="tx1"/>
                </a:solidFill>
                <a:latin typeface="Arial" panose="020B0604020202020204" pitchFamily="34" charset="0"/>
                <a:cs typeface="Arial" panose="020B0604020202020204" pitchFamily="34" charset="0"/>
              </a:rPr>
              <a:t> </a:t>
            </a:r>
            <a:r>
              <a:rPr lang="uk-UA" sz="1600" b="1" dirty="0" smtClean="0">
                <a:solidFill>
                  <a:schemeClr val="tx1"/>
                </a:solidFill>
                <a:latin typeface="Arial" panose="020B0604020202020204" pitchFamily="34" charset="0"/>
                <a:cs typeface="Arial" panose="020B0604020202020204" pitchFamily="34" charset="0"/>
              </a:rPr>
              <a:t>        Основним </a:t>
            </a:r>
            <a:r>
              <a:rPr lang="uk-UA" sz="1600" b="1" dirty="0">
                <a:solidFill>
                  <a:schemeClr val="tx1"/>
                </a:solidFill>
                <a:latin typeface="Arial" panose="020B0604020202020204" pitchFamily="34" charset="0"/>
                <a:cs typeface="Arial" panose="020B0604020202020204" pitchFamily="34" charset="0"/>
              </a:rPr>
              <a:t>завданням на уроках історії та суспільних дисциплін при формуванні </a:t>
            </a:r>
            <a:r>
              <a:rPr lang="uk-UA" sz="1600" b="1" dirty="0" smtClean="0">
                <a:solidFill>
                  <a:schemeClr val="tx1"/>
                </a:solidFill>
                <a:latin typeface="Arial" panose="020B0604020202020204" pitchFamily="34" charset="0"/>
                <a:cs typeface="Arial" panose="020B0604020202020204" pitchFamily="34" charset="0"/>
              </a:rPr>
              <a:t>медіаграмотності  </a:t>
            </a:r>
            <a:r>
              <a:rPr lang="uk-UA" sz="1600" b="1" dirty="0">
                <a:solidFill>
                  <a:schemeClr val="tx1"/>
                </a:solidFill>
                <a:latin typeface="Arial" panose="020B0604020202020204" pitchFamily="34" charset="0"/>
                <a:cs typeface="Arial" panose="020B0604020202020204" pitchFamily="34" charset="0"/>
              </a:rPr>
              <a:t>є:</a:t>
            </a: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    – </a:t>
            </a:r>
            <a:r>
              <a:rPr lang="uk-UA" sz="1600" dirty="0">
                <a:solidFill>
                  <a:schemeClr val="tx1"/>
                </a:solidFill>
                <a:latin typeface="Arial" panose="020B0604020202020204" pitchFamily="34" charset="0"/>
                <a:cs typeface="Arial" panose="020B0604020202020204" pitchFamily="34" charset="0"/>
              </a:rPr>
              <a:t>розвиток в учнів сприйняття медіатекстів, їх «читання»;</a:t>
            </a: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    – </a:t>
            </a:r>
            <a:r>
              <a:rPr lang="uk-UA" sz="1600" dirty="0">
                <a:solidFill>
                  <a:schemeClr val="tx1"/>
                </a:solidFill>
                <a:latin typeface="Arial" panose="020B0604020202020204" pitchFamily="34" charset="0"/>
                <a:cs typeface="Arial" panose="020B0604020202020204" pitchFamily="34" charset="0"/>
              </a:rPr>
              <a:t>активізація уяви, зорової пам’яті;</a:t>
            </a: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    – </a:t>
            </a:r>
            <a:r>
              <a:rPr lang="uk-UA" sz="1600" dirty="0">
                <a:solidFill>
                  <a:schemeClr val="tx1"/>
                </a:solidFill>
                <a:latin typeface="Arial" panose="020B0604020202020204" pitchFamily="34" charset="0"/>
                <a:cs typeface="Arial" panose="020B0604020202020204" pitchFamily="34" charset="0"/>
              </a:rPr>
              <a:t>розвиток різних видів мислення (критичного, логічного, творчого, інтуїтивного тощо);</a:t>
            </a: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    – </a:t>
            </a:r>
            <a:r>
              <a:rPr lang="uk-UA" sz="1600" dirty="0">
                <a:solidFill>
                  <a:schemeClr val="tx1"/>
                </a:solidFill>
                <a:latin typeface="Arial" panose="020B0604020202020204" pitchFamily="34" charset="0"/>
                <a:cs typeface="Arial" panose="020B0604020202020204" pitchFamily="34" charset="0"/>
              </a:rPr>
              <a:t>розвиток креативних практичних умінь на матеріалах медіа</a:t>
            </a:r>
            <a:r>
              <a:rPr lang="uk-UA" sz="1600" dirty="0" smtClean="0">
                <a:solidFill>
                  <a:schemeClr val="tx1"/>
                </a:solidFill>
                <a:latin typeface="Arial" panose="020B0604020202020204" pitchFamily="34" charset="0"/>
                <a:cs typeface="Arial" panose="020B0604020202020204" pitchFamily="34" charset="0"/>
              </a:rPr>
              <a:t>.</a:t>
            </a:r>
            <a:endParaRPr lang="uk-UA" sz="1600" dirty="0">
              <a:solidFill>
                <a:schemeClr val="tx1"/>
              </a:solidFill>
              <a:latin typeface="Arial" panose="020B0604020202020204" pitchFamily="34" charset="0"/>
              <a:cs typeface="Arial" panose="020B0604020202020204" pitchFamily="34" charset="0"/>
            </a:endParaRPr>
          </a:p>
        </p:txBody>
      </p:sp>
      <p:sp>
        <p:nvSpPr>
          <p:cNvPr id="6" name="Прямоугольник 5"/>
          <p:cNvSpPr/>
          <p:nvPr/>
        </p:nvSpPr>
        <p:spPr>
          <a:xfrm>
            <a:off x="263352" y="2564904"/>
            <a:ext cx="11419856" cy="1815882"/>
          </a:xfrm>
          <a:prstGeom prst="rect">
            <a:avLst/>
          </a:prstGeom>
        </p:spPr>
        <p:txBody>
          <a:bodyPr wrap="square">
            <a:spAutoFit/>
          </a:bodyPr>
          <a:lstStyle/>
          <a:p>
            <a:pPr algn="just"/>
            <a:r>
              <a:rPr lang="uk-UA" b="1" dirty="0" smtClean="0"/>
              <a:t>            </a:t>
            </a:r>
            <a:r>
              <a:rPr lang="uk-UA" sz="1600" b="1" dirty="0" smtClean="0"/>
              <a:t>Рекомендуємо </a:t>
            </a:r>
            <a:r>
              <a:rPr lang="uk-UA" sz="1600" b="1" dirty="0"/>
              <a:t>використовувати при роботі з джерелами правила критичного мислення, здатна критично мислити людина повинна уникати:</a:t>
            </a:r>
          </a:p>
          <a:p>
            <a:pPr algn="just"/>
            <a:r>
              <a:rPr lang="uk-UA" sz="1600" dirty="0" smtClean="0"/>
              <a:t>      – </a:t>
            </a:r>
            <a:r>
              <a:rPr lang="uk-UA" sz="1600" dirty="0"/>
              <a:t>стереотипів та упереджень, бо вони затьмарюють тверезі судження та призводять до необґрунтованих або передчасних висновків;</a:t>
            </a:r>
          </a:p>
          <a:p>
            <a:pPr algn="just"/>
            <a:r>
              <a:rPr lang="uk-UA" sz="1600" dirty="0" smtClean="0"/>
              <a:t>     – </a:t>
            </a:r>
            <a:r>
              <a:rPr lang="uk-UA" sz="1600" dirty="0"/>
              <a:t>нетерпіння, непослідовності </a:t>
            </a:r>
            <a:r>
              <a:rPr lang="uk-UA" sz="1600" dirty="0" smtClean="0"/>
              <a:t>- </a:t>
            </a:r>
            <a:r>
              <a:rPr lang="uk-UA" sz="1600" dirty="0"/>
              <a:t>небажання чітко відстежувати інформацію;</a:t>
            </a:r>
          </a:p>
          <a:p>
            <a:pPr algn="just"/>
            <a:r>
              <a:rPr lang="uk-UA" sz="1600" dirty="0" smtClean="0"/>
              <a:t>     – </a:t>
            </a:r>
            <a:r>
              <a:rPr lang="uk-UA" sz="1600" dirty="0"/>
              <a:t>практики не ставити запитань і не перевіряти інформацію та її джерела;</a:t>
            </a:r>
          </a:p>
          <a:p>
            <a:pPr algn="just"/>
            <a:r>
              <a:rPr lang="uk-UA" sz="1600" dirty="0" smtClean="0"/>
              <a:t>     – </a:t>
            </a:r>
            <a:r>
              <a:rPr lang="uk-UA" sz="1600" dirty="0"/>
              <a:t>небажання зважати на чиїсь помилки та визнавати свої.</a:t>
            </a:r>
          </a:p>
        </p:txBody>
      </p:sp>
      <p:sp>
        <p:nvSpPr>
          <p:cNvPr id="5" name="Прямоугольник 4"/>
          <p:cNvSpPr/>
          <p:nvPr/>
        </p:nvSpPr>
        <p:spPr>
          <a:xfrm>
            <a:off x="479376" y="4152448"/>
            <a:ext cx="11377264" cy="2031325"/>
          </a:xfrm>
          <a:prstGeom prst="rect">
            <a:avLst/>
          </a:prstGeom>
        </p:spPr>
        <p:txBody>
          <a:bodyPr wrap="square">
            <a:spAutoFit/>
          </a:bodyPr>
          <a:lstStyle/>
          <a:p>
            <a:endParaRPr lang="uk-UA" dirty="0"/>
          </a:p>
          <a:p>
            <a:pPr algn="just"/>
            <a:r>
              <a:rPr lang="uk-UA" b="1" dirty="0" smtClean="0"/>
              <a:t>        </a:t>
            </a:r>
            <a:r>
              <a:rPr lang="uk-UA" sz="1600" b="1" dirty="0" smtClean="0"/>
              <a:t>Навички</a:t>
            </a:r>
            <a:r>
              <a:rPr lang="uk-UA" sz="1600" b="1" dirty="0"/>
              <a:t>, які може розвинути критично мисляча людина:</a:t>
            </a:r>
          </a:p>
          <a:p>
            <a:pPr algn="just"/>
            <a:r>
              <a:rPr lang="uk-UA" sz="1600" dirty="0" smtClean="0"/>
              <a:t> – </a:t>
            </a:r>
            <a:r>
              <a:rPr lang="uk-UA" sz="1600" dirty="0"/>
              <a:t>слухати та спостерігати;</a:t>
            </a:r>
          </a:p>
          <a:p>
            <a:pPr algn="just"/>
            <a:r>
              <a:rPr lang="uk-UA" sz="1600" dirty="0" smtClean="0"/>
              <a:t> – </a:t>
            </a:r>
            <a:r>
              <a:rPr lang="uk-UA" sz="1600" dirty="0"/>
              <a:t>критично сприймати інформацію (прочитану, побачену, почуту);</a:t>
            </a:r>
          </a:p>
          <a:p>
            <a:pPr algn="just"/>
            <a:r>
              <a:rPr lang="uk-UA" sz="1600" dirty="0" smtClean="0"/>
              <a:t> – </a:t>
            </a:r>
            <a:r>
              <a:rPr lang="uk-UA" sz="1600" dirty="0"/>
              <a:t>удаватися в суть проблеми та її першопричини, а не лише наслідки;</a:t>
            </a:r>
          </a:p>
          <a:p>
            <a:pPr algn="just"/>
            <a:r>
              <a:rPr lang="uk-UA" sz="1600" dirty="0" smtClean="0"/>
              <a:t> – </a:t>
            </a:r>
            <a:r>
              <a:rPr lang="uk-UA" sz="1600" dirty="0"/>
              <a:t>усвідомлено відрізняти факти від припущень і поглядів;</a:t>
            </a:r>
          </a:p>
          <a:p>
            <a:pPr algn="just"/>
            <a:r>
              <a:rPr lang="uk-UA" sz="1600" dirty="0" smtClean="0"/>
              <a:t> – </a:t>
            </a:r>
            <a:r>
              <a:rPr lang="uk-UA" sz="1600" dirty="0"/>
              <a:t>здатність аналізувати достовірність і відповідність аргументів, а також інформацію на яких вони ґрунтуються;</a:t>
            </a:r>
          </a:p>
          <a:p>
            <a:pPr algn="just"/>
            <a:r>
              <a:rPr lang="uk-UA" sz="1600" dirty="0" smtClean="0"/>
              <a:t> – </a:t>
            </a:r>
            <a:r>
              <a:rPr lang="uk-UA" sz="1600" dirty="0"/>
              <a:t>ретельно добирати слова, бо слово може змінити значення всієї аргументації.</a:t>
            </a:r>
          </a:p>
        </p:txBody>
      </p:sp>
      <p:sp>
        <p:nvSpPr>
          <p:cNvPr id="4" name="Прямоугольник 3"/>
          <p:cNvSpPr/>
          <p:nvPr/>
        </p:nvSpPr>
        <p:spPr>
          <a:xfrm>
            <a:off x="479376" y="1628800"/>
            <a:ext cx="8628179" cy="830997"/>
          </a:xfrm>
          <a:prstGeom prst="rect">
            <a:avLst/>
          </a:prstGeom>
        </p:spPr>
        <p:txBody>
          <a:bodyPr wrap="square">
            <a:spAutoFit/>
          </a:bodyPr>
          <a:lstStyle/>
          <a:p>
            <a:r>
              <a:rPr lang="uk-UA" sz="1600" b="1" dirty="0" smtClean="0"/>
              <a:t>        Уміння</a:t>
            </a:r>
            <a:r>
              <a:rPr lang="uk-UA" sz="1600" b="1" dirty="0"/>
              <a:t>:</a:t>
            </a:r>
          </a:p>
          <a:p>
            <a:r>
              <a:rPr lang="uk-UA" sz="1600" dirty="0" smtClean="0"/>
              <a:t> – </a:t>
            </a:r>
            <a:r>
              <a:rPr lang="uk-UA" sz="1600" dirty="0"/>
              <a:t>аналізувати, критично оцінювати та створювати медіа-тексти;</a:t>
            </a:r>
          </a:p>
          <a:p>
            <a:pPr algn="just"/>
            <a:r>
              <a:rPr lang="uk-UA" sz="1600" dirty="0" smtClean="0"/>
              <a:t> – </a:t>
            </a:r>
            <a:r>
              <a:rPr lang="uk-UA" sz="1600" dirty="0"/>
              <a:t>визначати джерела медіа-текстів (політичні, соціальні, культурні).</a:t>
            </a:r>
          </a:p>
        </p:txBody>
      </p:sp>
    </p:spTree>
    <p:extLst>
      <p:ext uri="{BB962C8B-B14F-4D97-AF65-F5344CB8AC3E}">
        <p14:creationId xmlns:p14="http://schemas.microsoft.com/office/powerpoint/2010/main" val="416473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p:txBody>
          <a:bodyPr/>
          <a:lstStyle/>
          <a:p>
            <a:pPr marL="50800" indent="0">
              <a:buNone/>
            </a:pPr>
            <a:endParaRPr lang="uk-UA" dirty="0"/>
          </a:p>
          <a:p>
            <a:pPr marL="50800" indent="0">
              <a:buNone/>
            </a:pPr>
            <a:endParaRPr lang="uk-UA" dirty="0"/>
          </a:p>
        </p:txBody>
      </p:sp>
      <p:sp>
        <p:nvSpPr>
          <p:cNvPr id="3" name="Заголовок 2"/>
          <p:cNvSpPr>
            <a:spLocks noGrp="1"/>
          </p:cNvSpPr>
          <p:nvPr>
            <p:ph type="title"/>
          </p:nvPr>
        </p:nvSpPr>
        <p:spPr>
          <a:xfrm>
            <a:off x="561000" y="144001"/>
            <a:ext cx="11287800" cy="908736"/>
          </a:xfrm>
        </p:spPr>
        <p:txBody>
          <a:bodyPr/>
          <a:lstStyle/>
          <a:p>
            <a:pPr algn="ctr"/>
            <a:r>
              <a:rPr lang="uk-UA" sz="32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ВПРАВА </a:t>
            </a:r>
            <a:r>
              <a:rPr lang="uk-UA"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«ПРАВА ЛЮДИНИ» </a:t>
            </a:r>
            <a:br>
              <a:rPr lang="uk-UA"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endParaRPr lang="uk-UA"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Прямоугольник 3"/>
          <p:cNvSpPr/>
          <p:nvPr/>
        </p:nvSpPr>
        <p:spPr>
          <a:xfrm>
            <a:off x="3196087" y="968158"/>
            <a:ext cx="4361284" cy="646331"/>
          </a:xfrm>
          <a:prstGeom prst="rect">
            <a:avLst/>
          </a:prstGeom>
        </p:spPr>
        <p:txBody>
          <a:bodyPr wrap="square">
            <a:spAutoFit/>
          </a:bodyPr>
          <a:lstStyle/>
          <a:p>
            <a:pPr algn="ctr"/>
            <a:r>
              <a:rPr lang="uk-UA" sz="1800" dirty="0"/>
              <a:t>Загальна декларація </a:t>
            </a:r>
          </a:p>
          <a:p>
            <a:pPr algn="ctr"/>
            <a:r>
              <a:rPr lang="uk-UA" sz="1800" dirty="0"/>
              <a:t>прав людини </a:t>
            </a:r>
          </a:p>
        </p:txBody>
      </p:sp>
      <p:pic>
        <p:nvPicPr>
          <p:cNvPr id="1026" name="Picture 2" descr="D:\Downloads\websiteplanet-qr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619" y="1662573"/>
            <a:ext cx="1786508" cy="178650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ownloads\websiteplanet-qr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5876" y="1605261"/>
            <a:ext cx="1767789" cy="17677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032107" y="976135"/>
            <a:ext cx="4299055" cy="646331"/>
          </a:xfrm>
          <a:prstGeom prst="rect">
            <a:avLst/>
          </a:prstGeom>
          <a:noFill/>
        </p:spPr>
        <p:txBody>
          <a:bodyPr wrap="square" rtlCol="0">
            <a:spAutoFit/>
          </a:bodyPr>
          <a:lstStyle/>
          <a:p>
            <a:pPr algn="ctr"/>
            <a:r>
              <a:rPr lang="uk-UA" sz="1800" dirty="0" smtClean="0"/>
              <a:t>Конвенція  про захист прав людини і основоположних свобод</a:t>
            </a:r>
            <a:endParaRPr lang="uk-UA" sz="1800" dirty="0"/>
          </a:p>
        </p:txBody>
      </p:sp>
      <p:sp>
        <p:nvSpPr>
          <p:cNvPr id="6" name="Прямоугольник 5"/>
          <p:cNvSpPr/>
          <p:nvPr/>
        </p:nvSpPr>
        <p:spPr>
          <a:xfrm>
            <a:off x="6888088" y="3360146"/>
            <a:ext cx="4865434" cy="523220"/>
          </a:xfrm>
          <a:prstGeom prst="rect">
            <a:avLst/>
          </a:prstGeom>
        </p:spPr>
        <p:txBody>
          <a:bodyPr wrap="none">
            <a:spAutoFit/>
          </a:bodyPr>
          <a:lstStyle/>
          <a:p>
            <a:r>
              <a:rPr lang="en-US" dirty="0">
                <a:hlinkClick r:id="rId4"/>
              </a:rPr>
              <a:t>https://</a:t>
            </a:r>
            <a:r>
              <a:rPr lang="en-US" dirty="0" smtClean="0">
                <a:hlinkClick r:id="rId4"/>
              </a:rPr>
              <a:t>ips.ligazakon.net/document/MU50K02U?an=629593</a:t>
            </a:r>
            <a:endParaRPr lang="uk-UA" dirty="0" smtClean="0"/>
          </a:p>
          <a:p>
            <a:endParaRPr lang="uk-UA" dirty="0"/>
          </a:p>
        </p:txBody>
      </p:sp>
      <p:pic>
        <p:nvPicPr>
          <p:cNvPr id="1028" name="Picture 4" descr="D:\Downloads\websiteplanet-qr (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9857" y="4311863"/>
            <a:ext cx="1771075" cy="17710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719736" y="3925120"/>
            <a:ext cx="4374128" cy="369332"/>
          </a:xfrm>
          <a:prstGeom prst="rect">
            <a:avLst/>
          </a:prstGeom>
          <a:noFill/>
        </p:spPr>
        <p:txBody>
          <a:bodyPr wrap="square" rtlCol="0">
            <a:spAutoFit/>
          </a:bodyPr>
          <a:lstStyle/>
          <a:p>
            <a:pPr algn="ctr"/>
            <a:r>
              <a:rPr lang="uk-UA" sz="1800" dirty="0" smtClean="0"/>
              <a:t>Конвенція про права дитини</a:t>
            </a:r>
            <a:endParaRPr lang="uk-UA" sz="1800" dirty="0"/>
          </a:p>
        </p:txBody>
      </p:sp>
      <p:sp>
        <p:nvSpPr>
          <p:cNvPr id="8" name="Прямоугольник 7"/>
          <p:cNvSpPr/>
          <p:nvPr/>
        </p:nvSpPr>
        <p:spPr>
          <a:xfrm>
            <a:off x="3272143" y="6082932"/>
            <a:ext cx="4262705" cy="523220"/>
          </a:xfrm>
          <a:prstGeom prst="rect">
            <a:avLst/>
          </a:prstGeom>
        </p:spPr>
        <p:txBody>
          <a:bodyPr wrap="none">
            <a:spAutoFit/>
          </a:bodyPr>
          <a:lstStyle/>
          <a:p>
            <a:r>
              <a:rPr lang="en-US" dirty="0">
                <a:hlinkClick r:id="rId6"/>
              </a:rPr>
              <a:t>https://</a:t>
            </a:r>
            <a:r>
              <a:rPr lang="en-US" dirty="0" smtClean="0">
                <a:hlinkClick r:id="rId6"/>
              </a:rPr>
              <a:t>zakon.rada.gov.ua/laws/show/995_021#Text</a:t>
            </a:r>
            <a:endParaRPr lang="uk-UA" dirty="0" smtClean="0"/>
          </a:p>
          <a:p>
            <a:endParaRPr lang="uk-UA" dirty="0"/>
          </a:p>
        </p:txBody>
      </p:sp>
      <p:pic>
        <p:nvPicPr>
          <p:cNvPr id="1029"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16477" t="17802" r="42101" b="9203"/>
          <a:stretch/>
        </p:blipFill>
        <p:spPr bwMode="auto">
          <a:xfrm>
            <a:off x="191345" y="1410756"/>
            <a:ext cx="4176464" cy="4422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8085876" y="3997897"/>
            <a:ext cx="3906792" cy="2554545"/>
          </a:xfrm>
          <a:prstGeom prst="rect">
            <a:avLst/>
          </a:prstGeom>
          <a:noFill/>
        </p:spPr>
        <p:txBody>
          <a:bodyPr wrap="square" rtlCol="0">
            <a:spAutoFit/>
          </a:bodyPr>
          <a:lstStyle/>
          <a:p>
            <a:r>
              <a:rPr lang="uk-UA" sz="1600" b="1" dirty="0" smtClean="0">
                <a:solidFill>
                  <a:srgbClr val="002060"/>
                </a:solidFill>
              </a:rPr>
              <a:t>Демократичні компетентності</a:t>
            </a:r>
          </a:p>
          <a:p>
            <a:endParaRPr lang="uk-UA" sz="1600" dirty="0" smtClean="0">
              <a:solidFill>
                <a:srgbClr val="C00000"/>
              </a:solidFill>
            </a:endParaRPr>
          </a:p>
          <a:p>
            <a:r>
              <a:rPr lang="uk-UA" sz="1600" dirty="0" smtClean="0">
                <a:solidFill>
                  <a:srgbClr val="C00000"/>
                </a:solidFill>
              </a:rPr>
              <a:t>Уміння:</a:t>
            </a:r>
          </a:p>
          <a:p>
            <a:r>
              <a:rPr lang="uk-UA" sz="1600" dirty="0" smtClean="0"/>
              <a:t>самостійно вчитися;</a:t>
            </a:r>
          </a:p>
          <a:p>
            <a:r>
              <a:rPr lang="uk-UA" sz="1600" dirty="0" smtClean="0"/>
              <a:t>аналітичне та критичне мислення;</a:t>
            </a:r>
          </a:p>
          <a:p>
            <a:r>
              <a:rPr lang="uk-UA" sz="1600" dirty="0" smtClean="0"/>
              <a:t>слухати та спостерігати;</a:t>
            </a:r>
          </a:p>
          <a:p>
            <a:r>
              <a:rPr lang="uk-UA" sz="1600" dirty="0" smtClean="0"/>
              <a:t>емпатія;</a:t>
            </a:r>
          </a:p>
          <a:p>
            <a:r>
              <a:rPr lang="uk-UA" sz="1600" dirty="0" smtClean="0"/>
              <a:t>мовні, комунікативні вміння;</a:t>
            </a:r>
          </a:p>
          <a:p>
            <a:r>
              <a:rPr lang="uk-UA" sz="1600" dirty="0" smtClean="0"/>
              <a:t>уміння співпрацювати; </a:t>
            </a:r>
          </a:p>
          <a:p>
            <a:r>
              <a:rPr lang="uk-UA" sz="1600" dirty="0" smtClean="0"/>
              <a:t>уміння вирішувати конфлікти</a:t>
            </a:r>
            <a:endParaRPr lang="uk-UA" sz="1600" dirty="0"/>
          </a:p>
        </p:txBody>
      </p:sp>
    </p:spTree>
    <p:extLst>
      <p:ext uri="{BB962C8B-B14F-4D97-AF65-F5344CB8AC3E}">
        <p14:creationId xmlns:p14="http://schemas.microsoft.com/office/powerpoint/2010/main" val="13503846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184" t="22482" r="39222" b="6049"/>
          <a:stretch/>
        </p:blipFill>
        <p:spPr bwMode="auto">
          <a:xfrm>
            <a:off x="5951984" y="460938"/>
            <a:ext cx="4737493" cy="4119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6747" t="24558" r="39191" b="19028"/>
          <a:stretch/>
        </p:blipFill>
        <p:spPr bwMode="auto">
          <a:xfrm>
            <a:off x="289731" y="922433"/>
            <a:ext cx="5014181" cy="4384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392147" y="106760"/>
            <a:ext cx="2018223" cy="307777"/>
          </a:xfrm>
          <a:prstGeom prst="rect">
            <a:avLst/>
          </a:prstGeom>
          <a:noFill/>
        </p:spPr>
        <p:txBody>
          <a:bodyPr wrap="square" rtlCol="0">
            <a:spAutoFit/>
          </a:bodyPr>
          <a:lstStyle/>
          <a:p>
            <a:pPr algn="ctr"/>
            <a:r>
              <a:rPr lang="uk-UA" dirty="0" smtClean="0"/>
              <a:t>Ситуації</a:t>
            </a:r>
            <a:endParaRPr lang="uk-UA" dirty="0"/>
          </a:p>
        </p:txBody>
      </p:sp>
      <p:sp>
        <p:nvSpPr>
          <p:cNvPr id="5" name="TextBox 4"/>
          <p:cNvSpPr txBox="1"/>
          <p:nvPr/>
        </p:nvSpPr>
        <p:spPr>
          <a:xfrm>
            <a:off x="587388" y="629980"/>
            <a:ext cx="4140460" cy="307777"/>
          </a:xfrm>
          <a:prstGeom prst="rect">
            <a:avLst/>
          </a:prstGeom>
          <a:noFill/>
        </p:spPr>
        <p:txBody>
          <a:bodyPr wrap="square" rtlCol="0">
            <a:spAutoFit/>
          </a:bodyPr>
          <a:lstStyle/>
          <a:p>
            <a:pPr algn="ctr"/>
            <a:r>
              <a:rPr lang="uk-UA" dirty="0" smtClean="0"/>
              <a:t>Загальна декларація прав людини</a:t>
            </a:r>
            <a:endParaRPr lang="uk-UA" dirty="0"/>
          </a:p>
        </p:txBody>
      </p:sp>
      <p:sp>
        <p:nvSpPr>
          <p:cNvPr id="6" name="TextBox 5"/>
          <p:cNvSpPr txBox="1"/>
          <p:nvPr/>
        </p:nvSpPr>
        <p:spPr>
          <a:xfrm>
            <a:off x="0" y="229871"/>
            <a:ext cx="6696744" cy="369332"/>
          </a:xfrm>
          <a:prstGeom prst="rect">
            <a:avLst/>
          </a:prstGeom>
          <a:noFill/>
        </p:spPr>
        <p:txBody>
          <a:bodyPr wrap="square" rtlCol="0">
            <a:spAutoFit/>
          </a:bodyPr>
          <a:lstStyle/>
          <a:p>
            <a:pPr algn="ctr"/>
            <a:r>
              <a:rPr lang="uk-UA" sz="1800" b="1" dirty="0" smtClean="0">
                <a:solidFill>
                  <a:srgbClr val="002060"/>
                </a:solidFill>
              </a:rPr>
              <a:t>Вправа «Взаємозв'язок прав людини»</a:t>
            </a:r>
            <a:endParaRPr lang="uk-UA" sz="1800" b="1" dirty="0">
              <a:solidFill>
                <a:srgbClr val="002060"/>
              </a:solidFill>
            </a:endParaRPr>
          </a:p>
        </p:txBody>
      </p:sp>
      <p:sp>
        <p:nvSpPr>
          <p:cNvPr id="7" name="TextBox 6"/>
          <p:cNvSpPr txBox="1"/>
          <p:nvPr/>
        </p:nvSpPr>
        <p:spPr>
          <a:xfrm>
            <a:off x="268161" y="5358941"/>
            <a:ext cx="7307199" cy="523220"/>
          </a:xfrm>
          <a:prstGeom prst="rect">
            <a:avLst/>
          </a:prstGeom>
          <a:noFill/>
        </p:spPr>
        <p:txBody>
          <a:bodyPr wrap="square" rtlCol="0">
            <a:spAutoFit/>
          </a:bodyPr>
          <a:lstStyle/>
          <a:p>
            <a:r>
              <a:rPr lang="uk-UA" b="1" dirty="0" smtClean="0">
                <a:solidFill>
                  <a:srgbClr val="002060"/>
                </a:solidFill>
              </a:rPr>
              <a:t>Наприклад: </a:t>
            </a:r>
            <a:r>
              <a:rPr lang="uk-UA" dirty="0" smtClean="0"/>
              <a:t>ст. 26 «Право на освіту» - картка «Я можу ходити в школу і навчатися», «Я можу вільно займатися самоосвітою»</a:t>
            </a:r>
            <a:endParaRPr lang="uk-UA" dirty="0"/>
          </a:p>
        </p:txBody>
      </p:sp>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6203" t="23017" r="38873" b="35216"/>
          <a:stretch/>
        </p:blipFill>
        <p:spPr bwMode="auto">
          <a:xfrm>
            <a:off x="7392144" y="4432855"/>
            <a:ext cx="4266944" cy="24251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04396" y="5473005"/>
            <a:ext cx="6799716" cy="954107"/>
          </a:xfrm>
          <a:prstGeom prst="rect">
            <a:avLst/>
          </a:prstGeom>
        </p:spPr>
        <p:txBody>
          <a:bodyPr wrap="square">
            <a:spAutoFit/>
          </a:bodyPr>
          <a:lstStyle/>
          <a:p>
            <a:endParaRPr lang="uk-UA" dirty="0"/>
          </a:p>
          <a:p>
            <a:endParaRPr lang="uk-UA" dirty="0"/>
          </a:p>
          <a:p>
            <a:r>
              <a:rPr lang="ru-RU" dirty="0"/>
              <a:t> </a:t>
            </a:r>
            <a:r>
              <a:rPr lang="ru-RU" dirty="0" smtClean="0">
                <a:solidFill>
                  <a:srgbClr val="002060"/>
                </a:solidFill>
              </a:rPr>
              <a:t>«Культура </a:t>
            </a:r>
            <a:r>
              <a:rPr lang="ru-RU" dirty="0">
                <a:solidFill>
                  <a:srgbClr val="002060"/>
                </a:solidFill>
              </a:rPr>
              <a:t>й практика викладання прав </a:t>
            </a:r>
          </a:p>
          <a:p>
            <a:r>
              <a:rPr lang="uk-UA" dirty="0" smtClean="0">
                <a:solidFill>
                  <a:srgbClr val="002060"/>
                </a:solidFill>
              </a:rPr>
              <a:t>ігри» (методична збірка)</a:t>
            </a:r>
            <a:endParaRPr lang="uk-UA" dirty="0">
              <a:solidFill>
                <a:srgbClr val="002060"/>
              </a:solidFill>
            </a:endParaRPr>
          </a:p>
        </p:txBody>
      </p:sp>
      <p:sp>
        <p:nvSpPr>
          <p:cNvPr id="3" name="Прямоугольник 2"/>
          <p:cNvSpPr/>
          <p:nvPr/>
        </p:nvSpPr>
        <p:spPr>
          <a:xfrm>
            <a:off x="3674940" y="5903891"/>
            <a:ext cx="3357009" cy="523220"/>
          </a:xfrm>
          <a:prstGeom prst="rect">
            <a:avLst/>
          </a:prstGeom>
        </p:spPr>
        <p:txBody>
          <a:bodyPr wrap="none">
            <a:spAutoFit/>
          </a:bodyPr>
          <a:lstStyle/>
          <a:p>
            <a:pPr algn="just"/>
            <a:r>
              <a:rPr lang="uk-UA" dirty="0">
                <a:solidFill>
                  <a:srgbClr val="002060"/>
                </a:solidFill>
              </a:rPr>
              <a:t>людини: поради, вправи, симуляційні </a:t>
            </a:r>
          </a:p>
          <a:p>
            <a:pPr lvl="0"/>
            <a:endParaRPr lang="uk-UA" dirty="0"/>
          </a:p>
        </p:txBody>
      </p:sp>
    </p:spTree>
    <p:extLst>
      <p:ext uri="{BB962C8B-B14F-4D97-AF65-F5344CB8AC3E}">
        <p14:creationId xmlns:p14="http://schemas.microsoft.com/office/powerpoint/2010/main" val="30364803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4550857" y="1115783"/>
            <a:ext cx="7056784" cy="4502963"/>
          </a:xfrm>
        </p:spPr>
        <p:txBody>
          <a:bodyPr/>
          <a:lstStyle/>
          <a:p>
            <a:pPr marL="50800" indent="0" algn="just">
              <a:buNone/>
            </a:pPr>
            <a:r>
              <a:rPr lang="uk-UA" sz="1600" dirty="0" smtClean="0">
                <a:solidFill>
                  <a:schemeClr val="tx1"/>
                </a:solidFill>
                <a:latin typeface="Arial" panose="020B0604020202020204" pitchFamily="34" charset="0"/>
                <a:cs typeface="Arial" panose="020B0604020202020204" pitchFamily="34" charset="0"/>
              </a:rPr>
              <a:t>       Дайте коротке тлумачення толерантності як терпимості та поваги до права кожного на те, «щоб бути самим/самою собою». </a:t>
            </a:r>
          </a:p>
          <a:p>
            <a:pPr marL="50800" indent="0" algn="just">
              <a:buNone/>
            </a:pPr>
            <a:r>
              <a:rPr lang="uk-UA" sz="1600" dirty="0" smtClean="0">
                <a:solidFill>
                  <a:schemeClr val="tx1"/>
                </a:solidFill>
                <a:latin typeface="Arial" panose="020B0604020202020204" pitchFamily="34" charset="0"/>
                <a:cs typeface="Arial" panose="020B0604020202020204" pitchFamily="34" charset="0"/>
              </a:rPr>
              <a:t>        Поясніть, що відносини між людьми можуть розвиватися як по висхідній, так і  по низхідній, як до більш позитивних, конструктивних, так і до негативних,  деструктивних. </a:t>
            </a:r>
            <a:endParaRPr lang="uk-UA" sz="1600" dirty="0">
              <a:solidFill>
                <a:schemeClr val="tx1"/>
              </a:solidFill>
              <a:latin typeface="Arial" panose="020B0604020202020204" pitchFamily="34" charset="0"/>
              <a:cs typeface="Arial" panose="020B0604020202020204" pitchFamily="34" charset="0"/>
            </a:endParaRPr>
          </a:p>
        </p:txBody>
      </p:sp>
      <p:sp>
        <p:nvSpPr>
          <p:cNvPr id="3" name="Заголовок 2"/>
          <p:cNvSpPr>
            <a:spLocks noGrp="1"/>
          </p:cNvSpPr>
          <p:nvPr>
            <p:ph type="title"/>
          </p:nvPr>
        </p:nvSpPr>
        <p:spPr>
          <a:xfrm>
            <a:off x="3986247" y="332656"/>
            <a:ext cx="7769024" cy="836728"/>
          </a:xfrm>
        </p:spPr>
        <p:txBody>
          <a:bodyPr/>
          <a:lstStyle/>
          <a:p>
            <a:pPr algn="ctr"/>
            <a:r>
              <a:rPr lang="uk-UA" sz="1800" dirty="0" smtClean="0">
                <a:solidFill>
                  <a:srgbClr val="002060"/>
                </a:solidFill>
                <a:latin typeface="Arial" panose="020B0604020202020204" pitchFamily="34" charset="0"/>
                <a:cs typeface="Arial" panose="020B0604020202020204" pitchFamily="34" charset="0"/>
              </a:rPr>
              <a:t>Вправа «Сходинки взаємин»</a:t>
            </a:r>
            <a:endParaRPr lang="uk-UA" sz="1800" dirty="0">
              <a:solidFill>
                <a:srgbClr val="002060"/>
              </a:solidFill>
              <a:latin typeface="Arial" panose="020B0604020202020204" pitchFamily="34" charset="0"/>
              <a:cs typeface="Arial" panose="020B0604020202020204" pitchFamily="34" charset="0"/>
            </a:endParaRPr>
          </a:p>
        </p:txBody>
      </p:sp>
      <p:pic>
        <p:nvPicPr>
          <p:cNvPr id="1026" name="Picture 2" descr="Лестница рисунок (68 фото) » Рисунки для срисовки и не только"/>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76" y="695908"/>
            <a:ext cx="4994204" cy="534271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071664" y="2780928"/>
            <a:ext cx="8856984" cy="3046988"/>
          </a:xfrm>
          <a:prstGeom prst="rect">
            <a:avLst/>
          </a:prstGeom>
        </p:spPr>
        <p:txBody>
          <a:bodyPr wrap="square">
            <a:spAutoFit/>
          </a:bodyPr>
          <a:lstStyle/>
          <a:p>
            <a:pPr algn="just"/>
            <a:r>
              <a:rPr lang="uk-UA" sz="1600" b="1" dirty="0" smtClean="0">
                <a:solidFill>
                  <a:srgbClr val="002060"/>
                </a:solidFill>
              </a:rPr>
              <a:t>       Завдання</a:t>
            </a:r>
            <a:r>
              <a:rPr lang="uk-UA" sz="1600" b="1" dirty="0">
                <a:solidFill>
                  <a:srgbClr val="002060"/>
                </a:solidFill>
              </a:rPr>
              <a:t>: </a:t>
            </a:r>
          </a:p>
          <a:p>
            <a:pPr algn="just"/>
            <a:r>
              <a:rPr lang="uk-UA" sz="1600" dirty="0" smtClean="0"/>
              <a:t>       «Перед вами сходинки, однією з яких є сходинка «Терпимість». Сходами можна рухатися вгору, а значить розвивати відносини до кращих, і можна рухатися вниз, що означатиме погіршення відносин.</a:t>
            </a:r>
            <a:r>
              <a:rPr lang="ru-RU" sz="1600" dirty="0" smtClean="0"/>
              <a:t> </a:t>
            </a:r>
            <a:endParaRPr lang="ru-RU" sz="1600" dirty="0"/>
          </a:p>
          <a:p>
            <a:pPr algn="just"/>
            <a:r>
              <a:rPr lang="uk-UA" sz="1600" dirty="0" smtClean="0"/>
              <a:t>        Вам </a:t>
            </a:r>
            <a:r>
              <a:rPr lang="uk-UA" sz="1600" dirty="0"/>
              <a:t>пропонуються 10 різних понять </a:t>
            </a:r>
            <a:r>
              <a:rPr lang="uk-UA" sz="1600" dirty="0" smtClean="0"/>
              <a:t>і </a:t>
            </a:r>
            <a:r>
              <a:rPr lang="uk-UA" sz="1600" dirty="0"/>
              <a:t>типів відносин, поведінки, ставлень. Обговоріть їх та розташуйте на сходинках </a:t>
            </a:r>
            <a:r>
              <a:rPr lang="uk-UA" sz="1600" dirty="0" smtClean="0"/>
              <a:t>угору </a:t>
            </a:r>
            <a:r>
              <a:rPr lang="uk-UA" sz="1600" dirty="0"/>
              <a:t>та вниз таким чином, щоб на верхній сходинці було слово, яке для вас означає найпозитивніший вид взаємин між людьми, а останньою внизу було поняття, яке на вашу думку характеризує негативні відносини. </a:t>
            </a:r>
          </a:p>
          <a:p>
            <a:pPr algn="just"/>
            <a:r>
              <a:rPr lang="uk-UA" sz="1600" dirty="0" smtClean="0"/>
              <a:t>        Вільних сходинок 10, а пропонованих понять усього 9. Це означає, що один термін має бути запропонований вами самостійно. </a:t>
            </a:r>
          </a:p>
          <a:p>
            <a:pPr algn="just"/>
            <a:r>
              <a:rPr lang="uk-UA" sz="1600" dirty="0" smtClean="0"/>
              <a:t>       Під час роботи керуйтеся принципом, що кожен наступний вид відносин залежить від попереднього, тобто часто неможливий без нього». </a:t>
            </a:r>
            <a:endParaRPr lang="uk-UA" sz="1600" dirty="0"/>
          </a:p>
        </p:txBody>
      </p:sp>
      <p:sp>
        <p:nvSpPr>
          <p:cNvPr id="5" name="TextBox 4"/>
          <p:cNvSpPr txBox="1"/>
          <p:nvPr/>
        </p:nvSpPr>
        <p:spPr>
          <a:xfrm rot="1640422">
            <a:off x="1081316" y="3575007"/>
            <a:ext cx="1656184" cy="276999"/>
          </a:xfrm>
          <a:prstGeom prst="rect">
            <a:avLst/>
          </a:prstGeom>
          <a:noFill/>
        </p:spPr>
        <p:txBody>
          <a:bodyPr wrap="square" rtlCol="0">
            <a:spAutoFit/>
          </a:bodyPr>
          <a:lstStyle/>
          <a:p>
            <a:pPr algn="ctr"/>
            <a:r>
              <a:rPr lang="ru-RU" sz="1200" b="1" dirty="0">
                <a:solidFill>
                  <a:srgbClr val="002060"/>
                </a:solidFill>
              </a:rPr>
              <a:t>Т</a:t>
            </a:r>
            <a:r>
              <a:rPr lang="ru-RU" sz="1200" b="1" dirty="0" smtClean="0">
                <a:solidFill>
                  <a:srgbClr val="002060"/>
                </a:solidFill>
              </a:rPr>
              <a:t>ерпимість</a:t>
            </a:r>
            <a:endParaRPr lang="uk-UA" sz="1200" b="1" dirty="0">
              <a:solidFill>
                <a:srgbClr val="002060"/>
              </a:solidFill>
            </a:endParaRPr>
          </a:p>
        </p:txBody>
      </p:sp>
      <p:sp>
        <p:nvSpPr>
          <p:cNvPr id="6" name="Прямоугольник 5"/>
          <p:cNvSpPr/>
          <p:nvPr/>
        </p:nvSpPr>
        <p:spPr>
          <a:xfrm>
            <a:off x="364969" y="389569"/>
            <a:ext cx="1544439" cy="2308324"/>
          </a:xfrm>
          <a:prstGeom prst="rect">
            <a:avLst/>
          </a:prstGeom>
        </p:spPr>
        <p:txBody>
          <a:bodyPr wrap="square">
            <a:spAutoFit/>
          </a:bodyPr>
          <a:lstStyle/>
          <a:p>
            <a:pPr algn="ctr"/>
            <a:r>
              <a:rPr lang="uk-UA" sz="1600" dirty="0">
                <a:solidFill>
                  <a:schemeClr val="tx2">
                    <a:lumMod val="10000"/>
                  </a:schemeClr>
                </a:solidFill>
              </a:rPr>
              <a:t>Товариськість </a:t>
            </a:r>
          </a:p>
          <a:p>
            <a:pPr algn="ctr"/>
            <a:r>
              <a:rPr lang="uk-UA" sz="1600" dirty="0">
                <a:solidFill>
                  <a:schemeClr val="tx2">
                    <a:lumMod val="10000"/>
                  </a:schemeClr>
                </a:solidFill>
              </a:rPr>
              <a:t>Упередження </a:t>
            </a:r>
          </a:p>
          <a:p>
            <a:pPr algn="ctr"/>
            <a:r>
              <a:rPr lang="uk-UA" sz="1600" dirty="0">
                <a:solidFill>
                  <a:schemeClr val="tx2">
                    <a:lumMod val="10000"/>
                  </a:schemeClr>
                </a:solidFill>
              </a:rPr>
              <a:t>Співпраця </a:t>
            </a:r>
          </a:p>
          <a:p>
            <a:pPr algn="ctr"/>
            <a:r>
              <a:rPr lang="uk-UA" sz="1600" dirty="0">
                <a:solidFill>
                  <a:schemeClr val="tx2">
                    <a:lumMod val="10000"/>
                  </a:schemeClr>
                </a:solidFill>
              </a:rPr>
              <a:t>Звинувачення </a:t>
            </a:r>
          </a:p>
          <a:p>
            <a:pPr algn="ctr"/>
            <a:r>
              <a:rPr lang="uk-UA" sz="1600" dirty="0">
                <a:solidFill>
                  <a:schemeClr val="tx2">
                    <a:lumMod val="10000"/>
                  </a:schemeClr>
                </a:solidFill>
              </a:rPr>
              <a:t>Дискримінація </a:t>
            </a:r>
          </a:p>
          <a:p>
            <a:pPr algn="ctr"/>
            <a:r>
              <a:rPr lang="uk-UA" sz="1600" dirty="0">
                <a:solidFill>
                  <a:schemeClr val="tx2">
                    <a:lumMod val="10000"/>
                  </a:schemeClr>
                </a:solidFill>
              </a:rPr>
              <a:t>Повага </a:t>
            </a:r>
          </a:p>
          <a:p>
            <a:pPr algn="ctr"/>
            <a:r>
              <a:rPr lang="uk-UA" sz="1600" dirty="0">
                <a:solidFill>
                  <a:schemeClr val="tx2">
                    <a:lumMod val="10000"/>
                  </a:schemeClr>
                </a:solidFill>
              </a:rPr>
              <a:t>Насильство </a:t>
            </a:r>
          </a:p>
          <a:p>
            <a:pPr algn="ctr"/>
            <a:r>
              <a:rPr lang="uk-UA" sz="1600" dirty="0">
                <a:solidFill>
                  <a:schemeClr val="tx2">
                    <a:lumMod val="10000"/>
                  </a:schemeClr>
                </a:solidFill>
              </a:rPr>
              <a:t>Стереотипи </a:t>
            </a:r>
          </a:p>
          <a:p>
            <a:pPr algn="ctr"/>
            <a:r>
              <a:rPr lang="uk-UA" sz="1600" dirty="0">
                <a:solidFill>
                  <a:schemeClr val="tx2">
                    <a:lumMod val="10000"/>
                  </a:schemeClr>
                </a:solidFill>
              </a:rPr>
              <a:t>Порозуміння </a:t>
            </a:r>
          </a:p>
        </p:txBody>
      </p:sp>
    </p:spTree>
    <p:extLst>
      <p:ext uri="{BB962C8B-B14F-4D97-AF65-F5344CB8AC3E}">
        <p14:creationId xmlns:p14="http://schemas.microsoft.com/office/powerpoint/2010/main" val="15676570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791744" y="741214"/>
            <a:ext cx="7992888" cy="4502963"/>
          </a:xfrm>
        </p:spPr>
        <p:txBody>
          <a:bodyPr/>
          <a:lstStyle/>
          <a:p>
            <a:pPr marL="50800" indent="0" algn="just">
              <a:buNone/>
            </a:pPr>
            <a:r>
              <a:rPr lang="uk-UA" sz="1600" b="1" dirty="0" smtClean="0">
                <a:latin typeface="Arial" panose="020B0604020202020204" pitchFamily="34" charset="0"/>
                <a:cs typeface="Arial" panose="020B0604020202020204" pitchFamily="34" charset="0"/>
              </a:rPr>
              <a:t>Щоб більше дізнатися про права людини </a:t>
            </a:r>
            <a:endParaRPr lang="uk-UA" sz="1600" dirty="0" smtClean="0">
              <a:solidFill>
                <a:schemeClr val="tx1"/>
              </a:solidFill>
              <a:latin typeface="Arial" panose="020B0604020202020204" pitchFamily="34" charset="0"/>
              <a:cs typeface="Arial" panose="020B0604020202020204" pitchFamily="34" charset="0"/>
            </a:endParaRP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Онлайн-курс «Права людини в освітньому просторі» (онлайн-освіта EdEra) </a:t>
            </a: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Онлайн-курс «Недискримінаційний підхід у навчанні» </a:t>
            </a:r>
            <a:r>
              <a:rPr lang="uk-UA" sz="1600" dirty="0">
                <a:solidFill>
                  <a:schemeClr val="tx1"/>
                </a:solidFill>
                <a:latin typeface="Arial" panose="020B0604020202020204" pitchFamily="34" charset="0"/>
                <a:cs typeface="Arial" panose="020B0604020202020204" pitchFamily="34" charset="0"/>
              </a:rPr>
              <a:t>(онлайн-освіта EdEra) </a:t>
            </a:r>
            <a:endParaRPr lang="uk-UA" sz="1600" dirty="0" smtClean="0">
              <a:solidFill>
                <a:schemeClr val="tx1"/>
              </a:solidFill>
              <a:latin typeface="Arial" panose="020B0604020202020204" pitchFamily="34" charset="0"/>
              <a:cs typeface="Arial" panose="020B0604020202020204" pitchFamily="34" charset="0"/>
            </a:endParaRP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Онлайн-курс «Права людини в дії» на порталі </a:t>
            </a:r>
            <a:r>
              <a:rPr lang="uk-UA" sz="1600" dirty="0">
                <a:solidFill>
                  <a:schemeClr val="tx1"/>
                </a:solidFill>
                <a:latin typeface="Arial" panose="020B0604020202020204" pitchFamily="34" charset="0"/>
                <a:cs typeface="Arial" panose="020B0604020202020204" pitchFamily="34" charset="0"/>
              </a:rPr>
              <a:t>ВУМ </a:t>
            </a:r>
            <a:r>
              <a:rPr lang="en-US" sz="1600" dirty="0">
                <a:solidFill>
                  <a:schemeClr val="tx1"/>
                </a:solidFill>
                <a:latin typeface="Arial" panose="020B0604020202020204" pitchFamily="34" charset="0"/>
                <a:cs typeface="Arial" panose="020B0604020202020204" pitchFamily="34" charset="0"/>
              </a:rPr>
              <a:t>online</a:t>
            </a:r>
            <a:r>
              <a:rPr lang="uk-UA" sz="1600" dirty="0" smtClean="0">
                <a:solidFill>
                  <a:schemeClr val="tx1"/>
                </a:solidFill>
                <a:latin typeface="Arial" panose="020B0604020202020204" pitchFamily="34" charset="0"/>
                <a:cs typeface="Arial" panose="020B0604020202020204" pitchFamily="34" charset="0"/>
              </a:rPr>
              <a:t> </a:t>
            </a:r>
          </a:p>
          <a:p>
            <a:pPr marL="0" indent="0" algn="just">
              <a:lnSpc>
                <a:spcPct val="100000"/>
              </a:lnSpc>
              <a:spcBef>
                <a:spcPts val="0"/>
              </a:spcBef>
              <a:buNone/>
            </a:pPr>
            <a:r>
              <a:rPr lang="uk-UA" sz="1600" dirty="0" smtClean="0">
                <a:solidFill>
                  <a:schemeClr val="tx1"/>
                </a:solidFill>
                <a:latin typeface="Arial" panose="020B0604020202020204" pitchFamily="34" charset="0"/>
                <a:cs typeface="Arial" panose="020B0604020202020204" pitchFamily="34" charset="0"/>
              </a:rPr>
              <a:t>Онлайн-курс «Усе, що треба знати для забезпечення прав підлітків в Україні» </a:t>
            </a:r>
            <a:r>
              <a:rPr lang="uk-UA" sz="1600" dirty="0">
                <a:solidFill>
                  <a:schemeClr val="tx1"/>
                </a:solidFill>
                <a:latin typeface="Arial" panose="020B0604020202020204" pitchFamily="34" charset="0"/>
                <a:cs typeface="Arial" panose="020B0604020202020204" pitchFamily="34" charset="0"/>
              </a:rPr>
              <a:t>(онлайн-освіта EdEra) </a:t>
            </a:r>
          </a:p>
          <a:p>
            <a:pPr marL="50800" indent="0">
              <a:buNone/>
            </a:pPr>
            <a:endParaRPr lang="uk-UA" sz="1600" dirty="0">
              <a:solidFill>
                <a:schemeClr val="tx1"/>
              </a:solidFill>
              <a:latin typeface="Arial" panose="020B0604020202020204" pitchFamily="34" charset="0"/>
              <a:cs typeface="Arial" panose="020B0604020202020204" pitchFamily="34" charset="0"/>
            </a:endParaRPr>
          </a:p>
        </p:txBody>
      </p:sp>
      <p:sp>
        <p:nvSpPr>
          <p:cNvPr id="3" name="Заголовок 2"/>
          <p:cNvSpPr>
            <a:spLocks noGrp="1"/>
          </p:cNvSpPr>
          <p:nvPr>
            <p:ph type="title"/>
          </p:nvPr>
        </p:nvSpPr>
        <p:spPr>
          <a:xfrm>
            <a:off x="561000" y="144001"/>
            <a:ext cx="11287800" cy="836728"/>
          </a:xfrm>
        </p:spPr>
        <p:txBody>
          <a:bodyPr/>
          <a:lstStyle/>
          <a:p>
            <a:pPr algn="ctr"/>
            <a:r>
              <a:rPr lang="uk-UA" sz="3200"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РЕКОМЕНДУЄМО</a:t>
            </a:r>
            <a:endParaRPr lang="uk-UA" sz="3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6" name="Picture 2" descr="D:\Downloads\websiteplanet-qr (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719" y="2417298"/>
            <a:ext cx="1889448" cy="1889448"/>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5538184" y="2417301"/>
            <a:ext cx="5002377" cy="738664"/>
          </a:xfrm>
          <a:prstGeom prst="rect">
            <a:avLst/>
          </a:prstGeom>
        </p:spPr>
        <p:txBody>
          <a:bodyPr wrap="square">
            <a:spAutoFit/>
          </a:bodyPr>
          <a:lstStyle/>
          <a:p>
            <a:r>
              <a:rPr lang="en-US" dirty="0">
                <a:hlinkClick r:id="rId3"/>
              </a:rPr>
              <a:t>https://www.living-democracy.com/uk/textbooks/volume-3</a:t>
            </a:r>
            <a:r>
              <a:rPr lang="en-US" dirty="0" smtClean="0">
                <a:hlinkClick r:id="rId3"/>
              </a:rPr>
              <a:t>/</a:t>
            </a:r>
            <a:endParaRPr lang="ru-RU" dirty="0" smtClean="0"/>
          </a:p>
          <a:p>
            <a:r>
              <a:rPr lang="ru-RU" dirty="0" smtClean="0"/>
              <a:t>Живемо в демократії - платформа</a:t>
            </a:r>
          </a:p>
          <a:p>
            <a:endParaRPr lang="uk-UA" dirty="0"/>
          </a:p>
        </p:txBody>
      </p:sp>
      <p:pic>
        <p:nvPicPr>
          <p:cNvPr id="1030" name="Picture 6" descr="Онлайн-ресурси — Програма підтримки освітніх реформ в Україні «Демократична  школа»"/>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178" y="230196"/>
            <a:ext cx="3456383" cy="468052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427741" y="2996955"/>
            <a:ext cx="6489583" cy="954107"/>
          </a:xfrm>
          <a:prstGeom prst="rect">
            <a:avLst/>
          </a:prstGeom>
        </p:spPr>
        <p:txBody>
          <a:bodyPr wrap="square">
            <a:spAutoFit/>
          </a:bodyPr>
          <a:lstStyle/>
          <a:p>
            <a:pPr algn="just"/>
            <a:r>
              <a:rPr lang="uk-UA" dirty="0" smtClean="0"/>
              <a:t>      Модельна </a:t>
            </a:r>
            <a:r>
              <a:rPr lang="uk-UA" dirty="0"/>
              <a:t>навчальна програма «Основи медіаграмотності» (5-6 класи) для закладів загальної середньої освіти / О. П. Мокрогуз / За редакцією </a:t>
            </a:r>
            <a:r>
              <a:rPr lang="uk-UA" dirty="0" smtClean="0"/>
              <a:t>                   О</a:t>
            </a:r>
            <a:r>
              <a:rPr lang="uk-UA" dirty="0"/>
              <a:t>. В. Волошенюк, В. Ф. Іванова, Р. І. Євтушенко – Київ: Академія української преси, Центр вільної преси, 2021. – 21 с.</a:t>
            </a:r>
          </a:p>
        </p:txBody>
      </p:sp>
      <p:pic>
        <p:nvPicPr>
          <p:cNvPr id="1028" name="Picture 4" descr="Новини — Програма підтримки освітніх реформ в Україні «Демократична школа»"/>
          <p:cNvPicPr>
            <a:picLocks noChangeAspect="1" noChangeArrowheads="1"/>
          </p:cNvPicPr>
          <p:nvPr/>
        </p:nvPicPr>
        <p:blipFill rotWithShape="1">
          <a:blip r:embed="rId5">
            <a:extLst>
              <a:ext uri="{28A0092B-C50C-407E-A947-70E740481C1C}">
                <a14:useLocalDpi xmlns:a14="http://schemas.microsoft.com/office/drawing/2010/main" val="0"/>
              </a:ext>
            </a:extLst>
          </a:blip>
          <a:srcRect t="4143" b="6182"/>
          <a:stretch/>
        </p:blipFill>
        <p:spPr bwMode="auto">
          <a:xfrm>
            <a:off x="335363" y="4208112"/>
            <a:ext cx="2793551" cy="1697794"/>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402479" y="4294861"/>
            <a:ext cx="6937732" cy="1384995"/>
          </a:xfrm>
          <a:prstGeom prst="rect">
            <a:avLst/>
          </a:prstGeom>
        </p:spPr>
        <p:txBody>
          <a:bodyPr wrap="square">
            <a:spAutoFit/>
          </a:bodyPr>
          <a:lstStyle/>
          <a:p>
            <a:pPr algn="just"/>
            <a:r>
              <a:rPr lang="uk-UA" dirty="0" smtClean="0"/>
              <a:t>     Методичний посібник з </a:t>
            </a:r>
            <a:r>
              <a:rPr lang="uk-UA" dirty="0"/>
              <a:t>громадянської парламентської просвіти для роботи з дітьми та молоддю / Гриньова М., Іванюк І., Паращенко Л., Юрчишин Л. За </a:t>
            </a:r>
            <a:r>
              <a:rPr lang="uk-UA" dirty="0" smtClean="0"/>
              <a:t>загальною редакцією </a:t>
            </a:r>
            <a:r>
              <a:rPr lang="uk-UA" dirty="0"/>
              <a:t>Паращенко Л. – Київ, 2020. – 96 с.</a:t>
            </a:r>
          </a:p>
          <a:p>
            <a:pPr algn="just"/>
            <a:endParaRPr lang="uk-UA" dirty="0"/>
          </a:p>
          <a:p>
            <a:pPr algn="just"/>
            <a:endParaRPr lang="uk-UA" dirty="0"/>
          </a:p>
          <a:p>
            <a:pPr algn="just"/>
            <a:endParaRPr lang="uk-UA" dirty="0"/>
          </a:p>
        </p:txBody>
      </p:sp>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4336" y="3918499"/>
            <a:ext cx="1459651" cy="212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3423359" y="5057009"/>
            <a:ext cx="4904890" cy="523220"/>
          </a:xfrm>
          <a:prstGeom prst="rect">
            <a:avLst/>
          </a:prstGeom>
          <a:noFill/>
        </p:spPr>
        <p:txBody>
          <a:bodyPr wrap="square" rtlCol="0">
            <a:spAutoFit/>
          </a:bodyPr>
          <a:lstStyle/>
          <a:p>
            <a:pPr algn="just"/>
            <a:r>
              <a:rPr lang="uk-UA" dirty="0" smtClean="0"/>
              <a:t>«Закладинки» - посібник з протидії мові ненависті онлайн через освіту з прав людини</a:t>
            </a:r>
            <a:endParaRPr lang="uk-UA" dirty="0"/>
          </a:p>
        </p:txBody>
      </p:sp>
      <p:sp>
        <p:nvSpPr>
          <p:cNvPr id="9" name="Прямоугольник 8"/>
          <p:cNvSpPr/>
          <p:nvPr/>
        </p:nvSpPr>
        <p:spPr>
          <a:xfrm>
            <a:off x="5169636" y="5515904"/>
            <a:ext cx="2980303" cy="523220"/>
          </a:xfrm>
          <a:prstGeom prst="rect">
            <a:avLst/>
          </a:prstGeom>
        </p:spPr>
        <p:txBody>
          <a:bodyPr wrap="none">
            <a:spAutoFit/>
          </a:bodyPr>
          <a:lstStyle/>
          <a:p>
            <a:r>
              <a:rPr lang="en-US" dirty="0">
                <a:hlinkClick r:id="rId7"/>
              </a:rPr>
              <a:t>http://</a:t>
            </a:r>
            <a:r>
              <a:rPr lang="en-US" dirty="0" smtClean="0">
                <a:hlinkClick r:id="rId7"/>
              </a:rPr>
              <a:t>media-iq.tilda.ws/25questions</a:t>
            </a:r>
            <a:endParaRPr lang="uk-UA" dirty="0" smtClean="0"/>
          </a:p>
          <a:p>
            <a:endParaRPr lang="uk-UA" dirty="0"/>
          </a:p>
        </p:txBody>
      </p:sp>
      <p:sp>
        <p:nvSpPr>
          <p:cNvPr id="10" name="Прямоугольник 9"/>
          <p:cNvSpPr/>
          <p:nvPr/>
        </p:nvSpPr>
        <p:spPr>
          <a:xfrm>
            <a:off x="3423358" y="5525967"/>
            <a:ext cx="1731564" cy="307777"/>
          </a:xfrm>
          <a:prstGeom prst="rect">
            <a:avLst/>
          </a:prstGeom>
        </p:spPr>
        <p:txBody>
          <a:bodyPr wrap="none">
            <a:spAutoFit/>
          </a:bodyPr>
          <a:lstStyle/>
          <a:p>
            <a:r>
              <a:rPr lang="uk-UA" dirty="0"/>
              <a:t>Гра «25 запитань»</a:t>
            </a:r>
          </a:p>
        </p:txBody>
      </p:sp>
      <p:sp>
        <p:nvSpPr>
          <p:cNvPr id="11" name="Прямоугольник 10"/>
          <p:cNvSpPr/>
          <p:nvPr/>
        </p:nvSpPr>
        <p:spPr>
          <a:xfrm>
            <a:off x="3438272" y="5814839"/>
            <a:ext cx="4737194" cy="307777"/>
          </a:xfrm>
          <a:prstGeom prst="rect">
            <a:avLst/>
          </a:prstGeom>
        </p:spPr>
        <p:txBody>
          <a:bodyPr wrap="none">
            <a:spAutoFit/>
          </a:bodyPr>
          <a:lstStyle/>
          <a:p>
            <a:r>
              <a:rPr lang="ru-RU" dirty="0" smtClean="0"/>
              <a:t>Посібник </a:t>
            </a:r>
            <a:r>
              <a:rPr lang="ru-RU" dirty="0"/>
              <a:t>«Громадянська відповідальність: 80 вправ» </a:t>
            </a:r>
            <a:endParaRPr lang="uk-UA" dirty="0"/>
          </a:p>
        </p:txBody>
      </p:sp>
      <p:pic>
        <p:nvPicPr>
          <p:cNvPr id="15" name="Рисунок 14"/>
          <p:cNvPicPr/>
          <p:nvPr/>
        </p:nvPicPr>
        <p:blipFill rotWithShape="1">
          <a:blip r:embed="rId8"/>
          <a:srcRect l="46573" t="16880" r="25834" b="14036"/>
          <a:stretch/>
        </p:blipFill>
        <p:spPr bwMode="auto">
          <a:xfrm>
            <a:off x="8472264" y="4808846"/>
            <a:ext cx="1599933" cy="1937336"/>
          </a:xfrm>
          <a:prstGeom prst="rect">
            <a:avLst/>
          </a:prstGeom>
          <a:ln>
            <a:noFill/>
          </a:ln>
          <a:extLst>
            <a:ext uri="{53640926-AAD7-44D8-BBD7-CCE9431645EC}">
              <a14:shadowObscured xmlns:a14="http://schemas.microsoft.com/office/drawing/2010/main"/>
            </a:ext>
          </a:extLst>
        </p:spPr>
      </p:pic>
      <p:sp>
        <p:nvSpPr>
          <p:cNvPr id="16" name="Прямоугольник 15"/>
          <p:cNvSpPr/>
          <p:nvPr/>
        </p:nvSpPr>
        <p:spPr>
          <a:xfrm>
            <a:off x="301684" y="6132148"/>
            <a:ext cx="6802427" cy="523220"/>
          </a:xfrm>
          <a:prstGeom prst="rect">
            <a:avLst/>
          </a:prstGeom>
        </p:spPr>
        <p:txBody>
          <a:bodyPr wrap="square">
            <a:spAutoFit/>
          </a:bodyPr>
          <a:lstStyle/>
          <a:p>
            <a:pPr algn="ctr"/>
            <a:r>
              <a:rPr lang="ru-RU" u="sng" dirty="0" smtClean="0">
                <a:latin typeface="Arial" panose="020B0604020202020204" pitchFamily="34" charset="0"/>
                <a:cs typeface="Arial" panose="020B0604020202020204" pitchFamily="34" charset="0"/>
                <a:hlinkClick r:id="rId9"/>
              </a:rPr>
              <a:t>https</a:t>
            </a:r>
            <a:r>
              <a:rPr lang="ru-RU" u="sng" dirty="0">
                <a:latin typeface="Arial" panose="020B0604020202020204" pitchFamily="34" charset="0"/>
                <a:cs typeface="Arial" panose="020B0604020202020204" pitchFamily="34" charset="0"/>
                <a:hlinkClick r:id="rId9"/>
              </a:rPr>
              <a:t>://helsinki.org.ua/wp-content/uploads/2020/04/Prev_Posibnyk_MGB_A4-4.pdf</a:t>
            </a:r>
            <a:endParaRPr lang="uk-UA" dirty="0">
              <a:latin typeface="Arial" panose="020B0604020202020204" pitchFamily="34" charset="0"/>
              <a:cs typeface="Arial" panose="020B0604020202020204" pitchFamily="34" charset="0"/>
            </a:endParaRPr>
          </a:p>
          <a:p>
            <a:r>
              <a:rPr lang="ru-RU" dirty="0"/>
              <a:t> </a:t>
            </a:r>
            <a:endParaRPr lang="uk-UA" dirty="0"/>
          </a:p>
        </p:txBody>
      </p:sp>
    </p:spTree>
    <p:extLst>
      <p:ext uri="{BB962C8B-B14F-4D97-AF65-F5344CB8AC3E}">
        <p14:creationId xmlns:p14="http://schemas.microsoft.com/office/powerpoint/2010/main" val="6754383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9336" y="1268760"/>
            <a:ext cx="3456384" cy="51845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Текст 1"/>
          <p:cNvSpPr>
            <a:spLocks noGrp="1"/>
          </p:cNvSpPr>
          <p:nvPr>
            <p:ph type="body" idx="1"/>
          </p:nvPr>
        </p:nvSpPr>
        <p:spPr>
          <a:xfrm>
            <a:off x="632542" y="3652119"/>
            <a:ext cx="4608512" cy="866745"/>
          </a:xfrm>
        </p:spPr>
        <p:txBody>
          <a:bodyPr/>
          <a:lstStyle/>
          <a:p>
            <a:pPr marL="50800" indent="0" algn="ctr">
              <a:buNone/>
            </a:pPr>
            <a:r>
              <a:rPr lang="uk-UA" sz="1400" dirty="0">
                <a:solidFill>
                  <a:schemeClr val="tx1"/>
                </a:solidFill>
                <a:latin typeface="Arial" panose="020B0604020202020204" pitchFamily="34" charset="0"/>
                <a:cs typeface="Arial" panose="020B0604020202020204" pitchFamily="34" charset="0"/>
              </a:rPr>
              <a:t>М</a:t>
            </a:r>
            <a:r>
              <a:rPr lang="uk-UA" sz="1400" dirty="0" smtClean="0">
                <a:solidFill>
                  <a:schemeClr val="tx1"/>
                </a:solidFill>
                <a:latin typeface="Arial" panose="020B0604020202020204" pitchFamily="34" charset="0"/>
                <a:cs typeface="Arial" panose="020B0604020202020204" pitchFamily="34" charset="0"/>
              </a:rPr>
              <a:t>ультимедійний </a:t>
            </a:r>
            <a:r>
              <a:rPr lang="uk-UA" sz="1400" dirty="0">
                <a:solidFill>
                  <a:schemeClr val="tx1"/>
                </a:solidFill>
                <a:latin typeface="Arial" panose="020B0604020202020204" pitchFamily="34" charset="0"/>
                <a:cs typeface="Arial" panose="020B0604020202020204" pitchFamily="34" charset="0"/>
              </a:rPr>
              <a:t>онлайн-посібник </a:t>
            </a:r>
            <a:r>
              <a:rPr lang="uk-UA" sz="1400" dirty="0" smtClean="0">
                <a:solidFill>
                  <a:schemeClr val="tx1"/>
                </a:solidFill>
                <a:latin typeface="Arial" panose="020B0604020202020204" pitchFamily="34" charset="0"/>
                <a:cs typeface="Arial" panose="020B0604020202020204" pitchFamily="34" charset="0"/>
              </a:rPr>
              <a:t>з медіаграмотності </a:t>
            </a:r>
            <a:r>
              <a:rPr lang="en-US" sz="1400" dirty="0" smtClean="0">
                <a:solidFill>
                  <a:schemeClr val="tx1"/>
                </a:solidFill>
                <a:latin typeface="Arial" panose="020B0604020202020204" pitchFamily="34" charset="0"/>
                <a:cs typeface="Arial" panose="020B0604020202020204" pitchFamily="34" charset="0"/>
              </a:rPr>
              <a:t>URL</a:t>
            </a:r>
            <a:r>
              <a:rPr lang="uk-UA" sz="1400" dirty="0">
                <a:solidFill>
                  <a:schemeClr val="tx1"/>
                </a:solidFill>
                <a:latin typeface="Arial" panose="020B0604020202020204" pitchFamily="34" charset="0"/>
                <a:cs typeface="Arial" panose="020B0604020202020204" pitchFamily="34" charset="0"/>
              </a:rPr>
              <a:t>: </a:t>
            </a:r>
            <a:r>
              <a:rPr lang="uk-UA" sz="1400" u="sng" dirty="0">
                <a:solidFill>
                  <a:schemeClr val="tx1"/>
                </a:solidFill>
                <a:latin typeface="Arial" panose="020B0604020202020204" pitchFamily="34" charset="0"/>
                <a:cs typeface="Arial" panose="020B0604020202020204" pitchFamily="34" charset="0"/>
                <a:hlinkClick r:id="rId2"/>
              </a:rPr>
              <a:t>http://mediadriver.online/</a:t>
            </a:r>
            <a:endParaRPr lang="uk-UA" sz="1400" dirty="0">
              <a:solidFill>
                <a:schemeClr val="tx1"/>
              </a:solidFill>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660" b="5639"/>
          <a:stretch/>
        </p:blipFill>
        <p:spPr bwMode="auto">
          <a:xfrm>
            <a:off x="623392" y="922008"/>
            <a:ext cx="4984790" cy="2712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8738" t="42168" r="31587" b="17595"/>
          <a:stretch/>
        </p:blipFill>
        <p:spPr bwMode="auto">
          <a:xfrm>
            <a:off x="6312024" y="1003274"/>
            <a:ext cx="4371584" cy="2492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Заголовок 2"/>
          <p:cNvSpPr>
            <a:spLocks noGrp="1"/>
          </p:cNvSpPr>
          <p:nvPr>
            <p:ph type="title"/>
          </p:nvPr>
        </p:nvSpPr>
        <p:spPr>
          <a:xfrm>
            <a:off x="561000" y="144001"/>
            <a:ext cx="11287800" cy="836728"/>
          </a:xfrm>
        </p:spPr>
        <p:txBody>
          <a:bodyPr/>
          <a:lstStyle/>
          <a:p>
            <a:pPr algn="ctr"/>
            <a:r>
              <a:rPr lang="uk-UA" sz="3200"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РЕКОМЕНДУЄМО</a:t>
            </a:r>
            <a:endParaRPr lang="uk-UA" sz="3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1701" b="6170"/>
          <a:stretch/>
        </p:blipFill>
        <p:spPr bwMode="auto">
          <a:xfrm>
            <a:off x="6672064" y="3665285"/>
            <a:ext cx="4680921" cy="2512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7196878" y="6334780"/>
            <a:ext cx="3975768" cy="523220"/>
          </a:xfrm>
          <a:prstGeom prst="rect">
            <a:avLst/>
          </a:prstGeom>
        </p:spPr>
        <p:txBody>
          <a:bodyPr wrap="none">
            <a:spAutoFit/>
          </a:bodyPr>
          <a:lstStyle/>
          <a:p>
            <a:r>
              <a:rPr lang="en-US" dirty="0">
                <a:hlinkClick r:id="rId6"/>
              </a:rPr>
              <a:t>https://www.stopfake.org/uk/yak-rozpiznaty-fejk</a:t>
            </a:r>
            <a:r>
              <a:rPr lang="en-US" dirty="0" smtClean="0">
                <a:hlinkClick r:id="rId6"/>
              </a:rPr>
              <a:t>/</a:t>
            </a:r>
            <a:endParaRPr lang="uk-UA" dirty="0" smtClean="0"/>
          </a:p>
          <a:p>
            <a:endParaRPr lang="uk-UA" dirty="0"/>
          </a:p>
        </p:txBody>
      </p:sp>
      <p:sp>
        <p:nvSpPr>
          <p:cNvPr id="6" name="Прямоугольник 5"/>
          <p:cNvSpPr/>
          <p:nvPr/>
        </p:nvSpPr>
        <p:spPr>
          <a:xfrm>
            <a:off x="479376" y="4813607"/>
            <a:ext cx="6414686" cy="738664"/>
          </a:xfrm>
          <a:prstGeom prst="rect">
            <a:avLst/>
          </a:prstGeom>
        </p:spPr>
        <p:txBody>
          <a:bodyPr wrap="square">
            <a:spAutoFit/>
          </a:bodyPr>
          <a:lstStyle/>
          <a:p>
            <a:pPr algn="just"/>
            <a:r>
              <a:rPr lang="uk-UA" dirty="0"/>
              <a:t>Медіаграмотність: Підручник для вчителів / Сінді Шейбе, Фейз Рогоу/ Перекл. з англ. С. Дьома; за загал. ред. В. Ф. Іванова, О. В. Волошенюк. </a:t>
            </a:r>
            <a:r>
              <a:rPr lang="uk-UA" dirty="0" smtClean="0"/>
              <a:t>- </a:t>
            </a:r>
            <a:r>
              <a:rPr lang="uk-UA" dirty="0"/>
              <a:t>К.: Центр Вільної Преси, Академія Української Преси, 2017. </a:t>
            </a:r>
            <a:r>
              <a:rPr lang="uk-UA" dirty="0" smtClean="0"/>
              <a:t>- </a:t>
            </a:r>
            <a:r>
              <a:rPr lang="uk-UA" dirty="0"/>
              <a:t>319 с.</a:t>
            </a:r>
          </a:p>
        </p:txBody>
      </p:sp>
      <p:sp>
        <p:nvSpPr>
          <p:cNvPr id="8" name="Прямоугольник 7"/>
          <p:cNvSpPr/>
          <p:nvPr/>
        </p:nvSpPr>
        <p:spPr>
          <a:xfrm>
            <a:off x="695400" y="5641111"/>
            <a:ext cx="5346335" cy="523220"/>
          </a:xfrm>
          <a:prstGeom prst="rect">
            <a:avLst/>
          </a:prstGeom>
        </p:spPr>
        <p:txBody>
          <a:bodyPr wrap="none">
            <a:spAutoFit/>
          </a:bodyPr>
          <a:lstStyle/>
          <a:p>
            <a:r>
              <a:rPr lang="en-US" dirty="0">
                <a:hlinkClick r:id="rId7"/>
              </a:rPr>
              <a:t>https://www.aup.com.ua/sindi-sheybe-feyz-rogou-mediagramotni</a:t>
            </a:r>
            <a:r>
              <a:rPr lang="en-US" dirty="0" smtClean="0">
                <a:hlinkClick r:id="rId7"/>
              </a:rPr>
              <a:t>/</a:t>
            </a:r>
            <a:endParaRPr lang="uk-UA" dirty="0" smtClean="0"/>
          </a:p>
          <a:p>
            <a:endParaRPr lang="uk-UA" dirty="0"/>
          </a:p>
        </p:txBody>
      </p:sp>
    </p:spTree>
    <p:extLst>
      <p:ext uri="{BB962C8B-B14F-4D97-AF65-F5344CB8AC3E}">
        <p14:creationId xmlns:p14="http://schemas.microsoft.com/office/powerpoint/2010/main" val="11979840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8" name="Google Shape;128;p21"/>
          <p:cNvSpPr/>
          <p:nvPr/>
        </p:nvSpPr>
        <p:spPr>
          <a:xfrm>
            <a:off x="4686028" y="1769754"/>
            <a:ext cx="2906581" cy="3469461"/>
          </a:xfrm>
          <a:prstGeom prst="rect">
            <a:avLst/>
          </a:prstGeom>
          <a:ln/>
        </p:spPr>
        <p:style>
          <a:lnRef idx="0">
            <a:schemeClr val="accent3"/>
          </a:lnRef>
          <a:fillRef idx="3">
            <a:schemeClr val="accent3"/>
          </a:fillRef>
          <a:effectRef idx="3">
            <a:schemeClr val="accent3"/>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3" name="Google Shape;143;p21"/>
          <p:cNvPicPr preferRelativeResize="0"/>
          <p:nvPr/>
        </p:nvPicPr>
        <p:blipFill rotWithShape="1">
          <a:blip r:embed="rId3">
            <a:alphaModFix/>
          </a:blip>
          <a:srcRect/>
          <a:stretch/>
        </p:blipFill>
        <p:spPr>
          <a:xfrm flipH="1">
            <a:off x="10440031" y="4924215"/>
            <a:ext cx="630000" cy="630000"/>
          </a:xfrm>
          <a:prstGeom prst="rect">
            <a:avLst/>
          </a:prstGeom>
          <a:noFill/>
          <a:ln>
            <a:noFill/>
          </a:ln>
        </p:spPr>
      </p:pic>
      <p:sp>
        <p:nvSpPr>
          <p:cNvPr id="2" name="Прямоугольник 1"/>
          <p:cNvSpPr/>
          <p:nvPr/>
        </p:nvSpPr>
        <p:spPr>
          <a:xfrm>
            <a:off x="191344" y="1452060"/>
            <a:ext cx="3384376" cy="48572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1" name="Google Shape;121;p21"/>
          <p:cNvSpPr/>
          <p:nvPr/>
        </p:nvSpPr>
        <p:spPr>
          <a:xfrm>
            <a:off x="865010" y="1769754"/>
            <a:ext cx="3028930" cy="3509182"/>
          </a:xfrm>
          <a:prstGeom prst="rect">
            <a:avLst/>
          </a:prstGeom>
          <a:ln/>
        </p:spPr>
        <p:style>
          <a:lnRef idx="1">
            <a:schemeClr val="accent6"/>
          </a:lnRef>
          <a:fillRef idx="3">
            <a:schemeClr val="accent6"/>
          </a:fillRef>
          <a:effectRef idx="2">
            <a:schemeClr val="accent6"/>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1444" t="16912" r="47841" b="8267"/>
          <a:stretch/>
        </p:blipFill>
        <p:spPr bwMode="auto">
          <a:xfrm>
            <a:off x="4915454" y="2062139"/>
            <a:ext cx="2447727" cy="2924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8000" t="16612" r="44318" b="16366"/>
          <a:stretch/>
        </p:blipFill>
        <p:spPr bwMode="auto">
          <a:xfrm>
            <a:off x="1215910" y="1989396"/>
            <a:ext cx="2327130" cy="3049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Google Shape;128;p21"/>
          <p:cNvSpPr/>
          <p:nvPr/>
        </p:nvSpPr>
        <p:spPr>
          <a:xfrm>
            <a:off x="8286428" y="1815588"/>
            <a:ext cx="2906581" cy="3469461"/>
          </a:xfrm>
          <a:prstGeom prst="rect">
            <a:avLst/>
          </a:prstGeom>
          <a:ln/>
        </p:spPr>
        <p:style>
          <a:lnRef idx="0">
            <a:schemeClr val="accent2"/>
          </a:lnRef>
          <a:fillRef idx="3">
            <a:schemeClr val="accent2"/>
          </a:fillRef>
          <a:effectRef idx="3">
            <a:schemeClr val="accent2"/>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34"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8344" t="16753" r="44156" b="16781"/>
          <a:stretch/>
        </p:blipFill>
        <p:spPr bwMode="auto">
          <a:xfrm>
            <a:off x="8532863" y="1973672"/>
            <a:ext cx="2413709" cy="3135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Заголовок 2"/>
          <p:cNvSpPr txBox="1">
            <a:spLocks/>
          </p:cNvSpPr>
          <p:nvPr/>
        </p:nvSpPr>
        <p:spPr>
          <a:xfrm>
            <a:off x="335360" y="260648"/>
            <a:ext cx="11287800" cy="836728"/>
          </a:xfrm>
          <a:prstGeom prst="rect">
            <a:avLst/>
          </a:prstGeom>
          <a:noFill/>
          <a:ln>
            <a:noFill/>
          </a:ln>
        </p:spPr>
        <p:txBody>
          <a:bodyPr spcFirstLastPara="1" vert="horz" wrap="square" lIns="91425" tIns="45700" rIns="91425" bIns="45700" rtlCol="0" anchor="ctr" anchorCtr="0">
            <a:noAutofit/>
          </a:bodyPr>
          <a:lstStyle>
            <a:lvl1pPr lvl="0" algn="l" defTabSz="914400" rtl="0" eaLnBrk="1" latinLnBrk="0" hangingPunct="1">
              <a:lnSpc>
                <a:spcPct val="90000"/>
              </a:lnSpc>
              <a:spcBef>
                <a:spcPts val="0"/>
              </a:spcBef>
              <a:spcAft>
                <a:spcPts val="0"/>
              </a:spcAft>
              <a:buClr>
                <a:schemeClr val="accent1"/>
              </a:buClr>
              <a:buSzPts val="6000"/>
              <a:buFont typeface="Calibri"/>
              <a:buNone/>
              <a:defRPr sz="6000" b="1" kern="1200">
                <a:solidFill>
                  <a:schemeClr val="accent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r>
              <a:rPr lang="uk-UA" sz="3200" dirty="0" smtClean="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РЕКОМЕНДУЄМО</a:t>
            </a:r>
            <a:endParaRPr lang="uk-UA" sz="320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7" name="Прямоугольник 36"/>
          <p:cNvSpPr/>
          <p:nvPr/>
        </p:nvSpPr>
        <p:spPr>
          <a:xfrm>
            <a:off x="6958001" y="5573307"/>
            <a:ext cx="4259499" cy="738664"/>
          </a:xfrm>
          <a:prstGeom prst="rect">
            <a:avLst/>
          </a:prstGeom>
        </p:spPr>
        <p:txBody>
          <a:bodyPr wrap="none">
            <a:spAutoFit/>
          </a:bodyPr>
          <a:lstStyle/>
          <a:p>
            <a:r>
              <a:rPr lang="uk-UA" dirty="0" smtClean="0">
                <a:hlinkClick r:id="rId7"/>
              </a:rPr>
              <a:t> </a:t>
            </a:r>
            <a:r>
              <a:rPr lang="en-US" dirty="0" smtClean="0">
                <a:hlinkClick r:id="rId7"/>
              </a:rPr>
              <a:t>https</a:t>
            </a:r>
            <a:r>
              <a:rPr lang="en-US" dirty="0">
                <a:hlinkClick r:id="rId7"/>
              </a:rPr>
              <a:t>://</a:t>
            </a:r>
            <a:r>
              <a:rPr lang="en-US" dirty="0" smtClean="0">
                <a:hlinkClick r:id="rId7"/>
              </a:rPr>
              <a:t>www.youtube.com/watch?v=6Mpxd-MQgUo</a:t>
            </a:r>
            <a:endParaRPr lang="uk-UA" dirty="0" smtClean="0"/>
          </a:p>
          <a:p>
            <a:pPr algn="ctr"/>
            <a:r>
              <a:rPr lang="uk-UA" dirty="0" smtClean="0"/>
              <a:t>Цифрове громадянство </a:t>
            </a:r>
          </a:p>
          <a:p>
            <a:endParaRPr lang="uk-UA" dirty="0"/>
          </a:p>
        </p:txBody>
      </p:sp>
      <p:sp>
        <p:nvSpPr>
          <p:cNvPr id="38" name="TextBox 37"/>
          <p:cNvSpPr txBox="1"/>
          <p:nvPr/>
        </p:nvSpPr>
        <p:spPr>
          <a:xfrm>
            <a:off x="1332435" y="1159672"/>
            <a:ext cx="9293650" cy="584775"/>
          </a:xfrm>
          <a:prstGeom prst="rect">
            <a:avLst/>
          </a:prstGeom>
          <a:noFill/>
        </p:spPr>
        <p:txBody>
          <a:bodyPr wrap="square" rtlCol="0">
            <a:spAutoFit/>
          </a:bodyPr>
          <a:lstStyle/>
          <a:p>
            <a:pPr algn="ctr"/>
            <a:r>
              <a:rPr lang="uk-UA" sz="1800" dirty="0" smtClean="0"/>
              <a:t>Посібники Ради Європи з прав людини </a:t>
            </a:r>
            <a:r>
              <a:rPr lang="en-US" dirty="0">
                <a:hlinkClick r:id="rId8"/>
              </a:rPr>
              <a:t>https://</a:t>
            </a:r>
            <a:r>
              <a:rPr lang="en-US" dirty="0" smtClean="0">
                <a:hlinkClick r:id="rId8"/>
              </a:rPr>
              <a:t>www.schools-for-democracy.org/biblioteka</a:t>
            </a:r>
            <a:endParaRPr lang="uk-UA" dirty="0" smtClean="0"/>
          </a:p>
          <a:p>
            <a:pPr algn="ctr"/>
            <a:endParaRPr lang="uk-UA" dirty="0"/>
          </a:p>
        </p:txBody>
      </p:sp>
      <p:sp>
        <p:nvSpPr>
          <p:cNvPr id="4" name="Прямоугольник 3"/>
          <p:cNvSpPr/>
          <p:nvPr/>
        </p:nvSpPr>
        <p:spPr>
          <a:xfrm>
            <a:off x="334522" y="5665733"/>
            <a:ext cx="6049509" cy="523220"/>
          </a:xfrm>
          <a:prstGeom prst="rect">
            <a:avLst/>
          </a:prstGeom>
        </p:spPr>
        <p:txBody>
          <a:bodyPr wrap="square">
            <a:spAutoFit/>
          </a:bodyPr>
          <a:lstStyle/>
          <a:p>
            <a:r>
              <a:rPr lang="en-US" dirty="0">
                <a:hlinkClick r:id="rId9"/>
              </a:rPr>
              <a:t>https://</a:t>
            </a:r>
            <a:r>
              <a:rPr lang="en-US" dirty="0" smtClean="0">
                <a:hlinkClick r:id="rId9"/>
              </a:rPr>
              <a:t>services.google.com/fh/files/events/bia_curriculum_2021_ua.pdf</a:t>
            </a:r>
            <a:endParaRPr lang="uk-UA" dirty="0" smtClean="0"/>
          </a:p>
          <a:p>
            <a:r>
              <a:rPr lang="uk-UA" dirty="0" smtClean="0"/>
              <a:t>Посібник з безпеки дітей в Інтернеті  (2-6 клас)</a:t>
            </a:r>
            <a:endParaRPr lang="uk-U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9336" y="1412776"/>
            <a:ext cx="3168352" cy="4824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TextBox 4"/>
          <p:cNvSpPr txBox="1"/>
          <p:nvPr/>
        </p:nvSpPr>
        <p:spPr>
          <a:xfrm>
            <a:off x="1199456" y="4365104"/>
            <a:ext cx="10009112" cy="1200329"/>
          </a:xfrm>
          <a:prstGeom prst="rect">
            <a:avLst/>
          </a:prstGeom>
          <a:noFill/>
        </p:spPr>
        <p:txBody>
          <a:bodyPr wrap="square" rtlCol="0">
            <a:spAutoFit/>
          </a:bodyPr>
          <a:lstStyle/>
          <a:p>
            <a:pPr algn="ctr"/>
            <a:r>
              <a:rPr lang="uk-UA" sz="7200" b="1" dirty="0" smtClean="0">
                <a:solidFill>
                  <a:srgbClr val="0070C0"/>
                </a:solidFill>
                <a:effectLst>
                  <a:outerShdw blurRad="38100" dist="38100" dir="2700000" algn="tl">
                    <a:srgbClr val="000000">
                      <a:alpha val="43137"/>
                    </a:srgbClr>
                  </a:outerShdw>
                </a:effectLst>
              </a:rPr>
              <a:t>ДЯКУЄМО ЗА УВАГУ!</a:t>
            </a:r>
            <a:endParaRPr lang="uk-UA" sz="7200" b="1" dirty="0">
              <a:solidFill>
                <a:srgbClr val="0070C0"/>
              </a:solidFill>
              <a:effectLst>
                <a:outerShdw blurRad="38100" dist="38100" dir="2700000" algn="tl">
                  <a:srgbClr val="000000">
                    <a:alpha val="43137"/>
                  </a:srgbClr>
                </a:outerShdw>
              </a:effectLst>
            </a:endParaRPr>
          </a:p>
        </p:txBody>
      </p:sp>
      <p:sp>
        <p:nvSpPr>
          <p:cNvPr id="2" name="TextBox 1"/>
          <p:cNvSpPr txBox="1"/>
          <p:nvPr/>
        </p:nvSpPr>
        <p:spPr>
          <a:xfrm>
            <a:off x="1199456" y="692695"/>
            <a:ext cx="10225136" cy="2800767"/>
          </a:xfrm>
          <a:prstGeom prst="rect">
            <a:avLst/>
          </a:prstGeom>
          <a:noFill/>
        </p:spPr>
        <p:txBody>
          <a:bodyPr wrap="square" rtlCol="0">
            <a:spAutoFit/>
          </a:bodyPr>
          <a:lstStyle/>
          <a:p>
            <a:pPr algn="ctr"/>
            <a:r>
              <a:rPr lang="uk-UA" sz="3600" dirty="0" smtClean="0">
                <a:solidFill>
                  <a:srgbClr val="002060"/>
                </a:solidFill>
              </a:rPr>
              <a:t>Живи, Україно, живи для краси,</a:t>
            </a:r>
          </a:p>
          <a:p>
            <a:pPr algn="ctr"/>
            <a:r>
              <a:rPr lang="uk-UA" sz="3600" dirty="0" smtClean="0">
                <a:solidFill>
                  <a:srgbClr val="002060"/>
                </a:solidFill>
              </a:rPr>
              <a:t>Для сили, для правди, для волі!</a:t>
            </a:r>
          </a:p>
          <a:p>
            <a:pPr algn="ctr"/>
            <a:r>
              <a:rPr lang="uk-UA" sz="3600" dirty="0" smtClean="0">
                <a:solidFill>
                  <a:srgbClr val="002060"/>
                </a:solidFill>
              </a:rPr>
              <a:t>Шуми, Україно, як рідні ліси,</a:t>
            </a:r>
          </a:p>
          <a:p>
            <a:pPr algn="ctr"/>
            <a:r>
              <a:rPr lang="uk-UA" sz="3600" dirty="0" smtClean="0">
                <a:solidFill>
                  <a:srgbClr val="002060"/>
                </a:solidFill>
              </a:rPr>
              <a:t>Як вітер в широкому полі.</a:t>
            </a:r>
          </a:p>
          <a:p>
            <a:pPr algn="ctr"/>
            <a:r>
              <a:rPr lang="uk-UA" sz="3200" dirty="0">
                <a:solidFill>
                  <a:srgbClr val="002060"/>
                </a:solidFill>
              </a:rPr>
              <a:t>	</a:t>
            </a:r>
            <a:r>
              <a:rPr lang="uk-UA" sz="3200" dirty="0" smtClean="0">
                <a:solidFill>
                  <a:srgbClr val="002060"/>
                </a:solidFill>
              </a:rPr>
              <a:t>				Олександр Олесь</a:t>
            </a:r>
            <a:endParaRPr lang="uk-UA" sz="3200" dirty="0">
              <a:solidFill>
                <a:srgbClr val="002060"/>
              </a:solidFill>
            </a:endParaRPr>
          </a:p>
        </p:txBody>
      </p:sp>
    </p:spTree>
    <p:extLst>
      <p:ext uri="{BB962C8B-B14F-4D97-AF65-F5344CB8AC3E}">
        <p14:creationId xmlns:p14="http://schemas.microsoft.com/office/powerpoint/2010/main" val="3023725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3126</TotalTime>
  <Words>3068</Words>
  <Application>Microsoft Office PowerPoint</Application>
  <PresentationFormat>Произвольный</PresentationFormat>
  <Paragraphs>404</Paragraphs>
  <Slides>29</Slides>
  <Notes>9</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МЕТОДИЧНІ АСПЕКТИ ФОРМУВАННЯ ГРОМАДЯНСЬКОЇ КОМПЕТЕНТНОСТІ УЧНІВ НА УРОКАХ СУСПІЛЬНИХ ДИСЦИПЛІН</vt:lpstr>
      <vt:lpstr>ПЛАН</vt:lpstr>
      <vt:lpstr>Презентация PowerPoint</vt:lpstr>
      <vt:lpstr>Презентация PowerPoint</vt:lpstr>
      <vt:lpstr>МЕТОДИЧНІ АСПЕКТИ ФОРМУВАННЯ ГРОМАДЯНСЬКОЇ КОМПЕТЕНТНОСТІ УЧНІВ НА УРОКАХ СУСПІЛЬНИХ ДИСЦИПЛІН</vt:lpstr>
      <vt:lpstr>СТРУКТУРА ГРОМАДЯНСЬКОЇ КОМПЕТЕНТНОСТІ УЧНЯ </vt:lpstr>
      <vt:lpstr>Презентация PowerPoint</vt:lpstr>
      <vt:lpstr>Презентация PowerPoint</vt:lpstr>
      <vt:lpstr>ІНТЕГРАЦІЯ</vt:lpstr>
      <vt:lpstr>Презентация PowerPoint</vt:lpstr>
      <vt:lpstr>Презентация PowerPoint</vt:lpstr>
      <vt:lpstr>Презентация PowerPoint</vt:lpstr>
      <vt:lpstr>Презентация PowerPoint</vt:lpstr>
      <vt:lpstr>ЦИФРОВИЙ ВИМІР ГРОМАДЯНСЬКОЇ КОМПЕТЕНТНОСТІ  У НОВІЙ УКРАЇНСЬКІЙ ШКОЛІ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ВПРАВА «ПРАВА ЛЮДИНИ»  </vt:lpstr>
      <vt:lpstr>Презентация PowerPoint</vt:lpstr>
      <vt:lpstr>Вправа «Сходинки взаємин»</vt:lpstr>
      <vt:lpstr>РЕКОМЕНДУЄМО</vt:lpstr>
      <vt:lpstr>РЕКОМЕНДУЄМО</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Вставьте заголовок презентации</dc:title>
  <dc:creator>User</dc:creator>
  <cp:lastModifiedBy>User</cp:lastModifiedBy>
  <cp:revision>292</cp:revision>
  <dcterms:modified xsi:type="dcterms:W3CDTF">2022-05-24T18:14:48Z</dcterms:modified>
</cp:coreProperties>
</file>