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76" r:id="rId4"/>
    <p:sldId id="260" r:id="rId5"/>
    <p:sldId id="259" r:id="rId6"/>
    <p:sldId id="258" r:id="rId7"/>
    <p:sldId id="261" r:id="rId8"/>
    <p:sldId id="264" r:id="rId9"/>
    <p:sldId id="263" r:id="rId10"/>
    <p:sldId id="266" r:id="rId11"/>
    <p:sldId id="265" r:id="rId12"/>
    <p:sldId id="269" r:id="rId13"/>
    <p:sldId id="268" r:id="rId14"/>
    <p:sldId id="284" r:id="rId15"/>
    <p:sldId id="262" r:id="rId16"/>
    <p:sldId id="274" r:id="rId17"/>
    <p:sldId id="286" r:id="rId18"/>
    <p:sldId id="288" r:id="rId19"/>
    <p:sldId id="289" r:id="rId20"/>
    <p:sldId id="290" r:id="rId21"/>
    <p:sldId id="291" r:id="rId22"/>
    <p:sldId id="292" r:id="rId23"/>
    <p:sldId id="295" r:id="rId24"/>
    <p:sldId id="293" r:id="rId25"/>
    <p:sldId id="294" r:id="rId26"/>
    <p:sldId id="296" r:id="rId27"/>
    <p:sldId id="297" r:id="rId28"/>
    <p:sldId id="272" r:id="rId29"/>
    <p:sldId id="280" r:id="rId30"/>
    <p:sldId id="281" r:id="rId31"/>
    <p:sldId id="279" r:id="rId32"/>
    <p:sldId id="282" r:id="rId33"/>
    <p:sldId id="283" r:id="rId34"/>
  </p:sldIdLst>
  <p:sldSz cx="9144000" cy="5143500" type="screen16x9"/>
  <p:notesSz cx="6858000" cy="9144000"/>
  <p:defaultTextStyle>
    <a:defPPr>
      <a:defRPr lang="x-none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0000CC"/>
    <a:srgbClr val="CC0099"/>
    <a:srgbClr val="00808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napToObjects="1">
      <p:cViewPr>
        <p:scale>
          <a:sx n="80" d="100"/>
          <a:sy n="80" d="100"/>
        </p:scale>
        <p:origin x="-1068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09157C-E3C7-4F70-B19D-3F27894BDFCC}" type="doc">
      <dgm:prSet loTypeId="urn:microsoft.com/office/officeart/2005/8/layout/venn3" loCatId="relationship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C01A720-E0A5-4CBF-B89E-20BF198702C2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Інтерактивність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18DD1-FA1F-4C7C-9B26-A7BC503BB62B}" type="parTrans" cxnId="{C4397B99-4D04-418C-9EAA-581515F0B4B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69B94-43C5-4529-AFEB-1AC6CDCD4180}" type="sibTrans" cxnId="{C4397B99-4D04-418C-9EAA-581515F0B4B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9296C3-7A26-4670-875A-84DA756863E9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Сучасні розробки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36633-AB87-46BA-90A4-6B1281569F8D}" type="parTrans" cxnId="{74789BBE-1799-4720-857C-A0941BA2BD4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113CD-02F2-4226-A465-064015D93765}" type="sibTrans" cxnId="{74789BBE-1799-4720-857C-A0941BA2BD4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6160E-6C89-413C-8C03-5B38AD7CF715}">
      <dgm:prSet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Компетентність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D458C-FCB3-4FCE-BF60-892BBBEEB6B3}" type="parTrans" cxnId="{D5144081-72E1-4687-91BE-0DBB1221BCF0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14A3F-CB0F-4DD8-9AD0-4B5532AFEC07}" type="sibTrans" cxnId="{D5144081-72E1-4687-91BE-0DBB1221BCF0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C86D7-F7A6-4FDD-96C0-6F8612BCE7B1}">
      <dgm:prSet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Активна участь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024E8-5447-4816-8675-04E36AAB13A0}" type="parTrans" cxnId="{5AEEA352-7CD2-47D0-8A59-ADDD485AA44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E534F8-3EB9-4D09-BB47-6856BACA77B8}" type="sibTrans" cxnId="{5AEEA352-7CD2-47D0-8A59-ADDD485AA44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703418-74AC-44B3-A44D-8AD7369D2C15}" type="pres">
      <dgm:prSet presAssocID="{F609157C-E3C7-4F70-B19D-3F27894BDF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01C2EA-0913-4FF1-8C55-1EB487900A2A}" type="pres">
      <dgm:prSet presAssocID="{0406160E-6C89-413C-8C03-5B38AD7CF715}" presName="Name5" presStyleLbl="vennNode1" presStyleIdx="0" presStyleCnt="4" custScaleX="131484" custLinFactNeighborX="-38552" custLinFactNeighborY="-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376A1-CF42-4000-9AB9-F1D09E3143BC}" type="pres">
      <dgm:prSet presAssocID="{2A314A3F-CB0F-4DD8-9AD0-4B5532AFEC07}" presName="space" presStyleCnt="0"/>
      <dgm:spPr/>
    </dgm:pt>
    <dgm:pt modelId="{E33B6D55-D96D-4847-B943-D0C6F9B676E7}" type="pres">
      <dgm:prSet presAssocID="{B90C86D7-F7A6-4FDD-96C0-6F8612BCE7B1}" presName="Name5" presStyleLbl="vennNode1" presStyleIdx="1" presStyleCnt="4" custScaleX="131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60F8C-33D0-4903-92D5-3192EE8E1139}" type="pres">
      <dgm:prSet presAssocID="{8AE534F8-3EB9-4D09-BB47-6856BACA77B8}" presName="space" presStyleCnt="0"/>
      <dgm:spPr/>
    </dgm:pt>
    <dgm:pt modelId="{64C7E586-F486-47B4-8B76-52FCD180778D}" type="pres">
      <dgm:prSet presAssocID="{1C01A720-E0A5-4CBF-B89E-20BF198702C2}" presName="Name5" presStyleLbl="vennNode1" presStyleIdx="2" presStyleCnt="4" custScaleX="134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DA6FF-86EC-4C5F-B828-88B0EFAAC404}" type="pres">
      <dgm:prSet presAssocID="{AAA69B94-43C5-4529-AFEB-1AC6CDCD4180}" presName="space" presStyleCnt="0"/>
      <dgm:spPr/>
    </dgm:pt>
    <dgm:pt modelId="{C5ED7BB8-A2D2-47E7-93AF-4364DE8D3991}" type="pres">
      <dgm:prSet presAssocID="{8F9296C3-7A26-4670-875A-84DA756863E9}" presName="Name5" presStyleLbl="vennNode1" presStyleIdx="3" presStyleCnt="4" custScaleX="123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144081-72E1-4687-91BE-0DBB1221BCF0}" srcId="{F609157C-E3C7-4F70-B19D-3F27894BDFCC}" destId="{0406160E-6C89-413C-8C03-5B38AD7CF715}" srcOrd="0" destOrd="0" parTransId="{488D458C-FCB3-4FCE-BF60-892BBBEEB6B3}" sibTransId="{2A314A3F-CB0F-4DD8-9AD0-4B5532AFEC07}"/>
    <dgm:cxn modelId="{DDC76921-D953-4477-91C0-7635C9E8DEA7}" type="presOf" srcId="{F609157C-E3C7-4F70-B19D-3F27894BDFCC}" destId="{77703418-74AC-44B3-A44D-8AD7369D2C15}" srcOrd="0" destOrd="0" presId="urn:microsoft.com/office/officeart/2005/8/layout/venn3"/>
    <dgm:cxn modelId="{00B7ECE8-FFA3-410F-AF61-31AE865E59A3}" type="presOf" srcId="{B90C86D7-F7A6-4FDD-96C0-6F8612BCE7B1}" destId="{E33B6D55-D96D-4847-B943-D0C6F9B676E7}" srcOrd="0" destOrd="0" presId="urn:microsoft.com/office/officeart/2005/8/layout/venn3"/>
    <dgm:cxn modelId="{FBCAD0E2-E7E5-48AC-94D6-8797B12DEAB8}" type="presOf" srcId="{1C01A720-E0A5-4CBF-B89E-20BF198702C2}" destId="{64C7E586-F486-47B4-8B76-52FCD180778D}" srcOrd="0" destOrd="0" presId="urn:microsoft.com/office/officeart/2005/8/layout/venn3"/>
    <dgm:cxn modelId="{C4397B99-4D04-418C-9EAA-581515F0B4BE}" srcId="{F609157C-E3C7-4F70-B19D-3F27894BDFCC}" destId="{1C01A720-E0A5-4CBF-B89E-20BF198702C2}" srcOrd="2" destOrd="0" parTransId="{49C18DD1-FA1F-4C7C-9B26-A7BC503BB62B}" sibTransId="{AAA69B94-43C5-4529-AFEB-1AC6CDCD4180}"/>
    <dgm:cxn modelId="{72B4EC05-8612-4AB0-B574-4FAA39FA7082}" type="presOf" srcId="{0406160E-6C89-413C-8C03-5B38AD7CF715}" destId="{F101C2EA-0913-4FF1-8C55-1EB487900A2A}" srcOrd="0" destOrd="0" presId="urn:microsoft.com/office/officeart/2005/8/layout/venn3"/>
    <dgm:cxn modelId="{5AEEA352-7CD2-47D0-8A59-ADDD485AA443}" srcId="{F609157C-E3C7-4F70-B19D-3F27894BDFCC}" destId="{B90C86D7-F7A6-4FDD-96C0-6F8612BCE7B1}" srcOrd="1" destOrd="0" parTransId="{A64024E8-5447-4816-8675-04E36AAB13A0}" sibTransId="{8AE534F8-3EB9-4D09-BB47-6856BACA77B8}"/>
    <dgm:cxn modelId="{74789BBE-1799-4720-857C-A0941BA2BD47}" srcId="{F609157C-E3C7-4F70-B19D-3F27894BDFCC}" destId="{8F9296C3-7A26-4670-875A-84DA756863E9}" srcOrd="3" destOrd="0" parTransId="{EDF36633-AB87-46BA-90A4-6B1281569F8D}" sibTransId="{CF4113CD-02F2-4226-A465-064015D93765}"/>
    <dgm:cxn modelId="{958C46D1-1084-4E75-AA9F-F6FF05A10DC4}" type="presOf" srcId="{8F9296C3-7A26-4670-875A-84DA756863E9}" destId="{C5ED7BB8-A2D2-47E7-93AF-4364DE8D3991}" srcOrd="0" destOrd="0" presId="urn:microsoft.com/office/officeart/2005/8/layout/venn3"/>
    <dgm:cxn modelId="{C5EA1453-DCA1-4EBD-8E92-5433B2E627CD}" type="presParOf" srcId="{77703418-74AC-44B3-A44D-8AD7369D2C15}" destId="{F101C2EA-0913-4FF1-8C55-1EB487900A2A}" srcOrd="0" destOrd="0" presId="urn:microsoft.com/office/officeart/2005/8/layout/venn3"/>
    <dgm:cxn modelId="{4FC9B511-218A-4E04-957D-7F0F3257D2AE}" type="presParOf" srcId="{77703418-74AC-44B3-A44D-8AD7369D2C15}" destId="{E7E376A1-CF42-4000-9AB9-F1D09E3143BC}" srcOrd="1" destOrd="0" presId="urn:microsoft.com/office/officeart/2005/8/layout/venn3"/>
    <dgm:cxn modelId="{947C90DD-BB84-472F-A460-CF48863E670E}" type="presParOf" srcId="{77703418-74AC-44B3-A44D-8AD7369D2C15}" destId="{E33B6D55-D96D-4847-B943-D0C6F9B676E7}" srcOrd="2" destOrd="0" presId="urn:microsoft.com/office/officeart/2005/8/layout/venn3"/>
    <dgm:cxn modelId="{951066DE-9E69-485D-9B41-4F2F1FE4F2F8}" type="presParOf" srcId="{77703418-74AC-44B3-A44D-8AD7369D2C15}" destId="{C2760F8C-33D0-4903-92D5-3192EE8E1139}" srcOrd="3" destOrd="0" presId="urn:microsoft.com/office/officeart/2005/8/layout/venn3"/>
    <dgm:cxn modelId="{7EDC1553-8B15-4EC1-843C-EED19102F706}" type="presParOf" srcId="{77703418-74AC-44B3-A44D-8AD7369D2C15}" destId="{64C7E586-F486-47B4-8B76-52FCD180778D}" srcOrd="4" destOrd="0" presId="urn:microsoft.com/office/officeart/2005/8/layout/venn3"/>
    <dgm:cxn modelId="{C58EF568-B75B-447C-8C97-E0B35D1D1C54}" type="presParOf" srcId="{77703418-74AC-44B3-A44D-8AD7369D2C15}" destId="{455DA6FF-86EC-4C5F-B828-88B0EFAAC404}" srcOrd="5" destOrd="0" presId="urn:microsoft.com/office/officeart/2005/8/layout/venn3"/>
    <dgm:cxn modelId="{199B7BAC-00A0-45CE-B511-EBBA81C3375C}" type="presParOf" srcId="{77703418-74AC-44B3-A44D-8AD7369D2C15}" destId="{C5ED7BB8-A2D2-47E7-93AF-4364DE8D399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09157C-E3C7-4F70-B19D-3F27894BDFCC}" type="doc">
      <dgm:prSet loTypeId="urn:microsoft.com/office/officeart/2005/8/layout/venn3" loCatId="relationship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1C01A720-E0A5-4CBF-B89E-20BF198702C2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18DD1-FA1F-4C7C-9B26-A7BC503BB62B}" type="parTrans" cxnId="{C4397B99-4D04-418C-9EAA-581515F0B4B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69B94-43C5-4529-AFEB-1AC6CDCD4180}" type="sibTrans" cxnId="{C4397B99-4D04-418C-9EAA-581515F0B4B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9296C3-7A26-4670-875A-84DA756863E9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Тісний зв'язок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36633-AB87-46BA-90A4-6B1281569F8D}" type="parTrans" cxnId="{74789BBE-1799-4720-857C-A0941BA2BD4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113CD-02F2-4226-A465-064015D93765}" type="sibTrans" cxnId="{74789BBE-1799-4720-857C-A0941BA2BD4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B8C4B4-C758-415F-8E68-D8BE013E562B}">
      <dgm:prSet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Зручність навігації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48C6B8-F50E-40C5-A779-9AAF11843362}" type="parTrans" cxnId="{A7F5E644-E6B8-4C04-8138-616D0D603B09}">
      <dgm:prSet/>
      <dgm:spPr/>
      <dgm:t>
        <a:bodyPr/>
        <a:lstStyle/>
        <a:p>
          <a:endParaRPr lang="ru-RU"/>
        </a:p>
      </dgm:t>
    </dgm:pt>
    <dgm:pt modelId="{54596BA9-159F-4B82-B524-B1D957FFC284}" type="sibTrans" cxnId="{A7F5E644-E6B8-4C04-8138-616D0D603B09}">
      <dgm:prSet/>
      <dgm:spPr/>
      <dgm:t>
        <a:bodyPr/>
        <a:lstStyle/>
        <a:p>
          <a:endParaRPr lang="ru-RU"/>
        </a:p>
      </dgm:t>
    </dgm:pt>
    <dgm:pt modelId="{77703418-74AC-44B3-A44D-8AD7369D2C15}" type="pres">
      <dgm:prSet presAssocID="{F609157C-E3C7-4F70-B19D-3F27894BDF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C7E586-F486-47B4-8B76-52FCD180778D}" type="pres">
      <dgm:prSet presAssocID="{1C01A720-E0A5-4CBF-B89E-20BF198702C2}" presName="Name5" presStyleLbl="vennNode1" presStyleIdx="0" presStyleCnt="3" custScaleX="131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DA6FF-86EC-4C5F-B828-88B0EFAAC404}" type="pres">
      <dgm:prSet presAssocID="{AAA69B94-43C5-4529-AFEB-1AC6CDCD4180}" presName="space" presStyleCnt="0"/>
      <dgm:spPr/>
    </dgm:pt>
    <dgm:pt modelId="{C5ED7BB8-A2D2-47E7-93AF-4364DE8D3991}" type="pres">
      <dgm:prSet presAssocID="{8F9296C3-7A26-4670-875A-84DA756863E9}" presName="Name5" presStyleLbl="vennNode1" presStyleIdx="1" presStyleCnt="3" custScaleX="127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A4E53-BD94-4518-849B-61E5237A769F}" type="pres">
      <dgm:prSet presAssocID="{CF4113CD-02F2-4226-A465-064015D93765}" presName="space" presStyleCnt="0"/>
      <dgm:spPr/>
    </dgm:pt>
    <dgm:pt modelId="{C6CC3D5E-05AF-4E0C-9030-66A6207CC418}" type="pres">
      <dgm:prSet presAssocID="{97B8C4B4-C758-415F-8E68-D8BE013E562B}" presName="Name5" presStyleLbl="vennNode1" presStyleIdx="2" presStyleCnt="3" custScaleX="123435" custLinFactNeighborX="-38552" custLinFactNeighborY="-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0B313D-01E5-4448-A80D-B5BFB7C37841}" type="presOf" srcId="{1C01A720-E0A5-4CBF-B89E-20BF198702C2}" destId="{64C7E586-F486-47B4-8B76-52FCD180778D}" srcOrd="0" destOrd="0" presId="urn:microsoft.com/office/officeart/2005/8/layout/venn3"/>
    <dgm:cxn modelId="{A7F5E644-E6B8-4C04-8138-616D0D603B09}" srcId="{F609157C-E3C7-4F70-B19D-3F27894BDFCC}" destId="{97B8C4B4-C758-415F-8E68-D8BE013E562B}" srcOrd="2" destOrd="0" parTransId="{0B48C6B8-F50E-40C5-A779-9AAF11843362}" sibTransId="{54596BA9-159F-4B82-B524-B1D957FFC284}"/>
    <dgm:cxn modelId="{74789BBE-1799-4720-857C-A0941BA2BD47}" srcId="{F609157C-E3C7-4F70-B19D-3F27894BDFCC}" destId="{8F9296C3-7A26-4670-875A-84DA756863E9}" srcOrd="1" destOrd="0" parTransId="{EDF36633-AB87-46BA-90A4-6B1281569F8D}" sibTransId="{CF4113CD-02F2-4226-A465-064015D93765}"/>
    <dgm:cxn modelId="{C4397B99-4D04-418C-9EAA-581515F0B4BE}" srcId="{F609157C-E3C7-4F70-B19D-3F27894BDFCC}" destId="{1C01A720-E0A5-4CBF-B89E-20BF198702C2}" srcOrd="0" destOrd="0" parTransId="{49C18DD1-FA1F-4C7C-9B26-A7BC503BB62B}" sibTransId="{AAA69B94-43C5-4529-AFEB-1AC6CDCD4180}"/>
    <dgm:cxn modelId="{E956B89A-CD37-44FB-BFF4-C32394DDC29C}" type="presOf" srcId="{8F9296C3-7A26-4670-875A-84DA756863E9}" destId="{C5ED7BB8-A2D2-47E7-93AF-4364DE8D3991}" srcOrd="0" destOrd="0" presId="urn:microsoft.com/office/officeart/2005/8/layout/venn3"/>
    <dgm:cxn modelId="{A7F74080-C026-427C-AB1E-4B85B52B8A10}" type="presOf" srcId="{97B8C4B4-C758-415F-8E68-D8BE013E562B}" destId="{C6CC3D5E-05AF-4E0C-9030-66A6207CC418}" srcOrd="0" destOrd="0" presId="urn:microsoft.com/office/officeart/2005/8/layout/venn3"/>
    <dgm:cxn modelId="{4D89CFD1-615C-425A-A11D-5D17400A44B8}" type="presOf" srcId="{F609157C-E3C7-4F70-B19D-3F27894BDFCC}" destId="{77703418-74AC-44B3-A44D-8AD7369D2C15}" srcOrd="0" destOrd="0" presId="urn:microsoft.com/office/officeart/2005/8/layout/venn3"/>
    <dgm:cxn modelId="{F92B8DC7-DEB4-40B6-99D0-682392A48209}" type="presParOf" srcId="{77703418-74AC-44B3-A44D-8AD7369D2C15}" destId="{64C7E586-F486-47B4-8B76-52FCD180778D}" srcOrd="0" destOrd="0" presId="urn:microsoft.com/office/officeart/2005/8/layout/venn3"/>
    <dgm:cxn modelId="{B7F02E75-335C-4A17-AEE7-E5689DFF5BE7}" type="presParOf" srcId="{77703418-74AC-44B3-A44D-8AD7369D2C15}" destId="{455DA6FF-86EC-4C5F-B828-88B0EFAAC404}" srcOrd="1" destOrd="0" presId="urn:microsoft.com/office/officeart/2005/8/layout/venn3"/>
    <dgm:cxn modelId="{F38A1F15-3E05-40B6-B575-D02E82BA6D40}" type="presParOf" srcId="{77703418-74AC-44B3-A44D-8AD7369D2C15}" destId="{C5ED7BB8-A2D2-47E7-93AF-4364DE8D3991}" srcOrd="2" destOrd="0" presId="urn:microsoft.com/office/officeart/2005/8/layout/venn3"/>
    <dgm:cxn modelId="{A6781121-62AC-4290-AA1D-9AF1E8035567}" type="presParOf" srcId="{77703418-74AC-44B3-A44D-8AD7369D2C15}" destId="{622A4E53-BD94-4518-849B-61E5237A769F}" srcOrd="3" destOrd="0" presId="urn:microsoft.com/office/officeart/2005/8/layout/venn3"/>
    <dgm:cxn modelId="{1BA32B57-5B24-4FE2-B96D-4CFB77D5AED1}" type="presParOf" srcId="{77703418-74AC-44B3-A44D-8AD7369D2C15}" destId="{C6CC3D5E-05AF-4E0C-9030-66A6207CC41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1C2EA-0913-4FF1-8C55-1EB487900A2A}">
      <dsp:nvSpPr>
        <dsp:cNvPr id="0" name=""/>
        <dsp:cNvSpPr/>
      </dsp:nvSpPr>
      <dsp:spPr>
        <a:xfrm>
          <a:off x="0" y="0"/>
          <a:ext cx="2461284" cy="18719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018" tIns="20320" rIns="10301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Компетентність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447" y="274137"/>
        <a:ext cx="1740390" cy="1323652"/>
      </dsp:txXfrm>
    </dsp:sp>
    <dsp:sp modelId="{E33B6D55-D96D-4847-B943-D0C6F9B676E7}">
      <dsp:nvSpPr>
        <dsp:cNvPr id="0" name=""/>
        <dsp:cNvSpPr/>
      </dsp:nvSpPr>
      <dsp:spPr>
        <a:xfrm>
          <a:off x="2122414" y="140"/>
          <a:ext cx="2464672" cy="187192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018" tIns="20320" rIns="10301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Активна участь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3357" y="274277"/>
        <a:ext cx="1742786" cy="1323652"/>
      </dsp:txXfrm>
    </dsp:sp>
    <dsp:sp modelId="{64C7E586-F486-47B4-8B76-52FCD180778D}">
      <dsp:nvSpPr>
        <dsp:cNvPr id="0" name=""/>
        <dsp:cNvSpPr/>
      </dsp:nvSpPr>
      <dsp:spPr>
        <a:xfrm>
          <a:off x="4212701" y="140"/>
          <a:ext cx="2520605" cy="18719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018" tIns="20320" rIns="10301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Інтерактивність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1835" y="274277"/>
        <a:ext cx="1782337" cy="1323652"/>
      </dsp:txXfrm>
    </dsp:sp>
    <dsp:sp modelId="{C5ED7BB8-A2D2-47E7-93AF-4364DE8D3991}">
      <dsp:nvSpPr>
        <dsp:cNvPr id="0" name=""/>
        <dsp:cNvSpPr/>
      </dsp:nvSpPr>
      <dsp:spPr>
        <a:xfrm>
          <a:off x="6358921" y="140"/>
          <a:ext cx="2318530" cy="187192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018" tIns="20320" rIns="10301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Сучасні розробки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98462" y="274277"/>
        <a:ext cx="1639448" cy="132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7E586-F486-47B4-8B76-52FCD180778D}">
      <dsp:nvSpPr>
        <dsp:cNvPr id="0" name=""/>
        <dsp:cNvSpPr/>
      </dsp:nvSpPr>
      <dsp:spPr>
        <a:xfrm>
          <a:off x="1158428" y="140"/>
          <a:ext cx="2455518" cy="18719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018" tIns="20320" rIns="10301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8030" y="274277"/>
        <a:ext cx="1736314" cy="1323652"/>
      </dsp:txXfrm>
    </dsp:sp>
    <dsp:sp modelId="{C5ED7BB8-A2D2-47E7-93AF-4364DE8D3991}">
      <dsp:nvSpPr>
        <dsp:cNvPr id="0" name=""/>
        <dsp:cNvSpPr/>
      </dsp:nvSpPr>
      <dsp:spPr>
        <a:xfrm>
          <a:off x="3239561" y="140"/>
          <a:ext cx="2378750" cy="187192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018" tIns="20320" rIns="10301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Тісний зв'язок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7921" y="274277"/>
        <a:ext cx="1682030" cy="1323652"/>
      </dsp:txXfrm>
    </dsp:sp>
    <dsp:sp modelId="{C6CC3D5E-05AF-4E0C-9030-66A6207CC418}">
      <dsp:nvSpPr>
        <dsp:cNvPr id="0" name=""/>
        <dsp:cNvSpPr/>
      </dsp:nvSpPr>
      <dsp:spPr>
        <a:xfrm>
          <a:off x="5099593" y="0"/>
          <a:ext cx="2310612" cy="18719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018" tIns="20320" rIns="10301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Зручність навігації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37974" y="274137"/>
        <a:ext cx="1633850" cy="1323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E47BB4-3E68-E74B-97C0-1067FBD53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AEF6815-D84D-784F-9D1E-8A81C8381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CA2EBE-99F3-FC4A-90AA-CB556B35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9F6DBF-AE10-014C-8E4A-02C6CD62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F6A688-0D07-CA46-A520-F9B7EAE2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F8F8A5-A0C4-FE4C-A103-DB8532D85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0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B1CE78-2B89-EF42-8D5B-99635FC7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914127-21BD-F246-8083-C2F562838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DBEBF2-206C-F84C-B7FC-47E9CDD29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89BB30-A9EC-7148-9095-C2B2A553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D19B2D-4F63-2C43-A1D8-200E82BD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88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10844A7-6D76-5A42-9DC8-B80F5DA45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A66FB6-58FB-A64D-A3A6-C20186C34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A44913-F6E5-8747-95AD-AE2E0870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7E29A2-4288-4647-9D3D-AA54F770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707F81-F6F6-8642-836E-F20C79D6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655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7160D8-AB70-8042-9A91-25D68ED7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B0BF5-D183-AF4A-AC65-E9476D2EF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3B7B6D-BB07-B644-8B8F-822A681E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C71DF1-7B3A-4F46-898E-CE890ECC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99E5B-D5DB-6B40-9705-1908B5C7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073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367002-C1CF-AD44-95A5-CEF97D9C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27EC07-3CF6-A94E-AF12-F838374FF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CBF4E7-115B-4746-8981-4EC113BE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892BC9-871A-2845-868A-3B32D76C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6ED723-5CEC-BF4E-A266-7F1691A3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433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8A430-C0E1-924D-9A5F-9050CC94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EB8922-5B4E-5C45-9EF5-27B59C9C8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F53DA3-5D0F-2C44-9FF3-3FC763354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F86BA6-DDD7-1049-AF2C-4E006E55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72E47D-E906-2047-AA7E-FE731453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58020C-EC27-3F4F-B896-0AE8827F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829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C7D371-F842-9F45-8DCF-0AE1599C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478D21-7ABB-6C47-AAEE-FB91BDD0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43F726-BF62-0D4D-8446-973E36237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6214565-6437-9A49-8EE5-DE4293923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DCDB87B-FC67-FB41-9767-67538233E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804A799-1079-EF4A-8720-A3B2E592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C81B470-F498-2046-901F-B2E9EDAC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77859D-83F2-9B47-A5E2-6E6BA8D8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432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99D537-8E8A-B445-A250-381A546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0B342B-BA2D-BD45-BAFA-956880DC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9E2CDA-652B-5547-9A49-6B16B6AC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6526770-E8AC-2F4C-8825-F1E54AFF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781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5DB650-588A-064E-8132-D351C8A5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D924BAE-965D-3148-BBCE-F8797786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97244C9-8974-DB45-B26A-DE57B89F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260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BC11CD-F26F-6241-AE67-6E523360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8913FE-351A-6D40-AE86-8C1DCAACC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6B3C62-766C-5244-A9E0-8BF6F00A1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14F8AC-3C26-7249-9DCF-16EB87C0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139A2F-16A6-7343-A358-5CF1E350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EA89E3-B6B4-DF44-B2B7-9EE7B2BF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535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78261E-7B03-9541-93F2-54C8AEB0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C39F9A1-EAF7-014E-AC8B-1926C05C9D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CE03628-0BE1-414C-8DBA-61366AB1D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4B2C75-FB05-8C42-88F0-38CA8F5C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AC2430-D472-7A4D-9B8F-42554F5B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3EDC6E-59AB-C746-AB47-8D6D750D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398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89BA3D3-1483-4144-9C72-A56D32FB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1739FD-A815-5840-94EA-D0D90D898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3AB137-293F-434C-B2D1-A913F6414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ECE7E-E73E-2146-968E-0D5E54855CE2}" type="datetimeFigureOut">
              <a:rPr lang="x-none" smtClean="0"/>
              <a:pPr/>
              <a:t>23.05.2022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E8D4F9-E390-C04C-88F1-00B5AA4FE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0A1002-27F4-2E42-9BC2-0788C8BA2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96559-E1B3-4847-9D2D-CEF46EDF8303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404BB3-4A3E-134A-875A-8AE017E7477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7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0.wdp"/><Relationship Id="rId7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7.wdp"/><Relationship Id="rId7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microsoft.com/office/2007/relationships/hdphoto" Target="../media/hdphoto19.wdp"/><Relationship Id="rId7" Type="http://schemas.openxmlformats.org/officeDocument/2006/relationships/image" Target="../media/image55.png"/><Relationship Id="rId12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8.png"/><Relationship Id="rId5" Type="http://schemas.openxmlformats.org/officeDocument/2006/relationships/image" Target="../media/image22.png"/><Relationship Id="rId15" Type="http://schemas.openxmlformats.org/officeDocument/2006/relationships/image" Target="../media/image60.png"/><Relationship Id="rId10" Type="http://schemas.microsoft.com/office/2007/relationships/hdphoto" Target="../media/hdphoto20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27.wd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698" y="4736230"/>
            <a:ext cx="204486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травня 2022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6314" y="1338605"/>
            <a:ext cx="7030194" cy="2062103"/>
          </a:xfrm>
          <a:prstGeom prst="rect">
            <a:avLst/>
          </a:prstGeom>
        </p:spPr>
        <p:style>
          <a:lnRef idx="1">
            <a:schemeClr val="accent4"/>
          </a:lnRef>
          <a:fillRef idx="1001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порадник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Організаційно-методичні</a:t>
            </a:r>
            <a:r>
              <a:rPr lang="ru-RU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</a:t>
            </a:r>
            <a:r>
              <a:rPr lang="ru-RU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дослідної</a:t>
            </a:r>
            <a:r>
              <a:rPr lang="ru-RU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діяльності учнів </a:t>
            </a:r>
          </a:p>
          <a:p>
            <a:pPr algn="ctr"/>
            <a:r>
              <a:rPr lang="ru-RU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біології та екології»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результатами роботи обласної творчої групи)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72" y="878774"/>
            <a:ext cx="1826703" cy="1370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43149" y="67339"/>
            <a:ext cx="757154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 ЗАКЛАД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СУМСЬКИЙ ОБЛАСНИЙ ІНСТИТУТ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ПІСЛЯДИПЛОМНОЇ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 ОСВІТИ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80708" y="3824990"/>
            <a:ext cx="4139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Кісільова М.В., методист з біології, екології, природознавства та основ здоров’я Сумського ОІППО</a:t>
            </a:r>
            <a:endParaRPr lang="uk-UA" sz="1800" i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68" y="2452995"/>
            <a:ext cx="3490554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93" y="945298"/>
            <a:ext cx="1582958" cy="1507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59" y="945298"/>
            <a:ext cx="1115909" cy="111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7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1406" y="153790"/>
            <a:ext cx="5427023" cy="40011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Основні елементи емпіричного моделювання</a:t>
            </a:r>
            <a:endParaRPr lang="ru-RU" sz="1100" b="1" dirty="0">
              <a:solidFill>
                <a:srgbClr val="002060"/>
              </a:solidFill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296793" y="960278"/>
            <a:ext cx="6096000" cy="990600"/>
            <a:chOff x="624" y="1152"/>
            <a:chExt cx="4080" cy="7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19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15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1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2728718" y="2355217"/>
            <a:ext cx="1663699" cy="2590800"/>
          </a:xfrm>
          <a:prstGeom prst="roundRect">
            <a:avLst>
              <a:gd name="adj" fmla="val 13745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Делегування повноважень учневі для виконання певних обов'язків у вирішенні досліджуваної проблеми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963418" y="2355217"/>
            <a:ext cx="1676400" cy="2590800"/>
          </a:xfrm>
          <a:prstGeom prst="roundRect">
            <a:avLst>
              <a:gd name="adj" fmla="val 13745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 комплексних завдань або загальних проблем, що поступово частково розкриваються як відповіді на дії учня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>
            <a:off x="4468618" y="2355217"/>
            <a:ext cx="1676400" cy="2590800"/>
          </a:xfrm>
          <a:prstGeom prst="roundRect">
            <a:avLst>
              <a:gd name="adj" fmla="val 13745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 шляхів її вирішення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gray">
          <a:xfrm>
            <a:off x="1631539" y="1257764"/>
            <a:ext cx="340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FFFF"/>
                </a:solidFill>
              </a:rPr>
              <a:t>1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gray">
          <a:xfrm>
            <a:off x="3390488" y="1210585"/>
            <a:ext cx="340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FFFF"/>
                </a:solidFill>
              </a:rPr>
              <a:t>2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gray">
          <a:xfrm>
            <a:off x="4999467" y="1220378"/>
            <a:ext cx="340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FFFF"/>
                </a:solidFill>
              </a:rPr>
              <a:t>3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gray">
          <a:xfrm>
            <a:off x="6758542" y="1220377"/>
            <a:ext cx="340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FFFF"/>
                </a:solidFill>
              </a:rPr>
              <a:t>4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8194" name="Picture 2" descr="ПАН БІБЛІОТЕКАР: Методи дослідження в бібліотекознавств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" y="55390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" descr="QR-к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5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00" y="277151"/>
            <a:ext cx="1582958" cy="1507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569" y="368153"/>
            <a:ext cx="974487" cy="97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79" y="1770637"/>
            <a:ext cx="1562980" cy="531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29"/>
          <p:cNvSpPr>
            <a:spLocks noChangeArrowheads="1"/>
          </p:cNvSpPr>
          <p:nvPr/>
        </p:nvSpPr>
        <p:spPr bwMode="auto">
          <a:xfrm>
            <a:off x="6233918" y="2355217"/>
            <a:ext cx="1616075" cy="2590800"/>
          </a:xfrm>
          <a:prstGeom prst="roundRect">
            <a:avLst>
              <a:gd name="adj" fmla="val 13745"/>
            </a:avLst>
          </a:prstGeom>
          <a:solidFill>
            <a:srgbClr val="008080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algn="ctr"/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прийняттям рішень учнем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83" y="3400375"/>
            <a:ext cx="1582958" cy="1507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89" y="3424125"/>
            <a:ext cx="1100373" cy="110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4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7" y="305582"/>
            <a:ext cx="8510511" cy="4401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iploma4-Secundaria-Highschool-cuarto-año-online-biologia-600x435 -  Secundaria por internet válida en EE.UU! Completamente en lín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68" y="2636322"/>
            <a:ext cx="2430732" cy="21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6" y="344385"/>
            <a:ext cx="7557945" cy="4579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63" y="3186935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97" y="3145157"/>
            <a:ext cx="1258419" cy="125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3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Recursos Biología: Recopilación para Secundaria y Bachillera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2"/>
          <a:stretch/>
        </p:blipFill>
        <p:spPr bwMode="auto">
          <a:xfrm>
            <a:off x="0" y="789617"/>
            <a:ext cx="9144000" cy="4353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3764" y="81731"/>
            <a:ext cx="7572541" cy="70788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Організаційно-методичні аспекти дослідної діяльності учнів на уроках біології та екології (дистанційна підтримка)</a:t>
            </a:r>
            <a:endParaRPr lang="ru-RU" sz="20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4979" y="986487"/>
            <a:ext cx="3990110" cy="40011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Дослідницькі уміння учнів</a:t>
            </a:r>
            <a:endParaRPr lang="ru-RU" sz="11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D:\Рабочий стол\Шаблони діаграм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44" y="1409834"/>
            <a:ext cx="5640779" cy="37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7517" y="1610339"/>
            <a:ext cx="31650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Пошуково-інформаційні вміння</a:t>
            </a:r>
            <a:endParaRPr lang="ru-RU" sz="16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87517" y="2795892"/>
            <a:ext cx="31303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проводити дослідження</a:t>
            </a:r>
            <a:endParaRPr lang="ru-RU" sz="16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4979" y="4141502"/>
            <a:ext cx="4580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презентувати результати дослідження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9087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527" y="982434"/>
            <a:ext cx="7100332" cy="3840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7029" y="118685"/>
            <a:ext cx="5197546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процесу наукового дослідження (якщо гіпотезу підтверджено)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" name="AutoShape 4" descr="ДНК ПНГ! изображения можно загрузить бесплатно - CrazyPNG-PNG изображение  скачать бесплатно-CrazyPNG-PNG изображение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8461">
            <a:off x="-1428868" y="1504587"/>
            <a:ext cx="4388451" cy="21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1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kYAAAJGCAYAAAC+3UpsAAAACXBIWXMAAA7EAAAOxAGVKw4bAAAP30lEQVR4nO3ZwbLjthGG0UGK7//GDrz5F6lk4tJVc9hq4Zz9NZsgQH1jrr33X78AAPj1r+4BAAA+hTACAAhhBAAQwggAIIQRAEAIIwCAEEYAACGMAABCGAEAhDACAAhhBAAQwggAIIQRAEAIIwCAEEYAACGMAABCGAEAhDACAAhhBAAQwggAIIQRAEAIIwCAEEYAACGMAABCGAEAhDACAIjryYuttYTYcHvvt/92rXXjJO+ZPn+3yvqdzv6pc37Ptff+91PXEioAACGMAABCGAEAhDACAAhhBAAQwggAIIQRAEAIIwCAEEYAACGMAABCGAEAhDACAAhhBAAQwggAIIQRAEBc3QPAk9Za3SMcy9oDE4wLo7139whj+WHq17l/Pf9+05//6e/f0++/YtL7x6c0AIAQRgAAIYwAAEIYAQCEMAIACGEEABDCCAAghBEAQAgjAIAQRgAAIYwAAEIYAQCEMAIACGEEABBX9wBPWmt1j1C29+4egSafsH8/YYbJquvXff6nz9/pG87OKc/vqDBivsrBvOPFdMqL4U+ZvH7Tf9iqaz/9/uFVPqUBAIQwAgAIYQQAEMIIACCEEQBACCMAgBBGAAAhjAAAQhgBAIQwAgAIYQQAEMIIACCEEQBACCMAgLi6B4CfWGt1j0BB9/Pbe7dev6q6ftPvH54gjHhM9aXc/aPazfr16o6K7ufXff/wFJ/SAABCGAEAhDACAAhhBAAQwggAIIQRAEAIIwCAEEYAACGMAABCGAEAhDACAAhhBAAQwggAIIQRAEBc3QMAPGWt1Xr9vXfr9U+/f3iFMIJDVH+U7vhR7fxh7I4CYAaf0gAAQhgBAIQwAgAIYQQAEMIIACCEEQBACCMAgBBGAAAhjAAAQhgBAIQwAgAIYQQAEMIIACCEEQBAXN0DcI61VvcIZd33sPd++2+7Z79jhsr908/zZ4KjwsihgprJYVY9/+anwu/PHD6lAQCEMAIACGEEABDCCAAghBEAQAgjAIAQRgAAIYwAAEIYAQCEMAIACGEEABDCCAAghBEAQAgjAIC4ugf4qbVW9wjAQJ/w7qjOsPe+aRLe8Ql7iD9vXBhxtsoPwx0vte7r0+v053/6/XMGn9IAAEIYAQCEMAIACGEEABDCCAAghBEAQAgjAIAQRgAAIYwAAEIYAQCEMAIACGEEABDCCAAghBEAQFzdA8BPrLWOvj5n695/3deHJzwaRnvvJy8H/Ifu89d9/W7V+78jSiozTI+i0/cfr/MpDQAghBEAQAgjAIAQRgAAIYwAAEIYAQCEMAIACGEEABDCCAAghBEAQAgjAIAQRgAAIYwAAEIYAQDE1T3Ak9Za3SOU7b3f/ts77r9yfeqqz3Dy/vmE89u5/nf4hDWsmD5/5/O3dq87KozAi+lsk8Osune7w7aqe/05h09pAAAhjAAAQhgBAIQwAgAIYQQAEMIIACCEEQBACCMAgBBGAAAhjAAAQhgBAIQwAgAIYQQAEMIIACCuJy+21nrycl/JGvax9nXda3j69auq8++9b5rkPNP3ziSPhhH9Ol9MXoq1NfBi7F+/7utXTZ7f+4On+JQGABDCCAAghBEAQAgjAIAQRgAAIYwAAEIYAQCEMAIACGEEABDCCAAghBEAQAgjAIAQRgAAIYwAAOLqHoBnrbVKf7/3brs2dZ5BjfWr6V6/yvurqvveed2jYVTdlHdsrM6DUeVgne0Tzk9V5/n7hvWDCv+wfY1PaQAAIYwAAEIYAQCEMAIACGEEABDCCAAghBEAQAgjAIAQRgAAIYwAAEIYAQCEMAIACGEEABDCCAAgru4BnrbWar3+3rv1+vTq3n+TWTuqqnto+vvbGXrNcWF0uukHu3P+b3ipTH/+01XW/xv238m6z94d++eU/etTGgBACCMAgBBGAAAhjAAAQhgBAIQwAgAIYQQAEMIIACCEEQBACCMAgBBGAAAhjAAAQhgBAIQwAgCIq3sAnrXWKv393vumSd5TnZ/3Wfs6azib53eGUWFU/VGevqlPv/9vUHmGnl9dZ9hPf37f8I8i569P9/75CZ/SAABCGAEAhDACAAhhBAAQwggAIIQRAEAIIwCAEEYAACGMAABCGAEAhDACAAhhBAAQwggAIIQRAEBcT15srfXk5YD/cvoZPP3+K+5Yu733DZO8z/PnFY+G0SeoHMzph6r7pdR9/W94sXc7+fxAlfMzg09pAAAhjAAAQhgBAIQwAgAIYQQAEMIIACCEEQBACCMAgBBGAAAhjAAAQhgBAIQwAgAIYQQAEMIIACCu7gF4zlqr/N/Ye7den16eIbxv+vmpzl/5/XjSo2FUXZTpm4p+Uw7m7zg//Sbvn6pvuPfOe/iE8+cftq/xKQ0AIIQRAEAIIwCAEEYAACGMAABCGAEAhDACAAhhBAAQwggAIIQRAEAIIwCAEEYAACGMAABCGAEAxPXkxdZaT14O/kd1D+69b5qEibrfYZX91z37r1/95+f089+9ByrXf3LtHw2jO3RuzOmHonv+6vW7DzX9pocB75v+/pg+/69f55w/n9IAAEIYAQCEMAIACGEEABDCCAAghBEAQAgjAIAQRgAAIYwAAEIYAQCEMAIACGEEABDCCAAghBEAQFzdAzxprdU9wnh77+4RWlX30Onrx9lOfgeffO/TPBpGfhSoqO6f019Mzl/d5DXsnv3083eHyjO0/q/zKQ0AIIQRAEAIIwCAEEYAACGMAABCGAEAhDACAAhhBAAQwggAIIQRAEAIIwCAEEYAACGMAABCGAEAxNU9ALOstbpH4E13PLu9d+v1T9b9/LCHT7l/YfSwyS+mbzgUk9cfmO3098+U+/cpDQAghBEAQAgjAIAQRgAAIYwAAEIYAQCEMAIACGEEABDCCAAghBEAQAgjAIAQRgAAIYwAAEIYAQDE9eTF1lrl/8be+4ZJZrpj/U7XvYYn799vUN0/3c9/+vzTdb9/eM2jYdTNoa6rrKGXAryv+v7qPn+fML/3V80pv6E+pQEAhDACAAhhBAAQwggAIIQRAEAIIwCAEEYAACGMAABCGAEAhDACAAhhBAAQwggAIIQRAEAIIwCAuLoH+Km1Vunv995t165en7Pdsf++YYbJOt9fdzh9ft43ae88GkbVG7Op67pfTFXdYQv0+ITfj8735/T5J/EpDQAghBEAQAgjAIAQRgAAIYwAAEIYAQCEMAIACGEEABDCCAAghBEAQAgjAIAQRgAAIYwAAEIYAQDE1T0Az1prdY9QYn440/SzY/45RoXR3rt7BIoqz/Ckg/n/dJ6BT1j/6fun8/l5f1qDblPW36c0AIAQRgAAIYwAAEIYAQCEMAIACGEEABDCCAAghBEAQAgjAIAQRgAAIYwAAEIYAQCEMAIACGEEABDXkxdbaz15ud/ae7de/xPWoNPp9191+vpNv//u+Svvv+7ZqfMMX/NoGE1XjapP2JTTX4zT55+u8x8Wn/D87D/e9Q2/H6fwKQ0AIIQRAEAIIwCAEEYAACGMAABCGAEAhDACAAhhBAAQwggAIIQRAEAIIwCAEEYAACGMAABCGAEAxNU9wNPWWqW/33vfNEmP6v0Dczn/fax9bQ2e/O0dF0aVxenemN1Rdcf9T17/O3Tff/f1O3Wfn6ru+bv3X9X0/fsJPL/X+JQGABDCCAAghBEAQAgjAIAQRgAAIYwAAEIYAQCEMAIACGEEABDCCAAghBEAQAgjAIAQRgAAIYwAAOLqHoBZ1lrdI7Tqvv/u63e649733kdfv6o6Q+X+7zB9/qrT7/9Vwugg1U39CS9mak55sfF708NsMu/fOXxKAwAIYQQAEMIIACCEEQBACCMAgBBGAAAhjAAAQhgBAIQwAgAIYQQAEMIIACCEEQBACCMAgBBGAABxdQ8wzVqre4SjWf+5PuHZfcIMnbrvv/v6VdPnrzrl/o8Ko7136e9P2RT/pLqGFXesf2V+z5/TOT+zdT+/zt+Pn/ApDQAghBEAQAgjAIAQRgAAIYwAAEIYAQCEMAIACGEEABDCCAAghBEAQAgjAIAQRgAAIYwAAEIYAQDE1T0A51hrdY/wETNMZe2wB2brfn6V6++9b5zknz0aRk/e2J8wff5vUHkGd7wUJl//E0yfv1N17bp/FO8wef90n/9veP5P8SkNACCEEQBACCMAgBBGAAAhjAAAQhgBAIQwAgAIYQQAEMIIACCEEQBACCMAgBBGAAAhjAAAQhgBAMT15MXWWk9ejj9g7909Qit7uKa6fpX9d8ezO33/T+b586pHw4izdb9Uqtc//cX6CetHr+4w5X3O7+t8SgMACGEEABDCCAAghBEAQAgjAIAQRgAAIYwAAEIYAQCEMAIACGEEABDCCAAghBEAQAgjAIAQRgAAcXUPAK9aa5X/G3vvGyaZyfr1+ob1v+MeeF91/bv3zxTjwsiDfZ+XGic7/d1Rvf/p74/Tn3/VSfvHpzQAgBBGAAAhjAAAQhgBAIQwAgAIYQQAEMIIACCEEQBACCMAgBBGAAAhjAAAQhgBAIQwAgAIYQQAEFf3AE9aa3WPULb37h7hbZ+w/t0zVK/f/fy716/ijtmtf6/T759nHBVGzFf5YfJSBSbrDvOKSbP7lAYAEMIIACCEEQBACCMAgBBGAAAhjAAAQhgBAIQwAgAIYQQAEMIIACCEEQBACCMAgBBGAAAhjAAA4uoeAH5irdU9Qiv333v/3dfnbNP33967e4SXCCP4gcrBnv5S+wanP78pP0y/c8f6dz//7uvzGp/SAABCGAEAhDACAAhhBAAQwggAIIQRAEAIIwCAEEYAACGMAABCGAEAhDACAAhhBAAQwggAIIQRAEBc3QPAJGut7hGghb1fZw1nEEaMsvduu/Y3vNSmr1/n/NVrT7//T3D6/VdZv9f4lAYAEMIIACCEEQBACCMAgBBGAAAhjAAAQhgBAIQwAgAIYQQAEMIIACCEEQBACCMAgBBGAAAhjAAA4uoeAH5irVX6+733TZOcp7r2nzDD9Od/+v1T8wln+F1P7t2jwshLoVd1/Scf6rvYw3NN3//2HqfwKQ0AIIQRAEAIIwCAEEYAACGMAABCGAEAhDACAAhhBAAQwggAIIQRAEAIIwCAEEYAACGMAABCGAEAxNU9wE+ttbpHYLDp+6c6/977pkn4qU/Ye90zdO6/7ntnjnFhBJNVfhi82IUdvYRdzZTz61MaAEAIIwCAEEYAACGMAABCGAEAhDACAAhhBAAQwggAIIQRAEAIIwCAEEYAACGMAABCGAEAhDACAIi19/6rewgAgE/g/xgBAIQwAgAIYQQAEMIIACCEEQBACCMAgBBGAAAhjAAAQhgBAIQwAgAIYQQAEMIIACCEEQBACCMAgBBGAAAhjAAAQhgBAIQwAgAIYQQAEMIIACCEEQBACCMAgBBGAAAhjAAAQhgBAIQwAgCIvwGNkheyfWe6G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0" name="AutoShape 2" descr="&amp;Ocy;&amp;bcy;&amp;zcy;&amp;ocy;&amp;rcy; Wiziq &amp;scy;&amp;ocy; &amp;scy;&amp;kcy;&amp;icy;&amp;dcy;&amp;ocy;&amp;chcy;&amp;ncy;&amp;ycy;&amp;mcy; &amp;kcy;&amp;ucy;&amp;pcy;&amp;ocy;&amp;ncy;&amp;ocy;&amp;mcy; -Wiziq"/>
          <p:cNvSpPr>
            <a:spLocks noChangeAspect="1" noChangeArrowheads="1"/>
          </p:cNvSpPr>
          <p:nvPr/>
        </p:nvSpPr>
        <p:spPr bwMode="auto">
          <a:xfrm>
            <a:off x="155575" y="-5608638"/>
            <a:ext cx="12734925" cy="1168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12" name="AutoShape 4" descr="&amp;Ocy;&amp;bcy;&amp;zcy;&amp;ocy;&amp;rcy; Wiziq &amp;scy;&amp;ocy; &amp;scy;&amp;kcy;&amp;icy;&amp;dcy;&amp;ocy;&amp;chcy;&amp;ncy;&amp;ycy;&amp;mcy; &amp;kcy;&amp;ucy;&amp;pcy;&amp;ocy;&amp;ncy;&amp;ocy;&amp;mcy; -Wiziq"/>
          <p:cNvSpPr>
            <a:spLocks noChangeAspect="1" noChangeArrowheads="1"/>
          </p:cNvSpPr>
          <p:nvPr/>
        </p:nvSpPr>
        <p:spPr bwMode="auto">
          <a:xfrm>
            <a:off x="155575" y="-5608638"/>
            <a:ext cx="12734925" cy="1168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14" name="AutoShape 6" descr="&amp;Ocy;&amp;bcy;&amp;zcy;&amp;ocy;&amp;rcy; Wiziq &amp;scy;&amp;ocy; &amp;scy;&amp;kcy;&amp;icy;&amp;dcy;&amp;ocy;&amp;chcy;&amp;ncy;&amp;ycy;&amp;mcy; &amp;kcy;&amp;ucy;&amp;pcy;&amp;ocy;&amp;ncy;&amp;ocy;&amp;mcy; -Wiziq"/>
          <p:cNvSpPr>
            <a:spLocks noChangeAspect="1" noChangeArrowheads="1"/>
          </p:cNvSpPr>
          <p:nvPr/>
        </p:nvSpPr>
        <p:spPr bwMode="auto">
          <a:xfrm>
            <a:off x="155575" y="-5608638"/>
            <a:ext cx="12734925" cy="1168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16" name="AutoShape 8" descr="&amp;Ocy;&amp;bcy;&amp;zcy;&amp;ocy;&amp;rcy; Wiziq &amp;scy;&amp;ocy; &amp;scy;&amp;kcy;&amp;icy;&amp;dcy;&amp;ocy;&amp;chcy;&amp;ncy;&amp;ycy;&amp;mcy; &amp;kcy;&amp;ucy;&amp;pcy;&amp;ocy;&amp;ncy;&amp;ocy;&amp;mcy; -Wiziq"/>
          <p:cNvSpPr>
            <a:spLocks noChangeAspect="1" noChangeArrowheads="1"/>
          </p:cNvSpPr>
          <p:nvPr/>
        </p:nvSpPr>
        <p:spPr bwMode="auto">
          <a:xfrm>
            <a:off x="155575" y="-5608638"/>
            <a:ext cx="12734925" cy="1168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18" name="AutoShape 10" descr="&amp;Ocy;&amp;bcy;&amp;zcy;&amp;ocy;&amp;rcy; Wiziq &amp;scy;&amp;ocy; &amp;scy;&amp;kcy;&amp;icy;&amp;dcy;&amp;ocy;&amp;chcy;&amp;ncy;&amp;ycy;&amp;mcy; &amp;kcy;&amp;ucy;&amp;pcy;&amp;ocy;&amp;ncy;&amp;ocy;&amp;mcy; -Wiziq"/>
          <p:cNvSpPr>
            <a:spLocks noChangeAspect="1" noChangeArrowheads="1"/>
          </p:cNvSpPr>
          <p:nvPr/>
        </p:nvSpPr>
        <p:spPr bwMode="auto">
          <a:xfrm>
            <a:off x="155575" y="-5608638"/>
            <a:ext cx="12734925" cy="1168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20" name="AutoShape 12" descr="&amp;Ocy;&amp;bcy;&amp;zcy;&amp;ocy;&amp;rcy; Wiziq &amp;scy;&amp;ocy; &amp;scy;&amp;kcy;&amp;icy;&amp;dcy;&amp;ocy;&amp;chcy;&amp;ncy;&amp;ycy;&amp;mcy; &amp;kcy;&amp;ucy;&amp;pcy;&amp;ocy;&amp;ncy;&amp;ocy;&amp;mcy; -Wiziq"/>
          <p:cNvSpPr>
            <a:spLocks noChangeAspect="1" noChangeArrowheads="1"/>
          </p:cNvSpPr>
          <p:nvPr/>
        </p:nvSpPr>
        <p:spPr bwMode="auto">
          <a:xfrm>
            <a:off x="155575" y="-5608638"/>
            <a:ext cx="12734925" cy="1168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" y="234950"/>
            <a:ext cx="8959643" cy="466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44" y="3052163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60" y="3166567"/>
            <a:ext cx="1167759" cy="116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3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6" y="724395"/>
            <a:ext cx="8680041" cy="4230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69" y="991355"/>
            <a:ext cx="2057400" cy="343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92" y="122675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34" y="181866"/>
            <a:ext cx="1187160" cy="118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9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" y="546264"/>
            <a:ext cx="5490606" cy="4375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78" y="2462458"/>
            <a:ext cx="5359143" cy="24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76" y="546264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08" y="612234"/>
            <a:ext cx="1210726" cy="121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data:image/png;base64,iVBORw0KGgoAAAANSUhEUgAAAkYAAAJGCAYAAAC+3UpsAAAACXBIWXMAAA7EAAAOxAGVKw4bAAAP60lEQVR4nO3ZwZLjuhFFQcGh///jZ3jh+zYOh92t4rBYQua+B0UQIk8M1977rxcAAK9/dA8AAPAUwggAIIQRAEAIIwCAEEYAACGMAABCGAEAhDACAAhhBAAQwggAIIQRAEAIIwCAEEYAACGMAABCGAEAhDACAAhhBAAQwggAIIQRAEAIIwCAEEYAACGMAABCGAEAhDACAAhhBAAQwggAIN53LrbWEmLD7b3b1l5rta39t8r1P2H+qunXP33+qum/39Pv38n23v+8ay2hAgAQwggAIIQRAEAIIwCAEEYAACGMAABCGAEAhDACAAhhBAAQwggAIIQRAEAIIwCAEEYAACGMAABCGAEAxLt7AM6x1uoeoewbroFzVc/v3vuiSeC5xoWRH+bnvuGlXrn/T7j+6fNT4/7P5v3zuUnn16c0AIAQRgAAIYwAAEIYAQCEMAIACGEEABDCCAAghBEAQAgjAIAQRgAAIYwAAEIYAQCEMAIACGEEABDv7gHutNbqHqFs7909AgXTz6D5Z69Pn2+496e8f44KI85W/VF/w4Ntuso9/Ib7N/n6T3mpMp9PaQAAIYwAAEIYAQCEMAIACGEEABDCCAAghBEAQAgjAIAQRgAAIYwAAEIYAQCEMAIACGEEABDCCAAg3t0DwG+stUp/v/e+aBI6VO//dJOv/4rZ/X65gzCCH6o+lLtfDE94qXbPP/nF+oT7ByfwKQ0AIIQRAEAIIwCAEEYAACGMAABCGAEAhDACAAhhBAAQwggAIIQRAEAIIwCAEEYAACGMAABCGAEAxLt7ALjTWqv093vviyb5THX+btPnr/iGa/+Ga4D/RxgxSiVMuh/q1ai6Yv7J+/d69Ycp8P18SgMACGEEABDCCAAghBEAQAgjAIAQRgAAIYwAAEIYAQCEMAIACGEEABDCCAAghBEAQAgjAIAQRgAA8e4eAE6x1uoe4REzVFTn33u3rQ3McFQYVR6K8ARe7LNNv3/T5+/k/TOHT2kAACGMAABCGAEAhDACAAhhBAAQwggAIIQRAEAIIwCAEEYAACGMAABCGAEAhDACAAhhBAAQwggAIN7dA/zWWqt7BGCo7udH9/rUuH9nGBdGQJ+998d/e8VLxfq968MJfEoDAAhhBAAQwggAIIQRAEAIIwCAEEYAACGMAABCGAEAhDACAAhhBAAQwggAIIQRAEAIIwCAEEYAAPHuHgB+Y63VPUKr7uvvXr/b6dcPJ7g1jPbedy7Hw1Tv/xUvpdPPYOX6p0eB89er+9q712cOn9IAAEIYAQCEMAIACGEEABDCCAAghBEAQAgjAIAQRgAAIYwAAEIYAQCEMAIACGEEABDCCAAghBEAQLy7B7jTWqv8b+y9L5jkM1fMz9mmn6Hq/J2/36on3LvO/e9+fj9h/6eb8vs7KoyAmpNfLFMe6v/LyfcPfsqnNACAEEYAACGMAABCGAEAhDACAAhhBAAQwggAIIQRAEAIIwCAEEYAACGMAABCGAEAhDACAAhhBAAQ7+4BfmOt1T3CI2agh3s/X/Ue7r3b1obpKr+Bym/vt0aF0RVOf7Ddebj+0zfsX9XJ56/z7L1e8/fvdN3n5wrdv//u9afwKQ0AIIQRAEAIIwCAEEYAACGMAABCGAEAhDACAAhhBAAQwggAIIQRAEAIIwCAEEYAACGMAABCGAEAxPvOxdZady732Bk6uf6zr7/q9P07/fonc+/4qVvD6Ap774//9oofRvf6pzt5/yvXfoXp+/cE3feQms771312ute/k09pAAAhjAAAQhgBAIQwAgAIYQQAEMIIACCEEQBACCMAgBBGAAAhjAAAQhgBAIQwAgAIYQQAEMIIACDe3QP81lqrewQanXz/T752rrn/e+8LJvnc9DNcnb+y/9Pvf+fe/datYVS9sOkHY/r1T3+ovV79L4bpus9P9/rA9/MpDQAghBEAQAgjAIAQRgAAIYwAAEIYAQCEMAIACGEEABDCCAAghBEAQAgjAIAQRgAAIYwAAEIYAQDE+87F1lp3Lne56fO/Xt9xDRXV6997XzTJTKefH5jM7/dnbg0j6AwLD4V+nfe/urbzUzf99+/8nsGnNACAEEYAACGMAABCGAEAhDACAAhhBAAQwggAIIQRAEAIIwCAEEYAACGMAABCGAEAhDACAAhhBAAQ7+4B7rbW6h7haNX933tfNMlnps/fzf7xqSc8u58wA3/euDCqPBgd6t4Xi/2fz++vT3cUdq9PnXv4Mz6lAQCEMAIACGEEABDCCAAghBEAQAgjAIAQRgAAIYwAAEIYAQCEMAIACGEEABDCCAAghBEAQAgjAIB4dw/AvdZapb/fe180yWeq81PTvf+nn9/K/Ffcu+71mWvSb1cY/VL3g7XCg8mDvZv9p2L6+Zn8/jiJT2kAACGMAABCGAEAhDACAAhhBAAQwggAIIQRAEAIIwCAEEYAACGMAABCGAEAhDACAAhhBAAQwggAIN7dA0yz1mpdf+/duj413eenW/f1d69f1T1/9/pwB2F0kO6o6l6/qjr/FS+Vzj18wkuxcv1PmJ/Zpj/D+Bmf0gAAQhgBAIQwAgAIYQQAEMIIACCEEQBACCMAgBBGAAAhjAAAQhgBAIQwAgAIYQQAEMIIACCEEQBAvLsH+K21VvcIY33D3u29P/7bb7h+YKYnPH88P39mXBhVVQ4GVE0+f5Nnf73q8z/hxeDF9rnp5/cbTLkHPqUBAIQwAgAIYQQAEMIIACCEEQBACCMAgBBGAAAhjAAAQhgBAIQwAgAIYQQAEMIIACCEEQBACCMAgHh3DwDcY63VPULZ3rt7BOBDlWfQnb/9W8PIQ61X9/53v5i7rx86z6Dz38v+z+FTGgBACCMAgBBGAAAhjAAAQhgBAIQwAgAIYQQAEMIIACCEEQBACCMAgBBGAAAhjAAAQhgBAIQwAgCI952LrbXuXO6/2nu3rf2E65+uuofT73/n/NP5/dV0n99vuH/Tnz+nuDWM4PQHY6fqQ9n+C1POdsr59ykNACCEEQBACCMAgBBGAAAhjAAAQhgBAIQwAgAIYQQAEMIIACCEEQBACCMAgBBGAAAhjAAAQhgBAMS7e4C7rbVKf7/3vmiSM1X3v9Pk2el3xfmZ/vzxG/rc9L2b9O4dF0aVzek+WNUbO/3BOn3+09l7uk1/fjGDT2kAACGMAABCGAEAhDACAAhhBAAQwggAIIQRAEAIIwCAEEYAACGMAABCGAEAhDACAAhhBAAQwggAIN7dA/zWWqt7hI89YfbqDHvviyb5zBP2sFPn/XvC3nefv25PuAedTr9+7nFrGFUfalf8KKY/WCe/2J5w/6sm7z+9vuH8n276+4Of8SkNACCEEQBACCMAgBBGAAAhjAAAQhgBAIQwAgAIYQQAEMIIACCEEQBACCMAgBBGAAAhjAAAQhgBAMS7e4C7rbVKf7/3vmiSz1Tn7zR59r9Nvwbzw+emvz/4mePCqFP1R3HFS+H0H2bl+rv3/wlR0Hl+nnD9naY/P7rXr/qG89e5f5PePT6lAQCEMAIACGEEABDCCAAghBEAQAgjAIAQRgAAIYwAAEIYAQCEMAIACGEEABDCCAAghBEAQAgjAIB437nYWuvO5f6I6jXsvS+a5DPT55/uG34DMJHfXq9J755bw+gJKpvb/cOqHozp83ebvv+v1/x7UHX69VPTeX6c3fv4lAYAEMIIACCEEQBACCMAgBBGAAAhjAAAQhgBAIQwAgAIYQQAEMIIACCEEQBACCMAgBBGAAAhjAAA4t09wN3WWt0jfGzy7K/XNfPvvS+Y5FzTz1BV9fo7z98T7l33DNPXr5yf7udn997f6dYw6n6pdR+sJ5g+/+lOf7Cdfv1V9g/+P5/SAABCGAEAhDACAAhhBAAQwggAIIQRAEAIIwCAEEYAACGMAABCGAEAhDACAAhhBAAQwggAIIQRAEC871xsrXXnco/zhOuvzrD3vmiS+z1h/6npvofd6zOb8zPDrWFEXSVMun+Uk6OKf5t8/l6vs+fvXvsJ+zed+38Pn9IAAEIYAQCEMAIACGEEABDCCAAghBEAQAgjAIAQRgAAIYwAAEIYAQCEMAIACGEEABDCCAAghBEAQLy7B+Aca63uESiafg+nz9/J3vWr3oO9d9vak9waRpWb8g26r797fXrvQXXtKx6Mndd/0oP9W01+hjl/c/iUBgAQwggAIIQRAEAIIwCAEEYAACGMAABCGAEAhDACAAhhBAAQwggAIIQRAEAIIwCAEEYAACGMAADifedia607l+MP2Ht3jzDa6b+B6vWffv5OPz8VV+zd6efvFLeGEVRVHkxeKnWT93/6S617/+jXeYan/35+w6c0AIAQRgAAIYwAAEIYAQCEMAIACGEEABDCCAAghBEAQAgjAIAQRgAAIYwAAEIYAQCEMAIACGEEABDv7gHgN9Za3SMcrXv/q+vvvS+a5Pe69w46TfrtjgujzgfbdB7MtfNj/+jWfX6716/w7uCnfEoDAAhhBAAQwggAIIQRAEAIIwCAEEYAACGMAABCGAEAhDACAAhhBAAQwggAIIQRAEAIIwCAEEYAAPHuHuBOa63uEcr23t0jjPYNZ4DPVe9/9+/v9PPr+vvO70l7f1QY0av6UnnCD9ODpaYzLOw/8BM+pQEAhDACAAhhBAAQwggAIIQRAEAIIwCAEEYAACGMAABCGAEAhDACAAhhBAAQwggAIIQRAEAIIwCAeHcPADDFWqt7BOAPE0YcZe/dPcJo9q+mc/9E3ezz+w33b8r++5QGABDCCAAghBEAQAgjAIAQRgAAIYwAAEIYAQCEMAIACGEEABDCCAAghBEAQAgjAIAQRgAAIYwAAOLdPQDnWGt1j1Ayff4rdO/B3rt1/U7de/8Nuvfw5PP7etX2/869E0Zwo8qP+4qHevf6053+YoMT+JQGABDCCAAghBEAQAgjAIAQRgAAIYwAAEIYAQCEMAIACGEEABDCCAAghBEAQAgjAIAQRgAAIYwAAOLdPQDcaa3VPQJwKM+fGY4Ko7139whH697/Kx5KndfQvX/V9b0U+nWfoarJ8zv/c/iUBgAQwggAIIQRAEAIIwCAEEYAACGMAABCGAEAhDACAAhhBAAQwggAIIQRAEAIIwCAEEYAACGMAADi3T3Ab621ukegyfR7P31+5t/D6vx774sm+cz0+ZlhXBhBhQfjuar3fnoUdbP/dZ3Pr5Pun09pAAAhjAAAQhgBAIQwAgAIYQQAEMIIACCEEQBACCMAgBBGAAAhjAAAQhgBAIQwAgAIYQQAEMIIACDW3vuv7iEAAJ7A/xgBAIQwAgAIYQQAEMIIACCEEQBACCMAgBBGAAAhjAAAQhgBAIQwAgAIYQQAEMIIACCEEQBACCMAgBBGAAAhjAAAQhgBAIQwAgAIYQQAEMIIACCEEQBACCMAgBBGAAAhjAAAQhgBAIQwAgCIfwGYsRS1fLQm3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19" y="2646105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795" y="2725512"/>
            <a:ext cx="1156731" cy="11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58"/>
          <a:stretch/>
        </p:blipFill>
        <p:spPr bwMode="auto">
          <a:xfrm>
            <a:off x="6901704" y="961903"/>
            <a:ext cx="1786409" cy="550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/>
        </p:blipFill>
        <p:spPr bwMode="auto">
          <a:xfrm>
            <a:off x="6720356" y="160337"/>
            <a:ext cx="2149107" cy="767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46"/>
          <a:stretch/>
        </p:blipFill>
        <p:spPr bwMode="auto">
          <a:xfrm>
            <a:off x="6720356" y="1547630"/>
            <a:ext cx="2143073" cy="90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25" y="1236954"/>
            <a:ext cx="1797945" cy="99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3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а 5 хвилин до війни... — Високий Зам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03071"/>
            <a:ext cx="2218748" cy="12241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Слава Україні! Героям Слава! Збройні сили України - низький вам уклін! - 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3153"/>
          <a:stretch/>
        </p:blipFill>
        <p:spPr bwMode="auto">
          <a:xfrm>
            <a:off x="5765125" y="3131898"/>
            <a:ext cx="3312368" cy="174345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gUnsightlyCaiman-size_restric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3" y="2787774"/>
            <a:ext cx="3141024" cy="1805186"/>
          </a:xfrm>
          <a:prstGeom prst="rect">
            <a:avLst/>
          </a:prstGeom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r="4495"/>
          <a:stretch/>
        </p:blipFill>
        <p:spPr bwMode="auto">
          <a:xfrm>
            <a:off x="3771675" y="2968760"/>
            <a:ext cx="1828800" cy="20764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Вічна пам'ять кожному, хто загинув за нашу Україну! – РОВР у Хмельницькій  області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17" y="898382"/>
            <a:ext cx="1990600" cy="2233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68" y="1009953"/>
            <a:ext cx="2055652" cy="20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92940" y="81731"/>
            <a:ext cx="378627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понад усе!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" y="724378"/>
            <a:ext cx="3888770" cy="1721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" y="2594617"/>
            <a:ext cx="3981313" cy="1930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33" y="1128156"/>
            <a:ext cx="4951731" cy="324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6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QR-к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7513"/>
            <a:ext cx="8893968" cy="426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49" y="3297191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85" y="3416752"/>
            <a:ext cx="1167421" cy="116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1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QR-к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611252"/>
            <a:ext cx="8706776" cy="4258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48" y="611252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5" y="662127"/>
            <a:ext cx="1175747" cy="117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4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7" y="439387"/>
            <a:ext cx="8217726" cy="4532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93" y="611252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70" y="701455"/>
            <a:ext cx="1148003" cy="114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64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9" y="577744"/>
            <a:ext cx="8854850" cy="4124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26" y="670629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30" y="737398"/>
            <a:ext cx="1209101" cy="120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9" y="2640186"/>
            <a:ext cx="5205731" cy="190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49" y="2549984"/>
            <a:ext cx="3515100" cy="19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2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QR-к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60338"/>
            <a:ext cx="8746589" cy="459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19" y="3166346"/>
            <a:ext cx="1824085" cy="1737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34" y="3204201"/>
            <a:ext cx="1273839" cy="127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QR-к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97" y="932140"/>
            <a:ext cx="18224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909" y="932140"/>
            <a:ext cx="1211283" cy="12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0451"/>
            <a:ext cx="5359195" cy="3122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62" y="2877415"/>
            <a:ext cx="30194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8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15"/>
          <a:stretch/>
        </p:blipFill>
        <p:spPr bwMode="auto">
          <a:xfrm>
            <a:off x="177216" y="540727"/>
            <a:ext cx="8168003" cy="3236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QR-к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479" y="3359314"/>
            <a:ext cx="18224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611" y="3302638"/>
            <a:ext cx="1277216" cy="127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0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Шаблони діаграм\pngwing.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4" y="-55717"/>
            <a:ext cx="8942118" cy="546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8149" y="846176"/>
            <a:ext cx="209942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Організаційні вміння</a:t>
            </a:r>
            <a:endParaRPr lang="uk-UA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31096" y="1601406"/>
            <a:ext cx="181126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Уміння </a:t>
            </a: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знання дослідного характеру</a:t>
            </a:r>
            <a:endParaRPr lang="uk-UA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30397" y="2699646"/>
            <a:ext cx="1798804" cy="830997"/>
          </a:xfrm>
          <a:prstGeom prst="rect">
            <a:avLst/>
          </a:prstGeom>
          <a:solidFill>
            <a:srgbClr val="CC33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Уміння працювати з інформацією</a:t>
            </a:r>
            <a:endParaRPr lang="uk-UA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66648" y="3471039"/>
            <a:ext cx="1775712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Уміння представити результати своєї роботи</a:t>
            </a:r>
            <a:endParaRPr lang="uk-UA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17421" y="33619"/>
            <a:ext cx="52972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Блоки-умінь, що необхідні учню-досліднику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09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66842" y="523883"/>
            <a:ext cx="4648200" cy="4572000"/>
            <a:chOff x="1488" y="960"/>
            <a:chExt cx="2928" cy="2880"/>
          </a:xfrm>
        </p:grpSpPr>
        <p:grpSp>
          <p:nvGrpSpPr>
            <p:cNvPr id="40" name="Group 5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057" y="862"/>
              <a:chExt cx="1549" cy="1351"/>
            </a:xfrm>
          </p:grpSpPr>
          <p:sp>
            <p:nvSpPr>
              <p:cNvPr id="42" name="AutoShape 6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AutoShape 7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AutoShape 8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488" y="1438"/>
              <a:ext cx="1193" cy="959"/>
              <a:chOff x="1488" y="1438"/>
              <a:chExt cx="1193" cy="959"/>
            </a:xfrm>
          </p:grpSpPr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1488" y="1438"/>
                <a:ext cx="1193" cy="959"/>
                <a:chOff x="1110" y="2656"/>
                <a:chExt cx="1549" cy="1351"/>
              </a:xfrm>
            </p:grpSpPr>
            <p:sp>
              <p:nvSpPr>
                <p:cNvPr id="37" name="AutoShape 12"/>
                <p:cNvSpPr>
                  <a:spLocks noChangeArrowheads="1"/>
                </p:cNvSpPr>
                <p:nvPr/>
              </p:nvSpPr>
              <p:spPr bwMode="gray">
                <a:xfrm>
                  <a:off x="1123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AutoShape 13"/>
                <p:cNvSpPr>
                  <a:spLocks noChangeArrowheads="1"/>
                </p:cNvSpPr>
                <p:nvPr/>
              </p:nvSpPr>
              <p:spPr bwMode="gray">
                <a:xfrm>
                  <a:off x="1110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AutoShape 14"/>
                <p:cNvSpPr>
                  <a:spLocks noChangeArrowheads="1"/>
                </p:cNvSpPr>
                <p:nvPr/>
              </p:nvSpPr>
              <p:spPr bwMode="gray">
                <a:xfrm>
                  <a:off x="1200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9ACE3">
                        <a:gamma/>
                        <a:shade val="94118"/>
                        <a:invGamma/>
                      </a:srgbClr>
                    </a:gs>
                    <a:gs pos="100000">
                      <a:srgbClr val="49ACE3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" name="Text Box 15"/>
              <p:cNvSpPr txBox="1">
                <a:spLocks noChangeArrowheads="1"/>
              </p:cNvSpPr>
              <p:nvPr/>
            </p:nvSpPr>
            <p:spPr bwMode="gray">
              <a:xfrm>
                <a:off x="1702" y="1642"/>
                <a:ext cx="773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FFFFFF"/>
                    </a:solidFill>
                  </a:rPr>
                  <a:t>Title</a:t>
                </a:r>
              </a:p>
              <a:p>
                <a:r>
                  <a:rPr lang="en-US" sz="1400" dirty="0">
                    <a:solidFill>
                      <a:srgbClr val="FFFFFF"/>
                    </a:solidFill>
                  </a:rPr>
                  <a:t>Add your text</a:t>
                </a:r>
              </a:p>
            </p:txBody>
          </p:sp>
        </p:grpSp>
        <p:grpSp>
          <p:nvGrpSpPr>
            <p:cNvPr id="30" name="Group 17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3174" y="2656"/>
              <a:chExt cx="1549" cy="1351"/>
            </a:xfrm>
          </p:grpSpPr>
          <p:sp>
            <p:nvSpPr>
              <p:cNvPr id="32" name="AutoShape 1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AutoShape 1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utoShape 20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366CC">
                      <a:gamma/>
                      <a:shade val="46275"/>
                      <a:invGamma/>
                    </a:srgbClr>
                  </a:gs>
                  <a:gs pos="100000">
                    <a:srgbClr val="3366CC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" name="Group 23"/>
            <p:cNvGrpSpPr>
              <a:grpSpLocks/>
            </p:cNvGrpSpPr>
            <p:nvPr/>
          </p:nvGrpSpPr>
          <p:grpSpPr bwMode="auto">
            <a:xfrm>
              <a:off x="3223" y="1438"/>
              <a:ext cx="1193" cy="959"/>
              <a:chOff x="2057" y="862"/>
              <a:chExt cx="1549" cy="1351"/>
            </a:xfrm>
          </p:grpSpPr>
          <p:sp>
            <p:nvSpPr>
              <p:cNvPr id="27" name="AutoShape 24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AutoShape 25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AutoShape 26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85B9C3">
                      <a:gamma/>
                      <a:shade val="46275"/>
                      <a:invGamma/>
                    </a:srgbClr>
                  </a:gs>
                  <a:gs pos="100000">
                    <a:srgbClr val="85B9C3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29"/>
            <p:cNvGrpSpPr>
              <a:grpSpLocks/>
            </p:cNvGrpSpPr>
            <p:nvPr/>
          </p:nvGrpSpPr>
          <p:grpSpPr bwMode="auto">
            <a:xfrm>
              <a:off x="3223" y="2400"/>
              <a:ext cx="1193" cy="959"/>
              <a:chOff x="3174" y="2656"/>
              <a:chExt cx="1549" cy="1351"/>
            </a:xfrm>
          </p:grpSpPr>
          <p:sp>
            <p:nvSpPr>
              <p:cNvPr id="22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utoShape 31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3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41D592">
                      <a:gamma/>
                      <a:shade val="51373"/>
                      <a:invGamma/>
                    </a:srgbClr>
                  </a:gs>
                  <a:gs pos="100000">
                    <a:srgbClr val="41D59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488" y="2400"/>
              <a:ext cx="1193" cy="959"/>
              <a:chOff x="1488" y="2400"/>
              <a:chExt cx="1193" cy="959"/>
            </a:xfrm>
          </p:grpSpPr>
          <p:grpSp>
            <p:nvGrpSpPr>
              <p:cNvPr id="15" name="Group 35"/>
              <p:cNvGrpSpPr>
                <a:grpSpLocks/>
              </p:cNvGrpSpPr>
              <p:nvPr/>
            </p:nvGrpSpPr>
            <p:grpSpPr bwMode="auto">
              <a:xfrm>
                <a:off x="1488" y="2400"/>
                <a:ext cx="1193" cy="959"/>
                <a:chOff x="3174" y="2656"/>
                <a:chExt cx="1549" cy="1351"/>
              </a:xfrm>
            </p:grpSpPr>
            <p:sp>
              <p:nvSpPr>
                <p:cNvPr id="17" name="AutoShape 36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AutoShape 37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AutoShape 38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99CC">
                        <a:gamma/>
                        <a:shade val="84706"/>
                        <a:invGamma/>
                      </a:srgbClr>
                    </a:gs>
                    <a:gs pos="100000">
                      <a:srgbClr val="0099CC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 Box 39"/>
              <p:cNvSpPr txBox="1">
                <a:spLocks noChangeArrowheads="1"/>
              </p:cNvSpPr>
              <p:nvPr/>
            </p:nvSpPr>
            <p:spPr bwMode="gray">
              <a:xfrm>
                <a:off x="1702" y="2602"/>
                <a:ext cx="773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FFFFFF"/>
                    </a:solidFill>
                  </a:rPr>
                  <a:t>Title</a:t>
                </a:r>
              </a:p>
              <a:p>
                <a:r>
                  <a:rPr lang="en-US" sz="1400">
                    <a:solidFill>
                      <a:srgbClr val="FFFFFF"/>
                    </a:solidFill>
                  </a:rPr>
                  <a:t>Add your text</a:t>
                </a:r>
              </a:p>
            </p:txBody>
          </p:sp>
        </p:grpSp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3174" y="2656"/>
              <a:chExt cx="1549" cy="1351"/>
            </a:xfrm>
          </p:grpSpPr>
          <p:sp>
            <p:nvSpPr>
              <p:cNvPr id="12" name="AutoShape 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utoShape 44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3CCCC">
                      <a:gamma/>
                      <a:shade val="46275"/>
                      <a:invGamma/>
                    </a:srgbClr>
                  </a:gs>
                  <a:gs pos="100000">
                    <a:srgbClr val="33CCCC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5" name="Group 3"/>
          <p:cNvGrpSpPr>
            <a:grpSpLocks/>
          </p:cNvGrpSpPr>
          <p:nvPr/>
        </p:nvGrpSpPr>
        <p:grpSpPr bwMode="auto">
          <a:xfrm>
            <a:off x="1035079" y="530906"/>
            <a:ext cx="4648200" cy="4572000"/>
            <a:chOff x="1488" y="960"/>
            <a:chExt cx="2928" cy="2880"/>
          </a:xfrm>
        </p:grpSpPr>
        <p:grpSp>
          <p:nvGrpSpPr>
            <p:cNvPr id="83" name="Group 5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057" y="862"/>
              <a:chExt cx="1549" cy="1351"/>
            </a:xfrm>
          </p:grpSpPr>
          <p:sp>
            <p:nvSpPr>
              <p:cNvPr id="85" name="AutoShape 6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AutoShape 7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AutoShape 8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" name="Group 10"/>
            <p:cNvGrpSpPr>
              <a:grpSpLocks/>
            </p:cNvGrpSpPr>
            <p:nvPr/>
          </p:nvGrpSpPr>
          <p:grpSpPr bwMode="auto">
            <a:xfrm>
              <a:off x="1488" y="1438"/>
              <a:ext cx="1193" cy="959"/>
              <a:chOff x="1488" y="1438"/>
              <a:chExt cx="1193" cy="959"/>
            </a:xfrm>
          </p:grpSpPr>
          <p:grpSp>
            <p:nvGrpSpPr>
              <p:cNvPr id="78" name="Group 11"/>
              <p:cNvGrpSpPr>
                <a:grpSpLocks/>
              </p:cNvGrpSpPr>
              <p:nvPr/>
            </p:nvGrpSpPr>
            <p:grpSpPr bwMode="auto">
              <a:xfrm>
                <a:off x="1488" y="1438"/>
                <a:ext cx="1193" cy="959"/>
                <a:chOff x="1110" y="2656"/>
                <a:chExt cx="1549" cy="1351"/>
              </a:xfrm>
            </p:grpSpPr>
            <p:sp>
              <p:nvSpPr>
                <p:cNvPr id="80" name="AutoShape 12"/>
                <p:cNvSpPr>
                  <a:spLocks noChangeArrowheads="1"/>
                </p:cNvSpPr>
                <p:nvPr/>
              </p:nvSpPr>
              <p:spPr bwMode="gray">
                <a:xfrm>
                  <a:off x="1123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AutoShape 13"/>
                <p:cNvSpPr>
                  <a:spLocks noChangeArrowheads="1"/>
                </p:cNvSpPr>
                <p:nvPr/>
              </p:nvSpPr>
              <p:spPr bwMode="gray">
                <a:xfrm>
                  <a:off x="1110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AutoShape 14"/>
                <p:cNvSpPr>
                  <a:spLocks noChangeArrowheads="1"/>
                </p:cNvSpPr>
                <p:nvPr/>
              </p:nvSpPr>
              <p:spPr bwMode="gray">
                <a:xfrm>
                  <a:off x="1200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9ACE3">
                        <a:gamma/>
                        <a:shade val="94118"/>
                        <a:invGamma/>
                      </a:srgbClr>
                    </a:gs>
                    <a:gs pos="100000">
                      <a:srgbClr val="49ACE3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9" name="Text Box 15"/>
              <p:cNvSpPr txBox="1">
                <a:spLocks noChangeArrowheads="1"/>
              </p:cNvSpPr>
              <p:nvPr/>
            </p:nvSpPr>
            <p:spPr bwMode="gray">
              <a:xfrm>
                <a:off x="1636" y="1580"/>
                <a:ext cx="882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uk-UA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Актуалізація проблеми</a:t>
                </a:r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3" name="Group 17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3174" y="2656"/>
              <a:chExt cx="1549" cy="1351"/>
            </a:xfrm>
          </p:grpSpPr>
          <p:sp>
            <p:nvSpPr>
              <p:cNvPr id="75" name="AutoShape 1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utoShape 1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" name="Group 23"/>
            <p:cNvGrpSpPr>
              <a:grpSpLocks/>
            </p:cNvGrpSpPr>
            <p:nvPr/>
          </p:nvGrpSpPr>
          <p:grpSpPr bwMode="auto">
            <a:xfrm>
              <a:off x="3223" y="1438"/>
              <a:ext cx="1193" cy="959"/>
              <a:chOff x="2057" y="862"/>
              <a:chExt cx="1549" cy="1351"/>
            </a:xfrm>
          </p:grpSpPr>
          <p:sp>
            <p:nvSpPr>
              <p:cNvPr id="70" name="AutoShape 24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AutoShape 25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AutoShape 26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85B9C3">
                      <a:gamma/>
                      <a:shade val="46275"/>
                      <a:invGamma/>
                    </a:srgbClr>
                  </a:gs>
                  <a:gs pos="100000">
                    <a:srgbClr val="85B9C3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" name="Group 29"/>
            <p:cNvGrpSpPr>
              <a:grpSpLocks/>
            </p:cNvGrpSpPr>
            <p:nvPr/>
          </p:nvGrpSpPr>
          <p:grpSpPr bwMode="auto">
            <a:xfrm>
              <a:off x="3223" y="2400"/>
              <a:ext cx="1193" cy="959"/>
              <a:chOff x="3174" y="2656"/>
              <a:chExt cx="1549" cy="1351"/>
            </a:xfrm>
          </p:grpSpPr>
          <p:sp>
            <p:nvSpPr>
              <p:cNvPr id="65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AutoShape 31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utoShape 3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41D592">
                      <a:gamma/>
                      <a:shade val="51373"/>
                      <a:invGamma/>
                    </a:srgbClr>
                  </a:gs>
                  <a:gs pos="100000">
                    <a:srgbClr val="41D59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" name="Group 35"/>
            <p:cNvGrpSpPr>
              <a:grpSpLocks/>
            </p:cNvGrpSpPr>
            <p:nvPr/>
          </p:nvGrpSpPr>
          <p:grpSpPr bwMode="auto">
            <a:xfrm>
              <a:off x="1488" y="2400"/>
              <a:ext cx="1193" cy="959"/>
              <a:chOff x="3174" y="2656"/>
              <a:chExt cx="1549" cy="1351"/>
            </a:xfrm>
          </p:grpSpPr>
          <p:sp>
            <p:nvSpPr>
              <p:cNvPr id="60" name="AutoShape 36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37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38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0099CC">
                      <a:gamma/>
                      <a:shade val="84706"/>
                      <a:invGamma/>
                    </a:srgbClr>
                  </a:gs>
                  <a:gs pos="100000">
                    <a:srgbClr val="0099CC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" name="Group 41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3174" y="2656"/>
              <a:chExt cx="1549" cy="1351"/>
            </a:xfrm>
          </p:grpSpPr>
          <p:sp>
            <p:nvSpPr>
              <p:cNvPr id="55" name="AutoShape 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AutoShape 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44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3CCCC">
                      <a:gamma/>
                      <a:shade val="46275"/>
                      <a:invGamma/>
                    </a:srgbClr>
                  </a:gs>
                  <a:gs pos="100000">
                    <a:srgbClr val="33CCCC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8" name="Text Box 15"/>
          <p:cNvSpPr txBox="1">
            <a:spLocks noChangeArrowheads="1"/>
          </p:cNvSpPr>
          <p:nvPr/>
        </p:nvSpPr>
        <p:spPr bwMode="gray">
          <a:xfrm>
            <a:off x="2661317" y="637783"/>
            <a:ext cx="1400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Визначення сфери дослідження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 Box 15"/>
          <p:cNvSpPr txBox="1">
            <a:spLocks noChangeArrowheads="1"/>
          </p:cNvSpPr>
          <p:nvPr/>
        </p:nvSpPr>
        <p:spPr bwMode="gray">
          <a:xfrm>
            <a:off x="4032320" y="1563552"/>
            <a:ext cx="14001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Вибір теми дослідження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 Box 15"/>
          <p:cNvSpPr txBox="1">
            <a:spLocks noChangeArrowheads="1"/>
          </p:cNvSpPr>
          <p:nvPr/>
        </p:nvSpPr>
        <p:spPr bwMode="gray">
          <a:xfrm>
            <a:off x="5395616" y="732555"/>
            <a:ext cx="14001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Вироблення гіпотези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 Box 15"/>
          <p:cNvSpPr txBox="1">
            <a:spLocks noChangeArrowheads="1"/>
          </p:cNvSpPr>
          <p:nvPr/>
        </p:nvSpPr>
        <p:spPr bwMode="gray">
          <a:xfrm>
            <a:off x="6631194" y="1306125"/>
            <a:ext cx="164275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систематизація підходів до вирішення проблеми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 Box 15"/>
          <p:cNvSpPr txBox="1">
            <a:spLocks noChangeArrowheads="1"/>
          </p:cNvSpPr>
          <p:nvPr/>
        </p:nvSpPr>
        <p:spPr bwMode="gray">
          <a:xfrm>
            <a:off x="5395615" y="2122067"/>
            <a:ext cx="140017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</a:p>
          <a:p>
            <a:pPr algn="ctr"/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послідовності проведення дослідження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 Box 15"/>
          <p:cNvSpPr txBox="1">
            <a:spLocks noChangeArrowheads="1"/>
          </p:cNvSpPr>
          <p:nvPr/>
        </p:nvSpPr>
        <p:spPr bwMode="gray">
          <a:xfrm>
            <a:off x="6752482" y="3004182"/>
            <a:ext cx="1400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</a:p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Збір та обробка інформації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 Box 15"/>
          <p:cNvSpPr txBox="1">
            <a:spLocks noChangeArrowheads="1"/>
          </p:cNvSpPr>
          <p:nvPr/>
        </p:nvSpPr>
        <p:spPr bwMode="gray">
          <a:xfrm>
            <a:off x="5398794" y="3670644"/>
            <a:ext cx="140017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</a:p>
          <a:p>
            <a:pPr algn="ctr"/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та узагальнення отриманих матеріалів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 Box 15"/>
          <p:cNvSpPr txBox="1">
            <a:spLocks noChangeArrowheads="1"/>
          </p:cNvSpPr>
          <p:nvPr/>
        </p:nvSpPr>
        <p:spPr bwMode="gray">
          <a:xfrm>
            <a:off x="4021645" y="3126606"/>
            <a:ext cx="14001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Підготовка звіту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15"/>
          <p:cNvSpPr txBox="1">
            <a:spLocks noChangeArrowheads="1"/>
          </p:cNvSpPr>
          <p:nvPr/>
        </p:nvSpPr>
        <p:spPr bwMode="gray">
          <a:xfrm>
            <a:off x="2655156" y="4081400"/>
            <a:ext cx="1400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</a:p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Доповідь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15"/>
          <p:cNvSpPr txBox="1">
            <a:spLocks noChangeArrowheads="1"/>
          </p:cNvSpPr>
          <p:nvPr/>
        </p:nvSpPr>
        <p:spPr bwMode="gray">
          <a:xfrm>
            <a:off x="1278007" y="2941363"/>
            <a:ext cx="14001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Обговорення підсумків завершеної роботи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834465" y="62391"/>
            <a:ext cx="38196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Етапи проведення дослідження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7928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title"/>
          </p:nvPr>
        </p:nvSpPr>
        <p:spPr>
          <a:xfrm>
            <a:off x="1303170" y="124991"/>
            <a:ext cx="7315200" cy="53697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altLang="uk-UA" sz="2400" b="1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 освітнього процесу з біології в умовах воєнного стану</a:t>
            </a:r>
            <a:endParaRPr lang="ru-RU" altLang="uk-UA" sz="2400" b="1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3764" y="81731"/>
            <a:ext cx="7572541" cy="70788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 освітнього процесу з біології в умовах воєнного стану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10"/>
          <a:stretch/>
        </p:blipFill>
        <p:spPr bwMode="auto">
          <a:xfrm>
            <a:off x="187029" y="3452723"/>
            <a:ext cx="6329189" cy="1639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" y="902218"/>
            <a:ext cx="5904656" cy="2096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2339752" y="2391729"/>
            <a:ext cx="1008112" cy="2700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4" y="2229712"/>
            <a:ext cx="4838705" cy="115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низ 8"/>
          <p:cNvSpPr/>
          <p:nvPr/>
        </p:nvSpPr>
        <p:spPr bwMode="auto">
          <a:xfrm rot="16795532">
            <a:off x="3631592" y="2160641"/>
            <a:ext cx="302975" cy="894757"/>
          </a:xfrm>
          <a:prstGeom prst="downArrow">
            <a:avLst>
              <a:gd name="adj1" fmla="val 40329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4644008" y="2715765"/>
            <a:ext cx="4176464" cy="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91" y="3578505"/>
            <a:ext cx="1582958" cy="1507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PC\Downloads\qr-cod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5" y="3665903"/>
            <a:ext cx="1080117" cy="99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Навчання під час війни: як минають уроки в школах Полтавщини | Полтавська  хвиля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6"/>
          <a:stretch/>
        </p:blipFill>
        <p:spPr bwMode="auto">
          <a:xfrm>
            <a:off x="6513478" y="610111"/>
            <a:ext cx="2090971" cy="13404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Шаблони діаграм\pngwing.com (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r="-1"/>
          <a:stretch/>
        </p:blipFill>
        <p:spPr bwMode="auto">
          <a:xfrm>
            <a:off x="356260" y="451262"/>
            <a:ext cx="4310743" cy="483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C\Desktop\Шаблони діаграм\pngwing.com (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r="-1"/>
          <a:stretch/>
        </p:blipFill>
        <p:spPr bwMode="auto">
          <a:xfrm rot="10800000">
            <a:off x="4546268" y="237505"/>
            <a:ext cx="4310743" cy="48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gray">
          <a:xfrm>
            <a:off x="800954" y="588881"/>
            <a:ext cx="2613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бачити проблеми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gray">
          <a:xfrm>
            <a:off x="521884" y="1572554"/>
            <a:ext cx="3171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ставити запитання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gray">
          <a:xfrm>
            <a:off x="800954" y="2496483"/>
            <a:ext cx="2613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висувати гіпотези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617201" y="3472736"/>
            <a:ext cx="37888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давати визначення поняттям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gray">
          <a:xfrm>
            <a:off x="800954" y="4417755"/>
            <a:ext cx="2613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класифікувати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gray">
          <a:xfrm>
            <a:off x="5417170" y="703920"/>
            <a:ext cx="2613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спостерігати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gray">
          <a:xfrm>
            <a:off x="5067163" y="1673740"/>
            <a:ext cx="37314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проводити експерименти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gray">
          <a:xfrm>
            <a:off x="5395038" y="2659572"/>
            <a:ext cx="2613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робити висновки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gray">
          <a:xfrm>
            <a:off x="5132477" y="3604404"/>
            <a:ext cx="36008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структурувати матеріал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gray">
          <a:xfrm>
            <a:off x="5008777" y="4605907"/>
            <a:ext cx="38482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доводити та захищати свої ідеї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7415" y="18540"/>
            <a:ext cx="55998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Уміння, необхідні для вирішення дослідних завдань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1122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Шаблони діаграм\pngwing.com (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7669">
            <a:off x="2152109" y="-939787"/>
            <a:ext cx="5256401" cy="734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gray">
          <a:xfrm>
            <a:off x="1745041" y="1085872"/>
            <a:ext cx="1400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Цікава тема дослідження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gray">
          <a:xfrm>
            <a:off x="4416989" y="716539"/>
            <a:ext cx="14001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 дослідження приносить користь учасникам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gray">
          <a:xfrm>
            <a:off x="3229457" y="3723966"/>
            <a:ext cx="14001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Оригінальна тема дослідження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gray">
          <a:xfrm>
            <a:off x="5817164" y="3431578"/>
            <a:ext cx="18661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Короткотривала тема дослідження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-1725042" y="2340885"/>
            <a:ext cx="50328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вибору теми дослідження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2200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-273133"/>
            <a:ext cx="8562109" cy="5664530"/>
          </a:xfrm>
          <a:prstGeom prst="rect">
            <a:avLst/>
          </a:prstGeom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gray">
          <a:xfrm rot="19921019">
            <a:off x="1316681" y="1141849"/>
            <a:ext cx="18050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Активне втручання у перебіг експерименту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gray">
          <a:xfrm>
            <a:off x="3038894" y="499945"/>
            <a:ext cx="1864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Цілеспрямованість експериментування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gray">
          <a:xfrm rot="876428">
            <a:off x="5414514" y="761555"/>
            <a:ext cx="1400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«Чистота» експерименту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gray">
          <a:xfrm>
            <a:off x="1092453" y="2284557"/>
            <a:ext cx="140017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та вимірювання процесів, умов протікання експерименту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gray">
          <a:xfrm rot="978323">
            <a:off x="1919231" y="3628610"/>
            <a:ext cx="19939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Виокремлення конкретних об'єктів та частин для дослідження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gray">
          <a:xfrm>
            <a:off x="4203788" y="4092860"/>
            <a:ext cx="1400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Варіювання експерименту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gray">
          <a:xfrm>
            <a:off x="6565234" y="1891475"/>
            <a:ext cx="14001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Варіювання умов експерименту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gray">
          <a:xfrm rot="20581293">
            <a:off x="6016039" y="3431097"/>
            <a:ext cx="1683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Відтворюваність експерименту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gray">
          <a:xfrm>
            <a:off x="3333614" y="1798231"/>
            <a:ext cx="258837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 вимоги до біологічного експерименту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itishBook - інтернет магазин навчальної іноземної літератур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43558"/>
            <a:ext cx="6768752" cy="41044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3764" y="81731"/>
            <a:ext cx="7572541" cy="70788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Технологічні тенденції у використанні освітніх мережевих ресурсів для реалізації дослідної діяльності учнів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-2232138" y="789617"/>
            <a:ext cx="11447901" cy="4438490"/>
            <a:chOff x="-1352" y="788"/>
            <a:chExt cx="6344" cy="2791"/>
          </a:xfrm>
        </p:grpSpPr>
        <p:sp>
          <p:nvSpPr>
            <p:cNvPr id="4" name="AutoShape 2"/>
            <p:cNvSpPr>
              <a:spLocks noChangeArrowheads="1"/>
            </p:cNvSpPr>
            <p:nvPr/>
          </p:nvSpPr>
          <p:spPr bwMode="gray">
            <a:xfrm rot="5400000">
              <a:off x="-1352" y="788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>
                    <a:gamma/>
                    <a:tint val="0"/>
                    <a:invGamma/>
                    <a:alpha val="0"/>
                  </a:srgbClr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 rot="5400000">
              <a:off x="-1202" y="962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gray">
            <a:xfrm rot="16200000">
              <a:off x="-824" y="1796"/>
              <a:ext cx="2352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Сучасні </a:t>
              </a:r>
            </a:p>
            <a:p>
              <a:pPr algn="ctr"/>
              <a:r>
                <a:rPr lang="ru-RU" sz="20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комп'ютерні</a:t>
              </a:r>
              <a:r>
                <a:rPr lang="ru-RU" sz="20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</a:p>
            <a:p>
              <a:pPr algn="ctr"/>
              <a:r>
                <a:rPr lang="ru-RU" sz="20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інформаційно-комунікаційні</a:t>
              </a:r>
              <a:r>
                <a:rPr lang="ru-RU" sz="20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технології</a:t>
              </a:r>
              <a:endPara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980" y="1254"/>
              <a:ext cx="3676" cy="334"/>
              <a:chOff x="980" y="1254"/>
              <a:chExt cx="3676" cy="334"/>
            </a:xfrm>
          </p:grpSpPr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63" y="1254"/>
                <a:ext cx="3493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0" name="Group 6"/>
              <p:cNvGrpSpPr>
                <a:grpSpLocks/>
              </p:cNvGrpSpPr>
              <p:nvPr/>
            </p:nvGrpSpPr>
            <p:grpSpPr bwMode="auto">
              <a:xfrm>
                <a:off x="980" y="1268"/>
                <a:ext cx="316" cy="316"/>
                <a:chOff x="980" y="1412"/>
                <a:chExt cx="316" cy="316"/>
              </a:xfrm>
            </p:grpSpPr>
            <p:sp>
              <p:nvSpPr>
                <p:cNvPr id="33" name="Oval 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" name="Text Box 10"/>
              <p:cNvSpPr txBox="1">
                <a:spLocks noChangeArrowheads="1"/>
              </p:cNvSpPr>
              <p:nvPr/>
            </p:nvSpPr>
            <p:spPr bwMode="gray">
              <a:xfrm>
                <a:off x="1035" y="131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32" name="Text Box 11"/>
              <p:cNvSpPr txBox="1">
                <a:spLocks noChangeArrowheads="1"/>
              </p:cNvSpPr>
              <p:nvPr/>
            </p:nvSpPr>
            <p:spPr bwMode="gray">
              <a:xfrm>
                <a:off x="1268" y="1305"/>
                <a:ext cx="1335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Мережева</a:t>
                </a:r>
                <a:r>
                  <a:rPr lang="ru-RU" sz="1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технологія</a:t>
                </a:r>
                <a:endParaRPr lang="en-US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1200" y="1704"/>
              <a:ext cx="3648" cy="340"/>
              <a:chOff x="1200" y="1704"/>
              <a:chExt cx="3648" cy="340"/>
            </a:xfrm>
          </p:grpSpPr>
          <p:sp>
            <p:nvSpPr>
              <p:cNvPr id="23" name="AutoShape 4"/>
              <p:cNvSpPr>
                <a:spLocks noChangeArrowheads="1"/>
              </p:cNvSpPr>
              <p:nvPr/>
            </p:nvSpPr>
            <p:spPr bwMode="gray">
              <a:xfrm>
                <a:off x="1417" y="170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gray">
              <a:xfrm>
                <a:off x="1471" y="1757"/>
                <a:ext cx="1497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Мультимедіа</a:t>
                </a:r>
                <a:r>
                  <a:rPr lang="ru-RU" sz="1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технології</a:t>
                </a:r>
                <a:endParaRPr lang="en-US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" name="Group 14"/>
              <p:cNvGrpSpPr>
                <a:grpSpLocks/>
              </p:cNvGrpSpPr>
              <p:nvPr/>
            </p:nvGrpSpPr>
            <p:grpSpPr bwMode="auto">
              <a:xfrm>
                <a:off x="1200" y="1728"/>
                <a:ext cx="316" cy="316"/>
                <a:chOff x="980" y="1412"/>
                <a:chExt cx="316" cy="316"/>
              </a:xfrm>
            </p:grpSpPr>
            <p:sp>
              <p:nvSpPr>
                <p:cNvPr id="27" name="Oval 15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16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Text Box 17"/>
              <p:cNvSpPr txBox="1">
                <a:spLocks noChangeArrowheads="1"/>
              </p:cNvSpPr>
              <p:nvPr/>
            </p:nvSpPr>
            <p:spPr bwMode="gray">
              <a:xfrm>
                <a:off x="1257" y="177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1289" y="2160"/>
              <a:ext cx="3703" cy="339"/>
              <a:chOff x="1289" y="2160"/>
              <a:chExt cx="3703" cy="339"/>
            </a:xfrm>
          </p:grpSpPr>
          <p:sp>
            <p:nvSpPr>
              <p:cNvPr id="17" name="AutoShape 18"/>
              <p:cNvSpPr>
                <a:spLocks noChangeArrowheads="1"/>
              </p:cNvSpPr>
              <p:nvPr/>
            </p:nvSpPr>
            <p:spPr bwMode="gray">
              <a:xfrm>
                <a:off x="1472" y="2160"/>
                <a:ext cx="3520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" name="Group 19"/>
              <p:cNvGrpSpPr>
                <a:grpSpLocks/>
              </p:cNvGrpSpPr>
              <p:nvPr/>
            </p:nvGrpSpPr>
            <p:grpSpPr bwMode="auto">
              <a:xfrm>
                <a:off x="1289" y="2183"/>
                <a:ext cx="316" cy="316"/>
                <a:chOff x="980" y="1412"/>
                <a:chExt cx="316" cy="316"/>
              </a:xfrm>
            </p:grpSpPr>
            <p:sp>
              <p:nvSpPr>
                <p:cNvPr id="21" name="Oval 20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Oval 21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9" name="Text Box 22"/>
              <p:cNvSpPr txBox="1">
                <a:spLocks noChangeArrowheads="1"/>
              </p:cNvSpPr>
              <p:nvPr/>
            </p:nvSpPr>
            <p:spPr bwMode="gray">
              <a:xfrm>
                <a:off x="1344" y="223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0" name="Text Box 23"/>
              <p:cNvSpPr txBox="1">
                <a:spLocks noChangeArrowheads="1"/>
              </p:cNvSpPr>
              <p:nvPr/>
            </p:nvSpPr>
            <p:spPr bwMode="gray">
              <a:xfrm>
                <a:off x="1557" y="2191"/>
                <a:ext cx="3099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Технології </a:t>
                </a:r>
                <a:r>
                  <a:rPr lang="ru-RU" sz="1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відкритого</a:t>
                </a:r>
                <a:r>
                  <a:rPr lang="ru-RU" sz="1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та </a:t>
                </a:r>
                <a:r>
                  <a:rPr lang="ru-RU" sz="1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дистанційного</a:t>
                </a:r>
                <a:r>
                  <a:rPr lang="ru-RU" sz="1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навчання</a:t>
                </a:r>
                <a:endParaRPr lang="en-US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200" y="2634"/>
              <a:ext cx="3648" cy="340"/>
              <a:chOff x="1200" y="2634"/>
              <a:chExt cx="3648" cy="340"/>
            </a:xfrm>
          </p:grpSpPr>
          <p:sp>
            <p:nvSpPr>
              <p:cNvPr id="11" name="AutoShape 24"/>
              <p:cNvSpPr>
                <a:spLocks noChangeArrowheads="1"/>
              </p:cNvSpPr>
              <p:nvPr/>
            </p:nvSpPr>
            <p:spPr bwMode="gray">
              <a:xfrm>
                <a:off x="1417" y="263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88"/>
                <a:ext cx="2660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Технології використання </a:t>
                </a:r>
                <a:r>
                  <a:rPr lang="ru-RU" sz="1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мережевих</a:t>
                </a:r>
                <a:r>
                  <a:rPr lang="ru-RU" sz="1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ресурсів</a:t>
                </a:r>
                <a:endParaRPr lang="en-US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15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4</a:t>
                </a:r>
              </a:p>
            </p:txBody>
          </p:sp>
        </p:grpSp>
      </p:grpSp>
      <p:pic>
        <p:nvPicPr>
          <p:cNvPr id="1026" name="Picture 2" descr="Мережеві технології та Інтернет 5 клас | Тест на 12 запитань. Інформатик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12" y="1008106"/>
            <a:ext cx="2677100" cy="13527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2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15701" y="152401"/>
            <a:ext cx="7583493" cy="4991100"/>
            <a:chOff x="1488" y="960"/>
            <a:chExt cx="2928" cy="288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356" y="960"/>
              <a:chExt cx="1192" cy="959"/>
            </a:xfrm>
          </p:grpSpPr>
          <p:grpSp>
            <p:nvGrpSpPr>
              <p:cNvPr id="40" name="Group 5"/>
              <p:cNvGrpSpPr>
                <a:grpSpLocks/>
              </p:cNvGrpSpPr>
              <p:nvPr/>
            </p:nvGrpSpPr>
            <p:grpSpPr bwMode="auto">
              <a:xfrm>
                <a:off x="2356" y="960"/>
                <a:ext cx="1192" cy="959"/>
                <a:chOff x="2057" y="862"/>
                <a:chExt cx="1549" cy="1351"/>
              </a:xfrm>
            </p:grpSpPr>
            <p:sp>
              <p:nvSpPr>
                <p:cNvPr id="42" name="AutoShape 6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AutoShape 7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8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7262EC"/>
                    </a:gs>
                    <a:gs pos="100000">
                      <a:srgbClr val="2614AA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1" name="Text Box 9"/>
              <p:cNvSpPr txBox="1">
                <a:spLocks noChangeArrowheads="1"/>
              </p:cNvSpPr>
              <p:nvPr/>
            </p:nvSpPr>
            <p:spPr bwMode="gray">
              <a:xfrm>
                <a:off x="2458" y="1211"/>
                <a:ext cx="955" cy="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Суб'єкт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діяльності – </a:t>
                </a:r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учень</a:t>
                </a:r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488" y="1438"/>
              <a:ext cx="1193" cy="959"/>
              <a:chOff x="1488" y="1438"/>
              <a:chExt cx="1193" cy="959"/>
            </a:xfrm>
          </p:grpSpPr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1488" y="1438"/>
                <a:ext cx="1193" cy="959"/>
                <a:chOff x="1110" y="2656"/>
                <a:chExt cx="1549" cy="1351"/>
              </a:xfrm>
            </p:grpSpPr>
            <p:sp>
              <p:nvSpPr>
                <p:cNvPr id="37" name="AutoShape 12"/>
                <p:cNvSpPr>
                  <a:spLocks noChangeArrowheads="1"/>
                </p:cNvSpPr>
                <p:nvPr/>
              </p:nvSpPr>
              <p:spPr bwMode="gray">
                <a:xfrm>
                  <a:off x="1123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AutoShape 13"/>
                <p:cNvSpPr>
                  <a:spLocks noChangeArrowheads="1"/>
                </p:cNvSpPr>
                <p:nvPr/>
              </p:nvSpPr>
              <p:spPr bwMode="gray">
                <a:xfrm>
                  <a:off x="1110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AutoShape 14"/>
                <p:cNvSpPr>
                  <a:spLocks noChangeArrowheads="1"/>
                </p:cNvSpPr>
                <p:nvPr/>
              </p:nvSpPr>
              <p:spPr bwMode="gray">
                <a:xfrm>
                  <a:off x="1200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9ACE3">
                        <a:gamma/>
                        <a:shade val="94118"/>
                        <a:invGamma/>
                      </a:srgbClr>
                    </a:gs>
                    <a:gs pos="100000">
                      <a:srgbClr val="49ACE3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" name="Text Box 15"/>
              <p:cNvSpPr txBox="1">
                <a:spLocks noChangeArrowheads="1"/>
              </p:cNvSpPr>
              <p:nvPr/>
            </p:nvSpPr>
            <p:spPr bwMode="gray">
              <a:xfrm>
                <a:off x="1605" y="1791"/>
                <a:ext cx="949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Правила та </a:t>
                </a:r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норми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350" y="1919"/>
              <a:ext cx="1198" cy="959"/>
              <a:chOff x="2350" y="1919"/>
              <a:chExt cx="1198" cy="959"/>
            </a:xfrm>
          </p:grpSpPr>
          <p:grpSp>
            <p:nvGrpSpPr>
              <p:cNvPr id="30" name="Group 17"/>
              <p:cNvGrpSpPr>
                <a:grpSpLocks/>
              </p:cNvGrpSpPr>
              <p:nvPr/>
            </p:nvGrpSpPr>
            <p:grpSpPr bwMode="auto">
              <a:xfrm>
                <a:off x="2350" y="1919"/>
                <a:ext cx="1198" cy="959"/>
                <a:chOff x="3166" y="2656"/>
                <a:chExt cx="1557" cy="1351"/>
              </a:xfrm>
            </p:grpSpPr>
            <p:sp>
              <p:nvSpPr>
                <p:cNvPr id="32" name="AutoShape 18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AutoShape 19"/>
                <p:cNvSpPr>
                  <a:spLocks noChangeArrowheads="1"/>
                </p:cNvSpPr>
                <p:nvPr/>
              </p:nvSpPr>
              <p:spPr bwMode="gray">
                <a:xfrm>
                  <a:off x="3166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AutoShape 20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366CC">
                        <a:gamma/>
                        <a:shade val="46275"/>
                        <a:invGamma/>
                      </a:srgbClr>
                    </a:gs>
                    <a:gs pos="100000">
                      <a:srgbClr val="3366CC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" name="Text Box 21"/>
              <p:cNvSpPr txBox="1">
                <a:spLocks noChangeArrowheads="1"/>
              </p:cNvSpPr>
              <p:nvPr/>
            </p:nvSpPr>
            <p:spPr bwMode="gray">
              <a:xfrm>
                <a:off x="2495" y="2046"/>
                <a:ext cx="903" cy="7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900" b="1" dirty="0" err="1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Комп'ютерно-опосередковані</a:t>
                </a:r>
                <a:r>
                  <a:rPr lang="ru-RU" sz="19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900" b="1" dirty="0" err="1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комунікації</a:t>
                </a:r>
                <a:endParaRPr lang="ru-RU" sz="1900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uk-UA" sz="1900" b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(КОК)</a:t>
                </a:r>
                <a:endParaRPr lang="en-US" sz="19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3223" y="1438"/>
              <a:ext cx="1193" cy="959"/>
              <a:chOff x="3223" y="1438"/>
              <a:chExt cx="1193" cy="959"/>
            </a:xfrm>
          </p:grpSpPr>
          <p:grpSp>
            <p:nvGrpSpPr>
              <p:cNvPr id="25" name="Group 23"/>
              <p:cNvGrpSpPr>
                <a:grpSpLocks/>
              </p:cNvGrpSpPr>
              <p:nvPr/>
            </p:nvGrpSpPr>
            <p:grpSpPr bwMode="auto">
              <a:xfrm>
                <a:off x="3223" y="1438"/>
                <a:ext cx="1193" cy="959"/>
                <a:chOff x="2057" y="862"/>
                <a:chExt cx="1549" cy="1351"/>
              </a:xfrm>
            </p:grpSpPr>
            <p:sp>
              <p:nvSpPr>
                <p:cNvPr id="27" name="AutoShape 24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AutoShape 25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AutoShape 26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85B9C3">
                        <a:gamma/>
                        <a:shade val="46275"/>
                        <a:invGamma/>
                      </a:srgbClr>
                    </a:gs>
                    <a:gs pos="100000">
                      <a:srgbClr val="85B9C3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gray">
              <a:xfrm>
                <a:off x="3309" y="1707"/>
                <a:ext cx="1023" cy="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Предмет діяльності – </a:t>
                </a:r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дослідна</a:t>
                </a:r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робота </a:t>
                </a:r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учня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3223" y="2400"/>
              <a:ext cx="1193" cy="959"/>
              <a:chOff x="3223" y="2400"/>
              <a:chExt cx="1193" cy="959"/>
            </a:xfrm>
          </p:grpSpPr>
          <p:grpSp>
            <p:nvGrpSpPr>
              <p:cNvPr id="20" name="Group 29"/>
              <p:cNvGrpSpPr>
                <a:grpSpLocks/>
              </p:cNvGrpSpPr>
              <p:nvPr/>
            </p:nvGrpSpPr>
            <p:grpSpPr bwMode="auto">
              <a:xfrm>
                <a:off x="3223" y="2400"/>
                <a:ext cx="1193" cy="959"/>
                <a:chOff x="3174" y="2656"/>
                <a:chExt cx="1549" cy="1351"/>
              </a:xfrm>
            </p:grpSpPr>
            <p:sp>
              <p:nvSpPr>
                <p:cNvPr id="22" name="AutoShape 30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AutoShape 31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AutoShape 32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1D592">
                        <a:gamma/>
                        <a:shade val="51373"/>
                        <a:invGamma/>
                      </a:srgbClr>
                    </a:gs>
                    <a:gs pos="100000">
                      <a:srgbClr val="41D592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Text Box 33"/>
              <p:cNvSpPr txBox="1">
                <a:spLocks noChangeArrowheads="1"/>
              </p:cNvSpPr>
              <p:nvPr/>
            </p:nvSpPr>
            <p:spPr bwMode="gray">
              <a:xfrm>
                <a:off x="3356" y="2416"/>
                <a:ext cx="913" cy="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Посередницькі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інструменти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діяльності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мультимедійні</a:t>
                </a:r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засоби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488" y="2400"/>
              <a:ext cx="1193" cy="959"/>
              <a:chOff x="1488" y="2400"/>
              <a:chExt cx="1193" cy="959"/>
            </a:xfrm>
          </p:grpSpPr>
          <p:grpSp>
            <p:nvGrpSpPr>
              <p:cNvPr id="15" name="Group 35"/>
              <p:cNvGrpSpPr>
                <a:grpSpLocks/>
              </p:cNvGrpSpPr>
              <p:nvPr/>
            </p:nvGrpSpPr>
            <p:grpSpPr bwMode="auto">
              <a:xfrm>
                <a:off x="1488" y="2400"/>
                <a:ext cx="1193" cy="959"/>
                <a:chOff x="3174" y="2656"/>
                <a:chExt cx="1549" cy="1351"/>
              </a:xfrm>
            </p:grpSpPr>
            <p:sp>
              <p:nvSpPr>
                <p:cNvPr id="17" name="AutoShape 36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AutoShape 37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AutoShape 38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99CC">
                        <a:gamma/>
                        <a:shade val="84706"/>
                        <a:invGamma/>
                      </a:srgbClr>
                    </a:gs>
                    <a:gs pos="100000">
                      <a:srgbClr val="0099CC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 Box 39"/>
              <p:cNvSpPr txBox="1">
                <a:spLocks noChangeArrowheads="1"/>
              </p:cNvSpPr>
              <p:nvPr/>
            </p:nvSpPr>
            <p:spPr bwMode="gray">
              <a:xfrm>
                <a:off x="1518" y="2601"/>
                <a:ext cx="1036" cy="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Розподіл</a:t>
                </a:r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обов'язків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2356" y="2881"/>
              <a:chExt cx="1192" cy="959"/>
            </a:xfrm>
          </p:grpSpPr>
          <p:grpSp>
            <p:nvGrpSpPr>
              <p:cNvPr id="10" name="Group 41"/>
              <p:cNvGrpSpPr>
                <a:grpSpLocks/>
              </p:cNvGrpSpPr>
              <p:nvPr/>
            </p:nvGrpSpPr>
            <p:grpSpPr bwMode="auto">
              <a:xfrm>
                <a:off x="2356" y="2881"/>
                <a:ext cx="1192" cy="959"/>
                <a:chOff x="3174" y="2656"/>
                <a:chExt cx="1549" cy="1351"/>
              </a:xfrm>
            </p:grpSpPr>
            <p:sp>
              <p:nvSpPr>
                <p:cNvPr id="12" name="AutoShape 42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AutoShape 43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AutoShape 44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3CCCC">
                        <a:gamma/>
                        <a:shade val="46275"/>
                        <a:invGamma/>
                      </a:srgbClr>
                    </a:gs>
                    <a:gs pos="100000">
                      <a:srgbClr val="33CCCC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" name="Text Box 45"/>
              <p:cNvSpPr txBox="1">
                <a:spLocks noChangeArrowheads="1"/>
              </p:cNvSpPr>
              <p:nvPr/>
            </p:nvSpPr>
            <p:spPr bwMode="gray">
              <a:xfrm>
                <a:off x="2506" y="2938"/>
                <a:ext cx="903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Спільнота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учасників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</a:p>
              <a:p>
                <a:pPr algn="ctr"/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усі</a:t>
                </a:r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хто </a:t>
                </a:r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пов'язані</a:t>
                </a:r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засобами</a:t>
                </a:r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КОК 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054" name="Picture 6" descr="Узоры кисть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564419" y="1673865"/>
            <a:ext cx="5015008" cy="18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Тестування вчителів - Віртуальне навчання - Каталог файлів - Катруся &amp;  Compan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335" r="9073"/>
          <a:stretch/>
        </p:blipFill>
        <p:spPr bwMode="auto">
          <a:xfrm>
            <a:off x="0" y="3045472"/>
            <a:ext cx="2933163" cy="209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8819" y="258843"/>
            <a:ext cx="3990110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Віртуальне навчання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(педагогічні підходи)</a:t>
            </a:r>
            <a:endParaRPr lang="ru-RU" sz="11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13880968"/>
              </p:ext>
            </p:extLst>
          </p:nvPr>
        </p:nvGraphicFramePr>
        <p:xfrm>
          <a:off x="296884" y="1173265"/>
          <a:ext cx="871296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21050662"/>
              </p:ext>
            </p:extLst>
          </p:nvPr>
        </p:nvGraphicFramePr>
        <p:xfrm>
          <a:off x="1104423" y="3045473"/>
          <a:ext cx="871296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108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" y="40079"/>
            <a:ext cx="6640457" cy="3740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62" y="2633680"/>
            <a:ext cx="4120737" cy="2442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42" y="1344033"/>
            <a:ext cx="2646586" cy="1132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" y="3470717"/>
            <a:ext cx="1582958" cy="1507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png;base64,iVBORw0KGgoAAAANSUhEUgAABI4AAASOCAYAAACja2eZAAAACXBIWXMAAA7EAAAOxAGVKw4bAAAgAElEQVR4nOzbbW7kOJZAUbER+9/xDOeHyu1I501/VA2aLxrnbMAE+SiFL6C19/6fCwAAAAA++NfpBQAAAAAwk3AEAAAAQBKOAAAAAEjCEQAAAABJOAIAAAAgCUcAAAAAJOEIAAAAgCQcAQAAAJCEIwAAAACScAQAAABAEo4AAAAASMIRAAAAAEk4AgAAACAJRwAAAAAk4QgAAACAJBwBAAAAkIQjAAAAAJJwBAAAAEASjgAAAABIwhEAAAAASTgCAAAAIAlHAAAAACThCAAAAIAkHAEAAACQhCMAAAAAknAEAAAAQBKOAAAAAEjCEQAAAABJOAIAAAAgCUcAAAAAJOEIAAAAgCQcAQAAAJCEIwAAAACScAQAAABAEo4AAAAASMIRAAAAAEk4AgAAACA9Ti/gT9ZaohYMtfc++vfXWkf//hv7MMfps5hgyjycPosp+zCBs7jZB6Yxk0DZe//v6TX8iTgDAAAAQBKOAAAAAEjCEQAAAABJOAIAAAAgCUcAAAAAJOEIAAAAgCQcAQAAAJCEIwAAAACScAQAAABAEo4AAAAASMIRAAAAAEk4AgAAACAJRwAAAAAk4QgAAACAJBwBAAAAkIQjAAAAAJJwBAAAAEASjgAAAABIwhEAAAAASTgCAAAAIAlHAAAAACThCAAAAIAkHAEAAACQhCMAAAAAknAEAAAAQBKOAAAAAEjCEQAAAABJOAIAAAAgCUcAAAAAJOEIAAAAgCQcAQAAAJCEIwAAAADS4/QCAF7VWuv0EvjLhLPYe59eAvxiwr2YwD4AwD8jHH3BPwJM4scvH3lGuRdvzMLNPtzci1lOz+WUeTi9D8xiHphkynNyKp+qAQAAAJCEIwAAAACScAQAAABAEo4AAAAASMIRAAAAAEk4AgAAACAJRwAAAAAk4QgAAACAJBwBAAAAkIQjAAAAAJJwBAAAAEASjgAAAABIwhEAAAAASTgCAAAAIAlHAAAAACThCAAAAIAkHAEAAACQhCMAAAAAknAEAAAAQBKOAAAAAEjCEQAAAABJOAIAAAAgCUcAAAAAJOEIAAAAgCQcAQAAAJCEIwAAAACScAQAAABAEo4AAAAASMIRAAAAAEk4AgAAACAJRwAAAACkx+kF8Lm11ukl8GTvfXoJ8IsJzwj3gjcT5vG6zs/klH1gDjNxm7APp58PzDFhHnnnbs4mHAH8TadfcH7w3E6fA0zlbsww5Vl9eh6m7AMAP+dTNQAAAACScAQAAABAEo4AAAAASMIRAAAAAEk4AgAAACAJRwAAAAAk4QgAAACAJBwBAAAAkIQjAAAAAJJwBAAAAEASjgAAAABIwhEAAAAASTgCAAAAIAlHAAAAACThCAAAAIAkHAEAAACQhCMAAAAAknAEAAAAQBKOAAAAAEjCEQAAAABJOAIAAAAgCUcAAAAAJOEIAAAAgCQcAQAAAJCEIwAAAACScAQAAABAEo4AAAAASMIRAAAAAEk4AgAAACAJRwAAAAAk4QgAAACA9Di9AABe21rr9BKA4G7e9t6nl8AgE+6FmQRejXAEvBw/uAB4Fd5Ztwn7MCEaAbwin6oBAAAAkIQjAAAAAJJwBAAAAEASjgAAAABIwhEAAAAASTgCAAAAIAlHAAAAACThCAAAAIAkHAEAAACQhCMAAAAAknAEAAAAQBKOAAAAAEjCEQAAAABJOAIAAAAgCUcAAAAAJOEIAAAAgCQcAQAAAJCEIwAAAACScAQAAABAEo4AAAAASMIRAAAAAEk4AgAAACAJRwAAAAAk4QgAAACAJBwBAAAAkIQjAAAAAJJwBAAAAEASjgAAAABIwhEAAAAASTgCAAAAIAlHAAAAAKTH6QUAAPx/WmudXgL825R53HufXgIAL0o4AnhR/gngmX9Ob1P2gdvpeYBn5hHg7/GpGgAAAABJOAIAAAAgCUcAAAAAJOEIAAAAgCQcAQAAAJCEIwAAAACScAQAAABAEo4AAAAASMIRAAAAAEk4AgAAACAJRwAAAAAk4QgAAACAJBwBAAAAkIQjAAAAAJJwBAAAAEASjgAAAABIwhEAAAAASTgCAAAAIAlHAAAAACThCAAAAIAkHAEAAACQhCMAAAAAknAEAAAAQBKOAAAAAEjCEQAAAABJOAIAAAAgCUcAAAAAJOEIAAAAgCQcAQAAAJCEIwAAAACScAQAAABAepxeAMBPrbVOL+G6ruvaex/9+1P2YQJnMYe9AIpnw7vT7yyAnxKOhvNiAYCfOf3u9A8yz07PI9DcTfg+n6oBAAAAkIQjAAAAAJJwBAAAAEASjgAAAABIwhEAAAAASTgCAAAAIAlHAAAAACThCAAAAIAkHAEAAACQhCMAAAAAknAEAAAAQBKOAAAAAEjCEQAAAABJOAIAAAAgCUcAAAAAJOEIAAAAgCQcAQAAAJCEIwAAAACScAQAAABAEo4AAAAASMIRAAAAAEk4AgAAACAJRwAAAAAk4QgAAACAJBwBAAAAkIQjAAAAAJJwBAAAAEASjgAAAABIwhEAAAAASTgCAAAAIAlHAAAAAKTH6QVMt9Y6vQQAvuBZzTPzwJsps7D3Pvr3p+wDPDOX8DqEIwD+Ef8Q3ezDzT7c7AP8zr0AeE0+VQMAAAAgCUcAAAAAJOEIAAAAgCQcAQAAAJCEIwAAAACScAQAAABAEo4AAAAASMIRAAAAAEk4AgAAACAJRwAAAAAk4QgAAACAJBwBAAAAkIQjAAAAAJJwBAAAAEASjgAAAABIwhEAAAAASTgCAAAAIAlHAAAAACThCAAAAIAkHAEAAACQhCMAAAAAknAEAAAAQBKOAAAAAEjCEQAAAABJOAIAAAAgCUcAAAAAJOEIAAAAgCQcAQAAAJCEIwAAAACScAQAAABAEo4AAAAASI/TCwB4VWut00tgEPNwsw88Mw88Mw8Ar2lsONp7n14CAC9gwvvCP0OzTJiJ0ybsgXsxh3l4N2EvTrMHwE/5VA0AAACAJBwBAAAAkIQjAAAAAJJwBAAAAEASjgAAAABIwhEAAAAASTgCAAAAIAlHAAAAACThCAAAAIAkHAEAAACQhCMAAAAAknAEAAAAQBKOAAAAAEjCEQAAAABJOAIAAAAgCUcAAAAAJOEIAAAAgCQcAQAAAJCEIwAAAACScAQAAABAEo4AAAAASMIRAAAAAEk4AgAAACAJRwAAAAAk4QgAAACAJBwBAAAAkIQjAAAAAJJwBAAAAEASjgAAAABIwhEAAAAASTgCAAAAID1OL4DPrbVOL4Ene++jf3/KPJzeB2aZMpfwxkzePKt5407M4Sxm8Zw0k5NMnkfhCOBvmvxw/0/xY+OdeZjBTM7hTgDAfwefqgEAAACQhCMAAAAAknAEAAAAQBKOAAAAAEjCEQAAAABJOAIAAAAgCUcAAAAAJOEIAAAAgCQcAQAAAJCEIwAAAACScAQAAABAEo4AAAAASMIRAAAAAEk4AgAAACAJRwAAAAAk4QgAAACAJBwBAAAAkIQjAAAAAJJwBAAAAEASjgAAAABIwhEAAAAASTgCAAAAIAlHAAAAACThCAAAAIAkHAEAAACQhCMAAAAAknAEAAAAQBKOAAAAAEjCEQAAAABJOAIAAAAgCUcAAAAApMfpBQCvZ611eglczoFfTZmHvffpJcC/TbkXAMUzilchHA034Qf4lAfahL04bcIemAc+chZMMmEepzwnYZoJ9/M0ewC8Ip+qAQAAAJCEIwAAAACScAQAAABAEo4AAAAASMIRAAAAAEk4AgAAACAJRwAAAAAk4QgAAACAJBwBAAAAkIQjAAAAAJJwBAAAAEASjgAAAABIwhEAAAAASTgCAAAAIAlHAAAAACThCAAAAIAkHAEAAACQhCMAAAAAknAEAAAAQBKOAAAAAEjCEQAAAABJOAIAAAAgCUcAAAAAJOEIAAAAgCQcAQAAAJCEIwAAAACScAQAAABAEo4AAAAASMIRAAAAAEk4AgAAACAJRwAAAACkx+kF/Mla6/QSruu6rr330b8/ZR8mmLAX5mGOCXtxeh6mcBY8mzAP3CachbvJJBPuxBTupnmAnxgbjgAAXtXpf8r8Q3Q7fQ7XNecsJuwF8Dt3c85zkj/zqRoAAAAASTgCAAAAIAlHAAAAACThCAAAAIAkHAEAAACQhCMAAAAAknAEAAAAQBKOAAAAAEjCEQAAAABJOAIAAAAgCUcAAAAAJOEIAAAAgCQcAQAAAJCEIwAAAACScAQAAABAEo4AAAAASMIRAAAAAEk4AgAAACAJRwAAAAAk4QgAAACAJBwBAAAAkIQjAAAAAJJwBAAAAEASjgAAAABIwhEAAAAASTgCAAAAIAlHAAAAACThCAAAAIAkHAEAAACQhCMAAAAAknAEAAAAQHqcXsB0a63TSwDgCxOe1Xvv00uAcSbcTW7OgmcT5sF7c4YJs8B8Y8PRhAeJS8Q07sW7CXtx2oQ9mDIPzJiHCcwk8BnPSs/JN2ZhltPn4V58zqdqAAAAACThCAAAAIAkHAEAAACQhCMAAAAAknAEAAAAQBKOAAAAAEjCEQAAAABJOAIAAAAgCUcAAAAAJOEIAAAAgCQcAQAAAJCEIwAAAACScAQAAABAEo4AAAAASMIRAAAAAEk4AgAAACAJRwAAAAAk4QgAAACAJBwBAAAAkIQjAAAAAJJwBAAAAEASjgAAAABIwhEAAAAASTgCAAAAIAlHAAAAACThCAAAAIAkHAEAAACQhCMAAAAAknAEAAAAQBKOAAAAAEjCEQAAAADpcXoBwPettU4vgb84C/ide/HOXgDFs4Fn5oFXIRx9Yu99egljHian92LKPnA7PQ/wkZmEmdzNOb9hnAXwJ54P9uArPlUDAAAAIAlHAAAAACThCAAAAIAkHAEAAACQhCMAAAAAknAEAAAAQBKOAAAAAEjCEQAAAABJOAIAAAAgCUcAAAAAJOEIAAAAgCQcAQAAAJCEIwAAAACScAQAAABAEo4AAAAASMIRAAAAAEk4AgAAACAJRwAAAAAk4QgAAACAJBwBAAAAkIQjAAAAAJJwBAAAAEASjgAAAABIwhEAAAAASTgCAAAAIAlHAAAAACThCAAAAIAkHAEAAACQhCMAAAAAknAEAAAAQBKOAAAAAEiP0wv4k7XW6SXAb8zlbcI+7L1PLwGAL0x4X3CbcBan390T9oB3E87j9ExO4Sz4ythwBM8mPEgmPFCv6/xeTNmH006fw3U5C+aZcC+YwzMK2ulnpbs5x+lZuC7zwPf4VA0AAACAJBwBAAAAkIQjAAAAAJJwBAAAAEASjgAAAABIwhEAAAAASTgCAAAAIAlHAAAAACThCAAAAIAkHAEAAACQhCMAAAAAknAEAAAAQBKOAAAAAEjCEQAAAABJOAIAAAAgCUcAAAAAJOEIAAAAgCQcAQAAAJCEIwAAAACScAQAAABAEo4AAAAASMIRAAAAAEk4AgAAACAJRwAAAAAk4QgAAACAJBwBAAAAkIQjAAAAAJJwBAAAAEASjgAAAABIwhEAAAAASTgCAAAAID1OLwD4mbXW6SWMYB/gV+7ELHvvo3/fPMBc7idvzMK7CXtx+t09mXAE3zThQTLhgXpd5/diyj5wOz0PANN5TjKNmQR+wqdqAAAAACThCAAAAIAkHAEAAACQhCMAAAAAknAEAAAAQBKOAAAAAEjCEQAAAABJOAIAAAAgCUcAAAAAJOEIAAAAgCQcAQAAAJCEIwAAAACScAQAAABAEo4AAAAASMIRAAAAAEk4AgAAACAJRwAAAAAk4QgAAACAJBwBAAAAkIQjAAAAAJJwBAAAAEASjgAAAABIwhEAAAAASTgCAAAAIAlHAAAAACThCAAAAIAkHAEAAACQhCMAAAAAknAEAAAAQBKOAAAAAEjCEQAAAADpcXoB8B1rrdNL4Inz4NmEedh7H/37E/aAWcwEk5hHPjITt9O/H5jl9L2YPI/C0QuYPED8552eh9MP1Den94HblHkAZvKsZhoz6d09yYR5nDIPp/diyj5M5VM1AAAAAJJwBAAAAEASjgAAAABIwhEAAAAASTgCAAAAIAlHAAAAACThCAAAAIAkHAEAAACQhCMAAAAAknAEAAAAQBKOAAAAAEjCEQAAAABJOAIAAAAgCUcAAAAAJOEIAAAAgCQcAQAAAJCEIwAAAACScAQAAABAEo4AAAAASMIRAAAAAEk4AgAAACAJRwAAAAAk4QgAAACAJBwBAAAAkIQjAAAAAJJwBAAAAEASjgAAAABIwhEAAAAASTgCAAAAIAlHAAAAACThCAAAAID0OL0AvrbWOr2Ea+99egn8ZcI8TGAfAPjKlHeF31FzTJkJuC7zyOsQjngJE35webADf+IZ9e70XkzZB5jk9L2cwvNhFnMJr8OnagAAAAAk4QgAAACAJBwBAAAAkIQjAAAAAJJwBAAAAEASjgAAAABIwhEAAAAASTgCAAAAIAlHAAAAACThCAAAAIAkHAEAAACQhCMAAAAAknAEAAAAQBKOAAAAAEjCEQAAAABJOAIAAAAgCUcAAAAAJOEIAAAAgCQcAQAAAJCEIwAAAACScAQAAABAEo4AAAAASMIRAAAAAEk4AgAAACAJRwAAAAAk4QgAAACAJBwBAAAAkIQjAAAAAJJwBAAAAEASjgAAAABIwhEAAAAA6XF6AbyGtdbpJQAAL8bvh9uEfdh7n14CAC9KOIIf8KNrxo9f3plJ3piF24R98Jyc5fRMmAc+MpO8OT0L12Ue3kw4i8l8qgYAAABAEo4AAAAASMIRAAAAAEk4AgAAACAJRwAAAAAk4QgAAACAJBwBAAAAkIQjAAAAAJJwBAAAAEASjgAAAABIwhEAAAAASTgCAAAAIAlHAAAAACThCAAAAIAkHAEAAACQhCMAAAAAknAEAAAAQBKOAAAAAEjCEQAAAABJOAIAAAAgCUcAAAAAJOEIAAAAgCQcAQAAAJCEIwAAAACScAQAAABAEo4AAAAASMIRAAAAAEk4AgAAACAJRwAAAAAk4QgAAACAJBwBAAAAkB6nFwB831rr9BLgF1Nmcu99egnHOYvblH1gDjPBNGbyZh94Zh7O/4b6zNhwNGHTDO+70+fhLGYxDwCf85y82Yfb6X3gNuEcpswkwE/4VA0AAACAJBwBAAAAkIQjAAAAAJJwBAAAAEASjgAAAABIwhEAAAAASTgCAAAAIAlHAAAAACThCAAAAIAkHAEAAACQhCMAAAAAknAEAAAAQBKOAAAAAEjCEQAAAABJOAIAAAAgCUcAAAAAJOEIAAAAgCQcAQAAAJCEIwAAAACScAQAAABAEo4AAAAASMIRAAAAAEk4AgAAACAJRwAAAAAk4QgAAACAJBwBAAAAkIQjAAAAAJJwBAAAAEASjgAAAABIwhEAAAAASTgCAAAAID1OL4DXsNY6vQSAP/KMYhozCb+acif23qeXAPByhKMXcPoFN+VFz/lZ4FfOY8YeeEa9m3AeMIk7wTQTZnLKe3PCXpw25SwmOD0PzuJzPlUDAAAAIAlHAAAAACThCAAAAIAkHAEAAACQhCMAAAAAknAEAAAAQBKOAAAAAEjCEQAAAABJOAIAAAAgCUcAAAAAJOEIAAAAgCQcAQAAAJCEIwAAAACScAQAAABAEo4AAAAASMIRAAAAAEk4AgAAACAJRwAAAAAk4QgAAACAJBwBAAAAkIQjAAAAAJJwBAAAAEASjgAAAABIwhEAAAAASTgCAAAAIAlHAAAAACThCAAAAIAkHAEAAACQhCMAAAAAknAEAAAAQBKOAAAAAEiP0wvga2ut00tgiCmzsPc+vYQRJpzH6bOYsAe8m3Aep2eSWczkDBPOgZuzgOZuzCYc8S1+dDHJhHn0cpvl9EyYhzlOz8IUZpKJ3E+Y6fTd9M6az6dqAAAAACThCAAAAIAkHAEAAACQhCMAAAAAknAEAAAAQBKOAAAAAEjCEQAAAABJOAIAAAAgCUcAAAAAJOEIAAAAgCQcAQAAAJCEIwAAAACScAQAAABAEo4AAAAASMIRAAAAAEk4AgAAACAJRwAAAAAk4QgAAACAJBwBAAAAkIQjAAAAAJJwBAAAAEASjgAAAABIwhEAAAAASTgCAAAAIAlHAAAAACThCAAAAIAkHAEAAACQhCMAAAAAknAEAAAAQBKOAAAAAEjCEQAAAADpcXoBf7LWOr0Enkw4j7330b8/YQ+4OQs+MhNMYh5ncR68MQuzTDiP0/9fTDHhLJhtbDia4vTDxCXmo9MzCbTTd9P7goncizlOnwXvnIW7Ca/Gp2oAAAAAJOEIAAAAgCQcAQAAAJCEIwAAAACScAQAAABAEo4AAAAASMIRAAAAAEk4AgAAACAJRwAAAAAk4QgAAACAJBwBAAAAkIQjAAAAAJJwBAAAAEASjgAAAABIwhEAAAAASTgCAAAAIAlHAAAAACThCAAAAIAkHAEAAACQhCMAAAAAknAEAAAAQBKOAAAAAEjCEQAAAABJOAIAAAAgCUcAAAAAJOEIAAAAgCQcAQAAAJCEIwAAAACScAQAAABAEo4AAAAASMIRAAAAAOlxegHwXWut00sYYcI+7L1PL4G/TJgHbs5iBucATDfhOeW33G3CWcArEI74ltMvlykPdfsww+lzuC5n8ez0eTiLd6fPgnenz8K9gN+dvpfX5W7yuwlzCV/xqRoAAAAASTgCAAAAIAlHAAAAACThCAAAAIAkHAEAAACQhCMAAAAAknAEAAAAQBKOAAAAAEjCEQAAAABJOAIAAAAgCUcAAAAAJOEIAAAAgCQcAQAAAJCEIwAAAACScAQAAABAEo4AAAAASMIRAAAAAEk4AgAAACAJRwAAAAAk4QgAAACAJBwBAAAAkIQjAAAAAJJwBAAAAEASjgAAAABIwhEAAAAASTgCAAAAIAlHAAAAACThCAAAAIAkHAEAAACQhCMAAAAAknAEAAAAQHqcXgCvYa11egkj2AdgsgnPqL336SUwyISZhDfm8Z29mGPCWZx+d0/YgwlOn8NnhCNexumLNOWBdnofuE04hykzedqEs5jAPNzMw23CPphJ4DMTnlOneU7yKnyqBgAAAEASjgAAAABIwhEAAAAASTgCAAAAIAlHAAAAACThCAAAAIAkHAEAAACQhCMAAAAAknAEAAAAQBKOAAAAAEjCEQAAAABJOAIAAAAgCUcAAAAAJOEIAAAAgCQcAQAAAJCEIwAAAACScAQAAABAEo4AAAAASMIRAAAAAEk4AgAAACAJRwAAAAAk4QgAAACAJBwBAAAAkIQjAAAAAJJwBAAAAEASjgAAAABIwhEAAAAASTgCAAAAIAlHAAAAACThCAAAAIAkHAEAAACQHqcXAPzMWuv0Eq6999G/P2EPruv8PjDHlJmcYMJeuJsA8014X3BzFnxFOAJ4Uf455qPTM+GHJ89Oz+N1mUkAvm/Ce2sqn6oBAAAAkIQj/q99e8uRnAgCKDop1f53PCQfBUwDt5rR8IgodM4GOpTOtF1XbQAAAIAkHAEAAACQhCMAAAAAknAEAAAAQBKOAAAAAEjCEQAAAABJOAIAAAAgCUcAAAAAJOEIAAAAgCQcAQAAAJCEIwAAAACScAQAAABAEo4AAAAASMIRAAAAAEk4AgAAACAJRwAAAAAk4QgAAACAJBwBAAAAkIQjAAAAAJJwBAAAAEASjgAAAABIwhEAAAAASTgCAAAAIAlHAAAAACThCAAAAIAkHAEAAACQhCMAAAAAknAEAAAAQBKOAAAAAEjCEQAAAADpMT0AwLs650yPsMK9d3oEfmFPPm1Yh+lzsWEN4CN7Ethu+j41/e7wmbXhaPOi/Zeswx6uBfDKhvvD9MvOr6bXYss6wEfT54Jd7IcdPC/g+/lUDQAAAIAkHAEAAACQhCMAAAAAknAEAAAAQBKOAAAAAEjCEQAAAABJOAIAAAAgCUcAAAAAJOEIAAAAgCQcAQAAAJCEIwAAAACScAQAAABAEo4AAAAASMIRAAAAAEk4AgAAACAJRwAAAAAk4QgAAACAJBwBAAAAkIQjAAAAAJJwBAAAAEASjgAAAABIwhEAAAAASTgCAAAAIAlHAAAAACThCAAAAIAkHAEAAACQhCMAAAAAknAEAAAAQBKOAAAAAEjCEQAAAABJOAIAAAAgPaYHeOWcMz0C8MK9d3oEFtlwv57ekxvWYAtrAfs4l3y0ZT9MP7uB77c2HAG84kVjjy0vnwAA78h7rffJd+BTNQAAAACScAQAAABAEo4AAAAASMIRAAAAAEk4AgAAACAJRwAAAAAk4QgAAACAJBwBAAAAkIQjAAAAAJJwBAAAAEASjgAAAABIwhEAAAAASTgCAAAAIAlHAAAAACThCAAAAIAkHAEAAACQhCMAAAAAknAEAAAAQBKOAAAAAEjCEQAAAABJOAIAAAAgCUcAAAAAJOEIAAAAgCQcAQAAAJCEIwAAAACScAQAAABAEo4AAAAASMIRAAAAAEk4AgAAACAJRwAAAAAk4QgAAACA9JgeAOAdnXOmR+AD1wMAAP4dwtFfuPdOjwC/8eMY+Mz0M8s9ao/pvbCFPflkPzzZD0/2A9ts2JPuD5/zqRoAAAAASTgCAAAAIAlHAAAAACThCAAAAIAkHAEAAACQhCMAAAAAknAEAAAAQBKOAAAAAEjCEQAAAABJOAIAAAAgCUcAAAAAJOEIAAAAgCQcAQAAAJCEIwAAAACScAQAAABAEo4AAAAASMIRAAAAAEk4AgAAACAJRwAAAAAk4QgAAACAJBwBAAAAkIQjAAAAAJJwBAAAAEASjgAAAABIwhEAAAAASTgCAAAAIAlHAAAAACThCAAAAIAkHAEAAACQhCMAAAAAknAEAAAAQHpMD8DnzjnTI/DBvXd6BL44F/CKs8Em9uM31uLJe9ST/cBH9sOT+8NuwhEAf8v0g94LF380vSfZZXo/uEcB7Df9rNjOp2oAAAAAJOEIAAAAgCQcAQAAAJCEIwpSphcAAAX0SURBVAAAAACScAQAAABAEo4AAAAASMIRAAAAAEk4AgAAACAJRwAAAAAk4QgAAACAJBwBAAAAkIQjAAAAAJJwBAAAAEASjgAAAABIwhEAAAAASTgCAAAAIAlHAAAAACThCAAAAIAkHAEAAACQhCMAAAAAknAEAAAAQBKOAAAAAEjCEQAAAABJOAIAAAAgCUcAAAAAJOEIAAAAgCQcAQAAAJCEIwAAAACScAQAAABAEo4AAAAASMIRAAAAAOkxPQAAwD/pnDM9wpd77/QIAPA2PLt3E44A3pgH3I412PCy8+XL/FpsWQfYZPpc8s2Ga7HlPjm9FtbhyTo8bVkHXvOpGgAAAABJOAIAAAAgCUcAAAAAJOEIAAAAgCQcAQAAAJCEIwAAAACScAQAAABAEo4AAAAASMIRAAAAAEk4AgAAACAJRwAAAAAk4QgAAACAJBwBAAAAkIQjAAAAAJJwBAAAAEASjgAAAABIwhEAAAAASTgCAAAAIAlHAAAAACThCAAAAIAkHAEAAACQhCMAAAAAknAEAAAAQBKOAAAAAEjCEQAAAABJOAIAAAAgCUcAAAAAJOEIAAAAgCQcAQAAAJCEIwAAAACScAQAAABAekwPAMCPO+dMjwAEZ3OPDdfi3jv69zesAWzkbMD3EY4AfpAfAvB702diC2cT+Ix7JR/ZD9bgHfhUDQAAAIAkHAEAAACQhCMAAAAAknAEAAAAQBKOAAAAAEjCEQAAAABJOAIAAAAgCUcAAAAAJOEIAAAAgCQcAQAAAJCEIwAAAACScAQAAABAEo4AAAAASMIRAAAAAEk4AgAAACAJRwAAAAAk4QgAAACAJBwBAAAAkIQjAAAAAJJwBAAAAEASjgAAAABIwhEAAAAASTgCAAAAIAlHAAAAACThCAAAAIAkHAEAAACQhCMAAAAAknAEAAAAQBKOAAAAAEjCEQAAAABJOAIAAAAgPaYHAAD+Geec6RFWuPdOjwDw0oZ7tfvkHvbDjjXYYPo6fEY4Wm7z5oEpzsXThnXwoP9m+nq4FsB27pMA78mnagAAAAAk4QgAAACAJBwBAAAAkIQjAAAAAJJwBAAAAEASjgAAAABIwhEAAAAASTgCAAAAIAlHAAAAACThCAAAAIAkHAEAAACQhCMAAAAAknAEAAAAQBKOAAAAAEjCEQAAAABJOAIAAAAgCUcAAAAAJOEIAAAAgCQcAQAAAJCEIwAAAACScAQAAABAEo4AAAAASMIRAAAAAEk4AgAAACAJRwAAAAAk4QgAAACAJBwBAAAAkIQjAAAAAJJwBAAAAEASjgAAAABIwhEAAAAA6dx7v04PUc45ohYsde+dHmHcOWd6BAAA4H/i3vvT9AyvPKYHAOC9TYdEEQ+aswl/Nn0uNthyNl2LHbbshw3sydf8Vw8AAAAASTgCAAAAIAlHAAAAACThCAAAAIAkHAEAAACQhCMAAAAAknAEAAAAQBKOAAAAAEjCEQAAAABJOAIAAAAgCUcAAAAAJOEIAAAAgCQcAQAAAJCEIwAAAACScAQAAABAEo4AAAAASMIRAAAAAEk4AgAAACAJRwAAAAAk4QgAAACAJBwBAAAAkIQjAAAAAJJwBAAAAEASjgAAAABIwhEAAAAASTgCAAAAIAlHAAAAACThCAAAAIAkHAEAAACQhCMAAAAAknAEAAAAQDr33q/TQwAAAACwj/84AgAAACAJRwAAAAAk4QgAAACAJBwBAAAAkIQjAAAAAJJwBAAAAEASjgAAAABIwhEAAAAASTgCAAAAIAlHAAAAACThCAAAAIAkHAEAAACQhCMAAAAAknAEAAAAQBKOAAAAAEjCEQAAAABJOAIAAAAgCUcAAAAAJOEIAAAAgCQcAQAAAJCEIwAAAACScAQAAABAEo4AAAAASMIRAAAAAEk4AgAAACAJRwAAAAAk4QgAAACAJBwBAAAAkIQjAAAAAJJwBAAAAEASjgAAAABIwhEAAAAASTgCAAAAIAlHAAAAACThCAAAAIAkHAEAAACQhCMAAAAAknAEAAAAQPoZ1vY8MwV35e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7" y="3448762"/>
            <a:ext cx="1140037" cy="11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Малая академия наук Украины запустила образовательно-научную платформу и  обновленный сайт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0" y="160338"/>
            <a:ext cx="2124575" cy="10068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09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1691"/>
            <a:ext cx="3714008" cy="3059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8" y="3459753"/>
            <a:ext cx="1582958" cy="1507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82" y="1109991"/>
            <a:ext cx="6017636" cy="3857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png;base64,iVBORw0KGgoAAAANSUhEUgAABI4AAASOCAYAAACja2eZAAAACXBIWXMAAA7EAAAOxAGVKw4bAAAgAElEQVR4nOzba3LjSnaFUcLB+c/YTv/okB3d2qLqFpPExuFaA2Ak8gXqq+Kx1vrvGwAAAAD8h/86ewAAAAAAdBKOAAAAAIiEIwAAAAAi4QgAAACASDgCAAAAIBKOAAAAAIiEIwAAAAAi4QgAAACASDgCAAAAIBKOAAAAAIiEIwAAAAAi4QgAAACASDgCAAAAIBKOAAAAAIiEIwAAAAAi4QgAAACASDgCAAAAIBKOAAAAAIiEIwAAAAAi4QgAAACASDgCAAAAIBKOAAAAAIiEIwAAAAAi4QgAAACASDgCAAAAIBKOAAAAAIiEIwAAAAAi4QgAAACASDgCAAAAIBKOAAAAAIiEIwAAAAAi4QgAAACASDgCAAAAILqfPYAvx3GIWB9qrfX0ZxzHsWEknczPYzvmZ5fGeZ46P87FtbStl3Pxep7rd1Ofa5eJ94Z5/l3beHaZ+ly83lrrf84ew+3mfxwBAAAA8APhCAAAAIBIOAIAAAAgEo4AAAAAiIQjAAAAACLhCAAAAIBIOAIAAAAgEo4AAAAAiIQjAAAAACLhCAAAAIBIOAIAAAAgEo4AAAAAiIQjAAAAACLhCAAAAIBIOAIAAAAgEo4AAAAAiIQjAAAAAKL72QMAoNtxHGcPAbbatafXWls+h8emrpe7FYCrGBmO2r4YTNT2ZadtzafOz87naluzHSY+02RTz0Xb/bNL43rxeSbvw4nvsInP9GXys/F69s/rNd7zz/BTNQAAAAAi4QgAAACASDgCAAAAIBKOAAAAAIiEIwAAAAAi4QgAAACASDgCAAAAIBKOAAAAAIiEIwAAAAAi4QgAAACASDgCAAAAIBKOAAAAAIiEIwAAAAAi4QgAAACASDgCAAAAIBKOAAAAAIjuZw+g1XEcZw/hZdZaZw+h1uR1b7NrrnfsZ+sOMJ+7/vV2znHT91V7533M9XVMXqum+6eFcAT8sV2X6OQXDY95EXM2e5AW/uGDKXw/hPn8VA0AAACASDgCAAAAIBKOAAAAAIiEIwAAAAAi4QgAAACASDgCAAAAIBKOAAAAAIiEIwAAAAAi4QgAAACASDgCAAAAIBKOAAAAAIiEIwAAAAAi4QgAAACASDgCAAAAIBKOAAAAAIiEIwAAAACi+9kDgB2O4zh7CB/BPNPAPryetjVba509hFptazVZ21y3jYfHdq2X+xD4E8IR8PF2fWnypZsG9jPTNP1h23gudsxP43PBM5wL2MtP1QAAAACIhCMAAAAAIuEIAAAAgEg4AgAAACASjgAAAACIhCMAAAAAIuEIAAAAgEg4AgAAACASjgAAAACIhCMAAAAAIuEIAAAAgEg4AgAAACASjgAAAACIhCMAAAAAIuEIAAAAgEg4AgAAACC6nz0A4LHjOM4eQjXzwyT283uY588zec2nPtuu51prbfmcqabO89RzAWcRjhih7WW1i5ceLZrOWNNYdnLemWbqWeXz7NrLO+/5HWPy3vmdewz+xU/VAAAAAIiEIwAAAAAi4QgAAACASDgCAAAAIBKOAAAAAIiEIwAAAAAi4QgAAACASDgCAAAAIBKOAAAAAIiEIwAAAAAi4QgAAACASDgCAAAAIBKOAAAAAIiEIwAAAAAi4QgAAACASDgCAAAAILqfPQBochzHts9aa237LDjbrrOx41w4p3ANTfcGAPD3hKMf+JJCg137cOcf2m0mntW2MDJ5/zSZuJdvt7793Mb5eo+2veNcPOZcvMfEvfNl8rO1MMefxU/VAAAAAIiEIwAAAAAi4QgAAACASDgCAAAAIBKOAAAAAIiEIwAAAAAi4QgAAACASDgCAAAAIBKOAAAAAIiEIwAAAAAi4QgAAACASDgCAAAAIBKOAAAAAIiEIwAAAAAi4QgAAACASDgCAAAAILqfPYBXOI7j7CHwZo1rvmtMa60tn8PPdu4f6/V52vZP23jamJ/raXqf+r7xmPm5FvfhY5Pnp/Gs0m1kOIJnTP3itIv5AeBPeF88Zn4eMz8APfxUDQAAAIBIOAIAAAAgEo4AAAAAiIQjAAAAACLhCAAAAIBIOAIAAAAgEo4AAAAAiIQjAAAAACLhCAAAAIBIOAIAAAAgEo4AAAAAiIQjAAAAACLhCAAAAIBIOAIAAAAgEo4AAAAAiIQjAAAAAKL72QOANsdxnD2Ef9M2njbm51qsF3yOtvNuPI8Zz2Nt4+Ex6wV71YSjtdbZQ+DCdu0fLxn4rvF8eWfwt+ydx6ae98njadM2PxPHs0vTWG63uffPLk1j4fP4qRoAAAAAkXAEAAAAQCQcAQAAABAJRwAAAABEwhEAAAAAkXAEAAAAQCQcAQAAABAJRwAAAABEwhEAAAAAkXAEAAAAQCQcAQAAABAJRwAAAABEwhEAAAAAkXAEAAAAQCQcAQAAABAJRwAAAABE97MH0Oo4jm2ftdZ6+jN2jqeN+bkWc/2Y+XmPXfO84/6ZrG0/t42nzdT5mfpcU1mv12uc46nf59vGNPF7S9vf3btM+64qHMF/mPria9M2z23j4TpaXujQpu1ebTqru8bSNj9t4wFgDz9VAwAAACASjgAAAACIhCMAAAAAIuEIAAAAgEg4AgAAACASjgAAAACIhCMAAAAAIuEIAAAAgEg4AgAAACASjgAAAACIhCMAAAAAIuEIAAAAgEg4AgAAACASjgAAAACIhCMAAAAAIuEIAAAAgOh+9gA+wXEcZw+hWtv8tI0HzuZMPGZ+IJt4NiY+05eJzzbxmVqZ6+uwVo+Zn0w4upC11tlD2G7ywdyxXjvnZ+L+aXumtvE0Mkfv0Xb/7NL2XE37uXG9dmma50bOxXtMfa429vNnmjrPk57LT9UAAAAAiIQjAAAAACLhCAAAAIBIOAIAAAAgEo4AAAAAiIQjAAAAACLhCAAAAIBIOAIAAAAgEo4AAAAAiIQjAAAAACLhCAAAAIBIOAIAAAAgEo4AAAAAiIQjAAAAACLhCAAAAIBIOAIAAAAgup89gC/HcWz7rLXWts8i27lefB7n/bHJ56vt2Sbun8na9k/beKbaNc9Tz3vbPrReP2tbK97Dun+uHWvfchfWhKPJWhabP9O0Xk1jAfhbO+6ytuDsD4HfmefH2uanbTw81rZevrNeS9v+oZ+fqgEAAAAQCUcAAAAARMIRAAAAAJFwBAAAAEAkHAEAAAAQCUcAAAAARMIRAAAAAJFwBAAAAEAkHAEAAAAQCUcAAAAARMIRAAAAAJFwBAAAAEAkHAEAAAAQCUcAAAAARMIRAAAAAJFwBAAAAEB0P3sAr3Acx9lD+De7xrPW2vI5XMfOvWz//KztzuB9rD28Ttv5ahtPG/PzWNv8TB2P76vQaWQ44vV2XerCCGQ79nPbl8rbbe5z7dJ0jzWNZTrn4lqcjcea5mfq99XJ45mo6Uzs5Lkem3Yu/FQNAAAAgEg4AgAAACASjgAAAACIhCMAAAAAIuEIAAAAgEg4AgAAACASjgAAAACIhCMAAAAAIuEIAAAAgEg4AgAAACASjgAAAACIhCMAAAAAIuEIAAAAgEg4AgAAACASjgAAAACIhCMAAAAAovvZA+DPHcex5XPWWk9/xq6xtNn5XDvmGaaZenc0cY/9rm0fto2Hx5q+j03lTLyPuX6s6bxbK84kHD3ggMNrTP6yPPnZmjTNs3v+c7V9T3AuPk/TmvM+u9Z96jk1P7Cfn6oBAAAAEAlHAAAAAETCEQAAAACRcAQAAABAJBwBAAAAEAlHAAAAAETCEQAAAACRcAQAAABAJBwBAAAAEAlHAAAAAETCEQAAAACRcAQAAABAJBwBAAAAEAlHAAAAAETCEQAAAACRcAQAAABAdD97ALzfcRxnD+EjmOefmRuetWsPrbW2fM5Uzuq1OBfX0na+dqx72zPxmexD2G9kOJr6hafthd42HuB1mu7VtnujaW5ut33jaZvn261vrvlZ21r5/gOv1Xbmd2l6Lu/392h7X7TwUzUAAAAAIuEIAAAAgEg4AgAAACASjgAAAACIhCMAAAAAIuEIAAAAgEg4AgAAACASjgAAAACIhCMAAAAAIuEIAAAAgEg4AgAAACASjgAAAACIhCMAAAAAIuEIAAAAgEg4AgAAACASjgAAAACI7mcPoNVxHGcP4Zu2MbWNh8esF8/YtX/WWls+Z5ep56JtnneZul5tzPNjU+dn6nO1mfo+5fWc0cca52fHmFrOunAEnGLHJdj4guD1dr1A7Z/HzPP7tHwpvN1mr5f3znvYz9DPfcg/5adqAAAAAETCEQAAAACRcAQAAABAJBwBAAAAEAlHAAAAAETCEQAAAACRcAQAAABAJBwBAAAAEAlHAAAAAETCEQAAAACRcAQAAABAJBwBAAAAEAlHAAAAAETCEQAAAACRcAQAAABAJBwBAAAAEN3PHgDschzH2UPgH7BeP5s8N5OfrcmueV5rbfkcHrNe7+H+uQ5rdT3usZ/Zz78zR/1qwtHES+JL07PtPJQ7nqvxkmharzaN67XL1HWfek7bmOf3MM80aNuHU99fu1ivn+0ai3v1feyfx9rO+yR+qgYAAABAJBwBAAAAEAlHAAAAAETCEQAAAACRcAQAAABAJBwBAAAAEAlHAAAAAETCEQAAAACRcAQAAABAJBwBAAAAEAlHAAAAAETCEQAAAACRcAQAAABAJBwBAAAAEAlHAAAAAETCEQAAAADR/ewB7HYcx9lD+BhT57rtudZaZw/hI+xa97b1atvPU02d56nPBZNMfX/t4h77mbn53cQ52vlMU+8NvhsXjnaaeBB2PVPbhTPxUm9k//CstvUyns8z9R7jWhr3YZPG+XFOHzM//K22vdM2nhZ+qgYAAABAJBwBAAAAEAlHAAAAAETCEQAAAACRcAQAAABAJBwBAAAAEAlHAAAAAETCEQAAAACRcAQAAABAJBwBAAAAEAlHAAAAAETCEQAAAACRcAQAAABAJBwBAAAAEAlHAAAAAETCEQAAAADR/ewBfDmO4+whfLNrTGutpz+jcX52mfxsO9iH8Dpte7ptPG2a7sM29s772Ic/27kPJ84PTOM+/Bw14YjraQsREy8cfwi8R9ve2TUe++d9Jt6Hk8fDe7Ste9t4gH7uDfgXP1UDAAAAIBKOAAAAAIiEIwAAAAAi4QgAAACASDgCAAAAIBKOAAAAAIiEIwAAAAAi4QgAAACASDgCAAAAIBKOAAAAAIiEIwAAAAAi4QgAAACASDgCAAAAIBKOAAAAAIiEIwAAAAAi4QgAAACA6H72AD7BcRxnD+ElJj7XxGeabtearbWe/gz7hxb24mNt89M2Ht7Dul9L23rt+N6yU9v8TGWefzZ1blrOek04apmQ3aZu4J2mrv0uTfOzayzOxftMDGJNZ2In5+t6Jp6v263rjDWN5XZzTn/Ttl58rqa96N5gAj9VAwAAACASjgAAAACIhCMAAAAAIuEIAAAAgEg4AgAAACASjgAAAACIhCMAAAAAIuEIAAAAgEg4AgAAACASjgAAAACIhCMAAAAAIuEIAAAAgEg4AgAAACASjgAAAACIhCMAAAAAIuEIAAAAgOh+9gCAx47j2PI5a62nP2PXWBpNfrZpGtfK+WKSpvfOLs7X75rW3Xr9zhxdh7X6nTnqJxx9oKYvcm3a5sYlej1te2iHic803cQ/3Kbuw13P1bZevM/E877TxLtj53q17Z+J67XTxPlp2z+T78Nn+KkaAAAAAJFwBAAAAEAkHAEAAAAQCUcAAAAARMIRAAAAAJFwBAAAAEAkHAEAAAAQCUcAAAAARMIRAAAAAJFwBAAAAEAkHAEAAAAQCUcAAAAARMIRAAAAAJFwBAAAAEAkHAEAAAAQCUcAAAAARPezB/DlOI5tn7XW2vZZZG3r1TYePteuvdi0D50vnuVcfKaJ6871NO3DxnujcUwtps7N1OfitWrCEb/zxenztK35rvF4YdGi6Yw1jeV2c96vqGkPta1709zcbn3zA89qO2NtzM9jTfPj+0/mp2oAAAAARMIRAAAAAJFwBAAAAEAkHAEAAAAQCUcAAAAARMIRAAAAAJFwBAAAAEAkHAEAAAAQCUcAAAAARMIRAAAAAJFwBAAAAEAkHAEAAAAQCUcAAAAARMIRAAAAAJFwBAAAAEAkHAEAAAAQ3c8ewCscx3H2EF5i6nO12TXPa62nP2PnmreNh8ea9uFOE/dQ2zmdbOq54DHr/tjEexX4LE33vDs1GxmOeI+pX8B4D/vnZ15Yv7N/rmPXWjkX12LdadH0vmg8F03z08bc/E6oeWzSHvJTNQAAAAAi4QgAAACASDgCAAAAIBKOAAAAAIiEIwAAAAAi4QgAAACASDgCAAAAIBKOAAAAAIiEIwAAAAAi4QgAAACASDgCAAAAIBKOAAAAAIiEIwAAAAAi4QgAAACASDgCAAAAIBKOAAAAAIjuZw+A6zqOY8vnrLW2fA6P7VqviXbOjf38Hvbzz8zN76bOUdtzuQ8/U9s+bPq+2jY3t1vnmJpMXXfeY8fat7xLa8JRy4S0avvDtu0C3LV/PBd813Y/28+fq+391XQ2nAue1Xa+gNdpen81jeV28/fXT/xUDQAAAIBIOAIAAAAgEo4AAAAAiIQjAAAAACLhCAAAAIBIOAIAAAAgEo4AAAAAiIQjAAAAACLhCAAAAIBIOAIAAAAgEo4AAAAAiIQjAAAAACLhCAAAAIBIOAIAAAAgEo4AAAAAiIQjAAAAAKL72QP4chzH2UP4Zq119hBeom2ud42nbb3a5rmN+XkP83wt1utapr6/dpm4nyc+05fJz7aD+WGStv089T04SU044rFdh2nnJbFjTFMvrbbn4lrsw981fcGYPM98prb3e9N536npudrWy3iYpG3NfW/hb/ipGgAAAACRcAQAAABAJBwBAAAAEAlHAAAAAETCEQAAAACRcAQAAABAJBwBAAAAEAlHAAAAAETCEQAAAACRcAQAAABAJBwBAAAAEAlHAAAAAETCEQAAAACRcAQAAABAJBwBAAAAEAlHAAAAAET3swfQ7DiOs4dQbeL8THwmmMhZ/UzW/TPtWve11pbP2cV+fo+J89z4TDvO187nMp5raXu2tvdFg5pw1LY4bZt3p7aLq23td2l6rsb93DQ/U+2a47bzbj8/NnV+2vZhm7Znarx/APiXtvcy/fxUDQAAAIBIOAIAAAAgEo4AAAAAiIQjAAAAACLhCAAAAIBIOAIAAAAgEo4AAAAAiIQjAAAAACLhCAAAAIBIOAIAAAAgEo4AAAAAiIQjAAAAACLhCAAAAIBIOAIAAAAgEo4AAAAAiIQjAAAAAKL72QP4chzH2UOArezpx9rmZ6119hD+T9vc7DT52fhZ27q3jWeXHffY1LkBOJO79Vqs13c14YjfNf1h2zQW/kzTmrmMeZY/kH/WdNZvt7nzzPu07WmuxfviOtrO+q7x7Nw/bXO0S9NzWa/MT9UAAAAAiIQjAAAAACLhCAAAAIBIOAIAAAAgEo4AAAAAiIQjAAAAACLhCAAAAIBIOAIAAAAgEo4AAAAAiIQjAAAAACLhCAAAAIBIOAIAAAAgEo4AAAAAiIQjAAAAACLhCAAAAIBIOAIAAAAgup89AP7ccRxbPmet9fRn7BrL7bZnPPxu55pNZH54RtP9vIszQQt78Vra1st4rqPt7wtrdS2N67VjTC3fDWvCUcuE7Na4gXkPL6zHms68eX6PtnneNTdtz9Vo6j5seq5GU9+Dbc/VtA8b12uqtn3IY03nFP6Gn6oBAAAAEAlHAAAAAETCEQAAAACRcAQAAABAJBwBAAAAEAlHAAAAAETCEQAAAACRcAQAAABAJBwBAAAAEAlHAAAAAETCEQAAAACRcAQAAABAJBwBAAAAEAlHAAAAAETCEQAAAACRcAQAAABAdD97AF+O49j2WWutbZ/FNezcP7yHNXuPqfM89bngbzWeicYxkVmr62lbs7bxtNk1Pzv+zrVW/I2acMS1iHPX40VzLVPXy3Ndx8Rn4pqm3htTTbw72v6Be/J+bto/u8Yyeb2aNK5X035+lp+qAQAAABAJRwAAAABEwhEAAAAAkXAEAAAAQCQcAQAAABAJRwAAAABEwhEAAAAAkXAEAAAAQCQcAQAAABAJRwAAAABEwhEAAAAAkXAEAAAAQCQcAQAAABAJRwAAAABEwhEAAAAAkXAEAAAAQHQ/ewC833EcZw8B+MXUc+q5HltrPf0ZO+e4bTxtJj8bP7Pur2eOecbk/TP52Z7VODc7xrTju9gONeGoZULAXnyPifPc+MJqmuep89P4XHwm+/lnu+7CtjC7S9NYWpkj4JP5qRoAAAAAkXAEAAAAQCQcAQAAABAJRwAAAABEwhEAAAAAkXAEAAAAQCQcAQAAABAJRwAAAABEwhEAAAAAkXAEAAAAQCQcAQAAABAJRwAAAABEwhEAAAAAkXAEAAAAQCQcAQAAABAJRwAAAABE97MH8OU4jm2ftdZ6+jN2jgd4DeeUZ7XtobbxwBRTz1bb92eAvzH1jp6kJhxN1hayJn4xcNnQou28N9l19zTOT9u6T7znb7eZz9W4n3ls4j7kWia/T6eaeG807h/fx17HT9UAAAAAiIQjAAAAACLhCAAAAIBIOAIAAAAgEo4AAAAAiIQjAAAAACLhCAAAAIBIOAIAAAAgEo4AAAAAiIQjAAAAACLhCAAAAIBIOAIAAAAgEo4AAAAAiIQjAAAAACLhCAAAAIBIOAIAAAAgup89gE9wHMfZQ9hu5zOttbZ9Ftcx8VxMZa2ux5r9zPsLMvfGY23zM/X+aZvnJt5f17NjzVrWqiYctUwI8LNd57Ttxdf2JcV9+D5Nc914vvg8U/dh01nfaep6cT0Tv48B/89P1QAAAACIhCMAAAAAIuEIAAAAgEg4AgAAACASjgAAAACIhCMAAAAAIuEIAAAAgEg4AgAAACASjgAAAACIhCMAAAAAIuEIAAAAgEg4AgAAACASjgAAAACIhCMAAAAAIuEIAAAAgEg4AgAAACC6nz0AmOg4jrOH8M2uMa21tnzOLm1z3TYeHpt6LvhM9vPrueNpYS8C7yQcvcGOL2BtLwdfKt/H/vlZ23NBg7b7ue2cts3PVOb5eiauWdv9c7v1fa9rWnffDx9rWiv+zKQ181M1AAAAACLhCAAAAIBIOAIAAAAgEo4AAAAAiIQjAAAAACLhCAAAAIBIOAIAAAAgEo4AAAAAiIQjAAAAACLhCAAAAIBIOAIAAAAgEo4AAAAAiIQjAAAAACLhCAAAAIBIOAIAAAAgEo4AAAAAiO5nD+ATHMdx9hD+Tdt4eKxtvXaNZ6215XOgQds53aXtnE6d5zYT73l75z3M82faue5N98ZOzsZ7tM3zjvG0nAnhCD7Ejkun7TLedZG2PdftNnO9dmp5id5us+cZ+M79fC1N74tdJj7TTpO/H07lXu3np2oAAAAARMIRAAAAAJFwBAAAAEAkHAEAAAAQCUcAAAAARMIRAAAAAJFwBAAAAEAkHAEAAAAQCUcAAAAARMIRAAAAAJFwBAAAAEAkHAEAAAAQCUcAAAAARMIRAAAAAJFwBAAAAEAkHAEAAAAQ3c8eALQ5juPsIbzE1OfiM+3az2utLZ8zlXuDZ0w9p1PPhed6rG0f7jB1zbkee7GfcHQhE19YbRovrR3rvvO57MPHmuZn11gazwWPuTdez7m4lsb7sOlctD2X83U9Tft5l7ZnajwXbee9bc0m8VM1AAAAACLhCAAAAIBIOAIAAAAgEo4AAAAAiIQjAAAAACLhCAAAAIBIOAIAAAAgEo4AAAAAiIQjAAAAACLhCAAAAIBIOAIAAAAgEo4AAAAAiIQjAAAAACLhCAAAAIBIOAIAAAAgEo4AAAAAiO5nD4BrOo5j22ettbZ9Fq+3c+13sH94Rtt+3mXqc+1gbpjEfn6ftrme+P2n7e+LtvE0ajsXO7Q9U8veEY5+sGuB2jYe79NyyG83+5nnNO6fti+EUzXdY8BrNZ33xvcOnK3pjN5uzten8VM1AAAAACLhCAAAAIBIOAIAAAAgEo4AAAAAiIQjAAAAACLhCAAAAIBIOAIAAAAgEo4AAAAAiIQjAAAAACLhCAAAAIBIOAIAAAAgEo4AAAAAiIQjAAAAACLhCAAAAIBIOAIAAAAgEo4AAAAAiO5nD+DLcRzbPmutte2zuIad+2eXtjE5F5+nbQ8CnMV9CK/Vdsamjsf3ec5SE46mmnq4pz4Xj+1a97aXuf38PlPnesdz+QeU65m47m3jadT0XE1jmW7iXDd+r5t4j7V9792lcf/wOn6qBgAAAEAkHAEAAAAQCUcAAAAARMIRAAAAAJFwBAAAAEAkHAEAAAAQCUcAAAAARMIRAAAAAJFwBAAAAEAkHAEAAAAQCUcAAAAARMIRAAAAAJFwBAAAAEAkHAEAAAAQCUcAAAAARMIRAAAAANH97AG8wnEcWz5nrbXlc3bY9Uy3257nahsP77Fz3SdyLn5nD72H9+BnapujifuwTdt7p20PtmlbL67HGXvM/LxOTTjadfnZLJ9p6svTfobXmnp38FjTuvv+A6/VdN6napvjqeNxz7+PkP6dn6oBAAAAEAlHAAAAAETCEQAAAACRcAQAAABAJBwBAAAAEAlHAAAAAETCEQAAAACRcAQAAABAJBwBAAAAEAlHAAAAAETCEQAAAACRcAQAAABAJBwBAAAAEAlHAAAAAETCEQAAAACRcAQAAABAdD97AF+O4zh7CN80jmmHtufaNZ611pbP2aFtjm+3zjHtMPW5uI7Je3Di/Xy7zV4zXs+5uJapz7XDzrnZsZ/bxsPncm98VxOOdmq7uHZpe6628Uw1dZ4917W0rZd5fr3G88VjTfuH99i15m338+T7xzmlQdM+nHz/NM3zs/xUDQAAAIBIOAIAAAAgEo4AAAAAiIQjAAAAACLhCAAAAIBIOAIAAAAgEo4AAAAAiIQjAAAAACLhCAAAAIBIOAIAAAAgEo+zTNgAABPwSURBVI4AAAAAiIQjAAAAACLhCAAAAIBIOAIAAAAgEo4AAAAAiIQjAAAAAKL72QN4heM4zh7CR2ib57bx7OK5aNC2XrvGs9ba8jm7eC6e0TbPO/Zh2zO1MT8AvXbc0S3f6UaGozYti93KF8v3MM+fZ9fdY90/k/0DnKXx/vF9/vXM8Wey7tfgp2oAAAAARMIRAAAAAJFwBAAAAEAkHAEAAAAQCUcAAAAARMIRAAAAAJFwBAAAAEAkHAEAAAAQCUcAAAAARMIRAAAAAJFwBAAAAEAkHAEAAAAQCUcAAAAARMIRAAAAAJFwBAAAAEAkHAEAAAAQ3c8eABzHcfYQPoJ5fg/zfC1T12vXc621tnwOn2nq+eIzuVcfa5qfnXeP9Xps6vzwnXD0gIPw2MSLffJ4gH4T7422d2nb/NxuM9e90cR5bjtfbXbNT9u685ns5/cwz5mfqgEAAAAQCUcAAAAARMIRAAAAAJFwBAAAAEAkHAEAAAAQCUcAAAAARMIRAAAAAJFwBAAAAEAkHAEAAAAQCUcAAAAARMIRAAAAAJFwBAAAAEAkHAEAAAAQCUcAAAAARMIRAAAAAJFwBAAAAEB0P3sA/JnjOM4ewjdtY2obD8A/1XaP7RrPWmvL50zVtu5ch70Dr9X0Hmw8741j2sH3lu9qwtGuxZm6eXmfpouiaSy3W+f5apsjfrZz/7R9ATOez9Q2z23j2cU9D/2azqm/K2E/P1UDAAAAIBKOAAAAAIiEIwAAAAAi4QgAAACASDgCAAAAIBKOAAAAAIiEIwAAAAAi4QgAAACASDgCAAAAIBKOAAAAAIiEIwAAAAAi4QgAAACASDgCAAAAIBKOAAAAAIiEIwAAAAAi4QgAAACA6H72AJodx7Hlc9ZaWz6H69i1d3ayD6+jcf+0MUfw3dRzMfW5+Ez+vni9xjujcUz8zHp9Ny4c7bpE2zZL43N5YQH/1I57o+1+nsod/x6N73cem3o2pt7PU58LntF0j7X9feq8Z36qBgAAAEAkHAEAAAAQCUcAAAAARMIRAAAAAJFwBAAAAEAkHAEAAAAQCUcAAAAARMIRAAAAAJFwBAAAAEAkHAEAAAAQCUcAAAAARMIRAAAAAJFwBAAAAEAkHAEAAAAQCUcAAAAARMIRAAAAANH97AHsdhzH2UP4pnFMO7Q911rr6c9oe6adJj/bs8wN07Tt6an3864x7ZgfeFbjGdvBc71H23iAvcaFo52mftHlWtr2Ydt4eGziH6QTnwme1XYu2t47vM/U7wlTn2sq68Xf2vXOmbZ//FQNAAAAgEg4AgAAACASjgAAAACIhCMAAAAAIuEIAAAAgEg4AgAAACASjgAAAACIhCMAAAAAIuEIAAAAgEg4AgAAACASjgAAAACIhCMAAAAAIuEIAOB/27e3HMWBLIqiWGL+M25Ff+VHqw7OriLAh8taA0iF42XYSgAAiIQjAAAAACLhCAAAAIBIOAIAAAAgul89gB/HcVw9BKjkbJwzP59j51qttZ7+G23jmcw5Pdc2P/bzY21rxftY+89ivc7tmp+294V1f52acLRT2wbeZeIXJYf7O+06o/YzvNbUc9H0OaFxfvgsU8/pVG3rZTznmt4Xuzjv7zNp//ipGgAAAACRcAQAAABAJBwBAAAAEAlHAAAAAETCEQAAAACRcAQAAABAJBwBAAAAEAlHAAAAAETCEQAAAACRcAQAAABAJBwBAAAAEAlHAAAAAETCEQAAAACRcAQAAABAJBwBAAAAEAlHAAAAAET3qwfwCsdxXD2El2h7LuPhX1krgF5td3TbeNqYH55h/7ze5Dme/Gw77JiftdaGkTxvZDhqs2Oxdx7KtvFwznqda7lMb7eusfC7tvVqGw+fp+190TYezjXdQbvGMnX/NM5P0/7h83hf9PNTNQAAAAAi4QgAAACASDgCAAAAIBKOAAAAAIiEIwAAAAAi4QgAAACASDgCAAAAIBKOAAAAAIiEIwAAAAAi4QgAAACASDgCAAAAIBKOAAAAAIiEIwAAAAAi4QgAAACASDgCAAAAIBKOAAAAAIjuVw+A9zuO4+oh8MHsn9fbOcdrrW1/q0nbPpw6zzzWtgcbmSP+1eS9s+vZvHeYZPKZn0I4OtF0Ie8aiy+k56bOj/1Dg8Z9yOtZ988yeb2a3jvep++zY34a9zOPORPv03a+rP3r+KkaAAAAAJFwBAAAAEAkHAEAAAAQCUcAAAAARMIRAAAAAJFwBAAAAEAkHAEAAAAQCUcAAAAARMIRAAAAAJFwBAAAAEAkHAEAAAAQCUcAAAAARMIRAAAAAJFwBAAAAEAkHAEAAAAQCUcAAAAARPerBzDdcRxXD+Fldj3bWmvL35lo5/6ZOM9t89N43p3T92hb+6n7mXPO+7mpe3rqc+0ydX7anqttPFPvMc617cMdWvZyTThqmZBv4AvFY/YhLZzTx9rO6dR5hmc4p0zTtKft58/StHdut779s2t+2p5rGj9VAwAAACASjgAAAACIhCMAAAAAIuEIAAAAgEg4AgAAACASjgAAAACIhCMAAAAAIuEIAAAAgEg4AgAAACASjgAAAACIhCMAAAAAIuEIAAAAgEg4AgAAACASjgAAAACIhCMAAAAAIuEIAAAAgOh+9QB+HMex7W+ttZ7+GzvHw+tZL55lD53bNT877uddJq/55Gfju9jLwL+Yenc0fY7aZepaTVMTjiabGLImXlqtmua6aSy3277xtIVrvlfb+8J+fsz9873MM1dr24Nt91jb9ybex/55HT9VAwAAACASjgAAAACIhCMAAAAAIuEIAAAAgEg4AgAAACASjgAAAACIhCMAAAAAIuEIAAAAgEg4AgAAACASjgAAAACIhCMAAAAAIuEIAAAAgEg4AgAAACASjgAAAACIhCMAAAAAIuEIAAAAgOh+9QBe4TiOq4dQrW1+1lpXD6HarvXaMc879451f6ztjLaZPD8Tn8298Vms1+8mntPbzeeETzJ1D/K7trU3nu9RE452vRymvrAa56dJ01rdbnPneaq2/bNT2xeBNk1rP/X9xTlrda5tfibfhzCF702/a/t8aDz9/FQNAAAAgEg4AgAAACASjgAAAACIhCMAAAAAIuEIAAAAgEg4AgAAACASjgAAAACIhCMAAAAAIuEIAAAAgEg4AgAAACASjgAAAACIhCMAAAAAIuEIAAAAgEg4AgAAACASjgAAAACIhCMAAAAAovvVA/hxHMfVQ/hD25jWWlcP4SV2zfPU+Zlq4vlqeyZ+N3XN3KufY+cebFuvqeeLz2EPfh7vL+hUE4528gXwPczz99n1Erbuv2v6wNM0ltvNPgSu5fPPY23vC3hG235uuzfa5qdtPNP4qRoAAAAAkXAEAAAAQCQcAQAAABAJRwAAAABEwhEAAAAAkXAEAAAAQCQcAQAAABAJRwAAAABEwhEAAAAAkXAEAAAAQCQcAQAAABAJRwAAAABEwhEAAAAAkXAEAAAAQCQcAQAAABAJRwAAAABE96sHwP/vOI6rh/A/2sbD61nz99k112utp/9G47rveC4+T+NebGJ+3sM8P7ZzbtzzTDH1znDev0tNOLJZvpe1Pzd1fiY+165nmvoBo03bHpy67s7F92o7Yzu0fVFyLr6X/QO8k5+qAQAAABAJRwAAAABEwhEAAAAAkXAEAAAAQCQcAQAAABAJRwAAAABEwhEAAAAAkXAEAAAAQCQcAQAAABAJRwAAAABEwhEAAAAAkXAEAAAAQCQcAQAAABAJRwAAAABEwhEAAAAAkXAEAAAAQHS/egA/juO4eghcZNfar7We/htT92HjczWt+2SNa79D23PZh4+1rRWfZef+cU6ZxN16zudM/pWzldWEo8nagkbTBehgwmdwb8DrtH1O4LGmu/B26xtPm13z0/Y5vG08bdruw4lzfLvNfS4yP1UDAAAAIBKOAAAAAIiEIwAAAAAi4QgAAACASDgCAAAAIBKOAAAAAIiEIwAAAAAi4QgAAACASDgCAAAAIBKOAAAAAIiEIwAAAAAi4QgAAACASDgCAAAAIBKOAAAAAIiEIwAAAAAi4QgAAACA6H71AL7BcRxXD2G7ic/EZ9q1F9daT/+Nyedi8rPB1aaer7bn8r44t+O5dmqco4mci3ONY4IrCEcfpO2Fvovner1dY/HypEXT+drFOeVZU7+4TX2uiSbfY03vncnzvIt7A/byUzUAAAAAIuEIAAAAgEg4AgAAACASjgAAAACIhCMAAAAAIuEIAAAAgEg4AgAAACASjgAAAACIhCMAAAAAIuEIAAAAgEg4AgAAACASjgAAAACIhCMAAAAAIuEIAAAAgEg4AgAAACASjgAAAACI7lcPAHY4juPqIVQzP78zR5/Fer2HeaZB2z5sG08TcwMwU004WmtdPQT+gvWixY69uPOD7sSz0TY/vpj8buo8O18Ac028439MfLbG91fTPDfOzzP8VA0AAACASDgCAAAAIBKOAAAAAIiEIwAAAAAi4QgAAACASDgCAAAAIBKOAAAAAIiEIwAAAAAi4QgAAACASDgCAAAAIBKOAAAAAIiEIwAAAAAi4QgAAACASDgCAAAAIBKOAAAAAIiEIwAAAACi+9UD+HEcx9VD4CJrrauH8BK79vTU+ZnKXQbddp7RtvvZ/QOv03a+2u6fHdrmuM3k9xf9asIRPGPX5eeF9T5NLyz753cT12uXyesOz2g6q1O/cE2+f3bM8+T5gUma7lUyP1UDAAAAIBKOAAAAAIiEIwAAAAAi4QgAAACASDgCAAAAIBKOAAAAAIiEIwAAAAAi4QgAAACASDgCAAAAIBKOAAAAAIiEIwAAAAAi4QgAAACASDgCAAAAIBKOAAAAAIiEIwAAAAAi4QgAAACA6H71AGCH4ziuHgJ/qW3N1lpXD6HarvUyz+/Rdr74TlP3oed6j7bxtGmbn7bx8H127kGfV/80MhxZ6Nfzcvgsu86EdT9nnr+Tdf8skz8jND2b/fw+O9a97QuX8ZwznnNT75+mO57v46dqAAAAAETCEQAAAACRcAQAAABAJBwBAAAAEAlHAAAAAETCEQAAAACRcAQAAABAJBwBAAAAEAlHAAAAAETCEQAAAACRcAQAAABAJBwBAAAAEAlHAAAAAETCEQAAAACRcAQAAABAJBwBAAAAEN2vHkCr4ziuHsLLrLWuHgLU2XXmna9zU+9W6/4eU/dPE3PMNPb0OfPzHub5XNv8tI2ngXAELzLxi2TbM0291HfN89T54Xc79pD9Q4umd8/Oc9H0XE1jud0634Ntc9SmaX4a9w/v4fPP6/ipGgAAAACRcAQAAABAJBwBAAAAEAlHAAAAAETCEQAAAACRcAQAAABAJBwBAAAAEAlHAAAAAETCEQAAAACRcAQAAABAJBwBAAAAEAlHAAAAAETCEQAAAACRcAQAAABAJBwBAAAAEAlHAAAAAET3qwcAUx3HseXvrLW2/J0ddj3T7db1XDtNXHc+z86zCldzrz7mvQx/8g6E/YQjRmj7sOOF9R7W/X2a5nrqPO+aY18k32PqPuScM8E09vQ58/N9rHnmp2oAAAAARMIRAAAAAJFwBAAAAEAkHAEAAAAQCUcAAAAARMIRAAAAAJFwBAAAAEAkHAEAAAAQCUcAAAAARMIRAAAAAJFwBAAAAEAkHAEAAAAQCUcAAAAARMIRAAAAAJFwBAAAAEAkHAEAAAAQ3a8eAOxwHMfVQ+Av7VqztdaWv8PrOafnps5P43O5N/hXO/dz2z5sO6vm5z2mPtcuTZ9XJ69V2/w0jaflLhSO4EVaDvlOu55p8ouvycQ9+KPphd5o8trzWm17Z/I5BYBP4adqAAAAAETCEQAAAACRcAQAAABAJBwBAAAAEAlHAAAAAETCEQAAAACRcAQAAABAJBwBAAAAEAlHAAAAAETCEQAAAACRcAQAAABAJBwBAAAAEAlHAAAAAETCEQAAAACRcAQAAABAJBwBAAAAEN2vHgBMdRzHlr+z1tryd3hs11rt1LR/GucHnjF1T099rl3a5qdtPG3MD0AP4egBX9Y/S9t6+bADWdtZbTJ1btqea+f9LMwySdNZbTunbczPuanzs2ssU987TWs1kZ+qAQAAABAJRwAAAABEwhEAAAAAkXAEAAAAQCQcAQAAABAJRwAAAABEwhEAAAAAkXAEAAAAQCQcAQAAABAJRwAAAABEwhEAAAAAkXAEAAAAQCQcAQAAABAJRwAAAABEwhEAAAAAkXAEAAAAQHS/egCvcBzH1UOAkRrPVuOYmkycn4nPdLvtfa611tN/Y+o8A6/TeG/sGtPUe9X8nDM/7zH52aYYGY4APl3bB4wd44EW9vO5pvlxj53zZQv4F22fM+nnp2oAAAAARMIRAAAAAJFwBAAAAEAkHAEAAAAQCUcAAAAARMIRAAAAAJFwBAAAAEAkHAEAAAAQCUcAAAAARMIRAAAAAJFwBAAAAEAkHAEAAAAQCUcAAAAARMIRAAAAAJFwBAAAAEAkHAEAAAAQHWut/1w9CAAAAAD6+I8jAAAAACLhCAAAAIBIOAIAAAAgEo4AAAAAiIQjAAAAACLhCAAAAIBIOAIAAAAgEo4AAAAAiIQjAAAAACLhCAAAAIBIOAIAAAAgEo4AAAAAiIQjAAAAACLhCAAAAIBIOAIAAAAgEo4AAAAAiIQjAAAAACLhCAAAAIBIOAIAAAAgEo4AAAAAiIQjAAAAACLhCAAAAIBIOAIAAAAgEo4AAAAAiIQjAAAAACLhCAAAAIBIOAIAAAAgEo4AAAAAiIQjAAAAACLhCAAAAIBIOAIAAAAgEo4AAAAAiIQjAAAAAKL/AlrkK9c0RgWJ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BI4AAASOCAYAAACja2eZAAAACXBIWXMAAA7EAAAOxAGVKw4bAAAgAElEQVR4nOzba3LjSnaFUcLB+c/YTv/okB3d2qLqFpPExuFaA2Ak8gXqq+Kx1vrvGwAAAAD8h/86ewAAAAAAdBKOAAAAAIiEIwAAAAAi4QgAAACASDgCAAAAIBKOAAAAAIiEIwAAAAAi4QgAAACASDgCAAAAIBKOAAAAAIiEIwAAAAAi4QgAAACASDgCAAAAIBKOAAAAAIiEIwAAAAAi4QgAAACASDgCAAAAIBKOAAAAAIiEIwAAAAAi4QgAAACASDgCAAAAIBKOAAAAAIiEIwAAAAAi4QgAAACASDgCAAAAIBKOAAAAAIiEIwAAAAAi4QgAAACASDgCAAAAIBKOAAAAAIiEIwAAAAAi4QgAAACASDgCAAAAILqfPYAvx3GIWB9qrfX0ZxzHsWEknczPYzvmZ5fGeZ46P87FtbStl3Pxep7rd1Ofa5eJ94Z5/l3beHaZ+ly83lrrf84ew+3mfxwBAAAA8APhCAAAAIBIOAIAAAAgEo4AAAAAiIQjAAAAACLhCAAAAIBIOAIAAAAgEo4AAAAAiIQjAAAAACLhCAAAAIBIOAIAAAAgEo4AAAAAiIQjAAAAACLhCAAAAIBIOAIAAAAgEo4AAAAAiIQjAAAAAKL72QMAoNtxHGcPAbbatafXWls+h8emrpe7FYCrGBmO2r4YTNT2ZadtzafOz87naluzHSY+02RTz0Xb/bNL43rxeSbvw4nvsInP9GXys/F69s/rNd7zz/BTNQAAAAAi4QgAAACASDgCAAAAIBKOAAAAAIiEIwAAAAAi4QgAAACASDgCAAAAIBKOAAAAAIiEIwAAAAAi4QgAAACASDgCAAAAIBKOAAAAAIiEIwAAAAAi4QgAAACASDgCAAAAIBKOAAAAAIjuZw+g1XEcZw/hZdZaZw+h1uR1b7NrrnfsZ+sOMJ+7/vV2znHT91V7533M9XVMXqum+6eFcAT8sV2X6OQXDY95EXM2e5AW/uGDKXw/hPn8VA0AAACASDgCAAAAIBKOAAAAAIiEIwAAAAAi4QgAAACASDgCAAAAIBKOAAAAAIiEIwAAAAAi4QgAAACASDgCAAAAIBKOAAAAAIiEIwAAAAAi4QgAAACASDgCAAAAIBKOAAAAAIiEIwAAAACi+9kDgB2O4zh7CB/BPNPAPryetjVba509hFptazVZ21y3jYfHdq2X+xD4E8IR8PF2fWnypZsG9jPTNP1h23gudsxP43PBM5wL2MtP1QAAAACIhCMAAAAAIuEIAAAAgEg4AgAAACASjgAAAACIhCMAAAAAIuEIAAAAgEg4AgAAACASjgAAAACIhCMAAAAAIuEIAAAAgEg4AgAAACASjgAAAACIhCMAAAAAIuEIAAAAgEg4AgAAACC6nz0A4LHjOM4eQjXzwyT283uY588zec2nPtuu51prbfmcqabO89RzAWcRjhih7WW1i5ceLZrOWNNYdnLemWbqWeXz7NrLO+/5HWPy3vmdewz+xU/VAAAAAIiEIwAAAAAi4QgAAACASDgCAAAAIBKOAAAAAIiEIwAAAAAi4QgAAACASDgCAAAAIBKOAAAAAIiEIwAAAAAi4QgAAACASDgCAAAAIBKOAAAAAIiEIwAAAAAi4QgAAACASDgCAAAAILqfPQBochzHts9aa237LDjbrrOx41w4p3ANTfcGAPD3hKMf+JJCg137cOcf2m0mntW2MDJ5/zSZuJdvt7793Mb5eo+2veNcPOZcvMfEvfNl8rO1MMefxU/VAAAAAIiEIwAAAAAi4QgAAACASDgCAAAAIBKOAAAAAIiEIwAAAAAi4QgAAACASDgCAAAAIBKOAAAAAIiEIwAAAAAi4QgAAACASDgCAAAAIBKOAAAAAIiEIwAAAAAi4QgAAACASDgCAAAAILqfPYBXOI7j7CHwZo1rvmtMa60tn8PPdu4f6/V52vZP23jamJ/raXqf+r7xmPm5FvfhY5Pnp/Gs0m1kOIJnTP3itIv5AeBPeF88Zn4eMz8APfxUDQAAAIBIOAIAAAAgEo4AAAAAiIQjAAAAACLhCAAAAIBIOAIAAAAgEo4AAAAAiIQjAAAAACLhCAAAAIBIOAIAAAAgEo4AAAAAiIQjAAAAACLhCAAAAIBIOAIAAAAgEo4AAAAAiIQjAAAAAKL72QOANsdxnD2Ef9M2njbm51qsF3yOtvNuPI8Zz2Nt4+Ex6wV71YSjtdbZQ+DCdu0fLxn4rvF8eWfwt+ydx6ae98njadM2PxPHs0vTWG63uffPLk1j4fP4qRoAAAAAkXAEAAAAQCQcAQAAABAJRwAAAABEwhEAAAAAkXAEAAAAQCQcAQAAABAJRwAAAABEwhEAAAAAkXAEAAAAQCQcAQAAABAJRwAAAABEwhEAAAAAkXAEAAAAQCQcAQAAABAJRwAAAABE97MH0Oo4jm2ftdZ6+jN2jqeN+bkWc/2Y+XmPXfO84/6ZrG0/t42nzdT5mfpcU1mv12uc46nf59vGNPF7S9vf3btM+64qHMF/mPria9M2z23j4TpaXujQpu1ebTqru8bSNj9t4wFgDz9VAwAAACASjgAAAACIhCMAAAAAIuEIAAAAgEg4AgAAACASjgAAAACIhCMAAAAAIuEIAAAAgEg4AgAAACASjgAAAACIhCMAAAAAIuEIAAAAgEg4AgAAACASjgAAAACIhCMAAAAAIuEIAAAAgOh+9gA+wXEcZw+hWtv8tI0HzuZMPGZ+IJt4NiY+05eJzzbxmVqZ6+uwVo+Zn0w4upC11tlD2G7ywdyxXjvnZ+L+aXumtvE0Mkfv0Xb/7NL2XE37uXG9dmma50bOxXtMfa429vNnmjrPk57LT9UAAAAAiIQjAAAAACLhCAAAAIBIOAIAAAAgEo4AAAAAiIQjAAAAACLhCAAAAIBIOAIAAAAgEo4AAAAAiIQjAAAAACLhCAAAAIBIOAIAAAAgEo4AAAAAiIQjAAAAACLhCAAAAIBIOAIAAAAgup89gC/HcWz7rLXWts8i27lefB7n/bHJ56vt2Sbun8na9k/beKbaNc9Tz3vbPrReP2tbK97Dun+uHWvfchfWhKPJWhabP9O0Xk1jAfhbO+6ytuDsD4HfmefH2uanbTw81rZevrNeS9v+oZ+fqgEAAAAQCUcAAAAARMIRAAAAAJFwBAAAAEAkHAEAAAAQCUcAAAAARMIRAAAAAJFwBAAAAEAkHAEAAAAQCUcAAAAARMIRAAAAAJFwBAAAAEAkHAEAAAAQCUcAAAAARMIRAAAAAJFwBAAAAEB0P3sAr3Acx9lD+De7xrPW2vI5XMfOvWz//KztzuB9rD28Ttv5ahtPG/PzWNv8TB2P76vQaWQ44vV2XerCCGQ79nPbl8rbbe5z7dJ0jzWNZTrn4lqcjcea5mfq99XJ45mo6Uzs5Lkem3Yu/FQNAAAAgEg4AgAAACASjgAAAACIhCMAAAAAIuEIAAAAgEg4AgAAACASjgAAAACIhCMAAAAAIuEIAAAAgEg4AgAAACASjgAAAACIhCMAAAAAIuEIAAAAgEg4AgAAACASjgAAAACIhCMAAAAAovvZA+DPHcex5XPWWk9/xq6xtNn5XDvmGaaZenc0cY/9rm0fto2Hx5q+j03lTLyPuX6s6bxbK84kHD3ggMNrTP6yPPnZmjTNs3v+c7V9T3AuPk/TmvM+u9Z96jk1P7Cfn6oBAAAAEAlHAAAAAETCEQAAAACRcAQAAABAJBwBAAAAEAlHAAAAAETCEQAAAACRcAQAAABAJBwBAAAAEAlHAAAAAETCEQAAAACRcAQAAABAJBwBAAAAEAlHAAAAAETCEQAAAACRcAQAAABAdD97ALzfcRxnD+EjmOefmRuetWsPrbW2fM5Uzuq1OBfX0na+dqx72zPxmexD2G9kOJr6hafthd42HuB1mu7VtnujaW5ut33jaZvn261vrvlZ21r5/gOv1Xbmd2l6Lu/392h7X7TwUzUAAAAAIuEIAAAAgEg4AgAAACASjgAAAACIhCMAAAAAIuEIAAAAgEg4AgAAACASjgAAAACIhCMAAAAAIuEIAAAAgEg4AgAAACASjgAAAACIhCMAAAAAIuEIAAAAgEg4AgAAACASjgAAAACI7mcPoNVxHGcP4Zu2MbWNh8esF8/YtX/WWls+Z5ep56JtnneZul5tzPNjU+dn6nO1mfo+5fWc0cca52fHmFrOunAEnGLHJdj4guD1dr1A7Z/HzPP7tHwpvN1mr5f3znvYz9DPfcg/5adqAAAAAETCEQAAAACRcAQAAABAJBwBAAAAEAlHAAAAAETCEQAAAACRcAQAAABAJBwBAAAAEAlHAAAAAETCEQAAAACRcAQAAABAJBwBAAAAEAlHAAAAAETCEQAAAACRcAQAAABAJBwBAAAAEN3PHgDschzH2UPgH7BeP5s8N5OfrcmueV5rbfkcHrNe7+H+uQ5rdT3usZ/Zz78zR/1qwtHES+JL07PtPJQ7nqvxkmharzaN67XL1HWfek7bmOf3MM80aNuHU99fu1ivn+0ai3v1feyfx9rO+yR+qgYAAABAJBwBAAAAEAlHAAAAAETCEQAAAACRcAQAAABAJBwBAAAAEAlHAAAAAETCEQAAAACRcAQAAABAJBwBAAAAEAlHAAAAAETCEQAAAACRcAQAAABAJBwBAAAAEAlHAAAAAETCEQAAAADR/ewB7HYcx9lD+BhT57rtudZaZw/hI+xa97b1atvPU02d56nPBZNMfX/t4h77mbn53cQ52vlMU+8NvhsXjnaaeBB2PVPbhTPxUm9k//CstvUyns8z9R7jWhr3YZPG+XFOHzM//K22vdM2nhZ+qgYAAABAJBwBAAAAEAlHAAAAAETCEQAAAACRcAQAAABAJBwBAAAAEAlHAAAAAETCEQAAAACRcAQAAABAJBwBAAAAEAlHAAAAAETCEQAAAACRcAQAAABAJBwBAAAAEAlHAAAAAETCEQAAAADR/ewBfDmO4+whfLNrTGutpz+jcX52mfxsO9iH8Dpte7ptPG2a7sM29s772Ic/27kPJ84PTOM+/Bw14YjraQsREy8cfwi8R9ve2TUe++d9Jt6Hk8fDe7Ste9t4gH7uDfgXP1UDAAAAIBKOAAAAAIiEIwAAAAAi4QgAAACASDgCAAAAIBKOAAAAAIiEIwAAAAAi4QgAAACASDgCAAAAIBKOAAAAAIiEIwAAAAAi4QgAAACASDgCAAAAIBKOAAAAAIiEIwAAAAAi4QgAAACA6H72AD7BcRxnD+ElJj7XxGeabtearbWe/gz7hxb24mNt89M2Ht7Dul9L23rt+N6yU9v8TGWefzZ1blrOek04apmQ3aZu4J2mrv0uTfOzayzOxftMDGJNZ2In5+t6Jp6v263rjDWN5XZzTn/Ttl58rqa96N5gAj9VAwAAACASjgAAAACIhCMAAAAAIuEIAAAAgEg4AgAAACASjgAAAACIhCMAAAAAIuEIAAAAgEg4AgAAACASjgAAAACIhCMAAAAAIuEIAAAAgEg4AgAAACASjgAAAACIhCMAAAAAIuEIAAAAgOh+9gCAx47j2PI5a62nP2PXWBpNfrZpGtfK+WKSpvfOLs7X75rW3Xr9zhxdh7X6nTnqJxx9oKYvcm3a5sYlej1te2iHic803cQ/3Kbuw13P1bZevM/E877TxLtj53q17Z+J67XTxPlp2z+T78Nn+KkaAAAAAJFwBAAAAEAkHAEAAAAQCUcAAAAARMIRAAAAAJFwBAAAAEAkHAEAAAAQCUcAAAAARMIRAAAAAJFwBAAAAEAkHAEAAAAQCUcAAAAARMIRAAAAAJFwBAAAAEAkHAEAAAAQCUcAAAAARPezB/DlOI5tn7XW2vZZZG3r1TYePteuvdi0D50vnuVcfKaJ6871NO3DxnujcUwtps7N1OfitWrCEb/zxenztK35rvF4YdGi6Yw1jeV2c96vqGkPta1709zcbn3zA89qO2NtzM9jTfPj+0/mp2oAAAAARMIRAAAAAJFwBAAAAEAkHAEAAAAQCUcAAAAARMIRAAAAAJFwBAAAAEAkHAEAAAAQCUcAAAAARMIRAAAAAJFwBAAAAEAkHAEAAAAQCUcAAAAARMIRAAAAAJFwBAAAAEAkHAEAAAAQ3c8ewCscx3H2EF5i6nO12TXPa62nP2PnmreNh8ea9uFOE/dQ2zmdbOq54DHr/tjEexX4LE33vDs1GxmOeI+pX8B4D/vnZ15Yv7N/rmPXWjkX12LdadH0vmg8F03z08bc/E6oeWzSHvJTNQAAAAAi4QgAAACASDgCAAAAIBKOAAAAAIiEIwAAAAAi4QgAAACASDgCAAAAIBKOAAAAAIiEIwAAAAAi4QgAAACASDgCAAAAIBKOAAAAAIiEIwAAAAAi4QgAAACASDgCAAAAIBKOAAAAAIjuZw+A6zqOY8vnrLW2fA6P7VqviXbOjf38Hvbzz8zN76bOUdtzuQ8/U9s+bPq+2jY3t1vnmJpMXXfeY8fat7xLa8JRy4S0avvDtu0C3LV/PBd813Y/28+fq+391XQ2nAue1Xa+gNdpen81jeV28/fXT/xUDQAAAIBIOAIAAAAgEo4AAAAAiIQjAAAAACLhCAAAAIBIOAIAAAAgEo4AAAAAiIQjAAAAACLhCAAAAIBIOAIAAAAgEo4AAAAAiIQjAAAAACLhCAAAAIBIOAIAAAAgEo4AAAAAiIQjAAAAAKL72QP4chzH2UP4Zq119hBeom2ud42nbb3a5rmN+XkP83wt1utapr6/dpm4nyc+05fJz7aD+WGStv089T04SU044rFdh2nnJbFjTFMvrbbn4lrsw981fcGYPM98prb3e9N536npudrWy3iYpG3NfW/hb/ipGgAAAACRcAQAAABAJBwBAAAAEAlHAAAAAETCEQAAAACRcAQAAABAJBwBAAAAEAlHAAAAAETCEQAAAACRcAQAAABAJBwBAAAAEAlHAAAAAETCEQAAAACRcAQAAABAJBwBAAAAEAlHAAAAAET3swfQ7DiOs4dQbeL8THwmmMhZ/UzW/TPtWve11pbP2cV+fo+J89z4TDvO187nMp5raXu2tvdFg5pw1LY4bZt3p7aLq23td2l6rsb93DQ/U+2a47bzbj8/NnV+2vZhm7Znarx/APiXtvcy/fxUDQAAAIBIOAIAAAAgEo4AAAAAiIQjAAAAACLhCAAAAIBIOAIAAAAgEo4AAAAAiIQjAAAAACLhCAAAAIBIOAIAAAAgEo4AAAAAiIQjAAAAACLhCAAAAIBIOAIAAAAgEo4AAAAAiIQjAAAAAKL72QP4chzH2UOArezpx9rmZ6119hD+T9vc7DT52fhZ27q3jWeXHffY1LkBOJO79Vqs13c14YjfNf1h2zQW/kzTmrmMeZY/kH/WdNZvt7nzzPu07WmuxfviOtrO+q7x7Nw/bXO0S9NzWa/MT9UAAAAAiIQjAAAAACLhCAAAAIBIOAIAAAAgEo4AAAAAiIQjAAAAACLhCAAAAIBIOAIAAAAgEo4AAAAAiIQjAAAAACLhCAAAAIBIOAIAAAAgEo4AAAAAiIQjAAAAACLhCAAAAIBIOAIAAAAgup89AP7ccRxbPmet9fRn7BrL7bZnPPxu55pNZH54RtP9vIszQQt78Vra1st4rqPt7wtrdS2N67VjTC3fDWvCUcuE7Na4gXkPL6zHms68eX6PtnneNTdtz9Vo6j5seq5GU9+Dbc/VtA8b12uqtn3IY03nFP6Gn6oBAAAAEAlHAAAAAETCEQAAAACRcAQAAABAJBwBAAAAEAlHAAAAAETCEQAAAACRcAQAAABAJBwBAAAAEAlHAAAAAETCEQAAAACRcAQAAABAJBwBAAAAEAlHAAAAAETCEQAAAACRcAQAAABAdD97AF+O49j2WWutbZ/FNezcP7yHNXuPqfM89bngbzWeicYxkVmr62lbs7bxtNk1Pzv+zrVW/I2acMS1iHPX40VzLVPXy3Ndx8Rn4pqm3htTTbw72v6Be/J+bto/u8Yyeb2aNK5X035+lp+qAQAAABAJRwAAAABEwhEAAAAAkXAEAAAAQCQcAQAAABAJRwAAAABEwhEAAAAAkXAEAAAAQCQcAQAAABAJRwAAAABEwhEAAAAAkXAEAAAAQCQcAQAAABAJRwAAAABEwhEAAAAAkXAEAAAAQHQ/ewC833EcZw8B+MXUc+q5HltrPf0ZO+e4bTxtJj8bP7Pur2eOecbk/TP52Z7VODc7xrTju9gONeGoZULAXnyPifPc+MJqmuep89P4XHwm+/lnu+7CtjC7S9NYWpkj4JP5qRoAAAAAkXAEAAAAQCQcAQAAABAJRwAAAABEwhEAAAAAkXAEAAAAQCQcAQAAABAJRwAAAABEwhEAAAAAkXAEAAAAQCQcAQAAABAJRwAAAABEwhEAAAAAkXAEAAAAQCQcAQAAABAJRwAAAABE97MH8OU4jm2ftdZ6+jN2jgd4DeeUZ7XtobbxwBRTz1bb92eAvzH1jp6kJhxN1hayJn4xcNnQou28N9l19zTOT9u6T7znb7eZz9W4n3ls4j7kWia/T6eaeG807h/fx17HT9UAAAAAiIQjAAAAACLhCAAAAIBIOAIAAAAgEo4AAAAAiIQjAAAAACLhCAAAAIBIOAIAAAAgEo4AAAAAiIQjAAAAACLhCAAAAIBIOAIAAAAgEo4AAAAAiIQjAAAAACLhCAAAAIBIOAIAAAAgup89gE9wHMfZQ9hu5zOttbZ9Ftcx8VxMZa2ux5r9zPsLMvfGY23zM/X+aZvnJt5f17NjzVrWqiYctUwI8LNd57Ttxdf2JcV9+D5Nc914vvg8U/dh01nfaep6cT0Tv48B/89P1QAAAACIhCMAAAAAIuEIAAAAgEg4AgAAACASjgAAAACIhCMAAAAAIuEIAAAAgEg4AgAAACASjgAAAACIhCMAAAAAIuEIAAAAgEg4AgAAACASjgAAAACIhCMAAAAAIuEIAAAAgEg4AgAAACC6nz0AmOg4jrOH8M2uMa21tnzOLm1z3TYeHpt6LvhM9vPrueNpYS8C7yQcvcGOL2BtLwdfKt/H/vlZ23NBg7b7ue2cts3PVOb5eiauWdv9c7v1fa9rWnffDx9rWiv+zKQ181M1AAAAACLhCAAAAIBIOAIAAAAgEo4AAAAAiIQjAAAAACLhCAAAAIBIOAIAAAAgEo4AAAAAiIQjAAAAACLhCAAAAIBIOAIAAAAgEo4AAAAAiIQjAAAAACLhCAAAAIBIOAIAAAAgEo4AAAAAiO5nD+ATHMdx9hD+Tdt4eKxtvXaNZ6215XOgQds53aXtnE6d5zYT73l75z3M82faue5N98ZOzsZ7tM3zjvG0nAnhCD7Ejkun7TLedZG2PdftNnO9dmp5id5us+cZ+M79fC1N74tdJj7TTpO/H07lXu3np2oAAAAARMIRAAAAAJFwBAAAAEAkHAEAAAAQCUcAAAAARMIRAAAAAJFwBAAAAEAkHAEAAAAQCUcAAAAARMIRAAAAAJFwBAAAAEAkHAEAAAAQCUcAAAAARMIRAAAAAJFwBAAAAEAkHAEAAAAQ3c8eALQ5juPsIbzE1OfiM+3az2utLZ8zlXuDZ0w9p1PPhed6rG0f7jB1zbkee7GfcHQhE19YbRovrR3rvvO57MPHmuZn11gazwWPuTdez7m4lsb7sOlctD2X83U9Tft5l7ZnajwXbee9bc0m8VM1AAAAACLhCAAAAIBIOAIAAAAgEo4AAAAAiIQjAAAAACLhCAAAAIBIOAIAAAAgEo4AAAAAiIQjAAAAACLhCAAAAIBIOAIAAAAgEo4AAAAAiIQjAAAAACLhCAAAAIBIOAIAAAAgEo4AAAAAiO5nD4BrOo5j22ettbZ9Fq+3c+13sH94Rtt+3mXqc+1gbpjEfn6ftrme+P2n7e+LtvE0ajsXO7Q9U8veEY5+sGuB2jYe79NyyG83+5nnNO6fti+EUzXdY8BrNZ33xvcOnK3pjN5uzten8VM1AAAAACLhCAAAAIBIOAIAAAAgEo4AAAAAiIQjAAAAACLhCAAAAIBIOAIAAAAgEo4AAAAAiIQjAAAAACLhCAAAAIBIOAIAAAAgEo4AAAAAiIQjAAAAACLhCAAAAIBIOAIAAAAgEo4AAAAAiO5nD+DLcRzbPmutte2zuIad+2eXtjE5F5+nbQ8CnMV9CK/Vdsamjsf3ec5SE46mmnq4pz4Xj+1a97aXuf38PlPnesdz+QeU65m47m3jadT0XE1jmW7iXDd+r5t4j7V9792lcf/wOn6qBgAAAEAkHAEAAAAQCUcAAAAARMIRAAAAAJFwBAAAAEAkHAEAAAAQCUcAAAAARMIRAAAAAJFwBAAAAEAkHAEAAAAQCUcAAAAARMIRAAAAAJFwBAAAAEAkHAEAAAAQCUcAAAAARMIRAAAAANH97AG8wnEcWz5nrbXlc3bY9Uy3257nahsP77Fz3SdyLn5nD72H9+BnapujifuwTdt7p20PtmlbL67HGXvM/LxOTTjadfnZLJ9p6svTfobXmnp38FjTuvv+A6/VdN6napvjqeNxz7+PkP6dn6oBAAAAEAlHAAAAAETCEQAAAACRcAQAAABAJBwBAAAAEAlHAAAAAETCEQAAAACRcAQAAABAJBwBAAAAEAlHAAAAAETCEQAAAACRcAQAAABAJBwBAAAAEAlHAAAAAETCEQAAAACRcAQAAABAdD97AF+O4zh7CN80jmmHtufaNZ611pbP2aFtjm+3zjHtMPW5uI7Je3Di/Xy7zV4zXs+5uJapz7XDzrnZsZ/bxsPncm98VxOOdmq7uHZpe6628Uw1dZ4917W0rZd5fr3G88VjTfuH99i15m338+T7xzmlQdM+nHz/NM3zs/xUDQAAAIBIOAIAAAAgEo4AAAAAiIQjAAAAACLhCAAAAIBIOAIAAAAgEo4AAAAAiIQjAAAAACLhCAAAAIBIOAIAAAAgEo+zTNgAABPwSURBVI4AAAAAiIQjAAAAACLhCAAAAIBIOAIAAAAgEo4AAAAAiIQjAAAAAKL72QN4heM4zh7CR2ib57bx7OK5aNC2XrvGs9ba8jm7eC6e0TbPO/Zh2zO1MT8AvXbc0S3f6UaGozYti93KF8v3MM+fZ9fdY90/k/0DnKXx/vF9/vXM8Wey7tfgp2oAAAAARMIRAAAAAJFwBAAAAEAkHAEAAAAQCUcAAAAARMIRAAAAAJFwBAAAAEAkHAEAAAAQCUcAAAAARMIRAAAAAJFwBAAAAEAkHAEAAAAQCUcAAAAARMIRAAAAAJFwBAAAAEAkHAEAAAAQ3c8eABzHcfYQPoJ5fg/zfC1T12vXc621tnwOn2nq+eIzuVcfa5qfnXeP9Xps6vzwnXD0gIPw2MSLffJ4gH4T7422d2nb/NxuM9e90cR5bjtfbXbNT9u685ns5/cwz5mfqgEAAAAQCUcAAAAARMIRAAAAAJFwBAAAAEAkHAEAAAAQCUcAAAAARMIRAAAAAJFwBAAAAEAkHAEAAAAQCUcAAAAARMIRAAAAAJFwBAAAAEAkHAEAAAAQCUcAAAAARMIRAAAAAJFwBAAAAEB0P3sA/JnjOM4ewjdtY2obD8A/1XaP7RrPWmvL50zVtu5ch70Dr9X0Hmw8741j2sH3lu9qwtGuxZm6eXmfpouiaSy3W+f5apsjfrZz/7R9ATOez9Q2z23j2cU9D/2azqm/K2E/P1UDAAAAIBKOAAAAAIiEIwAAAAAi4QgAAACASDgCAAAAIBKOAAAAAIiEIwAAAAAi4QgAAACASDgCAAAAIBKOAAAAAIiEIwAAAAAi4QgAAACASDgCAAAAIBKOAAAAAIiEIwAAAAAi4QgAAACA6H72AJodx7Hlc9ZaWz6H69i1d3ayD6+jcf+0MUfw3dRzMfW5+Ez+vni9xjujcUz8zHp9Ny4c7bpE2zZL43N5YQH/1I57o+1+nsod/x6N73cem3o2pt7PU58LntF0j7X9feq8Z36qBgAAAEAkHAEAAAAQCUcAAAAARMIRAAAAAJFwBAAAAEAkHAEAAAAQCUcAAAAARMIRAAAAAJFwBAAAAEAkHAEAAAAQCUcAAAAARMIRAAAAAJFwBAAAAEAkHAEAAAAQCUcAAAAARMIRAAAAANH97AHsdhzH2UP4pnFMO7Q911rr6c9oe6adJj/bs8wN07Tt6an3864x7ZgfeFbjGdvBc71H23iAvcaFo52mftHlWtr2Ydt4eGziH6QTnwme1XYu2t47vM/U7wlTn2sq68Xf2vXOmbZ//FQNAAAAgEg4AgAAACASjgAAAACIhCMAAAAAIuEIAAAAgEg4AgAAACASjgAAAACIhCMAAAAAIuEIAAAAgEg4AgAAACASjgAAAACIhCMAAAAAIuEIAOB/27e3HMWBLIqiWGL+M25Ff+VHqw7OriLAh8taA0iF42XYSgAAiIQjAAAAACLhCAAAAIBIOAIAAAAgul89gB/HcVw9BKjkbJwzP59j51qttZ7+G23jmcw5Pdc2P/bzY21rxftY+89ivc7tmp+294V1f52acLRT2wbeZeIXJYf7O+06o/YzvNbUc9H0OaFxfvgsU8/pVG3rZTznmt4Xuzjv7zNp//ipGgAAAACRcAQAAABAJBwBAAAAEAlHAAAAAETCEQAAAACRcAQAAABAJBwBAAAAEAlHAAAAAETCEQAAAACRcAQAAABAJBwBAAAAEAlHAAAAAETCEQAAAACRcAQAAABAJBwBAAAAEAlHAAAAAET3qwfwCsdxXD2El2h7LuPhX1krgF5td3TbeNqYH55h/7ze5Dme/Gw77JiftdaGkTxvZDhqs2Oxdx7KtvFwznqda7lMb7eusfC7tvVqGw+fp+190TYezjXdQbvGMnX/NM5P0/7h83hf9PNTNQAAAAAi4QgAAACASDgCAAAAIBKOAAAAAIiEIwAAAAAi4QgAAACASDgCAAAAIBKOAAAAAIiEIwAAAAAi4QgAAACASDgCAAAAIBKOAAAAAIiEIwAAAAAi4QgAAACASDgCAAAAIBKOAAAAAIjuVw+A9zuO4+oh8MHsn9fbOcdrrW1/q0nbPpw6zzzWtgcbmSP+1eS9s+vZvHeYZPKZn0I4OtF0Ie8aiy+k56bOj/1Dg8Z9yOtZ988yeb2a3jvep++zY34a9zOPORPv03a+rP3r+KkaAAAAAJFwBAAAAEAkHAEAAAAQCUcAAAAARMIRAAAAAJFwBAAAAEAkHAEAAAAQCUcAAAAARMIRAAAAAJFwBAAAAEAkHAEAAAAQCUcAAAAARMIRAAAAAJFwBAAAAEAkHAEAAAAQCUcAAAAARPerBzDdcRxXD+Fldj3bWmvL35lo5/6ZOM9t89N43p3T92hb+6n7mXPO+7mpe3rqc+0ydX7anqttPFPvMc617cMdWvZyTThqmZBv4AvFY/YhLZzTx9rO6dR5hmc4p0zTtKft58/StHdut779s2t+2p5rGj9VAwAAACASjgAAAACIhCMAAAAAIuEIAAAAgEg4AgAAACASjgAAAACIhCMAAAAAIuEIAAAAgEg4AgAAACASjgAAAACIhCMAAAAAIuEIAAAAgEg4AgAAACASjgAAAACIhCMAAAAAIuEIAAAAgOh+9QB+HMex7W+ttZ7+GzvHw+tZL55lD53bNT877uddJq/55Gfju9jLwL+Yenc0fY7aZepaTVMTjiabGLImXlqtmua6aSy3277xtIVrvlfb+8J+fsz9873MM1dr24Nt91jb9ybex/55HT9VAwAAACASjgAAAACIhCMAAAAAIuEIAAAAgEg4AgAAACASjgAAAACIhCMAAAAAIuEIAAAAgEg4AgAAACASjgAAAACIhCMAAAAAIuEIAAAAgEg4AgAAACASjgAAAACIhCMAAAAAIuEIAAAAgOh+9QBe4TiOq4dQrW1+1lpXD6HarvXaMc879451f6ztjLaZPD8Tn8298Vms1+8mntPbzeeETzJ1D/K7trU3nu9RE452vRymvrAa56dJ01rdbnPneaq2/bNT2xeBNk1rP/X9xTlrda5tfibfhzCF702/a/t8aDz9/FQNAAAAgEg4AgAAACASjgAAAACIhCMAAAAAIuEIAAAAgEg4AgAAACASjgAAAACIhCMAAAAAIuEIAAAAgEg4AgAAACASjgAAAACIhCMAAAAAIuEIAAAAgEg4AgAAACASjgAAAACIhCMAAAAAovvVA/hxHMfVQ/hD25jWWlcP4SV2zfPU+Zlq4vlqeyZ+N3XN3KufY+cebFuvqeeLz2EPfh7vL+hUE4528gXwPczz99n1Erbuv2v6wNM0ltvNPgSu5fPPY23vC3hG235uuzfa5qdtPNP4qRoAAAAAkXAEAAAAQCQcAQAAABAJRwAAAABEwhEAAAAAkXAEAAAAQCQcAQAAABAJRwAAAABEwhEAAAAAkXAEAAAAQCQcAQAAABAJRwAAAABEwhEAAAAAkXAEAAAAQCQcAQAAABAJRwAAAABE96sHwP/vOI6rh/A/2sbD61nz99k112utp/9G47rveC4+T+NebGJ+3sM8P7ZzbtzzTDH1znDev0tNOLJZvpe1Pzd1fiY+165nmvoBo03bHpy67s7F92o7Yzu0fVFyLr6X/QO8k5+qAQAAABAJRwAAAABEwhEAAAAAkXAEAAAAQCQcAQAAABAJRwAAAABEwhEAAAAAkXAEAAAAQCQcAQAAABAJRwAAAABEwhEAAAAAkXAEAAAAQCQcAQAAABAJRwAAAABEwhEAAAAAkXAEAAAAQHS/egA/juO4eghcZNfar7We/htT92HjczWt+2SNa79D23PZh4+1rRWfZef+cU6ZxN16zudM/pWzldWEo8nagkbTBehgwmdwb8DrtH1O4LGmu/B26xtPm13z0/Y5vG08bdruw4lzfLvNfS4yP1UDAAAAIBKOAAAAAIiEIwAAAAAi4QgAAACASDgCAAAAIBKOAAAAAIiEIwAAAAAi4QgAAACASDgCAAAAIBKOAAAAAIiEIwAAAAAi4QgAAACASDgCAAAAIBKOAAAAAIiEIwAAAAAi4QgAAACA6H71AL7BcRxXD2G7ic/EZ9q1F9daT/+Nyedi8rPB1aaer7bn8r44t+O5dmqco4mci3ONY4IrCEcfpO2Fvovner1dY/HypEXT+drFOeVZU7+4TX2uiSbfY03vncnzvIt7A/byUzUAAAAAIuEIAAAAgEg4AgAAACASjgAAAACIhCMAAAAAIuEIAAAAgEg4AgAAACASjgAAAACIhCMAAAAAIuEIAAAAgEg4AgAAACASjgAAAACIhCMAAAAAIuEIAAAAgEg4AgAAACASjgAAAACI7lcPAHY4juPqIVQzP78zR5/Fer2HeaZB2z5sG08TcwMwU004WmtdPQT+gvWixY69uPOD7sSz0TY/vpj8buo8O18Ac028439MfLbG91fTPDfOzzP8VA0AAACASDgCAAAAIBKOAAAAAIiEIwAAAAAi4QgAAACASDgCAAAAIBKOAAAAAIiEIwAAAAAi4QgAAACASDgCAAAAIBKOAAAAAIiEIwAAAAAi4QgAAACASDgCAAAAIBKOAAAAAIiEIwAAAACi+9UD+HEcx9VD4CJrrauH8BK79vTU+ZnKXQbddp7RtvvZ/QOv03a+2u6fHdrmuM3k9xf9asIRPGPX5eeF9T5NLyz753cT12uXyesOz2g6q1O/cE2+f3bM8+T5gUma7lUyP1UDAAAAIBKOAAAAAIiEIwAAAAAi4QgAAACASDgCAAAAIBKOAAAAAIiEIwAAAAAi4QgAAACASDgCAAAAIBKOAAAAAIiEIwAAAAAi4QgAAACASDgCAAAAIBKOAAAAAIiEIwAAAAAi4QgAAACA6H71AGCH4ziuHgJ/qW3N1lpXD6HarvUyz+/Rdr74TlP3oed6j7bxtGmbn7bx8H127kGfV/80MhxZ6Nfzcvgsu86EdT9nnr+Tdf8skz8jND2b/fw+O9a97QuX8ZwznnNT75+mO57v46dqAAAAAETCEQAAAACRcAQAAABAJBwBAAAAEAlHAAAAAETCEQAAAACRcAQAAABAJBwBAAAAEAlHAAAAAETCEQAAAACRcAQAAABAJBwBAAAAEAlHAAAAAETCEQAAAACRcAQAAABAJBwBAAAAEN2vHkCr4ziuHsLLrLWuHgLU2XXmna9zU+9W6/4eU/dPE3PMNPb0OfPzHub5XNv8tI2ngXAELzLxi2TbM0291HfN89T54Xc79pD9Q4umd8/Oc9H0XE1jud0634Ntc9SmaX4a9w/v4fPP6/ipGgAAAACRcAQAAABAJBwBAAAAEAlHAAAAAETCEQAAAACRcAQAAABAJBwBAAAAEAlHAAAAAETCEQAAAACRcAQAAABAJBwBAAAAEAlHAAAAAETCEQAAAACRcAQAAABAJBwBAAAAEAlHAAAAAET3qwcAUx3HseXvrLW2/J0ddj3T7db1XDtNXHc+z86zCldzrz7mvQx/8g6E/YQjRmj7sOOF9R7W/X2a5nrqPO+aY18k32PqPuScM8E09vQ58/N9rHnmp2oAAAAARMIRAAAAAJFwBAAAAEAkHAEAAAAQCUcAAAAARMIRAAAAAJFwBAAAAEAkHAEAAAAQCUcAAAAARMIRAAAAAJFwBAAAAEAkHAEAAAAQCUcAAAAARMIRAAAAAJFwBAAAAEAkHAEAAAAQ3a8eAOxwHMfVQ+Av7VqztdaWv8PrOafnps5P43O5N/hXO/dz2z5sO6vm5z2mPtcuTZ9XJ69V2/w0jaflLhSO4EVaDvlOu55p8ouvycQ9+KPphd5o8trzWm17Z/I5BYBP4adqAAAAAETCEQAAAACRcAQAAABAJBwBAAAAEAlHAAAAAETCEQAAAACRcAQAAABAJBwBAAAAEAlHAAAAAETCEQAAAACRcAQAAABAJBwBAAAAEAlHAAAAAETCEQAAAACRcAQAAABAJBwBAAAAEN2vHgBMdRzHlr+z1tryd3hs11rt1LR/GucHnjF1T099rl3a5qdtPG3MD0AP4egBX9Y/S9t6+bADWdtZbTJ1btqea+f9LMwySdNZbTunbczPuanzs2ssU987TWs1kZ+qAQAAABAJRwAAAABEwhEAAAAAkXAEAAAAQCQcAQAAABAJRwAAAABEwhEAAAAAkXAEAAAAQCQcAQAAABAJRwAAAABEwhEAAAAAkXAEAAAAQCQcAQAAABAJRwAAAABEwhEAAAAAkXAEAAAAQHS/egCvcBzH1UOAkRrPVuOYmkycn4nPdLvtfa611tN/Y+o8A6/TeG/sGtPUe9X8nDM/7zH52aYYGY4APl3bB4wd44EW9vO5pvlxj53zZQv4F22fM+nnp2oAAAAARMIRAAAAAJFwBAAAAEAkHAEAAAAQCUcAAAAARMIRAAAAAJFwBAAAAEAkHAEAAAAQCUcAAAAARMIRAAAAAJFwBAAAAEAkHAEAAAAQCUcAAAAARMIRAAAAAJFwBAAAAEAkHAEAAAAQHWut/1w9CAAAAAD6+I8jAAAAACLhCAAAAIBIOAIAAAAgEo4AAAAAiIQjAAAAACLhCAAAAIBIOAIAAAAgEo4AAAAAiIQjAAAAACLhCAAAAIBIOAIAAAAgEo4AAAAAiIQjAAAAACLhCAAAAIBIOAIAAAAgEo4AAAAAiIQjAAAAACLhCAAAAIBIOAIAAAAgEo4AAAAAiIQjAAAAACLhCAAAAIBIOAIAAAAgEo4AAAAAiIQjAAAAACLhCAAAAIBIOAIAAAAgEo4AAAAAiIQjAAAAACLhCAAAAIBIOAIAAAAgEo4AAAAAiIQjAAAAAKL/AlrkK9c0RgWJ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13" y="3466106"/>
            <a:ext cx="1117065" cy="11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AutoShape 2" descr="https://stemua.science/lib/homepage/slide/f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628" name="AutoShape 4" descr="https://stemua.science/lib/homepage/slide/f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6629" name="Picture 5" descr="C:\Documents and Settings\User\Рабочий стол\fs.jpg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/>
          <a:stretch>
            <a:fillRect/>
          </a:stretch>
        </p:blipFill>
        <p:spPr bwMode="auto">
          <a:xfrm>
            <a:off x="5026024" y="58060"/>
            <a:ext cx="2593975" cy="1458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1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34" y="380006"/>
            <a:ext cx="7390164" cy="4153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r="12604"/>
          <a:stretch/>
        </p:blipFill>
        <p:spPr bwMode="auto">
          <a:xfrm>
            <a:off x="289626" y="2980709"/>
            <a:ext cx="2964210" cy="2091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Qr Code, HD Png Download , Transparent Png Image - PNGitem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4950"/>
            <a:ext cx="1582958" cy="15076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png;base64,iVBORw0KGgoAAAANSUhEUgAABI4AAASOCAYAAACja2eZAAAACXBIWXMAAA7EAAAOxAGVKw4bAAAgAElEQVR4nOzbW27sOJRt0WAh+t/jW6yfm8BBYqWPbVHBTe0xGiBQ4kPyNGLMOf/fCwAAAAD+5X92DwAAAACAmoQjAAAAACLhCAAAAIBIOAIAAAAgEo4AAAAAiIQjAAAAACLhCAAAAIBIOAIAAAAgEo4AAAAAiIQjAAAAACLhCAAAAIBIOAIAAAAgEo4AAAAAiIQjAAAAACLhCAAAAIBIOAIAAAAgEo4AAAAAiIQjAAAAACLhCAAAAIBIOAIAAAAgEo4AAAAAiIQjAAAAACLhCAAAAIBIOAIAAAAgEo4AAAAAiIQjAAAAACLhCAAAAIBIOAIAAAAgEo4AAAAAiIQjAAAAACLhCAAAAIBIOAIAAAAgEo4AAAAAiIQjAAAAACLhCAAAAIBIOAIAAAAgEo4AAAAAiIQjAAAAACLhCAAAAIBIOAIAAAAgEo4AAAAAiIQjAAAAACLhCAAAAIBIOAIAAAAgEo4AAAAAiIQjAAAAACLhCAAAAIBIOAIAAAAgEo4AAAAAiIQjAAAAACLhCAAAAIBIOAIAAAAgeu8ewB3GGIIYPzLnXHatMcaya/1j5fhWu+N+u6m+/qrr9vy63e9qlc/T6k5YL9X3R6fxrdbtflfz/K454fyjjjnn/+4ew2oCCwAAAACRcAQAAABAJBwBAAAAEAlHAAAAAETCEQAAAACRcAQAAABAJBwBAAAAEAlHAAAAAETCEQAAAACRcAQAAABAJBwBAAAAEAlHAAAAAETCEQAAAACRcAQAAABAJBwBAAAAEAlHAAAAAETCEQAAAACRcAQAAABAJBwBAAAAEL13DwAA+L4xxu4hHG3185tzLruWuX2+6nNceX/cofL9Vl8rr1ft5wesJRx9k4OsjuovUmuFnVavv+r7jes6nVnWMwBVdHr/Vuf74O/8VA0AAACASDgCAAAAIBKOAAAAAIiEIwAAAAAi4QgAAACASDgCAAAAIBKOAAAAAIiEIwAAAAAi4QgAAACASDgCAAAAIBKOAAAAAIiEIwAAAAAi4QgAAACASDgCAAAAIBKOAAAAAIiEIwAAAAAi4QgAAACASDgCAAAAIHrvHkBHY4zdQ/i4OefuIXzMHfO78vl1XH/VmZNrPL9rqj+/6u+P6s+vG/NRi/mAz+i416p/HzyNcATAR3ULoZU/bE54ftRi//6efyxdV/k8Xa36vZ6wXoB1/FQNAAAAgEg4AgAAACASjgAAAACIhCMAAAAAIuEIAAAAgEg4AgAAACASjgAAAACIhCMAAAAAIuEIAAAAgEg4AgAAACASjgAAAACIhCMAAAAAIuEIAAAAgEg4AgAAACASjgAAAACIhCMAAAAAIuEIAAAAgEg4AgAAACB67x4A8HdjjN1DAH7J/r3G86vFfNTSbT663W83q+d3zrn0etCZcASLrX5JnfCRVPnFfMLzW63yfJxg5fPruP6qM7/PVvn8O+H7oPLzs9/qcZ5CH36qBgAAAEAkHAEAAAAQCUcAAAAARMIRAAAAAJFwBAAAAEAkHAEAAAAQCUcAAAAARMIRAAAAAJFwBAAAAEAkHAEAAAAQCUcAAAAARMIRAAAAAJFwBAAAAEAkHAEAAAAQCUcAAAAARMIRAAAAAJFwBAAAAEAkHAEAAAAQvXcPAJ5mjLF7CLCM9czTWNN81x1rZc65/JoAcDfhCA7gQ7OWlfPhj9jruu2PyvdrPcPnVD4LWKPT94b1DLX5qRoAAAAAkXAEAAAAQCQcAQAAABAJRwAAAABEwhEAAAAAkXAEAAAAQCQcAQAAABAJRwAAAABEwhEAAAAAkXAEAAAAQCQcAQAAABAJRwAAAABEwhEAAAAAkXAEAAAAQCQcAQAAABAJRwAAAABEwhEAAAAAkXAEAAAAQPTePQDgs8YYu4cAXLB6D885l14Pdur0jrvjXleeB53mAuDphKMNfKQ/m/mtp/KcVB7bXTreM7/Xab10/EO7eqjotP5OYL1AZu1xNz9VAwAAACASjgAAAACIhCMAAAAAIuEIAAAAgEg4AgAAACASjgAAAACIhCMAAAAAIuEIAAAAgEg4AgAAACASjgAAAACIhCMAAAAAIuEIAAAAgEg4AgAAACASjgAAAACIhCMAAAAAIuEIAAAAgEg4AgAAACASjgAAAACI3rsHcIoxxu4hcIg71sqcc/k1+Z3q83vCWbV6jN2eH79Xff/ybCecL9XH2G18nc6Xjudz9fUMfxKOgMv84f5s5vcaz4+drL9nqz6/xgfwDH6qBgAAAEAkHAEAAAAQCUcAAAAARMIRAAAAAJFwBAAAAEAkHAEAAAAQCUcAAAAARMIRAAAAAJFwBAAAAEAkHAEAAAAQCUcAAAAARMIRAAAAAJFwBAAAAEAkHAEAAAAQCUcAAAAARMIRAAAAAJFwBAAAAEAkHAEAAAAQvXcPAOBuY4zdQ/iS8QFdOV+uqf78jO8a4wOqeGQ4mnPuHgKUVX1/rB7fHR81K8dofLVUHhvXmd9rTjifuabT+8P6q6fyGV15bPAJfqoGAAAAQCQcAQAAABAJRwAAAABEwhEAAAAAkXAEAAAAQCQcAQAAABAJRwAAAABEwhEAAAAAkXAEAAAAQCQcAQAAABAJRwAAAABEwhEAAAAAkXAEAAAAQCQcAQAAABAJRwAAAABEwhEAAAAAkXAEAAAAQCQcAQAAABC9dw+A5xtj7B7CX805dw/hSyc8w07MRx13zMXK88Bauc4zvGb186v+vlzN+gNer57fG8b3e098VwpHsNjqg8JH63WVXyyvV+2XS+WxAWfzvryu8hldeWyv1xnrr/ozBPrwUzUAAAAAIuEIAAAAgEg4AgAAACASjgAAAACIhCMAAAAAIuEIAAAAgEg4AgAAACASjgAAAACIhCMAAAAAIuEIAAAAgEg4AgAAACASjgAAAACIhCMAAAAAIuEIAAAAgEg4AgAAACASjgAAAACIhCMAAAAAIuEIAAAAgOi9ewAnGGMsv+acc/k1+b3Vc2x+eQrnH3CXO84Xfu+E+fD++L3q7/Pq4+uo+plQfXxPIxxxpOovqpVWv/Sq3291PkJqqT4f1cfHdeaYn7BensvcspO/F7ibn6oBAAAAEAlHAAAAAETCEQAAAACRcAQAAABAJBwBAAAAEAlHAAAAAETCEQAAAACRcAQAAABAJBwBAAAAEAlHAAAAAETCEQAAAACRcAQAAABAJBwBAAAAEAlHAAAAAETCEQAAAACRcAQAAABAJBwBAAAAEAlHAAAAAETv3QPoaoyx9HpzzqXXq27186us0712ZH75iTvWS7f3R2UnnAfWyzUnzHEX1c/TE9ZK9TEaH6wjHH3D6o+kboeE51ePD39+wnphp25/iHGN9VKL90ct9gc/0Wn/Ws9/56dqAAAAAETCEQAAAACRcAQAAABAJBwBAAAAEAlHAAAAAETCEQAAAACRcAQAAABAJBwBAAAAEAlHAAAAAETCEQAAAACRcAQAAABAJBwBAAAAEAlHAAAAAETCEQAAAACRcAQAAABAJBwBAAAAEAlHAAAAAETCEQAAAADRe/cAWGOMsfR6c86l16OW1esFnuKOveE8vcZ5VUv1+ag+vm58n9Zif7CL76vzCUccZ/Uh4SUKsMYJ53PlD83KY3u96s9H9fGtVv1+q39fVZ7brjrNSfX9Af/mp2oAAAAARMIRAAAAAJFwBAAAAEAkHAEAAAAQCUcAAAAARMIRAAAAAJFwBAAAAEAkHAEAAAAQCUcAAAAARMIRAAAAAJFwBAAAAEAkHAEAAAAQCUcAAAAARMIRAAAAAJFwBAAAAEAkHAEAAAAQCUcAAAAARMIRAAAAANF79wDuMMZYfs055/Jr8jt3zC/wGR3P505n1gn3Wn2MK9dz9Xs9wepn6Ly6ptt8dFN9/XVjPvjTI8NRdatfUjb1s1X/qKkeAoyPn3A+11N9vwH/zf79vRPeR+a3lurz4fv0bH6qBgAAAEAkHAEAAAAQCUcAAAAARMIRAAAAAJFwBAAAAEAkHAEAAAAQCUcAAAAARMIRAAAAAJFwBAAAAEAkHAEAAAAQCUcAAAAARMIRAAAAAJFwBAAAAEAkHAEAAAAQCUcAAAAARMIRAAAAAJFwBAAAAEAkHAEAAAAQvXcPoKMxxu4h/NUJY6zM84PPWb3f5pxLr8c1ztNn6za/3e63E3MLn2O/fZ5w9BAr/9A5YSN2u9/qKv+hXXlsHa2ej+r71/1ec8f9OhOuqf7+rTy/1fcv7FR5797BecBp/FQNAAAAgEg4AgAAACASjgAAAACIhCMAAAAAIuEIAAAAgEg4AgAAACASjgAAAACIhCMAAAAAIuEIAAAAgEg4AgAAACASjgAAAACIhCMAAAAAIuEIAAAAgEg4AgAAACASjgAAAACIhCMAAAAAIuEIAAAAgEg4AgAAACB67x7AKcYYu4fAH8wH39Vxray+5znn0utV123NdLvflTy7epx/8DmV99sd53P186D6O6n6+PjaI8PR6k1tkT9f9RcVwD+6nVfVP9Sr8/zq8H3KT1Xev9Yfu1XeH0/kp2oAAAAARMIRAAAAAJFwBAAAAEAkHAEAAAAQCUcAAAAARMIRAAAAAJFwBAAAAEAkHAEAAAAQCUcAAAAARMIRAAAAAJFwBAAAAEAkHAEAAAAQCUcAAAAARMIRAAAAAJFwBAAAAEAkHAEAAAAQCUcAAAAARMIRAAAAANF79wDuMMbYPQRoZfWem3MuvR7XmF928k6vw1zwU9XXjPHVUv1+q4+vG9+nn/XIcHQHC6mWyvNReWx36PgSXTnHdzy/6uNbafV+qz4fq1Ue2+tVf/1xXfU1WFn1Z2f/Pl+n7407VH9+1cfHZ/mpGgAAAACRcAQAAABAJBwBAAAAEAlHAAAAAETCEQAAAACRcAQAAABAJBwBAAAAEAlHAAAAAETCEQAAAACRcAQAAABAJBwBAAAAEAlHAAAAAETCEQAAAACRcAQAAABAJBwBAAAAEAlHAAAAAETCEQAAAACRcAQAAABA9N49gFOMMZZeb8659HrdrJ6P1SrPb/Vnd4Lqz9D4gH902m933OvK9/kJc1H5+wWe5oQzAf7xyHC0+qXXbVNX/2joNh88X7c/TKqrfgZ20m0uTti/3eaE3zvhe7zb+7fb/jW/dVQeG9/jp2oAAAAARMIRAAAAAJFwBAAAAEAkHAEAAAAQCUcAAAAARMIRAAAAAJFwBAAAAEAkHAEAAAAQCUcAAAAARMIRAAAAAJFwBAAAAEAkHAEAAAAQCUcAAAAARMIRAAAAAJFwBAAAAEAkHAEAAAAQCUcAAAAARMIRAAAAANF79wDuMMbYPYS/qj7GOeeya1W/V+qxZtip+vpzPrPT6jWzcj3fodse6Ta/3VjPfNcdz855cLZHhqM7+FCvxXz83upDu9vz68h+g8+x336v4/vNeqmj4/pbrfp6Fj7ozE/VAAAAAIiEIwAAAAAi4QgAAACASDgCAAAAIBKOAAAAAIiEIwAAAAAi4QgAAACASDgCAAAAIBKOAAAAAIiEIwAAAAAi4QgAAACASDgCAAAAIBKOAAAAAIiEIwAAAAAi4QgAAACASDgCAAAAIBKOAAAAAIiEIwAAAACi9+4BnGKMsXsIH1X9fquPrzLPrh5zAvyj23nQ7X55Lmv5uurPcPX45pzLrlX92VVXeW6reGQ4Wj1Rd2zEbgdF9ft94ub+pOrz20239dztfrtxvvAkziuexPn8bM4r/uSnagAAAABEwhEAAAAAkXAEAAAAQCQcAQAAABAJRwAAAABEwhEAAAAAkXAEAAAAQCQcAQAAABAJRwAAAABEwhEAAAAAkXAEAAAAQCQcAQAAABAJRwAAAABEwhEAAAAAkXAEAAAAQCQcAQAAABAJRwAAAABEwhEAAAAA0Xv3AO4wxtg9hL86YYwAJ5xV1cc459w9hKNVn1/Yxd64zjO8xvO7xvPjJI8MR1xX+Q+dymM7QfXnV318q3X8aFg5xx2fH9dUX3+dxled86WW1Wuv+v7ouP6qP79O44N/81M1AAAAACLhCAAAAIBIOAIAAAAgEo4AAAAAiIQjAAAAACLhCAAAAIBIOAIAAAAgEo4AAAAAiIQjAAAAACLhCAAAAIBIOAIAAAAgEo4AAAAAiIQjAAAAACLhCAAAAIBIOAIAAAAgEo4AAAAAiIQjAAAAACLhCAAAAIDovXsA8FNjjOXXnHMuv2ZV1Z/fHeNbrdN64boT1nQn1eej+vjgJ1avZ+9fdqp+Pnfab9Xn4okeGY5WL/Lqf2gD56p+FlQf3x26hdDVPL9aOu7hLk743q2s+t44YX6rP0NgHT9VAwAAACASjgAAAACIhCMAAAAAIuEIAAAAgEg4AgAAACASjgAAAACIhCMAAAAAIuEIAAAAgEg4AgAAACASjgAAAACIhCMAAAAAIuEIAAAAgEg4AgAAACASjgAAAACIhCMAAAAAIuEIAAAAgEg4AgAAACASjgAAAACI3rsHwHVjjOXXnHMuu9Yd4+vkhOd3whhXWn2/1ffbyvGdoNt6hl06nlfOl2u8f2uxnp/N/PIn4YgjVX+RVudD6fe8RPmpyuuZ66qfp7CT/cGTWM905qdqAAAAAETCEQAAAACRcAQAAABAJBwBAAAAEAlHAAAAAETCEQAAAACRcAQAAABAJBwBAAAAEAlHAAAAAETCEQAAAACRcAQAAABAJBwBAAAAEAlHAAAAAETCEQAAAACRcAQAAABAJBwBAAAAEAlHAAAAAETCEQAAAADRe/cA7jDG2D0EblZ9juecu4fwperPr/r4Vut0v53uFZ7G/uWnrJlrPL9azAedPTIc3aF6CICdVu6PE17K3e63OvPBT3if8yTdzr/K+3f12O6Yj8rPr/r9nrA/VrNe+JOfqgEAAAAQCUcAAAAARMIRAAAAAJFwBAAAAEAkHAEAAAAQCUcAAAAARMIRAAAAAJFwBAAAAEAkHAEAAAAQCUcAAAAARMIRAAAAAJFwBAAAAEAkHAEAAAAQCUcAAAAARMIRAAAAAJFwBAAAAEAkHAEAAAAQCUcAAAAARO/dA+hojLF7CH91whipw3qBz7hjr805l1+zMucV0FW386/b/VZ2wlysHOMTv62Eo4dYuThP2Njd7rebJx62/6XTvQL8W7cz0P3yXauf3Qnfu9W/7zuND/7NT9UAAAAAiIQjAAAAACLhCAAAAIBIOAIAAAAgEo4AAAAAiIQjAAAAACLhCAAAAIBIOAIAAAAgEo4AAAAAiIQjAAAAACLhCAAAAIBIOAIAAAAgEo4AAAAAiIQjAAAAACLhCAAAAIBIOAIAAAAgEo4AAAAAiIQjAAAAAKL37gGcYoyxewj8ofp8VB8fv2dueRpr+tmqz2/18VV2wrNbPcY557JrnfD8uqk+J8ZHZ8IRAAAEK0MF7FZ5PYse/JSQ/Fl+qgYAAABAJBwBAAAAEAlHAAAAAETCEQAAAACRcAQAAABAJBwBAAAAEAlHAAAAAETCEQAAAACRcAQAAABAJBwBAAAAEAlHAAAAAETCEQAAAACRcAQAAABAJBwBAAAAEAlHAAAAAETCEQAAAACRcAQAAABAJBwBAAAAEL13DwDgTmOM3UOgOWsQYA3naR3mgt2swc96ZDiacy693h2LcvUYq+t0vyccYp3m4wSV58P5V8/K5+e8qsV8wNm6nc/VdTqvTlgv1fdHp/XyG36qBgAAAEAkHAEAAAAQCUcAAAAARMIRAAAAAJFwBAAAAEAkHAEAAAAQCUcAAAAARMIRAAAAAJFwBAAAAEAkHAEAAAAQCUcAAAAARMIRAAAAAJFwBAAAAEAkHAEAAAAQCUcAAAAARMIRAAAAAJFwBAAAAEAkHAEAAAAQvXcP4A5jjN1D+Cj3e92cc/k1+Z1u6/n1Wn/P1vOzddwjq3h/XFf5vDK/8DXvj99zvlxXff2tHN8T5/aR4egOT5x8zmH91VL9Dx1qqb5eqo8P4C6+r67x/mAn6++z/FQNAAAAgEg4AgAAACASjgAAAACIhCMAAAAAIuEIAAAAgEg4AgAAACASjgAAAACIhCMAAAAAIuEIAAAAgEg4AgAAACASjgAAAACIhCMAAAAAIuEIAAAAgEg4AgAAACASjgAAAACIhCMAAAAAIuEIAAAAgEg4AgAAACB67x7AKcYYS68351x6PZ5t9fpbzXqupfp6qT6+1brdL/yE/cFTWMvAkwlHHEekeLZu87v6fn24XrdyTsxHLd3Ol9fLen6ybuvZ+ruu25pZybN7NvP7d36qBgAAAEAkHAEAAAAQCUcAAAAARMIRAAAAAJFwBAAAAEAkHAEAAAAQCUcAAAAARMIRAAAAAJFwBAAAAEAkHAEAAAAQCUcAAAAARMIRAAAAAJFwBAAAAEAkHAEAAAAQCUcAAAAARMIRAAAAAJFwBAAAAEAkHAEAAAAQvXcPoKsxxu4hfFS3+6WOE9benHP3EPjDCWumE/Nxjed3zernV/m8v2OtVL5frjnhbDlhjPxep/O5AuHom1YupOovZodsPQ4yvmv1WjnhPOh2/jkPAOpxNvM03b6v+JqfqgEAAAAQCUcAAAAARMIRAAAAAJFwBAAAAEAkHAEAAAAQCUcAAAAARMIRAAAAAJFwBAAAAEAkHAEAAAAQCUcAAAAARMIRAAAAAJFwBAAAAEAkHAEAAAAQCUcAAAAARMIRAAAAAJFwBAAAAEAkHAEAAAAQCUcAAAAARO/dAzjFGGP3EGis+vqbc+4ewtGqzy+1rF4v9i98TrfzvtP9nnCvznt+4oQ1zec8MhytPhRtmnpWzrH5fbbqH0knrL9O+816uabj86u+P6qPr7puz6/b/fJs1nMt1b8R+JqfqgEAAAAQCUcAAAAARMIRAAAAAJFwBAAAAEAkHAEAAAAQCUcAAAAARMIRAAAAAJFwBAAAAEAkHAEAAAAQCUcAAAAARMIRAAAAAJFwBAAAAEAkHAEAAAAQCUcAAAAARMIRAAAAAJFwBAAAAEAkHAEAAAAQCUcAAAAARO/dA2CNMcbuIXxUt/vtxNyy0x3rb865/Jorrb7nlffrPLjOM7ym2/Prdr/ddJvfbvdbXaf5qP7t9xvCERzAH2IAazzxY+6TKj+/ju+3bt8Hldcf11nPz3XCfPA1P1UDAAAAIBKOAAAAAIiEIwAAAAAi4QgAAACASDgCAAAAIBKOAAAAAIiEIwAAAAAi4QgAAACASDgCAAAAIBKOAAAAAIiEIwAAAAAi4QgAAACASDgCAAAAIBKOAAAAAIiEIwAAAAAi4QgAAACASDgCAAAAIBKOAAAAAIjeuwdwhzHG7iHAUtY0O1Vff8ZXS/X7XT2+OefS68FPVN9vlXl27GYNcpJHhqM7rPwwdEhcZz6u6faHTuX7tf6u6fj8VjMfdVQ+q06w+vndsZ677Tdrmifptn9X8/zO5qdqAAAAAETCEQAAAACRcAQAAABAJBwBAAAAEAlHAAAAAETCEQAAAACRcAQAAABAJBwBAAAAEAlHAAAAAETCEQAAAACRcAQAAABAJBwBAAAAEAlHAAAAAETCEQAAAACRcAQAAABAJBwBAAAAEAlHAAAAAETCEQAAAADRe/cA4DfGGLuHwP93wlysHuOcc+n1ujlhzcB3Wc/w3+wPfsJ6eTbze7ZHhqPqf9StHp9NCNxp5Zl1x3nVaXzVVb9X70t+qvqaXq36ebqa+63D+5fdrJev+akaAAAAAJFwBAAAAEAkHAEAAAAQCUcAAAAARMIRAAAAAJFwBAAAAEAkHAEAAAAQCUcAAAAARMIRAAAAAJFwBAAAAEAkHAEAAAAQCUcAAAAARMIRAAAAAJFwBAAAAEAkHAEAAAAQCUcAAAAARMIRAAAAAJFwBAAAAED03j2AO4wxdg/hr+acu4cAwAdUfyetfB/dca/elzxF9bOgo25z0u1+4SdW7o8nfrs8MhxxXac/JKqPr7pO98rzrV7PPtKfr/r7aLXKZ/4Jz2+1yvNxh+r7rfJ8nLA/Kj+/1Trd6+t1xvrja36qBgAAAEAkHAEAAAAQCUcAAAAARMIRAAAAAJFwBAAAAEAkHAEAAAAQCUcAAAAARMIRAAAAAJFwBAAAAEAkHAEAAAAQCUcAAAAARMIRAAAAAJFwBAAAAEAkHAEAAAAQCUcAAAAARMIRAAAAAJFwBAAAAEAkHAEAAAAQvXcPoKsxxu4hHM3ze64T5nbOuXsI3OSE9deNOYH/Zn88l7l9tjvm1/cpdxKOvmnlRux2UKwemxcpAE9U+V0OnM8Zw5NU//v8afxUDQAAAIBIOAIAAAAgEo4AAAAAiIQjAAAAACLhCAAAAIBIOAIAAAAgEo4AAAAAiIQjAAAAACLhCAAAAIBIOAIAAAAgEo4AAAAAiIQjAAAAACLhCAAAAIBIOAIAAAAgEo4AAAAAiIQjAAAAACLhCAAAAIBIOAIAAAAgeu8eAM83xtg9hKOd8PzmnLuH8FEnzAl8l/XMd92xVqq/P+wPfqL6elk9vpX7t/r5Un1uX68zxsi5HhmOqn+EcJ05Bu7Q7WzxkcmTrN6/9sd1lc9U6wXg+/xUDQAAAIBIOAIAAAAgEo4AAAAAiIQjAAAAACLhCAAAAIBIOAIAAAAgEo4AAAAAiIQjAAAAACLhCAAAAIBIOAIAAAAgEo4AAAAAiIQjAAAAACLhCAAAAIBIOAIAAAAgEo4AAAAAiIQjAAAAACLhCAAAAIBIOAIAAAAgeu8eAGuMMZZeb8659Hqrrb7f1ao/P/iJ6vttpRPu1flSS/U1Y72wU+Xv0+p79wSeIfQhHHG71R+t3V5S3Z5ft/t9vWr/YXfH86t8v8B/s3fhsyrvOd8H/JT5PZufqgEAAAAQCUcAAAAARMIRAAAAAJFwBAAAAEAkHAEAAAAQCUcAAAAARMIRAAAAAJFwBAAAAEAkHAEAAAAQCUcAAAAARMIRAAAAAJFwBAAAAEAkHAEAAAAQCUcAAAAARMIRAAAAAJFwBNwtH8sAAA8XSURBVAAAAEAkHAEAAAAQCUcAAAAARO/dAzjBGGP3EI7m+V1zwvM7YYxddJuLbvcLP7V6j8w5l14P+G/d3nHOK76r296oQDjaZOVB1nHjeH7XdHt+3e6Xazqtl9Uf1Xfcrw//36u+/qqz9q6pvv5OOP94NmdMLebja36qBgAAAEAkHAEAAAAQCUcAAAAARMIRAAAAAJFwBAAAAEAkHAEAAAAQCUcAAAAARMIRAAAAAJFwBAAAAEAkHAEAAAAQCUcAAAAARMIRAAAAAJFwBAAAAEAkHAEAAAAQCUcAAAAARMIRAAAAAJFwBAAAAEAkHAEAAAAQvXcPAH5jjLF7CF+qPj7Yyf64ZvXzm3Muvd5q1ddL9edXWfW5fb3Wzu8J91tdt/OPa+y5OszF+YSjB6j+0ls9vjsOHh+GPMUJ+w34jOrfBzxfp++rju/fTvML3fmpGgAAAACRcAQAAABAJBwBAAAAEAlHAAAAAETCEf/Xvh3myI1CURgtpNr/jkfMr5Fao5tOOsbFw++cBZTAYOz+EgMAAABEwhEAAAAAkXAEAAAAQCQcAQAAABAJRwAAAABEwhEAAAAAkXAEAAAAQCQcAQAAABAJRwAAAABEwhEAAAAAkXAEAAAAQCQcAQAAABAJRwAAAABEwhEAAAAA0Xv3AO4wxtg9hN86YYwrzTl3D+Fb3daDWuy/WrqtR7f5rrb6+q18Xlrb61zDa1w/+DX3Byd5ZDi6gxe5OlZHKOvBT9h/1zlPn636+lYfXzfW45rK/zDXcT34e96vns95fzafqgEAAAAQCUcAAAAARMIRAAAAAJFwBAAAAEAkHAEAAAAQCUcAAAAARMIRAAAAAJFwBAAAAEAkHAEAAAAQCUcAAAAARMIRAAAAAJFwBAAAAEAkHAEAAAAQCUcAAAAARMIRAAAAAJFwBAAAAEAkHAEAAAAQCUcAAAAARO/dAzjFGGP3EI7m+gH/cR6wU/X9V3181GK/XOP61WEtns8an004IppzLvutjofEyuvXketXi/OgFvdHLdXvj+rjq67y/WY9rjnh+lXefydw/f6e+4P/86kaAAAAAJFwBAAAAEAkHAEAAAAQCUcAAAAARMIRAAAAAJFwBAAAAEAkHAEAAAAQCUcAAAAARMIRAAAAAJFwBAAAAEAkHAEAAAAQCUcAAAAARMIRAAAAAJFwBAAAAEAkHAEAAAAQCUcAAAAARMIRAAAAAJFwBAAAAED03j0Aahpj7B7C0apfvznn7iFwkOr7GeAEzlKepNt+vmO+K9/Hu63H61V7zk/8W+uR4Wj1QlU/KFarfBP+x/WDX6v+IuL+5U+d8DyHJ6l8PgNnq/5+yvd8qgYAAABAJBwBAAAAEAlHAAAAAETCEQAAAACRcAQAAABAJBwBAAAAEAlHAAAAAETCEQAAAACRcAQAAABAJBwBAAAAEAlHAAAAAETCEQAAAACRcAQAAABAJBwBAAAAEAlHAAAAAETCEQAAAACRcAQAAABAJBwBAAAAEL13D+AOY4zdQ/iobvN9vdbPec659Peqq75nqo+v+n6pfv1W6jTXO9xx/arfH6vZg8/WbX0rv191W4vXq+ecO+m2vt3m+zSPDEewU/U/mhzatazeL9YXuEv151vH81SYgc/oeL5UV/2Z9DQ+VQMAAAAgEo4AAAAAiIQjAAAAACLhCAAAAIBIOAIAAAAgEo4AAAAAiIQjAAAAACLhCAAAAIBIOAIAAAAgEo4AAAAAiIQjAAAAACLhCAAAAIBIOAIAAAAgEo4AAAAAiIQjAAAAACLhCAAAAIBIOAIAAAAgEo4AAAAAiN67B9DVGGP3EDiEvQJ81elM6DTXu1S/hnPOZb9Vfa53qD7n6uODP2UvP9vq9V35bKvikeFo9UKdcFA8cXNyn+ov6vZzLd3Wo/J8T3gewZNUf16uVn2+xldLt/lyTeX3K37Pp2oAAAAARMIRAAAAAJFwBAAAAEAkHAEAAAAQCUcAAAAARMIRAAAAAJFwBAAAAEAkHAEAAAAQCUcAAAAARMIRAAAAAJFwBAAAAEAkHAEAAAAQCUcAAAAARMIRAAAAAJFwBAAAAEAkHAEAAAAQCUcAAAAARMIRAAAAANF79wBYY4yx9PfmnEt/b6XVcwW+1+2e63Se3qHbfuHZuu3nbvPl2eznWrxfnU04+gPVN6VD8fmq70HgM1afBZ4fz7dyz1TfLyfcH5Wf593mW90J+xmewln1ez5VAwAAACASjgAAAACIhCMAAAAAIuEIAAAAgEg4AgAAACASjgAAAACIhCMAAAAAIuEIAAAAgEg4AgAAACASjgAAAACIhCMAAAAAIuEIAAAAgEg4AgAAACASjgAAAACIhCMAAAAAIuEIAAAAgEg4AgAAACASjgAAAACI3rsHAPzeGGPp7805l/5eZauv3R06rQfwWdXPwOrj45pu7y/mC5/T7X7bTTh6gG6bvPp8PUTZafX9ccd+XjlG99vzVT/zVzphP3e7fzvtvxOeH/y9juvb6f71vsbdfKoGAAAAQCQcAQAAABAJRwAAAABEwhEAAAAAkXAEAAAAQCQcAQAAABAJRwAAAABEwhEAAAAAkXAEAAAAQCQcAQAAABAJRwAAAABEwhEAAAAAkXAEAAAAQCQcAQAAABAJRwAAAABEwhEAAAAAkXAEAAAAQCQcAQAAABC9dw/gDmOM3UPgMHPO3UPgi2738Or5Vt/P1vea6utb2R17z3o8W+X7t9tZ+nr1m3Pl/ddNx+dHt/uN7z0yHMFO1R8Cq62e7wkPqU4v/h3XF56k8jOp8theL+fVCp2el69Xv/nCTtWfIU/jUzUAAAAAIuEIAAAAgEg4AgAAACASjgAAAACIhCMAAAAAIuEIAAAAgEg4AgAAACASjgAAAACIhCMAAAAAIuEIAAAAgEg4AgAAACASjgAAAACIhCMAAAAAIuEIAAAAgEg4AgAAACASjgAAAACIhCMAAAAAIuEIAAAAgOi9ewDwNGOM5b8551z2W9XHd4I7rmFVneZ6CmvCLtWfH+6NerqtSfX5Vh8f/ETl/fzEv42Eoz/0xMU/VeVDguuq32v23/N1+0O203yrny/U023PVD8PKq9H9flWP5+rq7z37mL/8ZVP1QAAAACIhCMAAAAAIuEIAAAAgEg4AgAAACASjgAAAACIhCMAAAAAIuEIAAAAgEg4AgAAACASjgAAAACIhCMAAAAAIuEIAAAAgEg4AgAAACASjgAAAACIhCMAAAAAIuEIAAAAgEg4AgAAACASjgAAAACIhCMAAAAAovfuAXQ0xtg9hI+bc+4ewtE67hngM6qfL9XHV53rx0902i+d5tqVNYZ1hCNYbHUk89B7vsphtfLYulq5Js4XfqrymVB5bHfwvlFP5T1ov7BT5Xvj9bKf/4RP1QAAAACIhCMAAAAAIuEIAAAAgEg4AgAAACASjgAAAACIhCMAAAAAIuEIAAAAgEg4AgAAACASjgAAAACIhCMAAAAAIuEIAAAAgEg4AgAAACASjgAAAACIhCMAAAAAIuEIAAAAgEg4AgAAACASjgAAAACIhCMAAAAAovfuAQCwzhhj9xA+bs65ewgf1XGNqaP6/qt8HlS/dtRyx36pfH9Qz+o9uHL/OU8/TziChrw4wGesvtc6vih1Oq86ri+1dPrDrtPZcgfX75rqYbD6/XsHe/p7PlUDAAAAIBKOAAAAAIiEIwAAAAAi4QgAAACASDgCAAAAIBKOAAAAAIiEIwAAAAAi4QgAAACASDgCAAAAIBKOAAAAAIiEIwAAAAAi4QgAAACASDgCAAAAIBKOAAAAAIiEIwAAAAAi4QgAAACASDgCAAAAIBKOAAAAAIjeuwcA8NUYY/cQgEJWnwlzzmW/5byqx5pc4/o9W7f17XbenzBGziUcAfzQyhcR2K3bizXX2C/XdLt+npfwa9XPA/cvX/lUDQAAAIBIOAIAAAAgEo4AAAAAiIQjAAAAACLhCAAAAIBIOAIAAAAgEo4AAAAAiIQjAAAAACLhCAAAAIBIOAIAAAAgEo4AAAAAiIQjAAAAACLhCAAAAIBIOAIAAAAgEo4AAAAAiIQjAAAAACLhCAAAAIBIOAIAAAAgeu8eAPB5Y4ylvzfnXPp71bl+tVRej9Vjg93s6Wu6XT/nMztVX+Pq44OvhKMN/JHIT6zeL9UfUt3mu1q386Xb+r5e/da4G38YX9Pt+nWbL7VUfh513M+V14Pz+VQNAAAAgEg4AgAAACASjgAAAACIhCMAAAAAIuEIAAAAgEg4AgAAACASjgAAAACIhCMAAAAAIuEIAAAAgEg4AgAAACASjgAAAACIhCMAAAAAIuEIAAAAgEg4AgAAACASjgAAAACIhCMAAAAAIuEIAAAAgEg4AgAAACB67x7AKcYYu4cALbjXrjnh+s05dw/haCesMX/P+vIT3fZLt/lWZz1qqb4e3v/OJhxBMx0P7Y5z7qL62q4eX/WXwter/pqsZH2vqT5f61vLHdev8nxXO2H/rdbpvOqm071bhU/VAAAAAIiEIwAAAAAi4QgAAACASDgCAAAAIBKOAAAAAIiEIwAAAAAi4QgAAACASDgCAAAAIBKOAAAAAIiEIwAAAAAi4QgAAACASDgCAAAAIBKOAAAAAIiEIwAAAAAi4QgAAACASDgCAAAAIBKOAAAAAIiEIwAAAACiMef8Z/cgAAAAAKjH/zgCAAAAIBKOAAAAAIiEIwAAAAAi4QgAAACASDgCAAAAIBKOAAAAAIiEIwAAAAAi4QgAAACASDgCAAAAIBKOAAAAAIiEIwAAAAAi4QgAAACASDgCAAAAIBKOAAAAAIiEIwAAAAAi4QgAAACASDgCAAAAIBKOAAAAAIiEIwAAAAAi4QgAAACASDgCAAAAIBKOAAAAAIiEIwAAAAAi4QgAAACASDgCAAAAIBKOAAAAAIiEIwAAAAAi4QgAAACASDgCAAAAIBKOAAAAAIiEIwAAAAAi4QgAAACASDgCAAAAIBKOAAAAAIiEIwAAAAAi4QgAAACASDgCAAAAIBKOAAAAAIiEIwAAAAAi4QgAAACASDgCAAAAIBKOAAAAAIiEIwAAAAAi4QgAAACASDgCAAAAIBKOAAAAAIiEIwAAAAAi4QgAAACASDgCAAAAIBKOAAAAAIiEIwAAAAAi4QgAAACA6F+Uof48+S0Tq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5" y="1172715"/>
            <a:ext cx="1014916" cy="101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1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5003</TotalTime>
  <Words>435</Words>
  <Application>Microsoft Office PowerPoint</Application>
  <PresentationFormat>Экран (16:9)</PresentationFormat>
  <Paragraphs>110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Презентация PowerPoint</vt:lpstr>
      <vt:lpstr>Особливості організації освітнього процесу з біології в умовах воєнного стану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76</cp:revision>
  <dcterms:created xsi:type="dcterms:W3CDTF">2022-01-31T14:47:25Z</dcterms:created>
  <dcterms:modified xsi:type="dcterms:W3CDTF">2022-05-23T09:39:51Z</dcterms:modified>
</cp:coreProperties>
</file>