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81" r:id="rId3"/>
    <p:sldId id="339" r:id="rId4"/>
    <p:sldId id="355" r:id="rId5"/>
    <p:sldId id="321" r:id="rId6"/>
    <p:sldId id="348" r:id="rId7"/>
    <p:sldId id="340" r:id="rId8"/>
    <p:sldId id="341" r:id="rId9"/>
    <p:sldId id="322" r:id="rId10"/>
    <p:sldId id="323" r:id="rId11"/>
    <p:sldId id="342" r:id="rId12"/>
    <p:sldId id="343" r:id="rId13"/>
    <p:sldId id="345" r:id="rId14"/>
    <p:sldId id="346" r:id="rId15"/>
    <p:sldId id="347" r:id="rId16"/>
    <p:sldId id="324" r:id="rId17"/>
    <p:sldId id="349" r:id="rId18"/>
    <p:sldId id="352" r:id="rId19"/>
    <p:sldId id="353" r:id="rId20"/>
    <p:sldId id="356" r:id="rId21"/>
    <p:sldId id="357" r:id="rId22"/>
    <p:sldId id="358" r:id="rId23"/>
    <p:sldId id="359" r:id="rId24"/>
    <p:sldId id="350" r:id="rId25"/>
    <p:sldId id="325" r:id="rId26"/>
    <p:sldId id="326" r:id="rId27"/>
    <p:sldId id="327" r:id="rId28"/>
    <p:sldId id="351" r:id="rId2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4" autoAdjust="0"/>
    <p:restoredTop sz="87226" autoAdjust="0"/>
  </p:normalViewPr>
  <p:slideViewPr>
    <p:cSldViewPr snapToGrid="0" showGuides="1">
      <p:cViewPr varScale="1">
        <p:scale>
          <a:sx n="78" d="100"/>
          <a:sy n="78" d="100"/>
        </p:scale>
        <p:origin x="108" y="6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56DB7-A196-4548-98FD-53DA66FE9069}" type="datetimeFigureOut">
              <a:rPr lang="ru-RU" smtClean="0"/>
              <a:t>05.05.2022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822538-26B6-4D42-A2A3-AC0C171688BE}" type="slidenum">
              <a:rPr lang="ru-RU" smtClean="0"/>
              <a:t>‹№›</a:t>
            </a:fld>
            <a:endParaRPr lang="ru-RU"/>
          </a:p>
        </p:txBody>
      </p:sp>
    </p:spTree>
    <p:extLst>
      <p:ext uri="{BB962C8B-B14F-4D97-AF65-F5344CB8AC3E}">
        <p14:creationId xmlns:p14="http://schemas.microsoft.com/office/powerpoint/2010/main" val="505966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uk-UA"/>
              <a:t>Зразок заголовка</a:t>
            </a:r>
            <a:endParaRPr lang="ru-RU"/>
          </a:p>
        </p:txBody>
      </p:sp>
      <p:sp>
        <p:nvSpPr>
          <p:cNvPr id="3" name="Пі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ru-RU"/>
          </a:p>
        </p:txBody>
      </p:sp>
      <p:sp>
        <p:nvSpPr>
          <p:cNvPr id="4" name="Місце для дати 3"/>
          <p:cNvSpPr>
            <a:spLocks noGrp="1"/>
          </p:cNvSpPr>
          <p:nvPr>
            <p:ph type="dt" sz="half" idx="10"/>
          </p:nvPr>
        </p:nvSpPr>
        <p:spPr/>
        <p:txBody>
          <a:bodyPr/>
          <a:lstStyle/>
          <a:p>
            <a:fld id="{F3D988C2-6D43-4C99-9092-9CC8196D2328}" type="datetimeFigureOut">
              <a:rPr lang="ru-RU" smtClean="0"/>
              <a:t>05.05.2022</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2876303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endParaRPr lang="ru-RU"/>
          </a:p>
        </p:txBody>
      </p:sp>
      <p:sp>
        <p:nvSpPr>
          <p:cNvPr id="3" name="Місце для вертикального тексту 2"/>
          <p:cNvSpPr>
            <a:spLocks noGrp="1"/>
          </p:cNvSpPr>
          <p:nvPr>
            <p:ph type="body" orient="vert" idx="1"/>
          </p:nvPr>
        </p:nvSpPr>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ru-RU"/>
          </a:p>
        </p:txBody>
      </p:sp>
      <p:sp>
        <p:nvSpPr>
          <p:cNvPr id="4" name="Місце для дати 3"/>
          <p:cNvSpPr>
            <a:spLocks noGrp="1"/>
          </p:cNvSpPr>
          <p:nvPr>
            <p:ph type="dt" sz="half" idx="10"/>
          </p:nvPr>
        </p:nvSpPr>
        <p:spPr/>
        <p:txBody>
          <a:bodyPr/>
          <a:lstStyle/>
          <a:p>
            <a:fld id="{F3D988C2-6D43-4C99-9092-9CC8196D2328}" type="datetimeFigureOut">
              <a:rPr lang="ru-RU" smtClean="0"/>
              <a:t>05.05.2022</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37629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endParaRPr lang="ru-RU"/>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ru-RU"/>
          </a:p>
        </p:txBody>
      </p:sp>
      <p:sp>
        <p:nvSpPr>
          <p:cNvPr id="4" name="Місце для дати 3"/>
          <p:cNvSpPr>
            <a:spLocks noGrp="1"/>
          </p:cNvSpPr>
          <p:nvPr>
            <p:ph type="dt" sz="half" idx="10"/>
          </p:nvPr>
        </p:nvSpPr>
        <p:spPr/>
        <p:txBody>
          <a:bodyPr/>
          <a:lstStyle/>
          <a:p>
            <a:fld id="{F3D988C2-6D43-4C99-9092-9CC8196D2328}" type="datetimeFigureOut">
              <a:rPr lang="ru-RU" smtClean="0"/>
              <a:t>05.05.2022</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379147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endParaRPr lang="ru-RU"/>
          </a:p>
        </p:txBody>
      </p:sp>
      <p:sp>
        <p:nvSpPr>
          <p:cNvPr id="3" name="Місце для вмісту 2"/>
          <p:cNvSpPr>
            <a:spLocks noGrp="1"/>
          </p:cNvSpPr>
          <p:nvPr>
            <p:ph idx="1"/>
          </p:nvPr>
        </p:nvSpPr>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ru-RU"/>
          </a:p>
        </p:txBody>
      </p:sp>
      <p:sp>
        <p:nvSpPr>
          <p:cNvPr id="4" name="Місце для дати 3"/>
          <p:cNvSpPr>
            <a:spLocks noGrp="1"/>
          </p:cNvSpPr>
          <p:nvPr>
            <p:ph type="dt" sz="half" idx="10"/>
          </p:nvPr>
        </p:nvSpPr>
        <p:spPr/>
        <p:txBody>
          <a:bodyPr/>
          <a:lstStyle/>
          <a:p>
            <a:fld id="{F3D988C2-6D43-4C99-9092-9CC8196D2328}" type="datetimeFigureOut">
              <a:rPr lang="ru-RU" smtClean="0"/>
              <a:t>05.05.2022</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3073059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endParaRPr lang="ru-RU"/>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Редагувати стиль зразка тексту</a:t>
            </a:r>
          </a:p>
        </p:txBody>
      </p:sp>
      <p:sp>
        <p:nvSpPr>
          <p:cNvPr id="4" name="Місце для дати 3"/>
          <p:cNvSpPr>
            <a:spLocks noGrp="1"/>
          </p:cNvSpPr>
          <p:nvPr>
            <p:ph type="dt" sz="half" idx="10"/>
          </p:nvPr>
        </p:nvSpPr>
        <p:spPr/>
        <p:txBody>
          <a:bodyPr/>
          <a:lstStyle/>
          <a:p>
            <a:fld id="{F3D988C2-6D43-4C99-9092-9CC8196D2328}" type="datetimeFigureOut">
              <a:rPr lang="ru-RU" smtClean="0"/>
              <a:t>05.05.2022</a:t>
            </a:fld>
            <a:endParaRPr lang="ru-RU"/>
          </a:p>
        </p:txBody>
      </p:sp>
      <p:sp>
        <p:nvSpPr>
          <p:cNvPr id="5" name="Місце для нижнього колонтитула 4"/>
          <p:cNvSpPr>
            <a:spLocks noGrp="1"/>
          </p:cNvSpPr>
          <p:nvPr>
            <p:ph type="ftr" sz="quarter" idx="11"/>
          </p:nvPr>
        </p:nvSpPr>
        <p:spPr/>
        <p:txBody>
          <a:bodyPr/>
          <a:lstStyle/>
          <a:p>
            <a:endParaRPr lang="ru-RU"/>
          </a:p>
        </p:txBody>
      </p:sp>
      <p:sp>
        <p:nvSpPr>
          <p:cNvPr id="6" name="Місце для номера слайда 5"/>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1502447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endParaRPr lang="ru-RU"/>
          </a:p>
        </p:txBody>
      </p:sp>
      <p:sp>
        <p:nvSpPr>
          <p:cNvPr id="3" name="Місце для вмісту 2"/>
          <p:cNvSpPr>
            <a:spLocks noGrp="1"/>
          </p:cNvSpPr>
          <p:nvPr>
            <p:ph sz="half" idx="1"/>
          </p:nvPr>
        </p:nvSpPr>
        <p:spPr>
          <a:xfrm>
            <a:off x="838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ru-RU"/>
          </a:p>
        </p:txBody>
      </p:sp>
      <p:sp>
        <p:nvSpPr>
          <p:cNvPr id="4" name="Місце для вмісту 3"/>
          <p:cNvSpPr>
            <a:spLocks noGrp="1"/>
          </p:cNvSpPr>
          <p:nvPr>
            <p:ph sz="half" idx="2"/>
          </p:nvPr>
        </p:nvSpPr>
        <p:spPr>
          <a:xfrm>
            <a:off x="6172200" y="1825625"/>
            <a:ext cx="5181600" cy="435133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ru-RU"/>
          </a:p>
        </p:txBody>
      </p:sp>
      <p:sp>
        <p:nvSpPr>
          <p:cNvPr id="5" name="Місце для дати 4"/>
          <p:cNvSpPr>
            <a:spLocks noGrp="1"/>
          </p:cNvSpPr>
          <p:nvPr>
            <p:ph type="dt" sz="half" idx="10"/>
          </p:nvPr>
        </p:nvSpPr>
        <p:spPr/>
        <p:txBody>
          <a:bodyPr/>
          <a:lstStyle/>
          <a:p>
            <a:fld id="{F3D988C2-6D43-4C99-9092-9CC8196D2328}" type="datetimeFigureOut">
              <a:rPr lang="ru-RU" smtClean="0"/>
              <a:t>05.05.2022</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3384843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endParaRPr lang="ru-RU"/>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ru-RU"/>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Редагувати стиль зразка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ru-RU"/>
          </a:p>
        </p:txBody>
      </p:sp>
      <p:sp>
        <p:nvSpPr>
          <p:cNvPr id="7" name="Місце для дати 6"/>
          <p:cNvSpPr>
            <a:spLocks noGrp="1"/>
          </p:cNvSpPr>
          <p:nvPr>
            <p:ph type="dt" sz="half" idx="10"/>
          </p:nvPr>
        </p:nvSpPr>
        <p:spPr/>
        <p:txBody>
          <a:bodyPr/>
          <a:lstStyle/>
          <a:p>
            <a:fld id="{F3D988C2-6D43-4C99-9092-9CC8196D2328}" type="datetimeFigureOut">
              <a:rPr lang="ru-RU" smtClean="0"/>
              <a:t>05.05.2022</a:t>
            </a:fld>
            <a:endParaRPr lang="ru-RU"/>
          </a:p>
        </p:txBody>
      </p:sp>
      <p:sp>
        <p:nvSpPr>
          <p:cNvPr id="8" name="Місце для нижнього колонтитула 7"/>
          <p:cNvSpPr>
            <a:spLocks noGrp="1"/>
          </p:cNvSpPr>
          <p:nvPr>
            <p:ph type="ftr" sz="quarter" idx="11"/>
          </p:nvPr>
        </p:nvSpPr>
        <p:spPr/>
        <p:txBody>
          <a:bodyPr/>
          <a:lstStyle/>
          <a:p>
            <a:endParaRPr lang="ru-RU"/>
          </a:p>
        </p:txBody>
      </p:sp>
      <p:sp>
        <p:nvSpPr>
          <p:cNvPr id="9" name="Місце для номера слайда 8"/>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2881117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endParaRPr lang="ru-RU"/>
          </a:p>
        </p:txBody>
      </p:sp>
      <p:sp>
        <p:nvSpPr>
          <p:cNvPr id="3" name="Місце для дати 2"/>
          <p:cNvSpPr>
            <a:spLocks noGrp="1"/>
          </p:cNvSpPr>
          <p:nvPr>
            <p:ph type="dt" sz="half" idx="10"/>
          </p:nvPr>
        </p:nvSpPr>
        <p:spPr/>
        <p:txBody>
          <a:bodyPr/>
          <a:lstStyle/>
          <a:p>
            <a:fld id="{F3D988C2-6D43-4C99-9092-9CC8196D2328}" type="datetimeFigureOut">
              <a:rPr lang="ru-RU" smtClean="0"/>
              <a:t>05.05.2022</a:t>
            </a:fld>
            <a:endParaRPr lang="ru-RU"/>
          </a:p>
        </p:txBody>
      </p:sp>
      <p:sp>
        <p:nvSpPr>
          <p:cNvPr id="4" name="Місце для нижнього колонтитула 3"/>
          <p:cNvSpPr>
            <a:spLocks noGrp="1"/>
          </p:cNvSpPr>
          <p:nvPr>
            <p:ph type="ftr" sz="quarter" idx="11"/>
          </p:nvPr>
        </p:nvSpPr>
        <p:spPr/>
        <p:txBody>
          <a:bodyPr/>
          <a:lstStyle/>
          <a:p>
            <a:endParaRPr lang="ru-RU"/>
          </a:p>
        </p:txBody>
      </p:sp>
      <p:sp>
        <p:nvSpPr>
          <p:cNvPr id="5" name="Місце для номера слайда 4"/>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170079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F3D988C2-6D43-4C99-9092-9CC8196D2328}" type="datetimeFigureOut">
              <a:rPr lang="ru-RU" smtClean="0"/>
              <a:t>05.05.2022</a:t>
            </a:fld>
            <a:endParaRPr lang="ru-RU"/>
          </a:p>
        </p:txBody>
      </p:sp>
      <p:sp>
        <p:nvSpPr>
          <p:cNvPr id="3" name="Місце для нижнього колонтитула 2"/>
          <p:cNvSpPr>
            <a:spLocks noGrp="1"/>
          </p:cNvSpPr>
          <p:nvPr>
            <p:ph type="ftr" sz="quarter" idx="11"/>
          </p:nvPr>
        </p:nvSpPr>
        <p:spPr/>
        <p:txBody>
          <a:bodyPr/>
          <a:lstStyle/>
          <a:p>
            <a:endParaRPr lang="ru-RU"/>
          </a:p>
        </p:txBody>
      </p:sp>
      <p:sp>
        <p:nvSpPr>
          <p:cNvPr id="4" name="Місце для номера слайда 3"/>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2750018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endParaRPr lang="ru-RU"/>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ru-RU"/>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F3D988C2-6D43-4C99-9092-9CC8196D2328}" type="datetimeFigureOut">
              <a:rPr lang="ru-RU" smtClean="0"/>
              <a:t>05.05.2022</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102004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endParaRPr lang="ru-RU"/>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Редагувати стиль зразка тексту</a:t>
            </a:r>
          </a:p>
        </p:txBody>
      </p:sp>
      <p:sp>
        <p:nvSpPr>
          <p:cNvPr id="5" name="Місце для дати 4"/>
          <p:cNvSpPr>
            <a:spLocks noGrp="1"/>
          </p:cNvSpPr>
          <p:nvPr>
            <p:ph type="dt" sz="half" idx="10"/>
          </p:nvPr>
        </p:nvSpPr>
        <p:spPr/>
        <p:txBody>
          <a:bodyPr/>
          <a:lstStyle/>
          <a:p>
            <a:fld id="{F3D988C2-6D43-4C99-9092-9CC8196D2328}" type="datetimeFigureOut">
              <a:rPr lang="ru-RU" smtClean="0"/>
              <a:t>05.05.2022</a:t>
            </a:fld>
            <a:endParaRPr lang="ru-RU"/>
          </a:p>
        </p:txBody>
      </p:sp>
      <p:sp>
        <p:nvSpPr>
          <p:cNvPr id="6" name="Місце для нижнього колонтитула 5"/>
          <p:cNvSpPr>
            <a:spLocks noGrp="1"/>
          </p:cNvSpPr>
          <p:nvPr>
            <p:ph type="ftr" sz="quarter" idx="11"/>
          </p:nvPr>
        </p:nvSpPr>
        <p:spPr/>
        <p:txBody>
          <a:bodyPr/>
          <a:lstStyle/>
          <a:p>
            <a:endParaRPr lang="ru-RU"/>
          </a:p>
        </p:txBody>
      </p:sp>
      <p:sp>
        <p:nvSpPr>
          <p:cNvPr id="7" name="Місце для номера слайда 6"/>
          <p:cNvSpPr>
            <a:spLocks noGrp="1"/>
          </p:cNvSpPr>
          <p:nvPr>
            <p:ph type="sldNum" sz="quarter" idx="12"/>
          </p:nvPr>
        </p:nvSpPr>
        <p:spPr/>
        <p:txBody>
          <a:bodyPr/>
          <a:lstStyle/>
          <a:p>
            <a:fld id="{9E8D728E-D9C9-4720-AC1F-B7ED7FFA832A}" type="slidenum">
              <a:rPr lang="ru-RU" smtClean="0"/>
              <a:t>‹№›</a:t>
            </a:fld>
            <a:endParaRPr lang="ru-RU"/>
          </a:p>
        </p:txBody>
      </p:sp>
    </p:spTree>
    <p:extLst>
      <p:ext uri="{BB962C8B-B14F-4D97-AF65-F5344CB8AC3E}">
        <p14:creationId xmlns:p14="http://schemas.microsoft.com/office/powerpoint/2010/main" val="405059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Зразок заголовка</a:t>
            </a:r>
            <a:endParaRPr lang="ru-RU"/>
          </a:p>
        </p:txBody>
      </p:sp>
      <p:sp>
        <p:nvSpPr>
          <p:cNvPr id="3" name="Місце для тексту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ru-RU"/>
          </a:p>
        </p:txBody>
      </p:sp>
      <p:sp>
        <p:nvSpPr>
          <p:cNvPr id="4" name="Місце для дати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988C2-6D43-4C99-9092-9CC8196D2328}" type="datetimeFigureOut">
              <a:rPr lang="ru-RU" smtClean="0"/>
              <a:t>05.05.2022</a:t>
            </a:fld>
            <a:endParaRPr lang="ru-RU"/>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D728E-D9C9-4720-AC1F-B7ED7FFA832A}" type="slidenum">
              <a:rPr lang="ru-RU" smtClean="0"/>
              <a:t>‹№›</a:t>
            </a:fld>
            <a:endParaRPr lang="ru-RU"/>
          </a:p>
        </p:txBody>
      </p:sp>
    </p:spTree>
    <p:extLst>
      <p:ext uri="{BB962C8B-B14F-4D97-AF65-F5344CB8AC3E}">
        <p14:creationId xmlns:p14="http://schemas.microsoft.com/office/powerpoint/2010/main" val="3129844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zakon.rada.gov.ua/laws/show/z1090-05?find=1&amp;text=%D1%81%D0%B0%D0%BD%D1%96%D1%82#w1_2" TargetMode="External"/><Relationship Id="rId7"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ctrTitle"/>
          </p:nvPr>
        </p:nvSpPr>
        <p:spPr>
          <a:xfrm>
            <a:off x="1554480" y="287383"/>
            <a:ext cx="10149840" cy="1397726"/>
          </a:xfrm>
        </p:spPr>
        <p:txBody>
          <a:bodyPr>
            <a:normAutofit/>
          </a:bodyPr>
          <a:lstStyle/>
          <a:p>
            <a:r>
              <a:rPr lang="uk-UA" sz="3200" b="1" i="1" dirty="0">
                <a:solidFill>
                  <a:srgbClr val="0000FF"/>
                </a:solidFill>
                <a:latin typeface="Times New Roman" panose="02020603050405020304" pitchFamily="18" charset="0"/>
                <a:ea typeface="Times New Roman" panose="02020603050405020304" pitchFamily="18" charset="0"/>
              </a:rPr>
              <a:t>ПЛАНУВАННЯ ОСВІТНЬОГО ПРОЦЕСУ В УМОВАХ ОСУЧАСНЕННЯ ДОШКІЛЬНОЇ ОСВІТИ</a:t>
            </a:r>
            <a:endParaRPr lang="ru-RU" sz="3200" b="1" i="1" dirty="0">
              <a:solidFill>
                <a:srgbClr val="0000FF"/>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4142088" y="1972492"/>
            <a:ext cx="4755292" cy="4438273"/>
          </a:xfrm>
          <a:prstGeom prst="rect">
            <a:avLst/>
          </a:prstGeom>
        </p:spPr>
      </p:pic>
      <p:sp>
        <p:nvSpPr>
          <p:cNvPr id="5" name="Прямоугольник 4"/>
          <p:cNvSpPr/>
          <p:nvPr/>
        </p:nvSpPr>
        <p:spPr>
          <a:xfrm>
            <a:off x="470264" y="4519749"/>
            <a:ext cx="3213462" cy="369332"/>
          </a:xfrm>
          <a:prstGeom prst="rect">
            <a:avLst/>
          </a:prstGeom>
        </p:spPr>
        <p:txBody>
          <a:bodyPr wrap="square">
            <a:spAutoFit/>
          </a:bodyPr>
          <a:lstStyle/>
          <a:p>
            <a:r>
              <a:rPr lang="ru-RU" dirty="0"/>
              <a:t>   </a:t>
            </a:r>
          </a:p>
        </p:txBody>
      </p:sp>
      <p:sp>
        <p:nvSpPr>
          <p:cNvPr id="6" name="Прямоугольник 5"/>
          <p:cNvSpPr/>
          <p:nvPr/>
        </p:nvSpPr>
        <p:spPr>
          <a:xfrm>
            <a:off x="378823" y="5120641"/>
            <a:ext cx="3021771" cy="1323439"/>
          </a:xfrm>
          <a:prstGeom prst="rect">
            <a:avLst/>
          </a:prstGeom>
        </p:spPr>
        <p:txBody>
          <a:bodyPr wrap="square">
            <a:spAutoFit/>
          </a:bodyPr>
          <a:lstStyle/>
          <a:p>
            <a:r>
              <a:rPr lang="ru-RU" sz="2000" b="1" i="1" dirty="0">
                <a:solidFill>
                  <a:srgbClr val="0000FF"/>
                </a:solidFill>
                <a:latin typeface="Times New Roman" panose="02020603050405020304" pitchFamily="18" charset="0"/>
                <a:cs typeface="Times New Roman" panose="02020603050405020304" pitchFamily="18" charset="0"/>
              </a:rPr>
              <a:t>МІЩЕНКО Л.Б.</a:t>
            </a:r>
            <a:r>
              <a:rPr lang="ru-RU" sz="2000" b="1" dirty="0">
                <a:solidFill>
                  <a:srgbClr val="0000FF"/>
                </a:solidFill>
                <a:latin typeface="Times New Roman" panose="02020603050405020304" pitchFamily="18" charset="0"/>
                <a:cs typeface="Times New Roman" panose="02020603050405020304" pitchFamily="18" charset="0"/>
              </a:rPr>
              <a:t>, методист  </a:t>
            </a:r>
            <a:r>
              <a:rPr lang="ru-RU" sz="2000" b="1" dirty="0" err="1">
                <a:solidFill>
                  <a:srgbClr val="0000FF"/>
                </a:solidFill>
                <a:latin typeface="Times New Roman" panose="02020603050405020304" pitchFamily="18" charset="0"/>
                <a:cs typeface="Times New Roman" panose="02020603050405020304" pitchFamily="18" charset="0"/>
              </a:rPr>
              <a:t>дошкільної</a:t>
            </a:r>
            <a:r>
              <a:rPr lang="ru-RU" sz="2000" b="1" dirty="0">
                <a:solidFill>
                  <a:srgbClr val="0000FF"/>
                </a:solidFill>
                <a:latin typeface="Times New Roman" panose="02020603050405020304" pitchFamily="18" charset="0"/>
                <a:cs typeface="Times New Roman" panose="02020603050405020304" pitchFamily="18" charset="0"/>
              </a:rPr>
              <a:t> </a:t>
            </a:r>
            <a:r>
              <a:rPr lang="ru-RU" sz="2000" b="1" dirty="0" err="1">
                <a:solidFill>
                  <a:srgbClr val="0000FF"/>
                </a:solidFill>
                <a:latin typeface="Times New Roman" panose="02020603050405020304" pitchFamily="18" charset="0"/>
                <a:cs typeface="Times New Roman" panose="02020603050405020304" pitchFamily="18" charset="0"/>
              </a:rPr>
              <a:t>освіти</a:t>
            </a:r>
            <a:r>
              <a:rPr lang="ru-RU" sz="2000" b="1" dirty="0">
                <a:solidFill>
                  <a:srgbClr val="0000FF"/>
                </a:solidFill>
                <a:latin typeface="Times New Roman" panose="02020603050405020304" pitchFamily="18" charset="0"/>
                <a:cs typeface="Times New Roman" panose="02020603050405020304" pitchFamily="18" charset="0"/>
              </a:rPr>
              <a:t>  </a:t>
            </a:r>
            <a:r>
              <a:rPr lang="ru-RU" sz="2000" b="1" dirty="0" err="1">
                <a:solidFill>
                  <a:srgbClr val="0000FF"/>
                </a:solidFill>
                <a:latin typeface="Times New Roman" panose="02020603050405020304" pitchFamily="18" charset="0"/>
                <a:cs typeface="Times New Roman" panose="02020603050405020304" pitchFamily="18" charset="0"/>
              </a:rPr>
              <a:t>Сумського</a:t>
            </a:r>
            <a:r>
              <a:rPr lang="ru-RU" sz="2000" b="1" dirty="0">
                <a:solidFill>
                  <a:srgbClr val="0000FF"/>
                </a:solidFill>
                <a:latin typeface="Times New Roman" panose="02020603050405020304" pitchFamily="18" charset="0"/>
                <a:cs typeface="Times New Roman" panose="02020603050405020304" pitchFamily="18" charset="0"/>
              </a:rPr>
              <a:t> ОІППО </a:t>
            </a:r>
          </a:p>
        </p:txBody>
      </p:sp>
      <p:pic>
        <p:nvPicPr>
          <p:cNvPr id="7" name="Рисунок 6"/>
          <p:cNvPicPr>
            <a:picLocks noChangeAspect="1"/>
          </p:cNvPicPr>
          <p:nvPr/>
        </p:nvPicPr>
        <p:blipFill>
          <a:blip r:embed="rId4"/>
          <a:stretch>
            <a:fillRect/>
          </a:stretch>
        </p:blipFill>
        <p:spPr>
          <a:xfrm>
            <a:off x="-33849" y="1267097"/>
            <a:ext cx="2452052" cy="1908212"/>
          </a:xfrm>
          <a:prstGeom prst="rect">
            <a:avLst/>
          </a:prstGeom>
        </p:spPr>
      </p:pic>
      <p:pic>
        <p:nvPicPr>
          <p:cNvPr id="8" name="Рисунок 7"/>
          <p:cNvPicPr>
            <a:picLocks noChangeAspect="1"/>
          </p:cNvPicPr>
          <p:nvPr/>
        </p:nvPicPr>
        <p:blipFill>
          <a:blip r:embed="rId5"/>
          <a:stretch>
            <a:fillRect/>
          </a:stretch>
        </p:blipFill>
        <p:spPr>
          <a:xfrm>
            <a:off x="9993086" y="4702393"/>
            <a:ext cx="1959307" cy="1870248"/>
          </a:xfrm>
          <a:prstGeom prst="rect">
            <a:avLst/>
          </a:prstGeom>
        </p:spPr>
      </p:pic>
    </p:spTree>
    <p:extLst>
      <p:ext uri="{BB962C8B-B14F-4D97-AF65-F5344CB8AC3E}">
        <p14:creationId xmlns:p14="http://schemas.microsoft.com/office/powerpoint/2010/main" val="607261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069"/>
            <a:ext cx="12192000" cy="6858000"/>
          </a:xfrm>
          <a:prstGeom prst="rect">
            <a:avLst/>
          </a:prstGeom>
        </p:spPr>
      </p:pic>
      <p:sp>
        <p:nvSpPr>
          <p:cNvPr id="2" name="Заголовок 1"/>
          <p:cNvSpPr>
            <a:spLocks noGrp="1"/>
          </p:cNvSpPr>
          <p:nvPr>
            <p:ph type="title"/>
          </p:nvPr>
        </p:nvSpPr>
        <p:spPr>
          <a:xfrm>
            <a:off x="1071154" y="640079"/>
            <a:ext cx="10580915" cy="509451"/>
          </a:xfrm>
        </p:spPr>
        <p:txBody>
          <a:bodyPr>
            <a:normAutofit fontScale="90000"/>
          </a:bodyPr>
          <a:lstStyle/>
          <a:p>
            <a:pPr marL="0" indent="0"/>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700" b="1" dirty="0">
                <a:solidFill>
                  <a:srgbClr val="002060"/>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РОЗДІЛИ ПЛАНУ РОБОТИ</a:t>
            </a: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2. РОЗДІЛ </a:t>
            </a: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002060"/>
                </a:solidFill>
                <a:latin typeface="Times New Roman" panose="02020603050405020304" pitchFamily="18" charset="0"/>
                <a:ea typeface="+mn-ea"/>
                <a:cs typeface="Times New Roman" panose="02020603050405020304" pitchFamily="18" charset="0"/>
              </a:rPr>
              <a:t>ДІЯЛЬНІСТЬ СТРУКТУР КОЛЕГІАЛЬНОГО УПРАВЛІННЯ</a:t>
            </a:r>
            <a:br>
              <a:rPr lang="uk-UA" sz="2800" b="1" dirty="0">
                <a:solidFill>
                  <a:srgbClr val="002060"/>
                </a:solidFill>
                <a:latin typeface="Times New Roman" panose="02020603050405020304" pitchFamily="18" charset="0"/>
                <a:ea typeface="+mn-ea"/>
                <a:cs typeface="Times New Roman" panose="02020603050405020304" pitchFamily="18" charset="0"/>
              </a:rPr>
            </a:br>
            <a:r>
              <a:rPr lang="uk-UA" sz="2800" b="1" dirty="0">
                <a:solidFill>
                  <a:srgbClr val="0070C0"/>
                </a:solidFill>
                <a:latin typeface="Times New Roman" panose="02020603050405020304" pitchFamily="18" charset="0"/>
                <a:ea typeface="+mn-ea"/>
                <a:cs typeface="Times New Roman" panose="02020603050405020304" pitchFamily="18" charset="0"/>
              </a:rPr>
              <a:t>Загальні збори (конференції) </a:t>
            </a:r>
            <a:r>
              <a:rPr lang="uk-UA" sz="2800" b="1" dirty="0">
                <a:solidFill>
                  <a:srgbClr val="0070C0"/>
                </a:solidFill>
                <a:latin typeface="Times New Roman" panose="02020603050405020304" pitchFamily="18" charset="0"/>
                <a:ea typeface="Times New Roman" panose="02020603050405020304" pitchFamily="18" charset="0"/>
              </a:rPr>
              <a:t>колективу, виробнича нарада, адміністративна нарада</a:t>
            </a:r>
            <a:r>
              <a:rPr lang="uk-UA" sz="2800" b="1" dirty="0">
                <a:solidFill>
                  <a:srgbClr val="0070C0"/>
                </a:solidFill>
                <a:latin typeface="Times New Roman" panose="02020603050405020304" pitchFamily="18" charset="0"/>
                <a:ea typeface="+mn-ea"/>
                <a:cs typeface="Times New Roman" panose="02020603050405020304" pitchFamily="18" charset="0"/>
              </a:rPr>
              <a:t>;</a:t>
            </a:r>
            <a:br>
              <a:rPr lang="uk-UA" sz="2800" b="1" dirty="0">
                <a:solidFill>
                  <a:srgbClr val="0070C0"/>
                </a:solidFill>
                <a:latin typeface="Times New Roman" panose="02020603050405020304" pitchFamily="18" charset="0"/>
                <a:ea typeface="+mn-ea"/>
                <a:cs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Педагогічна рада;</a:t>
            </a:r>
            <a:br>
              <a:rPr lang="uk-UA" sz="2800" b="1" dirty="0">
                <a:solidFill>
                  <a:srgbClr val="0070C0"/>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Атестаційна комісія </a:t>
            </a:r>
            <a:r>
              <a:rPr lang="uk-UA" sz="2800" b="1" i="1" dirty="0">
                <a:solidFill>
                  <a:srgbClr val="0070C0"/>
                </a:solidFill>
                <a:latin typeface="Times New Roman" panose="02020603050405020304" pitchFamily="18" charset="0"/>
                <a:ea typeface="Times New Roman" panose="02020603050405020304" pitchFamily="18" charset="0"/>
              </a:rPr>
              <a:t>(</a:t>
            </a:r>
            <a:r>
              <a:rPr lang="uk-UA" sz="2000" b="1" i="1" dirty="0">
                <a:solidFill>
                  <a:srgbClr val="002060"/>
                </a:solidFill>
                <a:latin typeface="Times New Roman" panose="02020603050405020304" pitchFamily="18" charset="0"/>
                <a:ea typeface="Times New Roman" panose="02020603050405020304" pitchFamily="18" charset="0"/>
              </a:rPr>
              <a:t>Закон України «Про дошкільну освіту» ст.32., Типове положення про атестацію </a:t>
            </a:r>
            <a:r>
              <a:rPr lang="uk-UA" sz="2000" b="1" i="1" dirty="0" err="1">
                <a:solidFill>
                  <a:srgbClr val="002060"/>
                </a:solidFill>
                <a:latin typeface="Times New Roman" panose="02020603050405020304" pitchFamily="18" charset="0"/>
                <a:ea typeface="Times New Roman" panose="02020603050405020304" pitchFamily="18" charset="0"/>
              </a:rPr>
              <a:t>пед.працівників</a:t>
            </a:r>
            <a:r>
              <a:rPr lang="uk-UA" sz="2000" b="1" i="1" dirty="0">
                <a:solidFill>
                  <a:srgbClr val="002060"/>
                </a:solidFill>
                <a:latin typeface="Times New Roman" panose="02020603050405020304" pitchFamily="18" charset="0"/>
                <a:ea typeface="Times New Roman" panose="02020603050405020304" pitchFamily="18" charset="0"/>
              </a:rPr>
              <a:t>);</a:t>
            </a:r>
            <a:br>
              <a:rPr lang="uk-UA" sz="2000" b="1" dirty="0">
                <a:solidFill>
                  <a:srgbClr val="002060"/>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К</a:t>
            </a:r>
            <a:r>
              <a:rPr lang="uk-UA" sz="2800" b="1" dirty="0">
                <a:solidFill>
                  <a:srgbClr val="0070C0"/>
                </a:solidFill>
                <a:highlight>
                  <a:srgbClr val="FFFFFF"/>
                </a:highlight>
                <a:latin typeface="Times New Roman" panose="02020603050405020304" pitchFamily="18" charset="0"/>
                <a:ea typeface="Times New Roman" panose="02020603050405020304" pitchFamily="18" charset="0"/>
              </a:rPr>
              <a:t>оманда супроводу дитини з ООП</a:t>
            </a:r>
            <a:r>
              <a:rPr lang="ru-RU" sz="2100" b="1" dirty="0">
                <a:solidFill>
                  <a:srgbClr val="002060"/>
                </a:solidFill>
                <a:latin typeface="Times New Roman" panose="02020603050405020304" pitchFamily="18" charset="0"/>
                <a:ea typeface="+mn-ea"/>
                <a:cs typeface="Times New Roman" panose="02020603050405020304" pitchFamily="18" charset="0"/>
              </a:rPr>
              <a:t> </a:t>
            </a:r>
            <a:r>
              <a:rPr lang="ru-RU" sz="2000" b="1" i="1" dirty="0">
                <a:solidFill>
                  <a:srgbClr val="002060"/>
                </a:solidFill>
                <a:latin typeface="Times New Roman" panose="02020603050405020304" pitchFamily="18" charset="0"/>
                <a:ea typeface="+mn-ea"/>
                <a:cs typeface="Times New Roman" panose="02020603050405020304" pitchFamily="18" charset="0"/>
              </a:rPr>
              <a:t>(постанова </a:t>
            </a:r>
            <a:r>
              <a:rPr lang="ru-RU" sz="2000" b="1" i="1" dirty="0" err="1">
                <a:solidFill>
                  <a:srgbClr val="002060"/>
                </a:solidFill>
                <a:latin typeface="Times New Roman" panose="02020603050405020304" pitchFamily="18" charset="0"/>
                <a:ea typeface="+mn-ea"/>
                <a:cs typeface="Times New Roman" panose="02020603050405020304" pitchFamily="18" charset="0"/>
              </a:rPr>
              <a:t>Кабінету</a:t>
            </a:r>
            <a:r>
              <a:rPr lang="ru-RU" sz="2000" b="1" i="1" dirty="0">
                <a:solidFill>
                  <a:srgbClr val="002060"/>
                </a:solidFill>
                <a:latin typeface="Times New Roman" panose="02020603050405020304" pitchFamily="18" charset="0"/>
                <a:ea typeface="+mn-ea"/>
                <a:cs typeface="Times New Roman" panose="02020603050405020304" pitchFamily="18" charset="0"/>
              </a:rPr>
              <a:t> </a:t>
            </a:r>
            <a:r>
              <a:rPr lang="ru-RU" sz="2000" b="1" i="1" dirty="0" err="1">
                <a:solidFill>
                  <a:srgbClr val="002060"/>
                </a:solidFill>
                <a:latin typeface="Times New Roman" panose="02020603050405020304" pitchFamily="18" charset="0"/>
                <a:ea typeface="+mn-ea"/>
                <a:cs typeface="Times New Roman" panose="02020603050405020304" pitchFamily="18" charset="0"/>
              </a:rPr>
              <a:t>Міністрів</a:t>
            </a:r>
            <a:r>
              <a:rPr lang="ru-RU" sz="2000" b="1" i="1" dirty="0">
                <a:solidFill>
                  <a:srgbClr val="002060"/>
                </a:solidFill>
                <a:latin typeface="Times New Roman" panose="02020603050405020304" pitchFamily="18" charset="0"/>
                <a:ea typeface="+mn-ea"/>
                <a:cs typeface="Times New Roman" panose="02020603050405020304" pitchFamily="18" charset="0"/>
              </a:rPr>
              <a:t> </a:t>
            </a:r>
            <a:r>
              <a:rPr lang="ru-RU" sz="2000" b="1" i="1" dirty="0" err="1">
                <a:solidFill>
                  <a:srgbClr val="002060"/>
                </a:solidFill>
                <a:latin typeface="Times New Roman" panose="02020603050405020304" pitchFamily="18" charset="0"/>
                <a:ea typeface="+mn-ea"/>
                <a:cs typeface="Times New Roman" panose="02020603050405020304" pitchFamily="18" charset="0"/>
              </a:rPr>
              <a:t>України</a:t>
            </a:r>
            <a:r>
              <a:rPr lang="ru-RU" sz="2000" b="1" i="1" dirty="0">
                <a:solidFill>
                  <a:srgbClr val="002060"/>
                </a:solidFill>
                <a:latin typeface="Times New Roman" panose="02020603050405020304" pitchFamily="18" charset="0"/>
                <a:ea typeface="+mn-ea"/>
                <a:cs typeface="Times New Roman" panose="02020603050405020304" pitchFamily="18" charset="0"/>
              </a:rPr>
              <a:t> </a:t>
            </a:r>
            <a:r>
              <a:rPr lang="ru-RU" sz="2000" b="1" i="1" dirty="0" err="1">
                <a:solidFill>
                  <a:srgbClr val="002060"/>
                </a:solidFill>
                <a:latin typeface="Times New Roman" panose="02020603050405020304" pitchFamily="18" charset="0"/>
                <a:ea typeface="+mn-ea"/>
                <a:cs typeface="Times New Roman" panose="02020603050405020304" pitchFamily="18" charset="0"/>
              </a:rPr>
              <a:t>від</a:t>
            </a:r>
            <a:r>
              <a:rPr lang="ru-RU" sz="2000" b="1" i="1" dirty="0">
                <a:solidFill>
                  <a:srgbClr val="002060"/>
                </a:solidFill>
                <a:latin typeface="Times New Roman" panose="02020603050405020304" pitchFamily="18" charset="0"/>
                <a:ea typeface="+mn-ea"/>
                <a:cs typeface="Times New Roman" panose="02020603050405020304" pitchFamily="18" charset="0"/>
              </a:rPr>
              <a:t> 28.07.2021 № 769 «Порядок </a:t>
            </a:r>
            <a:r>
              <a:rPr lang="ru-RU" sz="2000" b="1" i="1" dirty="0" err="1">
                <a:solidFill>
                  <a:srgbClr val="002060"/>
                </a:solidFill>
                <a:latin typeface="Times New Roman" panose="02020603050405020304" pitchFamily="18" charset="0"/>
                <a:ea typeface="+mn-ea"/>
                <a:cs typeface="Times New Roman" panose="02020603050405020304" pitchFamily="18" charset="0"/>
              </a:rPr>
              <a:t>організації</a:t>
            </a:r>
            <a:r>
              <a:rPr lang="ru-RU" sz="2000" b="1" i="1" dirty="0">
                <a:solidFill>
                  <a:srgbClr val="002060"/>
                </a:solidFill>
                <a:latin typeface="Times New Roman" panose="02020603050405020304" pitchFamily="18" charset="0"/>
                <a:ea typeface="+mn-ea"/>
                <a:cs typeface="Times New Roman" panose="02020603050405020304" pitchFamily="18" charset="0"/>
              </a:rPr>
              <a:t> </a:t>
            </a:r>
            <a:r>
              <a:rPr lang="ru-RU" sz="2000" b="1" i="1" dirty="0" err="1">
                <a:solidFill>
                  <a:srgbClr val="002060"/>
                </a:solidFill>
                <a:latin typeface="Times New Roman" panose="02020603050405020304" pitchFamily="18" charset="0"/>
                <a:ea typeface="+mn-ea"/>
                <a:cs typeface="Times New Roman" panose="02020603050405020304" pitchFamily="18" charset="0"/>
              </a:rPr>
              <a:t>діяльності</a:t>
            </a:r>
            <a:r>
              <a:rPr lang="ru-RU" sz="2000" b="1" i="1" dirty="0">
                <a:solidFill>
                  <a:srgbClr val="002060"/>
                </a:solidFill>
                <a:latin typeface="Times New Roman" panose="02020603050405020304" pitchFamily="18" charset="0"/>
                <a:ea typeface="+mn-ea"/>
                <a:cs typeface="Times New Roman" panose="02020603050405020304" pitchFamily="18" charset="0"/>
              </a:rPr>
              <a:t> </a:t>
            </a:r>
            <a:r>
              <a:rPr lang="ru-RU" sz="2000" b="1" i="1" dirty="0" err="1">
                <a:solidFill>
                  <a:srgbClr val="002060"/>
                </a:solidFill>
                <a:latin typeface="Times New Roman" panose="02020603050405020304" pitchFamily="18" charset="0"/>
                <a:ea typeface="+mn-ea"/>
                <a:cs typeface="Times New Roman" panose="02020603050405020304" pitchFamily="18" charset="0"/>
              </a:rPr>
              <a:t>інклюзивних</a:t>
            </a:r>
            <a:r>
              <a:rPr lang="ru-RU" sz="2000" b="1" i="1" dirty="0">
                <a:solidFill>
                  <a:srgbClr val="002060"/>
                </a:solidFill>
                <a:latin typeface="Times New Roman" panose="02020603050405020304" pitchFamily="18" charset="0"/>
                <a:ea typeface="+mn-ea"/>
                <a:cs typeface="Times New Roman" panose="02020603050405020304" pitchFamily="18" charset="0"/>
              </a:rPr>
              <a:t> </a:t>
            </a:r>
            <a:r>
              <a:rPr lang="ru-RU" sz="2000" b="1" i="1" dirty="0" err="1">
                <a:solidFill>
                  <a:srgbClr val="002060"/>
                </a:solidFill>
                <a:latin typeface="Times New Roman" panose="02020603050405020304" pitchFamily="18" charset="0"/>
                <a:ea typeface="+mn-ea"/>
                <a:cs typeface="Times New Roman" panose="02020603050405020304" pitchFamily="18" charset="0"/>
              </a:rPr>
              <a:t>груп</a:t>
            </a:r>
            <a:r>
              <a:rPr lang="ru-RU" sz="2000" b="1" i="1" dirty="0">
                <a:solidFill>
                  <a:srgbClr val="002060"/>
                </a:solidFill>
                <a:latin typeface="Times New Roman" panose="02020603050405020304" pitchFamily="18" charset="0"/>
                <a:ea typeface="+mn-ea"/>
                <a:cs typeface="Times New Roman" panose="02020603050405020304" pitchFamily="18" charset="0"/>
              </a:rPr>
              <a:t> у закладах </a:t>
            </a:r>
            <a:r>
              <a:rPr lang="ru-RU" sz="2000" b="1" i="1" dirty="0" err="1">
                <a:solidFill>
                  <a:srgbClr val="002060"/>
                </a:solidFill>
                <a:latin typeface="Times New Roman" panose="02020603050405020304" pitchFamily="18" charset="0"/>
                <a:ea typeface="+mn-ea"/>
                <a:cs typeface="Times New Roman" panose="02020603050405020304" pitchFamily="18" charset="0"/>
              </a:rPr>
              <a:t>дошкільної</a:t>
            </a:r>
            <a:r>
              <a:rPr lang="ru-RU" sz="2000" b="1" i="1" dirty="0">
                <a:solidFill>
                  <a:srgbClr val="002060"/>
                </a:solidFill>
                <a:latin typeface="Times New Roman" panose="02020603050405020304" pitchFamily="18" charset="0"/>
                <a:ea typeface="+mn-ea"/>
                <a:cs typeface="Times New Roman" panose="02020603050405020304" pitchFamily="18" charset="0"/>
              </a:rPr>
              <a:t> </a:t>
            </a:r>
            <a:r>
              <a:rPr lang="ru-RU" sz="2000" b="1" i="1" dirty="0" err="1">
                <a:solidFill>
                  <a:srgbClr val="002060"/>
                </a:solidFill>
                <a:latin typeface="Times New Roman" panose="02020603050405020304" pitchFamily="18" charset="0"/>
                <a:ea typeface="+mn-ea"/>
                <a:cs typeface="Times New Roman" panose="02020603050405020304" pitchFamily="18" charset="0"/>
              </a:rPr>
              <a:t>освіти</a:t>
            </a:r>
            <a:r>
              <a:rPr lang="ru-RU" sz="2000" b="1" i="1" dirty="0">
                <a:solidFill>
                  <a:srgbClr val="002060"/>
                </a:solidFill>
                <a:latin typeface="Times New Roman" panose="02020603050405020304" pitchFamily="18" charset="0"/>
                <a:ea typeface="+mn-ea"/>
                <a:cs typeface="Times New Roman" panose="02020603050405020304" pitchFamily="18" charset="0"/>
              </a:rPr>
              <a:t>» </a:t>
            </a:r>
            <a:r>
              <a:rPr lang="ru-RU" sz="2000" b="1" i="1" dirty="0" err="1">
                <a:solidFill>
                  <a:srgbClr val="002060"/>
                </a:solidFill>
                <a:latin typeface="Times New Roman" panose="02020603050405020304" pitchFamily="18" charset="0"/>
                <a:ea typeface="+mn-ea"/>
                <a:cs typeface="Times New Roman" panose="02020603050405020304" pitchFamily="18" charset="0"/>
              </a:rPr>
              <a:t>набирає</a:t>
            </a:r>
            <a:r>
              <a:rPr lang="ru-RU" sz="2000" b="1" i="1" dirty="0">
                <a:solidFill>
                  <a:srgbClr val="002060"/>
                </a:solidFill>
                <a:latin typeface="Times New Roman" panose="02020603050405020304" pitchFamily="18" charset="0"/>
                <a:ea typeface="+mn-ea"/>
                <a:cs typeface="Times New Roman" panose="02020603050405020304" pitchFamily="18" charset="0"/>
              </a:rPr>
              <a:t> </a:t>
            </a:r>
            <a:r>
              <a:rPr lang="ru-RU" sz="2000" b="1" i="1" dirty="0" err="1">
                <a:solidFill>
                  <a:srgbClr val="002060"/>
                </a:solidFill>
                <a:latin typeface="Times New Roman" panose="02020603050405020304" pitchFamily="18" charset="0"/>
                <a:ea typeface="+mn-ea"/>
                <a:cs typeface="Times New Roman" panose="02020603050405020304" pitchFamily="18" charset="0"/>
              </a:rPr>
              <a:t>чинності</a:t>
            </a:r>
            <a:r>
              <a:rPr lang="ru-RU" sz="2000" b="1" i="1" dirty="0">
                <a:solidFill>
                  <a:srgbClr val="002060"/>
                </a:solidFill>
                <a:latin typeface="Times New Roman" panose="02020603050405020304" pitchFamily="18" charset="0"/>
                <a:ea typeface="+mn-ea"/>
                <a:cs typeface="Times New Roman" panose="02020603050405020304" pitchFamily="18" charset="0"/>
              </a:rPr>
              <a:t> з 01.01.2022р)</a:t>
            </a:r>
            <a:r>
              <a:rPr lang="uk-UA" sz="2800" b="1" dirty="0">
                <a:solidFill>
                  <a:srgbClr val="0070C0"/>
                </a:solidFill>
                <a:highlight>
                  <a:srgbClr val="FFFFFF"/>
                </a:highlight>
                <a:latin typeface="Times New Roman" panose="02020603050405020304" pitchFamily="18" charset="0"/>
                <a:ea typeface="Times New Roman" panose="02020603050405020304" pitchFamily="18" charset="0"/>
              </a:rPr>
              <a:t>;</a:t>
            </a:r>
            <a:br>
              <a:rPr lang="uk-UA" sz="2800" b="1" dirty="0">
                <a:solidFill>
                  <a:srgbClr val="0070C0"/>
                </a:solidFill>
                <a:highlight>
                  <a:srgbClr val="FFFFFF"/>
                </a:highlight>
                <a:latin typeface="Times New Roman" panose="02020603050405020304" pitchFamily="18" charset="0"/>
                <a:ea typeface="Times New Roman" panose="02020603050405020304" pitchFamily="18" charset="0"/>
              </a:rPr>
            </a:br>
            <a:r>
              <a:rPr lang="uk-UA" sz="2800" b="1" dirty="0">
                <a:solidFill>
                  <a:srgbClr val="0070C0"/>
                </a:solidFill>
                <a:highlight>
                  <a:srgbClr val="FFFFFF"/>
                </a:highlight>
                <a:latin typeface="Times New Roman" panose="02020603050405020304" pitchFamily="18" charset="0"/>
                <a:ea typeface="Times New Roman" panose="02020603050405020304" pitchFamily="18" charset="0"/>
              </a:rPr>
              <a:t>К</a:t>
            </a:r>
            <a:r>
              <a:rPr lang="uk-UA" sz="2800" b="1" dirty="0">
                <a:solidFill>
                  <a:srgbClr val="0070C0"/>
                </a:solidFill>
                <a:latin typeface="Times New Roman" panose="02020603050405020304" pitchFamily="18" charset="0"/>
                <a:ea typeface="Times New Roman" panose="02020603050405020304" pitchFamily="18" charset="0"/>
              </a:rPr>
              <a:t>омісії з харчування, охорони праці та безпеки життєдіяльності, цивільного захисту,  організації та проведення експертизи цінності документів тощо</a:t>
            </a:r>
            <a:br>
              <a:rPr lang="uk-UA" sz="2800" b="1" dirty="0">
                <a:solidFill>
                  <a:srgbClr val="0070C0"/>
                </a:solidFill>
                <a:latin typeface="Times New Roman" panose="02020603050405020304" pitchFamily="18" charset="0"/>
                <a:ea typeface="Times New Roman" panose="02020603050405020304" pitchFamily="18" charset="0"/>
              </a:rPr>
            </a:br>
            <a:r>
              <a:rPr lang="uk-UA" sz="2800" dirty="0">
                <a:latin typeface="Times New Roman" panose="02020603050405020304" pitchFamily="18" charset="0"/>
                <a:ea typeface="Times New Roman" panose="02020603050405020304" pitchFamily="18" charset="0"/>
              </a:rPr>
              <a:t> </a:t>
            </a:r>
            <a:br>
              <a:rPr lang="uk-UA" sz="2800" dirty="0">
                <a:latin typeface="Times New Roman" panose="02020603050405020304" pitchFamily="18" charset="0"/>
                <a:ea typeface="Times New Roman" panose="02020603050405020304" pitchFamily="18" charset="0"/>
              </a:rPr>
            </a:br>
            <a:br>
              <a:rPr lang="uk-UA" sz="28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002060"/>
                </a:solidFill>
                <a:latin typeface="Times New Roman" panose="02020603050405020304" pitchFamily="18" charset="0"/>
                <a:ea typeface="+mn-ea"/>
                <a:cs typeface="Times New Roman" panose="02020603050405020304" pitchFamily="18" charset="0"/>
              </a:rPr>
            </a:b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0161345" y="4807220"/>
            <a:ext cx="1757197" cy="1828711"/>
          </a:xfrm>
          <a:prstGeom prst="rect">
            <a:avLst/>
          </a:prstGeom>
        </p:spPr>
      </p:pic>
      <p:pic>
        <p:nvPicPr>
          <p:cNvPr id="4" name="Рисунок 3"/>
          <p:cNvPicPr>
            <a:picLocks noChangeAspect="1"/>
          </p:cNvPicPr>
          <p:nvPr/>
        </p:nvPicPr>
        <p:blipFill>
          <a:blip r:embed="rId4"/>
          <a:stretch>
            <a:fillRect/>
          </a:stretch>
        </p:blipFill>
        <p:spPr>
          <a:xfrm>
            <a:off x="3160123" y="5096633"/>
            <a:ext cx="5035732" cy="1341236"/>
          </a:xfrm>
          <a:prstGeom prst="rect">
            <a:avLst/>
          </a:prstGeom>
        </p:spPr>
      </p:pic>
      <p:pic>
        <p:nvPicPr>
          <p:cNvPr id="6" name="Рисунок 5"/>
          <p:cNvPicPr>
            <a:picLocks noChangeAspect="1"/>
          </p:cNvPicPr>
          <p:nvPr/>
        </p:nvPicPr>
        <p:blipFill>
          <a:blip r:embed="rId5"/>
          <a:stretch>
            <a:fillRect/>
          </a:stretch>
        </p:blipFill>
        <p:spPr>
          <a:xfrm>
            <a:off x="9183189" y="66079"/>
            <a:ext cx="2158438" cy="2166902"/>
          </a:xfrm>
          <a:prstGeom prst="rect">
            <a:avLst/>
          </a:prstGeom>
        </p:spPr>
      </p:pic>
      <p:pic>
        <p:nvPicPr>
          <p:cNvPr id="7" name="Рисунок 6"/>
          <p:cNvPicPr>
            <a:picLocks noChangeAspect="1"/>
          </p:cNvPicPr>
          <p:nvPr/>
        </p:nvPicPr>
        <p:blipFill>
          <a:blip r:embed="rId6"/>
          <a:stretch>
            <a:fillRect/>
          </a:stretch>
        </p:blipFill>
        <p:spPr>
          <a:xfrm>
            <a:off x="343930" y="1723530"/>
            <a:ext cx="727224" cy="730530"/>
          </a:xfrm>
          <a:prstGeom prst="rect">
            <a:avLst/>
          </a:prstGeom>
        </p:spPr>
      </p:pic>
    </p:spTree>
    <p:extLst>
      <p:ext uri="{BB962C8B-B14F-4D97-AF65-F5344CB8AC3E}">
        <p14:creationId xmlns:p14="http://schemas.microsoft.com/office/powerpoint/2010/main" val="1256881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20"/>
            <a:ext cx="12192000" cy="6858000"/>
          </a:xfrm>
          <a:prstGeom prst="rect">
            <a:avLst/>
          </a:prstGeom>
        </p:spPr>
      </p:pic>
      <p:sp>
        <p:nvSpPr>
          <p:cNvPr id="2" name="Заголовок 1"/>
          <p:cNvSpPr>
            <a:spLocks noGrp="1"/>
          </p:cNvSpPr>
          <p:nvPr>
            <p:ph type="title"/>
          </p:nvPr>
        </p:nvSpPr>
        <p:spPr>
          <a:xfrm>
            <a:off x="731520" y="1"/>
            <a:ext cx="10920549" cy="731520"/>
          </a:xfrm>
        </p:spPr>
        <p:txBody>
          <a:bodyPr>
            <a:normAutofit fontScale="90000"/>
          </a:bodyPr>
          <a:lstStyle/>
          <a:p>
            <a:pPr marL="0" indent="0"/>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700" b="1" dirty="0">
                <a:solidFill>
                  <a:srgbClr val="002060"/>
                </a:solidFill>
                <a:latin typeface="Times New Roman" panose="02020603050405020304" pitchFamily="18" charset="0"/>
                <a:cs typeface="Times New Roman" panose="02020603050405020304" pitchFamily="18" charset="0"/>
              </a:rPr>
              <a:t>ПЛАНУВАННЯ ОСВІТНЬОЇ ДІЯЛЬНОСТІ</a:t>
            </a:r>
            <a:br>
              <a:rPr lang="uk-UA" sz="2700" b="1" dirty="0">
                <a:solidFill>
                  <a:srgbClr val="002060"/>
                </a:solidFill>
                <a:latin typeface="Times New Roman" panose="02020603050405020304" pitchFamily="18" charset="0"/>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РОЗДІЛИ ПЛАНУ РОБОТИ</a:t>
            </a: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3.РОЗДІЛ </a:t>
            </a: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002060"/>
                </a:solidFill>
                <a:latin typeface="Times New Roman" panose="02020603050405020304" pitchFamily="18" charset="0"/>
                <a:ea typeface="+mn-ea"/>
                <a:cs typeface="Times New Roman" panose="02020603050405020304" pitchFamily="18" charset="0"/>
              </a:rPr>
              <a:t>ДІЯЛЬНІСТЬ МЕТОДИЧНОГО КАБІНЕТУ</a:t>
            </a:r>
            <a:br>
              <a:rPr lang="uk-UA" sz="2800" b="1" dirty="0">
                <a:solidFill>
                  <a:srgbClr val="002060"/>
                </a:solidFill>
                <a:latin typeface="Times New Roman" panose="02020603050405020304" pitchFamily="18" charset="0"/>
                <a:ea typeface="+mn-ea"/>
                <a:cs typeface="Times New Roman" panose="02020603050405020304" pitchFamily="18" charset="0"/>
              </a:rPr>
            </a:br>
            <a:r>
              <a:rPr lang="uk-UA" sz="2000" b="1" dirty="0">
                <a:solidFill>
                  <a:srgbClr val="002060"/>
                </a:solidFill>
                <a:latin typeface="Times New Roman" panose="02020603050405020304" pitchFamily="18" charset="0"/>
                <a:ea typeface="+mn-ea"/>
                <a:cs typeface="Times New Roman" panose="02020603050405020304" pitchFamily="18" charset="0"/>
              </a:rPr>
              <a:t>(</a:t>
            </a:r>
            <a:r>
              <a:rPr lang="uk-UA" sz="2000" i="1" dirty="0">
                <a:solidFill>
                  <a:srgbClr val="002060"/>
                </a:solidFill>
                <a:latin typeface="Times New Roman" panose="02020603050405020304" pitchFamily="18" charset="0"/>
                <a:ea typeface="+mn-ea"/>
                <a:cs typeface="Times New Roman" panose="02020603050405020304" pitchFamily="18" charset="0"/>
              </a:rPr>
              <a:t>Наказ МОН від 16.04.2018 № 372</a:t>
            </a:r>
            <a:br>
              <a:rPr lang="uk-UA" sz="2000" i="1" dirty="0">
                <a:solidFill>
                  <a:srgbClr val="002060"/>
                </a:solidFill>
                <a:latin typeface="Times New Roman" panose="02020603050405020304" pitchFamily="18" charset="0"/>
                <a:ea typeface="+mn-ea"/>
                <a:cs typeface="Times New Roman" panose="02020603050405020304" pitchFamily="18" charset="0"/>
              </a:rPr>
            </a:br>
            <a:r>
              <a:rPr lang="uk-UA" sz="2000" i="1" dirty="0">
                <a:solidFill>
                  <a:srgbClr val="002060"/>
                </a:solidFill>
                <a:latin typeface="Times New Roman" panose="02020603050405020304" pitchFamily="18" charset="0"/>
                <a:ea typeface="+mn-ea"/>
                <a:cs typeface="Times New Roman" panose="02020603050405020304" pitchFamily="18" charset="0"/>
              </a:rPr>
              <a:t> «Примірне положення про методичний кабінет  ЗДО»)</a:t>
            </a:r>
            <a:br>
              <a:rPr lang="uk-UA" sz="2000" dirty="0">
                <a:solidFill>
                  <a:srgbClr val="002060"/>
                </a:solidFill>
                <a:latin typeface="Times New Roman" panose="02020603050405020304" pitchFamily="18" charset="0"/>
                <a:ea typeface="+mn-ea"/>
                <a:cs typeface="Times New Roman" panose="02020603050405020304" pitchFamily="18" charset="0"/>
              </a:rPr>
            </a:br>
            <a:r>
              <a:rPr lang="uk-UA" sz="2800" b="1" dirty="0">
                <a:solidFill>
                  <a:srgbClr val="0000FF"/>
                </a:solidFill>
                <a:latin typeface="Times New Roman" panose="02020603050405020304" pitchFamily="18" charset="0"/>
                <a:ea typeface="Times New Roman" panose="02020603050405020304" pitchFamily="18" charset="0"/>
              </a:rPr>
              <a:t>МЕТОДИЧНА РОБОТА З КАДРАМИ</a:t>
            </a:r>
            <a:br>
              <a:rPr lang="uk-UA" sz="2800" b="1" dirty="0">
                <a:solidFill>
                  <a:srgbClr val="0000FF"/>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Підвищення професійної компетентності </a:t>
            </a:r>
            <a:br>
              <a:rPr lang="uk-UA" sz="2800" b="1" dirty="0">
                <a:solidFill>
                  <a:srgbClr val="0070C0"/>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Розвиток професійної творчості</a:t>
            </a:r>
            <a:br>
              <a:rPr lang="uk-UA" sz="2800" b="1" dirty="0">
                <a:solidFill>
                  <a:srgbClr val="0070C0"/>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Самоосвіта</a:t>
            </a:r>
            <a:br>
              <a:rPr lang="uk-UA" sz="2800" b="1" dirty="0">
                <a:solidFill>
                  <a:srgbClr val="0070C0"/>
                </a:solidFill>
                <a:latin typeface="Times New Roman" panose="02020603050405020304" pitchFamily="18" charset="0"/>
                <a:ea typeface="Times New Roman" panose="02020603050405020304" pitchFamily="18" charset="0"/>
              </a:rPr>
            </a:br>
            <a:r>
              <a:rPr lang="uk-UA" sz="3100" b="1" dirty="0">
                <a:solidFill>
                  <a:srgbClr val="0070C0"/>
                </a:solidFill>
                <a:latin typeface="Times New Roman" panose="02020603050405020304" pitchFamily="18" charset="0"/>
                <a:ea typeface="Times New Roman" panose="02020603050405020304" pitchFamily="18" charset="0"/>
              </a:rPr>
              <a:t>Підвищення кваліфікації </a:t>
            </a:r>
            <a:r>
              <a:rPr lang="uk-UA" sz="2000" dirty="0">
                <a:solidFill>
                  <a:srgbClr val="0070C0"/>
                </a:solidFill>
                <a:latin typeface="Times New Roman" panose="02020603050405020304" pitchFamily="18" charset="0"/>
                <a:ea typeface="Times New Roman" panose="02020603050405020304" pitchFamily="18" charset="0"/>
              </a:rPr>
              <a:t>(заходи з атестації, курси,  участь у методичних заходах різного рівня</a:t>
            </a:r>
            <a:r>
              <a:rPr lang="uk-UA" sz="2800" dirty="0">
                <a:solidFill>
                  <a:srgbClr val="0070C0"/>
                </a:solidFill>
                <a:latin typeface="Times New Roman" panose="02020603050405020304" pitchFamily="18" charset="0"/>
                <a:ea typeface="Times New Roman" panose="02020603050405020304" pitchFamily="18" charset="0"/>
              </a:rPr>
              <a:t>, </a:t>
            </a:r>
            <a:r>
              <a:rPr lang="uk-UA" sz="2800" dirty="0">
                <a:solidFill>
                  <a:srgbClr val="002060"/>
                </a:solidFill>
                <a:latin typeface="Times New Roman" panose="02020603050405020304" pitchFamily="18" charset="0"/>
                <a:ea typeface="Times New Roman" panose="02020603050405020304" pitchFamily="18" charset="0"/>
              </a:rPr>
              <a:t>«</a:t>
            </a:r>
            <a:r>
              <a:rPr lang="uk-UA" sz="2000" i="1" dirty="0">
                <a:solidFill>
                  <a:srgbClr val="002060"/>
                </a:solidFill>
                <a:latin typeface="Times New Roman" panose="02020603050405020304" pitchFamily="18" charset="0"/>
                <a:ea typeface="Times New Roman" panose="02020603050405020304" pitchFamily="18" charset="0"/>
              </a:rPr>
              <a:t>Порядок підвищення кваліфікації педагогічних працівників» Постанова КМУ від 21.08.2019 № 800</a:t>
            </a:r>
            <a:r>
              <a:rPr lang="uk-UA" sz="2800" dirty="0">
                <a:solidFill>
                  <a:srgbClr val="0070C0"/>
                </a:solidFill>
                <a:latin typeface="Times New Roman" panose="02020603050405020304" pitchFamily="18" charset="0"/>
                <a:ea typeface="Times New Roman" panose="02020603050405020304" pitchFamily="18" charset="0"/>
              </a:rPr>
              <a:t>);</a:t>
            </a:r>
            <a:br>
              <a:rPr lang="uk-UA" sz="2800" b="1" dirty="0">
                <a:solidFill>
                  <a:srgbClr val="0070C0"/>
                </a:solidFill>
                <a:latin typeface="Times New Roman" panose="02020603050405020304" pitchFamily="18" charset="0"/>
                <a:ea typeface="+mn-ea"/>
                <a:cs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Моніторинг якості освіти </a:t>
            </a:r>
            <a:r>
              <a:rPr lang="uk-UA" sz="2000" dirty="0">
                <a:solidFill>
                  <a:srgbClr val="0070C0"/>
                </a:solidFill>
                <a:latin typeface="Times New Roman" panose="02020603050405020304" pitchFamily="18" charset="0"/>
                <a:ea typeface="Times New Roman" panose="02020603050405020304" pitchFamily="18" charset="0"/>
              </a:rPr>
              <a:t>(розвиток </a:t>
            </a:r>
            <a:r>
              <a:rPr lang="uk-UA" sz="2000" dirty="0" err="1">
                <a:solidFill>
                  <a:srgbClr val="0070C0"/>
                </a:solidFill>
                <a:latin typeface="Times New Roman" panose="02020603050405020304" pitchFamily="18" charset="0"/>
                <a:ea typeface="Times New Roman" panose="02020603050405020304" pitchFamily="18" charset="0"/>
              </a:rPr>
              <a:t>компетентностей</a:t>
            </a:r>
            <a:r>
              <a:rPr lang="uk-UA" sz="2000" dirty="0">
                <a:solidFill>
                  <a:srgbClr val="0070C0"/>
                </a:solidFill>
                <a:latin typeface="Times New Roman" panose="02020603050405020304" pitchFamily="18" charset="0"/>
                <a:ea typeface="Times New Roman" panose="02020603050405020304" pitchFamily="18" charset="0"/>
              </a:rPr>
              <a:t> дітей, професійних </a:t>
            </a:r>
            <a:r>
              <a:rPr lang="uk-UA" sz="2000" dirty="0" err="1">
                <a:solidFill>
                  <a:srgbClr val="0070C0"/>
                </a:solidFill>
                <a:latin typeface="Times New Roman" panose="02020603050405020304" pitchFamily="18" charset="0"/>
                <a:ea typeface="Times New Roman" panose="02020603050405020304" pitchFamily="18" charset="0"/>
              </a:rPr>
              <a:t>компетентностей</a:t>
            </a:r>
            <a:r>
              <a:rPr lang="uk-UA" sz="2000" dirty="0">
                <a:solidFill>
                  <a:srgbClr val="0070C0"/>
                </a:solidFill>
                <a:latin typeface="Times New Roman" panose="02020603050405020304" pitchFamily="18" charset="0"/>
                <a:ea typeface="Times New Roman" panose="02020603050405020304" pitchFamily="18" charset="0"/>
              </a:rPr>
              <a:t> педагогів; </a:t>
            </a:r>
            <a:r>
              <a:rPr lang="uk-UA" sz="2000" dirty="0">
                <a:solidFill>
                  <a:srgbClr val="002060"/>
                </a:solidFill>
                <a:latin typeface="Times New Roman" panose="02020603050405020304" pitchFamily="18" charset="0"/>
                <a:ea typeface="Times New Roman" panose="02020603050405020304" pitchFamily="18" charset="0"/>
              </a:rPr>
              <a:t>«</a:t>
            </a:r>
            <a:r>
              <a:rPr lang="uk-UA" sz="2000" i="1" dirty="0">
                <a:solidFill>
                  <a:srgbClr val="002060"/>
                </a:solidFill>
                <a:latin typeface="Times New Roman" panose="02020603050405020304" pitchFamily="18" charset="0"/>
                <a:ea typeface="Times New Roman" panose="02020603050405020304" pitchFamily="18" charset="0"/>
              </a:rPr>
              <a:t>Порядок проведення моніторингу якості освіти» Наказ МОН від 16.01.2020 № 54 </a:t>
            </a:r>
            <a:r>
              <a:rPr lang="uk-UA" sz="2000" dirty="0">
                <a:solidFill>
                  <a:srgbClr val="0070C0"/>
                </a:solidFill>
                <a:latin typeface="Times New Roman" panose="02020603050405020304" pitchFamily="18" charset="0"/>
                <a:ea typeface="Times New Roman" panose="02020603050405020304" pitchFamily="18" charset="0"/>
              </a:rPr>
              <a:t>)</a:t>
            </a:r>
            <a:br>
              <a:rPr lang="uk-UA" sz="2000" b="1" dirty="0">
                <a:solidFill>
                  <a:srgbClr val="0070C0"/>
                </a:solidFill>
                <a:latin typeface="Times New Roman" panose="02020603050405020304" pitchFamily="18" charset="0"/>
                <a:ea typeface="+mn-ea"/>
                <a:cs typeface="Times New Roman" panose="02020603050405020304" pitchFamily="18" charset="0"/>
              </a:rPr>
            </a:br>
            <a:endParaRPr lang="ru-RU" sz="2000" b="1" dirty="0">
              <a:solidFill>
                <a:srgbClr val="0070C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7622264" y="731521"/>
            <a:ext cx="4029805" cy="2798307"/>
          </a:xfrm>
          <a:prstGeom prst="rect">
            <a:avLst/>
          </a:prstGeom>
        </p:spPr>
      </p:pic>
      <p:pic>
        <p:nvPicPr>
          <p:cNvPr id="6" name="Рисунок 5"/>
          <p:cNvPicPr>
            <a:picLocks noChangeAspect="1"/>
          </p:cNvPicPr>
          <p:nvPr/>
        </p:nvPicPr>
        <p:blipFill>
          <a:blip r:embed="rId4"/>
          <a:stretch>
            <a:fillRect/>
          </a:stretch>
        </p:blipFill>
        <p:spPr>
          <a:xfrm>
            <a:off x="3979286" y="5342709"/>
            <a:ext cx="5239870" cy="1395607"/>
          </a:xfrm>
          <a:prstGeom prst="rect">
            <a:avLst/>
          </a:prstGeom>
        </p:spPr>
      </p:pic>
      <p:pic>
        <p:nvPicPr>
          <p:cNvPr id="3" name="Рисунок 2"/>
          <p:cNvPicPr>
            <a:picLocks noChangeAspect="1"/>
          </p:cNvPicPr>
          <p:nvPr/>
        </p:nvPicPr>
        <p:blipFill>
          <a:blip r:embed="rId5"/>
          <a:stretch>
            <a:fillRect/>
          </a:stretch>
        </p:blipFill>
        <p:spPr>
          <a:xfrm>
            <a:off x="2355611" y="953591"/>
            <a:ext cx="688035" cy="691163"/>
          </a:xfrm>
          <a:prstGeom prst="rect">
            <a:avLst/>
          </a:prstGeom>
        </p:spPr>
      </p:pic>
    </p:spTree>
    <p:extLst>
      <p:ext uri="{BB962C8B-B14F-4D97-AF65-F5344CB8AC3E}">
        <p14:creationId xmlns:p14="http://schemas.microsoft.com/office/powerpoint/2010/main" val="53604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796834" y="0"/>
            <a:ext cx="10855235" cy="770709"/>
          </a:xfrm>
        </p:spPr>
        <p:txBody>
          <a:bodyPr>
            <a:normAutofit fontScale="90000"/>
          </a:bodyPr>
          <a:lstStyle/>
          <a:p>
            <a:pPr marL="0" indent="0"/>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700" b="1" dirty="0">
                <a:solidFill>
                  <a:srgbClr val="002060"/>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7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РОЗДІЛИ ПЛАНУ РОБОТИ</a:t>
            </a: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4. РОЗДІЛ </a:t>
            </a: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002060"/>
                </a:solidFill>
                <a:latin typeface="Times New Roman" panose="02020603050405020304" pitchFamily="18" charset="0"/>
                <a:ea typeface="+mn-ea"/>
                <a:cs typeface="Times New Roman" panose="02020603050405020304" pitchFamily="18" charset="0"/>
              </a:rPr>
              <a:t>АДМІНІСТРАТИВНО-ГОСПОДАРСЬКА ДІЯЛЬНІСТЬ</a:t>
            </a:r>
            <a:br>
              <a:rPr lang="uk-UA" sz="28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002060"/>
                </a:solidFill>
                <a:latin typeface="Times New Roman" panose="02020603050405020304" pitchFamily="18" charset="0"/>
                <a:ea typeface="+mn-ea"/>
                <a:cs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Забезпечення матеріально-технічних та навчально-методичних умов</a:t>
            </a:r>
            <a:br>
              <a:rPr lang="uk-UA" sz="2800" b="1" dirty="0">
                <a:solidFill>
                  <a:srgbClr val="0070C0"/>
                </a:solidFill>
                <a:latin typeface="Times New Roman" panose="02020603050405020304" pitchFamily="18" charset="0"/>
                <a:ea typeface="Times New Roman" panose="02020603050405020304" pitchFamily="18" charset="0"/>
              </a:rPr>
            </a:br>
            <a:br>
              <a:rPr lang="uk-UA" sz="2800" b="1" dirty="0">
                <a:solidFill>
                  <a:srgbClr val="0070C0"/>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Інструктажі  з питань охорони праці, безпеки життєдіяльності тощо</a:t>
            </a:r>
            <a:br>
              <a:rPr lang="uk-UA" sz="2800" b="1" dirty="0">
                <a:solidFill>
                  <a:srgbClr val="0070C0"/>
                </a:solidFill>
                <a:latin typeface="Times New Roman" panose="02020603050405020304" pitchFamily="18" charset="0"/>
                <a:ea typeface="Times New Roman" panose="02020603050405020304" pitchFamily="18" charset="0"/>
              </a:rPr>
            </a:br>
            <a:br>
              <a:rPr lang="uk-UA" sz="2800" b="1" dirty="0">
                <a:solidFill>
                  <a:srgbClr val="0070C0"/>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С</a:t>
            </a:r>
            <a:r>
              <a:rPr lang="uk-UA" sz="2800" b="1" dirty="0">
                <a:solidFill>
                  <a:srgbClr val="0070C0"/>
                </a:solidFill>
                <a:latin typeface="Times New Roman" panose="02020603050405020304" pitchFamily="18" charset="0"/>
                <a:ea typeface="Times New Roman" panose="02020603050405020304" pitchFamily="18" charset="0"/>
                <a:hlinkClick r:id="rId3"/>
              </a:rPr>
              <a:t>аніт</a:t>
            </a:r>
            <a:r>
              <a:rPr lang="uk-UA" sz="2800" b="1" dirty="0">
                <a:solidFill>
                  <a:srgbClr val="0070C0"/>
                </a:solidFill>
                <a:latin typeface="Times New Roman" panose="02020603050405020304" pitchFamily="18" charset="0"/>
                <a:ea typeface="Times New Roman" panose="02020603050405020304" pitchFamily="18" charset="0"/>
              </a:rPr>
              <a:t>арно-просвітницька  робота (гігієнічне навчання/виховання)</a:t>
            </a:r>
            <a:br>
              <a:rPr lang="uk-UA" sz="2800" b="1" dirty="0">
                <a:solidFill>
                  <a:srgbClr val="0070C0"/>
                </a:solidFill>
                <a:latin typeface="Times New Roman" panose="02020603050405020304" pitchFamily="18" charset="0"/>
                <a:ea typeface="+mn-ea"/>
                <a:cs typeface="Times New Roman" panose="02020603050405020304" pitchFamily="18" charset="0"/>
              </a:rPr>
            </a:br>
            <a:br>
              <a:rPr lang="uk-UA" sz="28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002060"/>
                </a:solidFill>
                <a:latin typeface="Times New Roman" panose="02020603050405020304" pitchFamily="18" charset="0"/>
                <a:ea typeface="+mn-ea"/>
                <a:cs typeface="Times New Roman" panose="02020603050405020304" pitchFamily="18" charset="0"/>
              </a:rPr>
            </a:b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4"/>
          <a:stretch>
            <a:fillRect/>
          </a:stretch>
        </p:blipFill>
        <p:spPr>
          <a:xfrm>
            <a:off x="4223074" y="4474372"/>
            <a:ext cx="2621864" cy="2272593"/>
          </a:xfrm>
          <a:prstGeom prst="rect">
            <a:avLst/>
          </a:prstGeom>
        </p:spPr>
      </p:pic>
      <p:pic>
        <p:nvPicPr>
          <p:cNvPr id="6" name="Рисунок 5"/>
          <p:cNvPicPr>
            <a:picLocks noChangeAspect="1"/>
          </p:cNvPicPr>
          <p:nvPr/>
        </p:nvPicPr>
        <p:blipFill>
          <a:blip r:embed="rId5"/>
          <a:stretch>
            <a:fillRect/>
          </a:stretch>
        </p:blipFill>
        <p:spPr>
          <a:xfrm>
            <a:off x="6844938" y="4369924"/>
            <a:ext cx="1933302" cy="2488076"/>
          </a:xfrm>
          <a:prstGeom prst="rect">
            <a:avLst/>
          </a:prstGeom>
        </p:spPr>
      </p:pic>
      <p:pic>
        <p:nvPicPr>
          <p:cNvPr id="7" name="Рисунок 6"/>
          <p:cNvPicPr>
            <a:picLocks noChangeAspect="1"/>
          </p:cNvPicPr>
          <p:nvPr/>
        </p:nvPicPr>
        <p:blipFill>
          <a:blip r:embed="rId6"/>
          <a:stretch>
            <a:fillRect/>
          </a:stretch>
        </p:blipFill>
        <p:spPr>
          <a:xfrm>
            <a:off x="5868436" y="6103566"/>
            <a:ext cx="1295435" cy="636813"/>
          </a:xfrm>
          <a:prstGeom prst="rect">
            <a:avLst/>
          </a:prstGeom>
        </p:spPr>
      </p:pic>
      <p:pic>
        <p:nvPicPr>
          <p:cNvPr id="8" name="Рисунок 7"/>
          <p:cNvPicPr>
            <a:picLocks noChangeAspect="1"/>
          </p:cNvPicPr>
          <p:nvPr/>
        </p:nvPicPr>
        <p:blipFill>
          <a:blip r:embed="rId7"/>
          <a:stretch>
            <a:fillRect/>
          </a:stretch>
        </p:blipFill>
        <p:spPr>
          <a:xfrm>
            <a:off x="6957139" y="6103566"/>
            <a:ext cx="1389966" cy="835858"/>
          </a:xfrm>
          <a:prstGeom prst="rect">
            <a:avLst/>
          </a:prstGeom>
        </p:spPr>
      </p:pic>
      <p:pic>
        <p:nvPicPr>
          <p:cNvPr id="9" name="Рисунок 8"/>
          <p:cNvPicPr>
            <a:picLocks noChangeAspect="1"/>
          </p:cNvPicPr>
          <p:nvPr/>
        </p:nvPicPr>
        <p:blipFill>
          <a:blip r:embed="rId8"/>
          <a:stretch>
            <a:fillRect/>
          </a:stretch>
        </p:blipFill>
        <p:spPr>
          <a:xfrm>
            <a:off x="9537660" y="57023"/>
            <a:ext cx="2015530" cy="1915467"/>
          </a:xfrm>
          <a:prstGeom prst="rect">
            <a:avLst/>
          </a:prstGeom>
        </p:spPr>
      </p:pic>
      <p:pic>
        <p:nvPicPr>
          <p:cNvPr id="3" name="Рисунок 2"/>
          <p:cNvPicPr>
            <a:picLocks noChangeAspect="1"/>
          </p:cNvPicPr>
          <p:nvPr/>
        </p:nvPicPr>
        <p:blipFill>
          <a:blip r:embed="rId9"/>
          <a:stretch>
            <a:fillRect/>
          </a:stretch>
        </p:blipFill>
        <p:spPr>
          <a:xfrm>
            <a:off x="2616867" y="1383484"/>
            <a:ext cx="701098" cy="704285"/>
          </a:xfrm>
          <a:prstGeom prst="rect">
            <a:avLst/>
          </a:prstGeom>
        </p:spPr>
      </p:pic>
    </p:spTree>
    <p:extLst>
      <p:ext uri="{BB962C8B-B14F-4D97-AF65-F5344CB8AC3E}">
        <p14:creationId xmlns:p14="http://schemas.microsoft.com/office/powerpoint/2010/main" val="764282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29"/>
            <a:ext cx="12192000" cy="6858000"/>
          </a:xfrm>
          <a:prstGeom prst="rect">
            <a:avLst/>
          </a:prstGeom>
        </p:spPr>
      </p:pic>
      <p:sp>
        <p:nvSpPr>
          <p:cNvPr id="2" name="Заголовок 1"/>
          <p:cNvSpPr>
            <a:spLocks noGrp="1"/>
          </p:cNvSpPr>
          <p:nvPr>
            <p:ph type="title"/>
          </p:nvPr>
        </p:nvSpPr>
        <p:spPr>
          <a:xfrm>
            <a:off x="640080" y="182879"/>
            <a:ext cx="11011990" cy="587829"/>
          </a:xfrm>
        </p:spPr>
        <p:txBody>
          <a:bodyPr>
            <a:normAutofit fontScale="90000"/>
          </a:bodyPr>
          <a:lstStyle/>
          <a:p>
            <a:pPr>
              <a:lnSpc>
                <a:spcPct val="115000"/>
              </a:lnSpc>
              <a:spcAft>
                <a:spcPts val="0"/>
              </a:spcAft>
            </a:pP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700" b="1" dirty="0">
                <a:solidFill>
                  <a:srgbClr val="002060"/>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7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РОЗДІЛИ ПЛАНУ РОБОТИ</a:t>
            </a: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5. РОЗДІЛ </a:t>
            </a: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002060"/>
                </a:solidFill>
                <a:latin typeface="Times New Roman" panose="02020603050405020304" pitchFamily="18" charset="0"/>
                <a:ea typeface="+mn-ea"/>
                <a:cs typeface="Times New Roman" panose="02020603050405020304" pitchFamily="18" charset="0"/>
              </a:rPr>
              <a:t>ОРГАНІЗАЦІЙНО-ПЕДАГОГІЧНА ДІЯЛЬНІСТЬ</a:t>
            </a:r>
            <a:br>
              <a:rPr lang="uk-UA" sz="2800" b="1" dirty="0">
                <a:solidFill>
                  <a:srgbClr val="002060"/>
                </a:solidFill>
                <a:latin typeface="Times New Roman" panose="02020603050405020304" pitchFamily="18" charset="0"/>
                <a:ea typeface="+mn-ea"/>
                <a:cs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Взаємодія з батьками, органом батьківського  самоврядування</a:t>
            </a:r>
            <a:br>
              <a:rPr lang="uk-UA" sz="2800" b="1" dirty="0">
                <a:solidFill>
                  <a:srgbClr val="0070C0"/>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Співпраця зі школою, іншими установами та організаціями</a:t>
            </a:r>
            <a:br>
              <a:rPr lang="uk-UA" sz="2800" b="1" dirty="0">
                <a:solidFill>
                  <a:srgbClr val="0070C0"/>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Спільні заходи фізкультурно-оздоровчого, художньо-</a:t>
            </a:r>
            <a:br>
              <a:rPr lang="ru-RU" sz="3200" b="1" dirty="0">
                <a:solidFill>
                  <a:srgbClr val="0070C0"/>
                </a:solidFill>
                <a:latin typeface="Courier New" panose="02070309020205020404" pitchFamily="49" charset="0"/>
                <a:ea typeface="Courier New" panose="02070309020205020404" pitchFamily="49" charset="0"/>
              </a:rPr>
            </a:br>
            <a:r>
              <a:rPr lang="uk-UA" sz="2800" b="1" dirty="0">
                <a:solidFill>
                  <a:srgbClr val="0070C0"/>
                </a:solidFill>
                <a:latin typeface="Times New Roman" panose="02020603050405020304" pitchFamily="18" charset="0"/>
                <a:ea typeface="Times New Roman" panose="02020603050405020304" pitchFamily="18" charset="0"/>
              </a:rPr>
              <a:t>естетичного циклів тощо</a:t>
            </a:r>
            <a:br>
              <a:rPr lang="uk-UA" sz="2800" b="1" dirty="0">
                <a:solidFill>
                  <a:srgbClr val="0070C0"/>
                </a:solidFill>
                <a:latin typeface="Times New Roman" panose="02020603050405020304" pitchFamily="18" charset="0"/>
                <a:ea typeface="+mn-ea"/>
                <a:cs typeface="Times New Roman" panose="02020603050405020304" pitchFamily="18" charset="0"/>
              </a:rPr>
            </a:br>
            <a:br>
              <a:rPr lang="uk-UA" sz="2800" b="1" dirty="0">
                <a:solidFill>
                  <a:srgbClr val="002060"/>
                </a:solidFill>
                <a:latin typeface="Times New Roman" panose="02020603050405020304" pitchFamily="18" charset="0"/>
                <a:ea typeface="+mn-ea"/>
                <a:cs typeface="Times New Roman" panose="02020603050405020304" pitchFamily="18" charset="0"/>
              </a:rPr>
            </a:b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8365672" y="182879"/>
            <a:ext cx="2611229" cy="2051679"/>
          </a:xfrm>
          <a:prstGeom prst="rect">
            <a:avLst/>
          </a:prstGeom>
        </p:spPr>
      </p:pic>
      <p:pic>
        <p:nvPicPr>
          <p:cNvPr id="6" name="Рисунок 5"/>
          <p:cNvPicPr>
            <a:picLocks noChangeAspect="1"/>
          </p:cNvPicPr>
          <p:nvPr/>
        </p:nvPicPr>
        <p:blipFill>
          <a:blip r:embed="rId4"/>
          <a:stretch>
            <a:fillRect/>
          </a:stretch>
        </p:blipFill>
        <p:spPr>
          <a:xfrm>
            <a:off x="9262231" y="3404763"/>
            <a:ext cx="2389839" cy="3322608"/>
          </a:xfrm>
          <a:prstGeom prst="rect">
            <a:avLst/>
          </a:prstGeom>
        </p:spPr>
      </p:pic>
      <p:pic>
        <p:nvPicPr>
          <p:cNvPr id="7" name="Рисунок 6"/>
          <p:cNvPicPr>
            <a:picLocks noChangeAspect="1"/>
          </p:cNvPicPr>
          <p:nvPr/>
        </p:nvPicPr>
        <p:blipFill>
          <a:blip r:embed="rId5"/>
          <a:stretch>
            <a:fillRect/>
          </a:stretch>
        </p:blipFill>
        <p:spPr>
          <a:xfrm>
            <a:off x="3329940" y="5312172"/>
            <a:ext cx="5035732" cy="1341236"/>
          </a:xfrm>
          <a:prstGeom prst="rect">
            <a:avLst/>
          </a:prstGeom>
        </p:spPr>
      </p:pic>
      <p:pic>
        <p:nvPicPr>
          <p:cNvPr id="3" name="Рисунок 2"/>
          <p:cNvPicPr>
            <a:picLocks noChangeAspect="1"/>
          </p:cNvPicPr>
          <p:nvPr/>
        </p:nvPicPr>
        <p:blipFill>
          <a:blip r:embed="rId6"/>
          <a:stretch>
            <a:fillRect/>
          </a:stretch>
        </p:blipFill>
        <p:spPr>
          <a:xfrm>
            <a:off x="2380076" y="1755679"/>
            <a:ext cx="714734" cy="717983"/>
          </a:xfrm>
          <a:prstGeom prst="rect">
            <a:avLst/>
          </a:prstGeom>
        </p:spPr>
      </p:pic>
    </p:spTree>
    <p:extLst>
      <p:ext uri="{BB962C8B-B14F-4D97-AF65-F5344CB8AC3E}">
        <p14:creationId xmlns:p14="http://schemas.microsoft.com/office/powerpoint/2010/main" val="421718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069"/>
            <a:ext cx="12192000" cy="6858000"/>
          </a:xfrm>
          <a:prstGeom prst="rect">
            <a:avLst/>
          </a:prstGeom>
        </p:spPr>
      </p:pic>
      <p:sp>
        <p:nvSpPr>
          <p:cNvPr id="2" name="Заголовок 1"/>
          <p:cNvSpPr>
            <a:spLocks noGrp="1"/>
          </p:cNvSpPr>
          <p:nvPr>
            <p:ph type="title"/>
          </p:nvPr>
        </p:nvSpPr>
        <p:spPr>
          <a:xfrm>
            <a:off x="796834" y="156753"/>
            <a:ext cx="10855236" cy="1031967"/>
          </a:xfrm>
        </p:spPr>
        <p:txBody>
          <a:bodyPr>
            <a:normAutofit fontScale="90000"/>
          </a:bodyPr>
          <a:lstStyle/>
          <a:p>
            <a:pPr marL="0" indent="0"/>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700" b="1" dirty="0">
                <a:solidFill>
                  <a:srgbClr val="002060"/>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7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РОЗДІЛИ ПЛАНУ РОБОТИ</a:t>
            </a: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6. РОЗДІЛ </a:t>
            </a: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002060"/>
                </a:solidFill>
                <a:latin typeface="Times New Roman" panose="02020603050405020304" pitchFamily="18" charset="0"/>
                <a:ea typeface="+mn-ea"/>
                <a:cs typeface="Times New Roman" panose="02020603050405020304" pitchFamily="18" charset="0"/>
              </a:rPr>
              <a:t>ВНУТРІШНЯ СИСТЕМА ОЦІНЮВАННЯ ЯКОСТІ ОСВІТНЬОЇ ДІЯЛЬНОСТІ</a:t>
            </a:r>
            <a:r>
              <a:rPr lang="uk-UA" sz="2800" b="1" dirty="0">
                <a:latin typeface="Times New Roman" panose="02020603050405020304" pitchFamily="18" charset="0"/>
                <a:ea typeface="Times New Roman" panose="02020603050405020304" pitchFamily="18" charset="0"/>
              </a:rPr>
              <a:t>(контрольна/</a:t>
            </a:r>
            <a:r>
              <a:rPr lang="uk-UA" sz="2800" b="1" dirty="0" err="1">
                <a:latin typeface="Times New Roman" panose="02020603050405020304" pitchFamily="18" charset="0"/>
                <a:ea typeface="Times New Roman" panose="02020603050405020304" pitchFamily="18" charset="0"/>
              </a:rPr>
              <a:t>оцінно</a:t>
            </a:r>
            <a:r>
              <a:rPr lang="uk-UA" sz="2800" b="1" dirty="0">
                <a:latin typeface="Times New Roman" panose="02020603050405020304" pitchFamily="18" charset="0"/>
                <a:ea typeface="Times New Roman" panose="02020603050405020304" pitchFamily="18" charset="0"/>
              </a:rPr>
              <a:t>-діагностична функція управління)</a:t>
            </a:r>
            <a:br>
              <a:rPr lang="uk-UA" sz="2800" b="1" dirty="0">
                <a:latin typeface="Times New Roman" panose="02020603050405020304" pitchFamily="18" charset="0"/>
                <a:ea typeface="Times New Roman" panose="02020603050405020304" pitchFamily="18" charset="0"/>
              </a:rPr>
            </a:br>
            <a:r>
              <a:rPr lang="uk-UA" sz="2800" b="1" i="1" dirty="0">
                <a:solidFill>
                  <a:srgbClr val="002060"/>
                </a:solidFill>
                <a:latin typeface="Times New Roman" panose="02020603050405020304" pitchFamily="18" charset="0"/>
                <a:ea typeface="Times New Roman" panose="02020603050405020304" pitchFamily="18" charset="0"/>
              </a:rPr>
              <a:t>(«</a:t>
            </a:r>
            <a:r>
              <a:rPr lang="uk-UA" sz="2000" b="1" i="1" dirty="0">
                <a:solidFill>
                  <a:srgbClr val="002060"/>
                </a:solidFill>
                <a:latin typeface="Times New Roman" panose="02020603050405020304" pitchFamily="18" charset="0"/>
                <a:ea typeface="Times New Roman" panose="02020603050405020304" pitchFamily="18" charset="0"/>
              </a:rPr>
              <a:t>Методичні рекомендації з формування ВСЗЯО ЗДО» Наказ ДСЯО від 30.11.2020, Положення)</a:t>
            </a:r>
            <a:br>
              <a:rPr lang="uk-UA" sz="2000" b="1" i="1" dirty="0">
                <a:solidFill>
                  <a:srgbClr val="002060"/>
                </a:solidFill>
                <a:latin typeface="Times New Roman" panose="02020603050405020304" pitchFamily="18" charset="0"/>
                <a:ea typeface="+mn-ea"/>
                <a:cs typeface="Times New Roman" panose="02020603050405020304" pitchFamily="18" charset="0"/>
              </a:rPr>
            </a:br>
            <a:r>
              <a:rPr lang="uk-UA" sz="2800" b="1" u="sng" dirty="0">
                <a:solidFill>
                  <a:srgbClr val="0070C0"/>
                </a:solidFill>
                <a:latin typeface="Times New Roman" panose="02020603050405020304" pitchFamily="18" charset="0"/>
                <a:ea typeface="Times New Roman" panose="02020603050405020304" pitchFamily="18" charset="0"/>
              </a:rPr>
              <a:t>Вивчення стану організації освітнього процесу</a:t>
            </a:r>
            <a:br>
              <a:rPr lang="uk-UA" sz="2800" dirty="0">
                <a:solidFill>
                  <a:srgbClr val="0070C0"/>
                </a:solidFill>
                <a:latin typeface="Times New Roman" panose="02020603050405020304" pitchFamily="18" charset="0"/>
                <a:ea typeface="Times New Roman" panose="02020603050405020304" pitchFamily="18" charset="0"/>
              </a:rPr>
            </a:br>
            <a:r>
              <a:rPr lang="uk-UA" sz="2800" b="1" dirty="0">
                <a:solidFill>
                  <a:srgbClr val="0070C0"/>
                </a:solidFill>
                <a:latin typeface="Times New Roman" panose="02020603050405020304" pitchFamily="18" charset="0"/>
                <a:ea typeface="Times New Roman" panose="02020603050405020304" pitchFamily="18" charset="0"/>
              </a:rPr>
              <a:t>ВИДИ</a:t>
            </a:r>
            <a:r>
              <a:rPr lang="uk-UA" sz="2800" dirty="0">
                <a:solidFill>
                  <a:srgbClr val="0070C0"/>
                </a:solidFill>
                <a:latin typeface="Times New Roman" panose="02020603050405020304" pitchFamily="18" charset="0"/>
                <a:ea typeface="Times New Roman" panose="02020603050405020304" pitchFamily="18" charset="0"/>
              </a:rPr>
              <a:t> (тематичне, фронтальне, підсумкове, оперативне) </a:t>
            </a:r>
            <a:br>
              <a:rPr lang="uk-UA" sz="2800" dirty="0">
                <a:solidFill>
                  <a:srgbClr val="0070C0"/>
                </a:solidFill>
                <a:latin typeface="Times New Roman" panose="02020603050405020304" pitchFamily="18" charset="0"/>
                <a:ea typeface="Times New Roman" panose="02020603050405020304" pitchFamily="18" charset="0"/>
              </a:rPr>
            </a:br>
            <a:br>
              <a:rPr lang="uk-UA" sz="2800" dirty="0">
                <a:solidFill>
                  <a:srgbClr val="000000"/>
                </a:solidFill>
                <a:latin typeface="Times New Roman" panose="02020603050405020304" pitchFamily="18" charset="0"/>
                <a:ea typeface="Times New Roman" panose="02020603050405020304" pitchFamily="18" charset="0"/>
              </a:rPr>
            </a:br>
            <a:r>
              <a:rPr lang="uk-UA" sz="2800" b="1" u="sng" dirty="0">
                <a:solidFill>
                  <a:srgbClr val="0070C0"/>
                </a:solidFill>
                <a:latin typeface="Times New Roman" panose="02020603050405020304" pitchFamily="18" charset="0"/>
                <a:ea typeface="Times New Roman" panose="02020603050405020304" pitchFamily="18" charset="0"/>
              </a:rPr>
              <a:t>Вивчення  питань функціонування</a:t>
            </a:r>
            <a:br>
              <a:rPr lang="uk-UA" sz="2800" dirty="0">
                <a:solidFill>
                  <a:srgbClr val="000000"/>
                </a:solidFill>
                <a:latin typeface="Times New Roman" panose="02020603050405020304" pitchFamily="18" charset="0"/>
                <a:ea typeface="Times New Roman" panose="02020603050405020304" pitchFamily="18" charset="0"/>
              </a:rPr>
            </a:br>
            <a:r>
              <a:rPr lang="uk-UA" sz="2800" dirty="0">
                <a:solidFill>
                  <a:srgbClr val="0070C0"/>
                </a:solidFill>
                <a:latin typeface="Times New Roman" panose="02020603050405020304" pitchFamily="18" charset="0"/>
                <a:ea typeface="Times New Roman" panose="02020603050405020304" pitchFamily="18" charset="0"/>
              </a:rPr>
              <a:t>Безпека життєдіяльності, охорона праці, охорона дитинства, </a:t>
            </a:r>
            <a:br>
              <a:rPr lang="uk-UA" sz="2800" dirty="0">
                <a:solidFill>
                  <a:srgbClr val="0070C0"/>
                </a:solidFill>
                <a:latin typeface="Times New Roman" panose="02020603050405020304" pitchFamily="18" charset="0"/>
                <a:ea typeface="Times New Roman" panose="02020603050405020304" pitchFamily="18" charset="0"/>
              </a:rPr>
            </a:br>
            <a:r>
              <a:rPr lang="uk-UA" sz="2800" dirty="0">
                <a:solidFill>
                  <a:srgbClr val="0070C0"/>
                </a:solidFill>
                <a:latin typeface="Times New Roman" panose="02020603050405020304" pitchFamily="18" charset="0"/>
                <a:ea typeface="Times New Roman" panose="02020603050405020304" pitchFamily="18" charset="0"/>
              </a:rPr>
              <a:t>пожежна безпека, цивільний захист;</a:t>
            </a:r>
            <a:br>
              <a:rPr lang="uk-UA" sz="2800" dirty="0">
                <a:solidFill>
                  <a:srgbClr val="0070C0"/>
                </a:solidFill>
                <a:latin typeface="Times New Roman" panose="02020603050405020304" pitchFamily="18" charset="0"/>
                <a:ea typeface="Times New Roman" panose="02020603050405020304" pitchFamily="18" charset="0"/>
              </a:rPr>
            </a:br>
            <a:r>
              <a:rPr lang="uk-UA" sz="2800" dirty="0">
                <a:solidFill>
                  <a:srgbClr val="0070C0"/>
                </a:solidFill>
                <a:latin typeface="Times New Roman" panose="02020603050405020304" pitchFamily="18" charset="0"/>
                <a:ea typeface="Times New Roman" panose="02020603050405020304" pitchFamily="18" charset="0"/>
              </a:rPr>
              <a:t>Організація харчування;</a:t>
            </a:r>
            <a:br>
              <a:rPr lang="uk-UA" sz="2800" dirty="0">
                <a:solidFill>
                  <a:srgbClr val="0070C0"/>
                </a:solidFill>
                <a:latin typeface="Times New Roman" panose="02020603050405020304" pitchFamily="18" charset="0"/>
                <a:ea typeface="Times New Roman" panose="02020603050405020304" pitchFamily="18" charset="0"/>
              </a:rPr>
            </a:br>
            <a:r>
              <a:rPr lang="uk-UA" sz="2800" dirty="0">
                <a:solidFill>
                  <a:srgbClr val="0070C0"/>
                </a:solidFill>
                <a:latin typeface="Times New Roman" panose="02020603050405020304" pitchFamily="18" charset="0"/>
                <a:ea typeface="Times New Roman" panose="02020603050405020304" pitchFamily="18" charset="0"/>
              </a:rPr>
              <a:t>Медичне обслуговування</a:t>
            </a:r>
            <a:br>
              <a:rPr lang="uk-UA" sz="2800" b="1" dirty="0">
                <a:solidFill>
                  <a:srgbClr val="0070C0"/>
                </a:solidFill>
                <a:latin typeface="Times New Roman" panose="02020603050405020304" pitchFamily="18" charset="0"/>
                <a:ea typeface="+mn-ea"/>
                <a:cs typeface="Times New Roman" panose="02020603050405020304" pitchFamily="18" charset="0"/>
              </a:rPr>
            </a:br>
            <a:endParaRPr lang="ru-RU" sz="2400" b="1" dirty="0">
              <a:solidFill>
                <a:srgbClr val="0070C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9324085" y="3605350"/>
            <a:ext cx="2561121" cy="2665352"/>
          </a:xfrm>
          <a:prstGeom prst="rect">
            <a:avLst/>
          </a:prstGeom>
        </p:spPr>
      </p:pic>
      <p:pic>
        <p:nvPicPr>
          <p:cNvPr id="4" name="Рисунок 3"/>
          <p:cNvPicPr>
            <a:picLocks noChangeAspect="1"/>
          </p:cNvPicPr>
          <p:nvPr/>
        </p:nvPicPr>
        <p:blipFill>
          <a:blip r:embed="rId4"/>
          <a:stretch>
            <a:fillRect/>
          </a:stretch>
        </p:blipFill>
        <p:spPr>
          <a:xfrm>
            <a:off x="9324085" y="-117568"/>
            <a:ext cx="2403515" cy="2007755"/>
          </a:xfrm>
          <a:prstGeom prst="rect">
            <a:avLst/>
          </a:prstGeom>
        </p:spPr>
      </p:pic>
      <p:pic>
        <p:nvPicPr>
          <p:cNvPr id="7" name="Рисунок 6"/>
          <p:cNvPicPr>
            <a:picLocks noChangeAspect="1"/>
          </p:cNvPicPr>
          <p:nvPr/>
        </p:nvPicPr>
        <p:blipFill>
          <a:blip r:embed="rId5"/>
          <a:stretch>
            <a:fillRect/>
          </a:stretch>
        </p:blipFill>
        <p:spPr>
          <a:xfrm>
            <a:off x="4734623" y="4411996"/>
            <a:ext cx="3133616" cy="2334970"/>
          </a:xfrm>
          <a:prstGeom prst="rect">
            <a:avLst/>
          </a:prstGeom>
        </p:spPr>
      </p:pic>
      <p:pic>
        <p:nvPicPr>
          <p:cNvPr id="6" name="Рисунок 5"/>
          <p:cNvPicPr>
            <a:picLocks noChangeAspect="1"/>
          </p:cNvPicPr>
          <p:nvPr/>
        </p:nvPicPr>
        <p:blipFill>
          <a:blip r:embed="rId6"/>
          <a:stretch>
            <a:fillRect/>
          </a:stretch>
        </p:blipFill>
        <p:spPr>
          <a:xfrm>
            <a:off x="5137999" y="1463041"/>
            <a:ext cx="586093" cy="588757"/>
          </a:xfrm>
          <a:prstGeom prst="rect">
            <a:avLst/>
          </a:prstGeom>
        </p:spPr>
      </p:pic>
    </p:spTree>
    <p:extLst>
      <p:ext uri="{BB962C8B-B14F-4D97-AF65-F5344CB8AC3E}">
        <p14:creationId xmlns:p14="http://schemas.microsoft.com/office/powerpoint/2010/main" val="1320295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069"/>
            <a:ext cx="12192000" cy="6858000"/>
          </a:xfrm>
          <a:prstGeom prst="rect">
            <a:avLst/>
          </a:prstGeom>
        </p:spPr>
      </p:pic>
      <p:sp>
        <p:nvSpPr>
          <p:cNvPr id="2" name="Заголовок 1"/>
          <p:cNvSpPr>
            <a:spLocks noGrp="1"/>
          </p:cNvSpPr>
          <p:nvPr>
            <p:ph type="title"/>
          </p:nvPr>
        </p:nvSpPr>
        <p:spPr>
          <a:xfrm>
            <a:off x="770710" y="-222069"/>
            <a:ext cx="10607040" cy="1110343"/>
          </a:xfrm>
        </p:spPr>
        <p:txBody>
          <a:bodyPr>
            <a:normAutofit fontScale="90000"/>
          </a:bodyPr>
          <a:lstStyle/>
          <a:p>
            <a:pPr indent="359410" algn="just">
              <a:spcAft>
                <a:spcPts val="0"/>
              </a:spcAft>
            </a:pP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700" b="1" dirty="0">
                <a:solidFill>
                  <a:srgbClr val="002060"/>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7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РОЗДІЛИ ПЛАНУ РОБОТИ</a:t>
            </a:r>
            <a:br>
              <a:rPr lang="uk-UA" sz="2800" b="1" dirty="0">
                <a:solidFill>
                  <a:srgbClr val="3333FF"/>
                </a:solidFill>
                <a:latin typeface="Times New Roman" panose="02020603050405020304" pitchFamily="18" charset="0"/>
                <a:ea typeface="+mn-ea"/>
                <a:cs typeface="Times New Roman" panose="02020603050405020304" pitchFamily="18" charset="0"/>
              </a:rPr>
            </a:br>
            <a:endParaRPr lang="ru-RU" sz="2000" b="1" dirty="0">
              <a:solidFill>
                <a:srgbClr val="0070C0"/>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574765" y="909060"/>
            <a:ext cx="10476411" cy="5557053"/>
          </a:xfrm>
          <a:prstGeom prst="rect">
            <a:avLst/>
          </a:prstGeom>
        </p:spPr>
      </p:pic>
      <p:pic>
        <p:nvPicPr>
          <p:cNvPr id="3" name="Рисунок 2"/>
          <p:cNvPicPr>
            <a:picLocks noChangeAspect="1"/>
          </p:cNvPicPr>
          <p:nvPr/>
        </p:nvPicPr>
        <p:blipFill>
          <a:blip r:embed="rId4"/>
          <a:stretch>
            <a:fillRect/>
          </a:stretch>
        </p:blipFill>
        <p:spPr>
          <a:xfrm>
            <a:off x="8953971" y="4538282"/>
            <a:ext cx="2097206" cy="2182557"/>
          </a:xfrm>
          <a:prstGeom prst="rect">
            <a:avLst/>
          </a:prstGeom>
        </p:spPr>
      </p:pic>
      <p:pic>
        <p:nvPicPr>
          <p:cNvPr id="6" name="Рисунок 5"/>
          <p:cNvPicPr>
            <a:picLocks noChangeAspect="1"/>
          </p:cNvPicPr>
          <p:nvPr/>
        </p:nvPicPr>
        <p:blipFill>
          <a:blip r:embed="rId5"/>
          <a:stretch>
            <a:fillRect/>
          </a:stretch>
        </p:blipFill>
        <p:spPr>
          <a:xfrm>
            <a:off x="4441371" y="4629731"/>
            <a:ext cx="2670159" cy="2149917"/>
          </a:xfrm>
          <a:prstGeom prst="rect">
            <a:avLst/>
          </a:prstGeom>
        </p:spPr>
      </p:pic>
      <p:pic>
        <p:nvPicPr>
          <p:cNvPr id="7" name="Рисунок 6"/>
          <p:cNvPicPr>
            <a:picLocks noChangeAspect="1"/>
          </p:cNvPicPr>
          <p:nvPr/>
        </p:nvPicPr>
        <p:blipFill>
          <a:blip r:embed="rId6"/>
          <a:stretch>
            <a:fillRect/>
          </a:stretch>
        </p:blipFill>
        <p:spPr>
          <a:xfrm>
            <a:off x="1565156" y="4932972"/>
            <a:ext cx="1033774" cy="1033774"/>
          </a:xfrm>
          <a:prstGeom prst="rect">
            <a:avLst/>
          </a:prstGeom>
        </p:spPr>
      </p:pic>
    </p:spTree>
    <p:extLst>
      <p:ext uri="{BB962C8B-B14F-4D97-AF65-F5344CB8AC3E}">
        <p14:creationId xmlns:p14="http://schemas.microsoft.com/office/powerpoint/2010/main" val="864254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404949" y="391887"/>
            <a:ext cx="10881360" cy="1097279"/>
          </a:xfrm>
        </p:spPr>
        <p:txBody>
          <a:bodyPr>
            <a:normAutofit fontScale="90000"/>
          </a:bodyPr>
          <a:lstStyle/>
          <a:p>
            <a:pPr marL="0" indent="0" algn="ct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2060"/>
                </a:solidFill>
                <a:latin typeface="Times New Roman" panose="02020603050405020304" pitchFamily="18" charset="0"/>
                <a:ea typeface="+mn-ea"/>
                <a:cs typeface="Times New Roman" panose="02020603050405020304" pitchFamily="18" charset="0"/>
              </a:rPr>
            </a:br>
            <a:r>
              <a:rPr lang="uk-UA" sz="2200" b="1" dirty="0">
                <a:solidFill>
                  <a:srgbClr val="0000FF"/>
                </a:solidFill>
                <a:latin typeface="Times New Roman" panose="02020603050405020304" pitchFamily="18" charset="0"/>
                <a:ea typeface="+mn-ea"/>
                <a:cs typeface="Times New Roman" panose="02020603050405020304" pitchFamily="18" charset="0"/>
              </a:rPr>
              <a:t>ДОДАТКИ ДО ПЛАНУ РОБОТИ</a:t>
            </a:r>
            <a:br>
              <a:rPr lang="uk-UA" sz="2800" b="1" dirty="0">
                <a:solidFill>
                  <a:srgbClr val="0000FF"/>
                </a:solidFill>
                <a:latin typeface="Times New Roman" panose="02020603050405020304" pitchFamily="18" charset="0"/>
                <a:ea typeface="+mn-ea"/>
                <a:cs typeface="Times New Roman" panose="02020603050405020304" pitchFamily="18" charset="0"/>
              </a:rPr>
            </a:br>
            <a:br>
              <a:rPr lang="uk-UA" sz="2800" b="1" dirty="0">
                <a:solidFill>
                  <a:srgbClr val="0000FF"/>
                </a:solidFill>
                <a:latin typeface="Times New Roman" panose="02020603050405020304" pitchFamily="18" charset="0"/>
                <a:ea typeface="+mn-ea"/>
                <a:cs typeface="Times New Roman" panose="02020603050405020304" pitchFamily="18" charset="0"/>
              </a:rPr>
            </a:br>
            <a:r>
              <a:rPr lang="uk-UA" sz="2000" b="1" dirty="0">
                <a:solidFill>
                  <a:srgbClr val="002060"/>
                </a:solidFill>
                <a:latin typeface="Times New Roman" panose="02020603050405020304" pitchFamily="18" charset="0"/>
                <a:ea typeface="+mn-ea"/>
                <a:cs typeface="Times New Roman" panose="02020603050405020304" pitchFamily="18" charset="0"/>
              </a:rPr>
              <a:t>ПРИЗНАЧЕННЯ ДОДАТКІВ</a:t>
            </a:r>
            <a:br>
              <a:rPr lang="uk-UA" sz="2000" b="1" dirty="0">
                <a:solidFill>
                  <a:srgbClr val="002060"/>
                </a:solidFill>
                <a:latin typeface="Times New Roman" panose="02020603050405020304" pitchFamily="18" charset="0"/>
                <a:ea typeface="+mn-ea"/>
                <a:cs typeface="Times New Roman" panose="02020603050405020304" pitchFamily="18" charset="0"/>
              </a:rPr>
            </a:br>
            <a:r>
              <a:rPr lang="uk-UA" sz="2000" b="1" dirty="0">
                <a:solidFill>
                  <a:srgbClr val="002060"/>
                </a:solidFill>
                <a:latin typeface="Times New Roman" panose="02020603050405020304" pitchFamily="18" charset="0"/>
                <a:ea typeface="+mn-ea"/>
                <a:cs typeface="Times New Roman" panose="02020603050405020304" pitchFamily="18" charset="0"/>
              </a:rPr>
              <a:t>ДОКУМЕНТИ СПЕЦІАЛІСТІВ</a:t>
            </a:r>
            <a:br>
              <a:rPr lang="uk-UA" sz="2000" b="1" dirty="0">
                <a:solidFill>
                  <a:srgbClr val="002060"/>
                </a:solidFill>
                <a:latin typeface="Times New Roman" panose="02020603050405020304" pitchFamily="18" charset="0"/>
                <a:ea typeface="+mn-ea"/>
                <a:cs typeface="Times New Roman" panose="02020603050405020304" pitchFamily="18" charset="0"/>
              </a:rPr>
            </a:br>
            <a:endParaRPr lang="ru-RU" sz="20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006235" y="2218933"/>
            <a:ext cx="4666685" cy="3909300"/>
          </a:xfrm>
          <a:prstGeom prst="rect">
            <a:avLst/>
          </a:prstGeom>
        </p:spPr>
      </p:pic>
      <p:pic>
        <p:nvPicPr>
          <p:cNvPr id="4" name="Рисунок 3"/>
          <p:cNvPicPr>
            <a:picLocks noChangeAspect="1"/>
          </p:cNvPicPr>
          <p:nvPr/>
        </p:nvPicPr>
        <p:blipFill>
          <a:blip r:embed="rId4"/>
          <a:stretch>
            <a:fillRect/>
          </a:stretch>
        </p:blipFill>
        <p:spPr>
          <a:xfrm>
            <a:off x="6592070" y="2160150"/>
            <a:ext cx="4572638" cy="3429479"/>
          </a:xfrm>
          <a:prstGeom prst="rect">
            <a:avLst/>
          </a:prstGeom>
        </p:spPr>
      </p:pic>
      <p:pic>
        <p:nvPicPr>
          <p:cNvPr id="6" name="Рисунок 5"/>
          <p:cNvPicPr>
            <a:picLocks noChangeAspect="1"/>
          </p:cNvPicPr>
          <p:nvPr/>
        </p:nvPicPr>
        <p:blipFill>
          <a:blip r:embed="rId5"/>
          <a:stretch>
            <a:fillRect/>
          </a:stretch>
        </p:blipFill>
        <p:spPr>
          <a:xfrm>
            <a:off x="3247979" y="4158288"/>
            <a:ext cx="4572638" cy="3429479"/>
          </a:xfrm>
          <a:prstGeom prst="rect">
            <a:avLst/>
          </a:prstGeom>
        </p:spPr>
      </p:pic>
      <p:sp>
        <p:nvSpPr>
          <p:cNvPr id="7" name="Прямоугольник 6"/>
          <p:cNvSpPr/>
          <p:nvPr/>
        </p:nvSpPr>
        <p:spPr>
          <a:xfrm>
            <a:off x="8464730" y="4794069"/>
            <a:ext cx="3396343" cy="1569660"/>
          </a:xfrm>
          <a:prstGeom prst="rect">
            <a:avLst/>
          </a:prstGeom>
        </p:spPr>
        <p:txBody>
          <a:bodyPr wrap="square">
            <a:spAutoFit/>
          </a:bodyPr>
          <a:lstStyle/>
          <a:p>
            <a:pPr lvl="0">
              <a:buClr>
                <a:srgbClr val="000000"/>
              </a:buClr>
            </a:pPr>
            <a:r>
              <a:rPr lang="ru-RU" sz="1600" kern="0" dirty="0" err="1">
                <a:solidFill>
                  <a:srgbClr val="002060"/>
                </a:solidFill>
                <a:ea typeface="Calibri"/>
                <a:cs typeface="Calibri"/>
                <a:sym typeface="Calibri"/>
              </a:rPr>
              <a:t>Рішення</a:t>
            </a:r>
            <a:r>
              <a:rPr lang="ru-RU" sz="1600" kern="0" dirty="0">
                <a:solidFill>
                  <a:srgbClr val="002060"/>
                </a:solidFill>
                <a:ea typeface="Calibri"/>
                <a:cs typeface="Calibri"/>
                <a:sym typeface="Calibri"/>
              </a:rPr>
              <a:t> про </a:t>
            </a:r>
            <a:r>
              <a:rPr lang="ru-RU" sz="1600" kern="0" dirty="0" err="1">
                <a:solidFill>
                  <a:srgbClr val="002060"/>
                </a:solidFill>
                <a:ea typeface="Calibri"/>
                <a:cs typeface="Calibri"/>
                <a:sym typeface="Calibri"/>
              </a:rPr>
              <a:t>кількість</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додатків</a:t>
            </a:r>
            <a:r>
              <a:rPr lang="ru-RU" sz="1600" kern="0" dirty="0">
                <a:solidFill>
                  <a:srgbClr val="002060"/>
                </a:solidFill>
                <a:ea typeface="Calibri"/>
                <a:cs typeface="Calibri"/>
                <a:sym typeface="Calibri"/>
              </a:rPr>
              <a:t> та </a:t>
            </a:r>
            <a:r>
              <a:rPr lang="ru-RU" sz="1600" kern="0" dirty="0" err="1">
                <a:solidFill>
                  <a:srgbClr val="002060"/>
                </a:solidFill>
                <a:ea typeface="Calibri"/>
                <a:cs typeface="Calibri"/>
                <a:sym typeface="Calibri"/>
              </a:rPr>
              <a:t>їх</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оформлення</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приймає</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керівник</a:t>
            </a:r>
            <a:r>
              <a:rPr lang="ru-RU" sz="1600" kern="0" dirty="0">
                <a:solidFill>
                  <a:srgbClr val="002060"/>
                </a:solidFill>
                <a:ea typeface="Calibri"/>
                <a:cs typeface="Calibri"/>
                <a:sym typeface="Calibri"/>
              </a:rPr>
              <a:t> закладу (</a:t>
            </a:r>
            <a:r>
              <a:rPr lang="ru-RU" sz="1600" kern="0" dirty="0" err="1">
                <a:solidFill>
                  <a:srgbClr val="002060"/>
                </a:solidFill>
                <a:ea typeface="Calibri"/>
                <a:cs typeface="Calibri"/>
                <a:sym typeface="Calibri"/>
              </a:rPr>
              <a:t>ухвалює</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педагогічна</a:t>
            </a:r>
            <a:r>
              <a:rPr lang="ru-RU" sz="1600" kern="0" dirty="0">
                <a:solidFill>
                  <a:srgbClr val="002060"/>
                </a:solidFill>
                <a:ea typeface="Calibri"/>
                <a:cs typeface="Calibri"/>
                <a:sym typeface="Calibri"/>
              </a:rPr>
              <a:t> рада), </a:t>
            </a:r>
            <a:r>
              <a:rPr lang="ru-RU" sz="1600" kern="0" dirty="0" err="1">
                <a:solidFill>
                  <a:srgbClr val="002060"/>
                </a:solidFill>
                <a:ea typeface="Calibri"/>
                <a:cs typeface="Calibri"/>
                <a:sym typeface="Calibri"/>
              </a:rPr>
              <a:t>якщо</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немає</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відповідного</a:t>
            </a:r>
            <a:r>
              <a:rPr lang="ru-RU" sz="1600" kern="0" dirty="0">
                <a:solidFill>
                  <a:srgbClr val="002060"/>
                </a:solidFill>
                <a:ea typeface="Calibri"/>
                <a:cs typeface="Calibri"/>
                <a:sym typeface="Calibri"/>
              </a:rPr>
              <a:t> наказу </a:t>
            </a:r>
            <a:r>
              <a:rPr lang="ru-RU" sz="1600" kern="0" dirty="0" err="1">
                <a:solidFill>
                  <a:srgbClr val="002060"/>
                </a:solidFill>
                <a:ea typeface="Calibri"/>
                <a:cs typeface="Calibri"/>
                <a:sym typeface="Calibri"/>
              </a:rPr>
              <a:t>органів</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управління</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освіти</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щодо</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цього</a:t>
            </a:r>
            <a:r>
              <a:rPr lang="ru-RU" sz="1600" kern="0" dirty="0">
                <a:solidFill>
                  <a:srgbClr val="002060"/>
                </a:solidFill>
                <a:ea typeface="Calibri"/>
                <a:cs typeface="Calibri"/>
                <a:sym typeface="Calibri"/>
              </a:rPr>
              <a:t> </a:t>
            </a:r>
            <a:r>
              <a:rPr lang="ru-RU" sz="1600" kern="0" dirty="0" err="1">
                <a:solidFill>
                  <a:srgbClr val="002060"/>
                </a:solidFill>
                <a:ea typeface="Calibri"/>
                <a:cs typeface="Calibri"/>
                <a:sym typeface="Calibri"/>
              </a:rPr>
              <a:t>питання</a:t>
            </a:r>
            <a:endParaRPr lang="ru-RU" sz="1600" kern="0" dirty="0">
              <a:solidFill>
                <a:srgbClr val="002060"/>
              </a:solidFill>
              <a:ea typeface="Calibri"/>
              <a:cs typeface="Calibri"/>
              <a:sym typeface="Calibri"/>
            </a:endParaRPr>
          </a:p>
        </p:txBody>
      </p:sp>
      <p:pic>
        <p:nvPicPr>
          <p:cNvPr id="8" name="Рисунок 7"/>
          <p:cNvPicPr>
            <a:picLocks noChangeAspect="1"/>
          </p:cNvPicPr>
          <p:nvPr/>
        </p:nvPicPr>
        <p:blipFill>
          <a:blip r:embed="rId6"/>
          <a:stretch>
            <a:fillRect/>
          </a:stretch>
        </p:blipFill>
        <p:spPr>
          <a:xfrm>
            <a:off x="9573407" y="0"/>
            <a:ext cx="2626893" cy="2626893"/>
          </a:xfrm>
          <a:prstGeom prst="rect">
            <a:avLst/>
          </a:prstGeom>
        </p:spPr>
      </p:pic>
      <p:pic>
        <p:nvPicPr>
          <p:cNvPr id="9" name="Рисунок 8"/>
          <p:cNvPicPr>
            <a:picLocks noChangeAspect="1"/>
          </p:cNvPicPr>
          <p:nvPr/>
        </p:nvPicPr>
        <p:blipFill>
          <a:blip r:embed="rId7"/>
          <a:stretch>
            <a:fillRect/>
          </a:stretch>
        </p:blipFill>
        <p:spPr>
          <a:xfrm>
            <a:off x="9573407" y="72603"/>
            <a:ext cx="2510452" cy="2626893"/>
          </a:xfrm>
          <a:prstGeom prst="rect">
            <a:avLst/>
          </a:prstGeom>
        </p:spPr>
      </p:pic>
      <p:pic>
        <p:nvPicPr>
          <p:cNvPr id="10" name="Рисунок 9"/>
          <p:cNvPicPr>
            <a:picLocks noChangeAspect="1"/>
          </p:cNvPicPr>
          <p:nvPr/>
        </p:nvPicPr>
        <p:blipFill>
          <a:blip r:embed="rId8"/>
          <a:stretch>
            <a:fillRect/>
          </a:stretch>
        </p:blipFill>
        <p:spPr>
          <a:xfrm>
            <a:off x="1260788" y="4526130"/>
            <a:ext cx="1343078" cy="1343078"/>
          </a:xfrm>
          <a:prstGeom prst="rect">
            <a:avLst/>
          </a:prstGeom>
        </p:spPr>
      </p:pic>
    </p:spTree>
    <p:extLst>
      <p:ext uri="{BB962C8B-B14F-4D97-AF65-F5344CB8AC3E}">
        <p14:creationId xmlns:p14="http://schemas.microsoft.com/office/powerpoint/2010/main" val="1717747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43691" y="391887"/>
            <a:ext cx="6518366" cy="770707"/>
          </a:xfrm>
        </p:spPr>
        <p:txBody>
          <a:bodyPr>
            <a:normAutofit/>
          </a:bodyPr>
          <a:lstStyle/>
          <a:p>
            <a:pPr marL="0" indent="0" algn="ctr"/>
            <a:r>
              <a:rPr lang="uk-UA" sz="22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00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 РОБОТИ НА ЛІТНІЙ ПЕРІОД</a:t>
            </a:r>
            <a:endParaRPr lang="ru-RU" sz="2000" b="1" dirty="0">
              <a:solidFill>
                <a:srgbClr val="002060"/>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a:stretch>
            <a:fillRect/>
          </a:stretch>
        </p:blipFill>
        <p:spPr>
          <a:xfrm>
            <a:off x="6183515" y="1554481"/>
            <a:ext cx="5102794" cy="3359187"/>
          </a:xfrm>
          <a:prstGeom prst="rect">
            <a:avLst/>
          </a:prstGeom>
        </p:spPr>
      </p:pic>
      <p:sp>
        <p:nvSpPr>
          <p:cNvPr id="9" name="Прямоугольник 8"/>
          <p:cNvSpPr/>
          <p:nvPr/>
        </p:nvSpPr>
        <p:spPr>
          <a:xfrm>
            <a:off x="300446" y="1828801"/>
            <a:ext cx="5316583" cy="646331"/>
          </a:xfrm>
          <a:prstGeom prst="rect">
            <a:avLst/>
          </a:prstGeom>
        </p:spPr>
        <p:txBody>
          <a:bodyPr wrap="square">
            <a:spAutoFit/>
          </a:bodyPr>
          <a:lstStyle/>
          <a:p>
            <a:r>
              <a:rPr lang="uk-UA" b="1" dirty="0">
                <a:solidFill>
                  <a:srgbClr val="0000FF"/>
                </a:solidFill>
                <a:latin typeface="Times New Roman" panose="02020603050405020304" pitchFamily="18" charset="0"/>
              </a:rPr>
              <a:t>Структурний компонент ПЛАНУРОБОТИ ЗДО</a:t>
            </a:r>
          </a:p>
          <a:p>
            <a:r>
              <a:rPr lang="uk-UA" b="1" dirty="0">
                <a:solidFill>
                  <a:srgbClr val="0000FF"/>
                </a:solidFill>
                <a:latin typeface="Times New Roman" panose="02020603050405020304" pitchFamily="18" charset="0"/>
              </a:rPr>
              <a:t>Окремий документ</a:t>
            </a:r>
            <a:endParaRPr lang="ru-RU" dirty="0">
              <a:solidFill>
                <a:srgbClr val="0000FF"/>
              </a:solidFill>
            </a:endParaRPr>
          </a:p>
        </p:txBody>
      </p:sp>
      <p:pic>
        <p:nvPicPr>
          <p:cNvPr id="10" name="Рисунок 9"/>
          <p:cNvPicPr>
            <a:picLocks noChangeAspect="1"/>
          </p:cNvPicPr>
          <p:nvPr/>
        </p:nvPicPr>
        <p:blipFill>
          <a:blip r:embed="rId4"/>
          <a:stretch>
            <a:fillRect/>
          </a:stretch>
        </p:blipFill>
        <p:spPr>
          <a:xfrm>
            <a:off x="300446" y="2782389"/>
            <a:ext cx="2973564" cy="2232155"/>
          </a:xfrm>
          <a:prstGeom prst="rect">
            <a:avLst/>
          </a:prstGeom>
        </p:spPr>
      </p:pic>
      <p:pic>
        <p:nvPicPr>
          <p:cNvPr id="11" name="Рисунок 10"/>
          <p:cNvPicPr>
            <a:picLocks noChangeAspect="1"/>
          </p:cNvPicPr>
          <p:nvPr/>
        </p:nvPicPr>
        <p:blipFill>
          <a:blip r:embed="rId5"/>
          <a:stretch>
            <a:fillRect/>
          </a:stretch>
        </p:blipFill>
        <p:spPr>
          <a:xfrm>
            <a:off x="2682257" y="4050849"/>
            <a:ext cx="3218015" cy="2411366"/>
          </a:xfrm>
          <a:prstGeom prst="rect">
            <a:avLst/>
          </a:prstGeom>
        </p:spPr>
      </p:pic>
    </p:spTree>
    <p:extLst>
      <p:ext uri="{BB962C8B-B14F-4D97-AF65-F5344CB8AC3E}">
        <p14:creationId xmlns:p14="http://schemas.microsoft.com/office/powerpoint/2010/main" val="307280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43691" y="391887"/>
            <a:ext cx="6518366" cy="770707"/>
          </a:xfrm>
        </p:spPr>
        <p:txBody>
          <a:bodyPr>
            <a:normAutofit/>
          </a:bodyPr>
          <a:lstStyle/>
          <a:p>
            <a:pPr marL="0" indent="0" algn="ctr"/>
            <a:r>
              <a:rPr lang="uk-UA" sz="22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00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 РОБОТИ НА ЛІТНІЙ ПЕРІОД</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378822" y="1332411"/>
            <a:ext cx="6283235" cy="369332"/>
          </a:xfrm>
          <a:prstGeom prst="rect">
            <a:avLst/>
          </a:prstGeom>
        </p:spPr>
        <p:txBody>
          <a:bodyPr wrap="square">
            <a:spAutoFit/>
          </a:bodyPr>
          <a:lstStyle/>
          <a:p>
            <a:r>
              <a:rPr lang="uk-UA" b="1" i="1" dirty="0">
                <a:solidFill>
                  <a:srgbClr val="0000FF"/>
                </a:solidFill>
                <a:latin typeface="Times New Roman" panose="02020603050405020304" pitchFamily="18" charset="0"/>
              </a:rPr>
              <a:t>СТРУКТУРА ПЛАНУ РОБОТИ НА ЛІТНІЙ ПЕРІОД</a:t>
            </a:r>
          </a:p>
        </p:txBody>
      </p:sp>
      <p:sp>
        <p:nvSpPr>
          <p:cNvPr id="3" name="Прямоугольник 2"/>
          <p:cNvSpPr/>
          <p:nvPr/>
        </p:nvSpPr>
        <p:spPr>
          <a:xfrm>
            <a:off x="378822" y="1554481"/>
            <a:ext cx="9209315" cy="5539978"/>
          </a:xfrm>
          <a:prstGeom prst="rect">
            <a:avLst/>
          </a:prstGeom>
        </p:spPr>
        <p:txBody>
          <a:bodyPr wrap="square">
            <a:spAutoFit/>
          </a:bodyPr>
          <a:lstStyle/>
          <a:p>
            <a:r>
              <a:rPr lang="uk-UA" sz="1400" b="1" dirty="0">
                <a:solidFill>
                  <a:srgbClr val="002060"/>
                </a:solidFill>
                <a:latin typeface="Times New Roman" panose="02020603050405020304" pitchFamily="18" charset="0"/>
                <a:ea typeface="Times New Roman" panose="02020603050405020304" pitchFamily="18" charset="0"/>
              </a:rPr>
              <a:t>ЗАВДАННЯ</a:t>
            </a:r>
          </a:p>
          <a:p>
            <a:r>
              <a:rPr lang="uk-UA" sz="1400" b="1" dirty="0">
                <a:solidFill>
                  <a:srgbClr val="002060"/>
                </a:solidFill>
                <a:latin typeface="Times New Roman" panose="02020603050405020304" pitchFamily="18" charset="0"/>
                <a:ea typeface="+mj-ea"/>
                <a:cs typeface="Times New Roman" panose="02020603050405020304" pitchFamily="18" charset="0"/>
              </a:rPr>
              <a:t>ДІЯЛЬНІСТЬ СТРУКТУР КОЛЕГІАЛЬНОГО УПРАВЛІННЯ</a:t>
            </a:r>
            <a:br>
              <a:rPr lang="uk-UA" sz="1600" b="1" dirty="0">
                <a:solidFill>
                  <a:srgbClr val="002060"/>
                </a:solidFill>
                <a:latin typeface="Times New Roman" panose="02020603050405020304" pitchFamily="18" charset="0"/>
                <a:ea typeface="+mj-ea"/>
                <a:cs typeface="Times New Roman" panose="02020603050405020304" pitchFamily="18" charset="0"/>
              </a:rPr>
            </a:br>
            <a:r>
              <a:rPr lang="uk-UA" sz="1600" b="1" dirty="0">
                <a:solidFill>
                  <a:srgbClr val="0070C0"/>
                </a:solidFill>
                <a:latin typeface="Times New Roman" panose="02020603050405020304" pitchFamily="18" charset="0"/>
                <a:ea typeface="+mj-ea"/>
                <a:cs typeface="Times New Roman" panose="02020603050405020304" pitchFamily="18" charset="0"/>
              </a:rPr>
              <a:t>Загальні збори (конференції) </a:t>
            </a:r>
            <a:r>
              <a:rPr lang="uk-UA" sz="1600" b="1" dirty="0">
                <a:solidFill>
                  <a:srgbClr val="0070C0"/>
                </a:solidFill>
                <a:latin typeface="Times New Roman" panose="02020603050405020304" pitchFamily="18" charset="0"/>
                <a:ea typeface="Times New Roman" panose="02020603050405020304" pitchFamily="18" charset="0"/>
                <a:cs typeface="+mj-cs"/>
              </a:rPr>
              <a:t>колективу, виробнича нарада, адміністративна нарада</a:t>
            </a:r>
            <a:r>
              <a:rPr lang="uk-UA" sz="1600" b="1" dirty="0">
                <a:solidFill>
                  <a:srgbClr val="0070C0"/>
                </a:solidFill>
                <a:latin typeface="Times New Roman" panose="02020603050405020304" pitchFamily="18" charset="0"/>
                <a:ea typeface="+mj-ea"/>
                <a:cs typeface="Times New Roman" panose="02020603050405020304" pitchFamily="18" charset="0"/>
              </a:rPr>
              <a:t>;</a:t>
            </a:r>
            <a:br>
              <a:rPr lang="uk-UA" sz="1600" b="1" dirty="0">
                <a:solidFill>
                  <a:srgbClr val="0070C0"/>
                </a:solidFill>
                <a:latin typeface="Times New Roman" panose="02020603050405020304" pitchFamily="18" charset="0"/>
                <a:ea typeface="+mj-ea"/>
                <a:cs typeface="Times New Roman" panose="02020603050405020304" pitchFamily="18" charset="0"/>
              </a:rPr>
            </a:br>
            <a:r>
              <a:rPr lang="uk-UA" sz="1600" b="1" dirty="0">
                <a:solidFill>
                  <a:srgbClr val="0070C0"/>
                </a:solidFill>
                <a:latin typeface="Times New Roman" panose="02020603050405020304" pitchFamily="18" charset="0"/>
                <a:ea typeface="Times New Roman" panose="02020603050405020304" pitchFamily="18" charset="0"/>
                <a:cs typeface="+mj-cs"/>
              </a:rPr>
              <a:t>Педагогічна рада. </a:t>
            </a:r>
            <a:r>
              <a:rPr lang="ru-RU" sz="1600" b="1" dirty="0">
                <a:solidFill>
                  <a:srgbClr val="0070C0"/>
                </a:solidFill>
                <a:latin typeface="Times New Roman" panose="02020603050405020304" pitchFamily="18" charset="0"/>
                <a:ea typeface="Times New Roman" panose="02020603050405020304" pitchFamily="18" charset="0"/>
                <a:cs typeface="+mj-cs"/>
              </a:rPr>
              <a:t>Тематика </a:t>
            </a:r>
            <a:r>
              <a:rPr lang="ru-RU" sz="1600" b="1" dirty="0" err="1">
                <a:solidFill>
                  <a:srgbClr val="0070C0"/>
                </a:solidFill>
                <a:latin typeface="Times New Roman" panose="02020603050405020304" pitchFamily="18" charset="0"/>
                <a:ea typeface="Times New Roman" panose="02020603050405020304" pitchFamily="18" charset="0"/>
                <a:cs typeface="+mj-cs"/>
              </a:rPr>
              <a:t>засідань</a:t>
            </a:r>
            <a:r>
              <a:rPr lang="ru-RU" sz="1600" b="1" dirty="0">
                <a:solidFill>
                  <a:srgbClr val="0070C0"/>
                </a:solidFill>
                <a:latin typeface="Times New Roman" panose="02020603050405020304" pitchFamily="18" charset="0"/>
                <a:ea typeface="Times New Roman" panose="02020603050405020304" pitchFamily="18" charset="0"/>
                <a:cs typeface="+mj-cs"/>
              </a:rPr>
              <a:t> </a:t>
            </a:r>
            <a:r>
              <a:rPr lang="ru-RU" sz="1600" b="1" dirty="0" err="1">
                <a:solidFill>
                  <a:srgbClr val="0070C0"/>
                </a:solidFill>
                <a:latin typeface="Times New Roman" panose="02020603050405020304" pitchFamily="18" charset="0"/>
                <a:ea typeface="Times New Roman" panose="02020603050405020304" pitchFamily="18" charset="0"/>
                <a:cs typeface="+mj-cs"/>
              </a:rPr>
              <a:t>педагогічної</a:t>
            </a:r>
            <a:r>
              <a:rPr lang="ru-RU" sz="1600" b="1" dirty="0">
                <a:solidFill>
                  <a:srgbClr val="0070C0"/>
                </a:solidFill>
                <a:latin typeface="Times New Roman" panose="02020603050405020304" pitchFamily="18" charset="0"/>
                <a:ea typeface="Times New Roman" panose="02020603050405020304" pitchFamily="18" charset="0"/>
                <a:cs typeface="+mj-cs"/>
              </a:rPr>
              <a:t> ради (</a:t>
            </a:r>
            <a:r>
              <a:rPr lang="ru-RU" sz="1600" b="1" dirty="0" err="1">
                <a:solidFill>
                  <a:srgbClr val="0070C0"/>
                </a:solidFill>
                <a:latin typeface="Times New Roman" panose="02020603050405020304" pitchFamily="18" charset="0"/>
                <a:ea typeface="Times New Roman" panose="02020603050405020304" pitchFamily="18" charset="0"/>
                <a:cs typeface="+mj-cs"/>
              </a:rPr>
              <a:t>травень</a:t>
            </a:r>
            <a:r>
              <a:rPr lang="ru-RU" sz="1600" b="1" dirty="0">
                <a:solidFill>
                  <a:srgbClr val="0070C0"/>
                </a:solidFill>
                <a:latin typeface="Times New Roman" panose="02020603050405020304" pitchFamily="18" charset="0"/>
                <a:ea typeface="Times New Roman" panose="02020603050405020304" pitchFamily="18" charset="0"/>
                <a:cs typeface="+mj-cs"/>
              </a:rPr>
              <a:t>, </a:t>
            </a:r>
            <a:r>
              <a:rPr lang="ru-RU" sz="1600" b="1" dirty="0" err="1">
                <a:solidFill>
                  <a:srgbClr val="0070C0"/>
                </a:solidFill>
                <a:latin typeface="Times New Roman" panose="02020603050405020304" pitchFamily="18" charset="0"/>
                <a:ea typeface="Times New Roman" panose="02020603050405020304" pitchFamily="18" charset="0"/>
                <a:cs typeface="+mj-cs"/>
              </a:rPr>
              <a:t>серпень</a:t>
            </a:r>
            <a:r>
              <a:rPr lang="ru-RU" sz="1600" b="1" dirty="0">
                <a:solidFill>
                  <a:srgbClr val="0070C0"/>
                </a:solidFill>
                <a:latin typeface="Times New Roman" panose="02020603050405020304" pitchFamily="18" charset="0"/>
                <a:ea typeface="Times New Roman" panose="02020603050405020304" pitchFamily="18" charset="0"/>
                <a:cs typeface="+mj-cs"/>
              </a:rPr>
              <a:t>);</a:t>
            </a:r>
          </a:p>
          <a:p>
            <a:pPr lvl="0"/>
            <a:r>
              <a:rPr lang="uk-UA" sz="1600" b="1" dirty="0">
                <a:solidFill>
                  <a:srgbClr val="0070C0"/>
                </a:solidFill>
                <a:latin typeface="Times New Roman" panose="02020603050405020304" pitchFamily="18" charset="0"/>
                <a:ea typeface="Times New Roman" panose="02020603050405020304" pitchFamily="18" charset="0"/>
                <a:cs typeface="+mj-cs"/>
              </a:rPr>
              <a:t> </a:t>
            </a:r>
            <a:r>
              <a:rPr lang="uk-UA" sz="1600" b="1" dirty="0">
                <a:solidFill>
                  <a:srgbClr val="002060"/>
                </a:solidFill>
                <a:latin typeface="Times New Roman" panose="02020603050405020304" pitchFamily="18" charset="0"/>
                <a:ea typeface="Times New Roman" panose="02020603050405020304" pitchFamily="18" charset="0"/>
              </a:rPr>
              <a:t>ДІЯЛЬНІСТЬ МЕДИЧНОЇ СЛУЖБИ</a:t>
            </a:r>
          </a:p>
          <a:p>
            <a:r>
              <a:rPr lang="uk-UA" sz="1600" b="1" dirty="0">
                <a:solidFill>
                  <a:srgbClr val="002060"/>
                </a:solidFill>
                <a:latin typeface="Times New Roman" panose="02020603050405020304" pitchFamily="18" charset="0"/>
                <a:ea typeface="Times New Roman" panose="02020603050405020304" pitchFamily="18" charset="0"/>
              </a:rPr>
              <a:t>ДІЯЛЬНІСТЬ МЕТОДИЧНОГО КАБІНЕТУ /МЕТОДИЧНА РОБОТА З КАДРАМИ </a:t>
            </a:r>
          </a:p>
          <a:p>
            <a:r>
              <a:rPr lang="uk-UA" sz="1600" dirty="0">
                <a:solidFill>
                  <a:srgbClr val="0070C0"/>
                </a:solidFill>
                <a:latin typeface="Times New Roman" panose="02020603050405020304" pitchFamily="18" charset="0"/>
                <a:ea typeface="Times New Roman" panose="02020603050405020304" pitchFamily="18" charset="0"/>
              </a:rPr>
              <a:t>Заходи з підвищення фахової майстерності (</a:t>
            </a:r>
            <a:r>
              <a:rPr lang="uk-UA" sz="1600" i="1" dirty="0">
                <a:solidFill>
                  <a:srgbClr val="0070C0"/>
                </a:solidFill>
                <a:latin typeface="Times New Roman" panose="02020603050405020304" pitchFamily="18" charset="0"/>
                <a:ea typeface="Times New Roman" panose="02020603050405020304" pitchFamily="18" charset="0"/>
              </a:rPr>
              <a:t>інструктажі, консультації, круглі столи, тематичні дні тощо)</a:t>
            </a:r>
          </a:p>
          <a:p>
            <a:pPr>
              <a:spcAft>
                <a:spcPts val="0"/>
              </a:spcAft>
            </a:pPr>
            <a:r>
              <a:rPr lang="uk-UA" sz="1600" dirty="0">
                <a:solidFill>
                  <a:srgbClr val="0070C0"/>
                </a:solidFill>
                <a:latin typeface="Times New Roman" panose="02020603050405020304" pitchFamily="18" charset="0"/>
                <a:ea typeface="Times New Roman" panose="02020603050405020304" pitchFamily="18" charset="0"/>
              </a:rPr>
              <a:t>Заходи із самоосвіти </a:t>
            </a:r>
            <a:endParaRPr lang="ru-RU" sz="1600" dirty="0">
              <a:solidFill>
                <a:srgbClr val="0070C0"/>
              </a:solidFill>
              <a:latin typeface="Times New Roman" panose="02020603050405020304" pitchFamily="18" charset="0"/>
              <a:ea typeface="Times New Roman" panose="02020603050405020304" pitchFamily="18" charset="0"/>
            </a:endParaRPr>
          </a:p>
          <a:p>
            <a:r>
              <a:rPr lang="uk-UA" sz="1600" dirty="0">
                <a:solidFill>
                  <a:srgbClr val="0070C0"/>
                </a:solidFill>
                <a:latin typeface="Times New Roman" panose="02020603050405020304" pitchFamily="18" charset="0"/>
                <a:ea typeface="Times New Roman" panose="02020603050405020304" pitchFamily="18" charset="0"/>
              </a:rPr>
              <a:t>Форми залучення педагогів до участі у творчих </a:t>
            </a:r>
            <a:r>
              <a:rPr lang="uk-UA" sz="1600" dirty="0" err="1">
                <a:solidFill>
                  <a:srgbClr val="0070C0"/>
                </a:solidFill>
                <a:latin typeface="Times New Roman" panose="02020603050405020304" pitchFamily="18" charset="0"/>
                <a:ea typeface="Times New Roman" panose="02020603050405020304" pitchFamily="18" charset="0"/>
              </a:rPr>
              <a:t>проєктах</a:t>
            </a:r>
            <a:r>
              <a:rPr lang="uk-UA" sz="1600" dirty="0">
                <a:solidFill>
                  <a:srgbClr val="0070C0"/>
                </a:solidFill>
                <a:latin typeface="Times New Roman" panose="02020603050405020304" pitchFamily="18" charset="0"/>
                <a:ea typeface="Times New Roman" panose="02020603050405020304" pitchFamily="18" charset="0"/>
              </a:rPr>
              <a:t> </a:t>
            </a:r>
          </a:p>
          <a:p>
            <a:r>
              <a:rPr lang="uk-UA" sz="1600" b="1" dirty="0">
                <a:solidFill>
                  <a:srgbClr val="002060"/>
                </a:solidFill>
                <a:latin typeface="Times New Roman" panose="02020603050405020304" pitchFamily="18" charset="0"/>
                <a:ea typeface="+mj-ea"/>
                <a:cs typeface="Times New Roman" panose="02020603050405020304" pitchFamily="18" charset="0"/>
              </a:rPr>
              <a:t>ВНУТРІШНЯ СИСТЕМА ОЦІНЮВАННЯ ЯКОСТІ ОСВІТНЬОЇ ДІЯЛЬНОСТІ В ЛІТНІЙ ПЕРІОД:</a:t>
            </a:r>
          </a:p>
          <a:p>
            <a:r>
              <a:rPr lang="uk-UA" dirty="0">
                <a:solidFill>
                  <a:srgbClr val="0070C0"/>
                </a:solidFill>
                <a:latin typeface="Times New Roman" panose="02020603050405020304" pitchFamily="18" charset="0"/>
                <a:ea typeface="Times New Roman" panose="02020603050405020304" pitchFamily="18" charset="0"/>
              </a:rPr>
              <a:t>Вивчення стану організації освітнього процесу в літній період </a:t>
            </a:r>
            <a:br>
              <a:rPr lang="uk-UA" dirty="0">
                <a:solidFill>
                  <a:srgbClr val="0070C0"/>
                </a:solidFill>
                <a:latin typeface="Times New Roman" panose="02020603050405020304" pitchFamily="18" charset="0"/>
                <a:ea typeface="Times New Roman" panose="02020603050405020304" pitchFamily="18" charset="0"/>
              </a:rPr>
            </a:br>
            <a:r>
              <a:rPr lang="uk-UA" dirty="0">
                <a:solidFill>
                  <a:srgbClr val="0070C0"/>
                </a:solidFill>
                <a:latin typeface="Times New Roman" panose="02020603050405020304" pitchFamily="18" charset="0"/>
                <a:ea typeface="Times New Roman" panose="02020603050405020304" pitchFamily="18" charset="0"/>
              </a:rPr>
              <a:t>Вивчення  питань функціонування</a:t>
            </a:r>
            <a:br>
              <a:rPr lang="uk-UA" dirty="0">
                <a:solidFill>
                  <a:srgbClr val="0070C0"/>
                </a:solidFill>
                <a:latin typeface="Times New Roman" panose="02020603050405020304" pitchFamily="18" charset="0"/>
                <a:ea typeface="Times New Roman" panose="02020603050405020304" pitchFamily="18" charset="0"/>
              </a:rPr>
            </a:br>
            <a:r>
              <a:rPr lang="uk-UA" sz="1600" i="1" dirty="0">
                <a:solidFill>
                  <a:srgbClr val="0070C0"/>
                </a:solidFill>
                <a:latin typeface="Times New Roman" panose="02020603050405020304" pitchFamily="18" charset="0"/>
                <a:ea typeface="Times New Roman" panose="02020603050405020304" pitchFamily="18" charset="0"/>
              </a:rPr>
              <a:t>Безпека життєдіяльності, охорона праці, охорона дитинства, </a:t>
            </a:r>
            <a:br>
              <a:rPr lang="uk-UA" sz="1600" i="1" dirty="0">
                <a:solidFill>
                  <a:srgbClr val="0070C0"/>
                </a:solidFill>
                <a:latin typeface="Times New Roman" panose="02020603050405020304" pitchFamily="18" charset="0"/>
                <a:ea typeface="Times New Roman" panose="02020603050405020304" pitchFamily="18" charset="0"/>
              </a:rPr>
            </a:br>
            <a:r>
              <a:rPr lang="uk-UA" sz="1600" i="1" dirty="0">
                <a:solidFill>
                  <a:srgbClr val="0070C0"/>
                </a:solidFill>
                <a:latin typeface="Times New Roman" panose="02020603050405020304" pitchFamily="18" charset="0"/>
                <a:ea typeface="Times New Roman" panose="02020603050405020304" pitchFamily="18" charset="0"/>
              </a:rPr>
              <a:t>пожежна безпека, цивільний захист;</a:t>
            </a:r>
            <a:br>
              <a:rPr lang="uk-UA" sz="1600" i="1" dirty="0">
                <a:solidFill>
                  <a:srgbClr val="0070C0"/>
                </a:solidFill>
                <a:latin typeface="Times New Roman" panose="02020603050405020304" pitchFamily="18" charset="0"/>
                <a:ea typeface="Times New Roman" panose="02020603050405020304" pitchFamily="18" charset="0"/>
              </a:rPr>
            </a:br>
            <a:r>
              <a:rPr lang="uk-UA" sz="1600" i="1" dirty="0">
                <a:solidFill>
                  <a:srgbClr val="0070C0"/>
                </a:solidFill>
                <a:latin typeface="Times New Roman" panose="02020603050405020304" pitchFamily="18" charset="0"/>
                <a:ea typeface="Times New Roman" panose="02020603050405020304" pitchFamily="18" charset="0"/>
              </a:rPr>
              <a:t>Організація харчування;</a:t>
            </a:r>
            <a:br>
              <a:rPr lang="uk-UA" sz="1600" i="1" dirty="0">
                <a:solidFill>
                  <a:srgbClr val="0070C0"/>
                </a:solidFill>
                <a:latin typeface="Times New Roman" panose="02020603050405020304" pitchFamily="18" charset="0"/>
                <a:ea typeface="Times New Roman" panose="02020603050405020304" pitchFamily="18" charset="0"/>
              </a:rPr>
            </a:br>
            <a:r>
              <a:rPr lang="uk-UA" sz="1600" i="1" dirty="0">
                <a:solidFill>
                  <a:srgbClr val="0070C0"/>
                </a:solidFill>
                <a:latin typeface="Times New Roman" panose="02020603050405020304" pitchFamily="18" charset="0"/>
                <a:ea typeface="Times New Roman" panose="02020603050405020304" pitchFamily="18" charset="0"/>
              </a:rPr>
              <a:t>Медичне обслуговування</a:t>
            </a:r>
          </a:p>
          <a:p>
            <a:r>
              <a:rPr lang="uk-UA" sz="1600" b="1" dirty="0">
                <a:solidFill>
                  <a:srgbClr val="002060"/>
                </a:solidFill>
                <a:latin typeface="Times New Roman" panose="02020603050405020304" pitchFamily="18" charset="0"/>
                <a:ea typeface="Times New Roman" panose="02020603050405020304" pitchFamily="18" charset="0"/>
              </a:rPr>
              <a:t>ОРГАНІЗАЦІЙНО-ПЕДАГОГІЧНА ДІЯЛЬНІСТЬ</a:t>
            </a:r>
          </a:p>
          <a:p>
            <a:r>
              <a:rPr lang="uk-UA" sz="1600" b="1" dirty="0">
                <a:solidFill>
                  <a:srgbClr val="002060"/>
                </a:solidFill>
                <a:latin typeface="Times New Roman" panose="02020603050405020304" pitchFamily="18" charset="0"/>
                <a:ea typeface="Times New Roman" panose="02020603050405020304" pitchFamily="18" charset="0"/>
              </a:rPr>
              <a:t>АДМІНІСТРАТИВНО-ГОСПОДАРСЬКА ДІЯЛЬНІСТЬ</a:t>
            </a:r>
            <a:br>
              <a:rPr lang="uk-UA" sz="1600" i="1" dirty="0">
                <a:solidFill>
                  <a:srgbClr val="002060"/>
                </a:solidFill>
                <a:latin typeface="Times New Roman" panose="02020603050405020304" pitchFamily="18" charset="0"/>
                <a:ea typeface="Times New Roman" panose="02020603050405020304" pitchFamily="18" charset="0"/>
              </a:rPr>
            </a:br>
            <a:endParaRPr lang="uk-UA" sz="1600" i="1" dirty="0">
              <a:solidFill>
                <a:srgbClr val="002060"/>
              </a:solidFill>
              <a:latin typeface="Times New Roman" panose="02020603050405020304" pitchFamily="18" charset="0"/>
              <a:ea typeface="Times New Roman" panose="02020603050405020304" pitchFamily="18" charset="0"/>
            </a:endParaRPr>
          </a:p>
          <a:p>
            <a:endParaRPr lang="ru-RU" i="1" dirty="0">
              <a:solidFill>
                <a:srgbClr val="002060"/>
              </a:solidFill>
            </a:endParaRPr>
          </a:p>
        </p:txBody>
      </p:sp>
      <p:pic>
        <p:nvPicPr>
          <p:cNvPr id="6" name="Рисунок 5"/>
          <p:cNvPicPr>
            <a:picLocks noChangeAspect="1"/>
          </p:cNvPicPr>
          <p:nvPr/>
        </p:nvPicPr>
        <p:blipFill>
          <a:blip r:embed="rId3"/>
          <a:stretch>
            <a:fillRect/>
          </a:stretch>
        </p:blipFill>
        <p:spPr>
          <a:xfrm>
            <a:off x="9255766" y="2369791"/>
            <a:ext cx="3079926" cy="4155578"/>
          </a:xfrm>
          <a:prstGeom prst="rect">
            <a:avLst/>
          </a:prstGeom>
        </p:spPr>
      </p:pic>
      <p:pic>
        <p:nvPicPr>
          <p:cNvPr id="7" name="Рисунок 6"/>
          <p:cNvPicPr>
            <a:picLocks noChangeAspect="1"/>
          </p:cNvPicPr>
          <p:nvPr/>
        </p:nvPicPr>
        <p:blipFill>
          <a:blip r:embed="rId4"/>
          <a:stretch>
            <a:fillRect/>
          </a:stretch>
        </p:blipFill>
        <p:spPr>
          <a:xfrm>
            <a:off x="8193386" y="133996"/>
            <a:ext cx="2124760" cy="2124760"/>
          </a:xfrm>
          <a:prstGeom prst="rect">
            <a:avLst/>
          </a:prstGeom>
        </p:spPr>
      </p:pic>
    </p:spTree>
    <p:extLst>
      <p:ext uri="{BB962C8B-B14F-4D97-AF65-F5344CB8AC3E}">
        <p14:creationId xmlns:p14="http://schemas.microsoft.com/office/powerpoint/2010/main" val="882448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43691" y="391887"/>
            <a:ext cx="6518366" cy="770707"/>
          </a:xfrm>
        </p:spPr>
        <p:txBody>
          <a:bodyPr>
            <a:normAutofit/>
          </a:bodyPr>
          <a:lstStyle/>
          <a:p>
            <a:pPr marL="0" indent="0" algn="ctr"/>
            <a:r>
              <a:rPr lang="uk-UA" sz="22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00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 РОБОТИ НА ЛІТНІЙ ПЕРІОД</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78822" y="1162595"/>
            <a:ext cx="10019211" cy="515526"/>
          </a:xfrm>
          <a:prstGeom prst="rect">
            <a:avLst/>
          </a:prstGeom>
        </p:spPr>
        <p:txBody>
          <a:bodyPr wrap="square">
            <a:spAutoFit/>
          </a:bodyPr>
          <a:lstStyle/>
          <a:p>
            <a:pPr>
              <a:lnSpc>
                <a:spcPts val="3300"/>
              </a:lnSpc>
              <a:spcAft>
                <a:spcPts val="0"/>
              </a:spcAft>
            </a:pP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Готуємося</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літнього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періоду</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хто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що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робить</a:t>
            </a:r>
            <a:endParaRPr lang="ru-RU" sz="1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378821" y="1802674"/>
            <a:ext cx="8209455" cy="4507003"/>
          </a:xfrm>
          <a:prstGeom prst="rect">
            <a:avLst/>
          </a:prstGeom>
        </p:spPr>
        <p:txBody>
          <a:bodyPr wrap="square">
            <a:spAutoFit/>
          </a:bodyPr>
          <a:lstStyle/>
          <a:p>
            <a:pPr>
              <a:lnSpc>
                <a:spcPts val="1575"/>
              </a:lnSpc>
              <a:spcAft>
                <a:spcPts val="800"/>
              </a:spcAft>
            </a:pPr>
            <a:r>
              <a:rPr lang="ru-RU" sz="2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Керівник</a:t>
            </a: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закладу </a:t>
            </a:r>
            <a:r>
              <a:rPr lang="ru-RU"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дошкільної</a:t>
            </a: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освіти</a:t>
            </a:r>
            <a:endPar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Видає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наказ «Про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підготовку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закладу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дошкільної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освіти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літнього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Проводить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обговорення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організації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літнього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час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травневого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засідання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педагогічної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ради.</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Вносить за потреби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зміни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доповнення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до План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роботи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літній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Складає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орієнтовну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мережу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груп</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літній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визначає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педагогів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які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працюватимуть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Затверджує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 потреби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орієнтовне</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двотижневе</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меню на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літній</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Створює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комісію</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перевірки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відповідності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приміщень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і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території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закладу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освіти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санітарно-гігієнічним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нормам;</a:t>
            </a: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правилам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пожежної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безпеки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наявність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первинних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засобів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пожежогасіння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планів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-схем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евакуації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тощо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Передбачає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зміни</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в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організації</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харчування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організовує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другий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сніданок</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час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якого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отримують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свіжі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фрукти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або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соки.</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Повідомляє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письмово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педагогів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закладу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дошкільної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освіти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дати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початку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щорічних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основних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відпусток</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не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пізніше</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ніж</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 два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тижні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встановлених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термінів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Проводить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загальні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збори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колективу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й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батьківської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громади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p>
          <a:p>
            <a:pPr algn="just"/>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Звітує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підсумки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роботи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навчальний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рік</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і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ознайомлює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із</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завданнями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літній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Рисунок 12"/>
          <p:cNvPicPr>
            <a:picLocks noChangeAspect="1"/>
          </p:cNvPicPr>
          <p:nvPr/>
        </p:nvPicPr>
        <p:blipFill>
          <a:blip r:embed="rId3"/>
          <a:stretch>
            <a:fillRect/>
          </a:stretch>
        </p:blipFill>
        <p:spPr>
          <a:xfrm>
            <a:off x="8823407" y="737903"/>
            <a:ext cx="3198115" cy="2580370"/>
          </a:xfrm>
          <a:prstGeom prst="rect">
            <a:avLst/>
          </a:prstGeom>
        </p:spPr>
      </p:pic>
      <p:pic>
        <p:nvPicPr>
          <p:cNvPr id="14" name="Рисунок 13"/>
          <p:cNvPicPr>
            <a:picLocks noChangeAspect="1"/>
          </p:cNvPicPr>
          <p:nvPr/>
        </p:nvPicPr>
        <p:blipFill>
          <a:blip r:embed="rId4"/>
          <a:stretch>
            <a:fillRect/>
          </a:stretch>
        </p:blipFill>
        <p:spPr>
          <a:xfrm>
            <a:off x="9093375" y="4056175"/>
            <a:ext cx="2609314" cy="2054530"/>
          </a:xfrm>
          <a:prstGeom prst="rect">
            <a:avLst/>
          </a:prstGeom>
        </p:spPr>
      </p:pic>
    </p:spTree>
    <p:extLst>
      <p:ext uri="{BB962C8B-B14F-4D97-AF65-F5344CB8AC3E}">
        <p14:creationId xmlns:p14="http://schemas.microsoft.com/office/powerpoint/2010/main" val="2594690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 name="Заголовок 1"/>
          <p:cNvSpPr>
            <a:spLocks noGrp="1"/>
          </p:cNvSpPr>
          <p:nvPr>
            <p:ph idx="1"/>
          </p:nvPr>
        </p:nvSpPr>
        <p:spPr>
          <a:xfrm>
            <a:off x="0" y="104504"/>
            <a:ext cx="8373292" cy="6635930"/>
          </a:xfrm>
        </p:spPr>
        <p:txBody>
          <a:bodyPr>
            <a:normAutofit fontScale="85000" lnSpcReduction="20000"/>
          </a:bodyPr>
          <a:lstStyle/>
          <a:p>
            <a:pPr marL="0" indent="0">
              <a:buNone/>
            </a:pPr>
            <a:r>
              <a:rPr lang="ru-RU" sz="2400" b="1" dirty="0">
                <a:solidFill>
                  <a:srgbClr val="0000FF"/>
                </a:solidFill>
                <a:latin typeface="Times New Roman" panose="02020603050405020304" pitchFamily="18" charset="0"/>
                <a:cs typeface="Times New Roman" panose="02020603050405020304" pitchFamily="18" charset="0"/>
              </a:rPr>
              <a:t>              </a:t>
            </a:r>
          </a:p>
          <a:p>
            <a:pPr marL="0" indent="0" algn="ctr">
              <a:buNone/>
            </a:pPr>
            <a:r>
              <a:rPr lang="uk-UA" sz="2000" b="1" dirty="0">
                <a:solidFill>
                  <a:srgbClr val="0000FF"/>
                </a:solidFill>
                <a:latin typeface="Times New Roman" panose="02020603050405020304" pitchFamily="18" charset="0"/>
                <a:cs typeface="Times New Roman" panose="02020603050405020304" pitchFamily="18" charset="0"/>
              </a:rPr>
              <a:t>ПЛАНУВАННЯ ОСВІТНЬОЇ ДІЯЛЬНОСТІ ЗДО</a:t>
            </a:r>
          </a:p>
          <a:p>
            <a:pPr marL="0" indent="0" algn="ctr">
              <a:buNone/>
            </a:pPr>
            <a:r>
              <a:rPr lang="uk-UA" sz="2000" b="1" i="1" u="sng" dirty="0">
                <a:solidFill>
                  <a:srgbClr val="0070C0"/>
                </a:solidFill>
                <a:latin typeface="Times New Roman" panose="02020603050405020304" pitchFamily="18" charset="0"/>
                <a:ea typeface="Times New Roman" panose="02020603050405020304" pitchFamily="18" charset="0"/>
              </a:rPr>
              <a:t>Законодавча та нормативно-правова база </a:t>
            </a:r>
          </a:p>
          <a:p>
            <a:pPr indent="449580" algn="just">
              <a:spcAft>
                <a:spcPts val="0"/>
              </a:spcAft>
            </a:pPr>
            <a:r>
              <a:rPr lang="uk-UA" sz="2000" dirty="0">
                <a:solidFill>
                  <a:srgbClr val="0000FF"/>
                </a:solidFill>
                <a:latin typeface="Times New Roman" panose="02020603050405020304" pitchFamily="18" charset="0"/>
                <a:ea typeface="Times New Roman" panose="02020603050405020304" pitchFamily="18" charset="0"/>
              </a:rPr>
              <a:t>Конституція України;</a:t>
            </a:r>
            <a:endParaRPr lang="ru-RU" sz="1800" dirty="0">
              <a:solidFill>
                <a:srgbClr val="0000FF"/>
              </a:solidFill>
              <a:latin typeface="Times New Roman" panose="02020603050405020304" pitchFamily="18" charset="0"/>
              <a:ea typeface="Times New Roman" panose="02020603050405020304" pitchFamily="18" charset="0"/>
            </a:endParaRPr>
          </a:p>
          <a:p>
            <a:pPr indent="449580" algn="just">
              <a:spcAft>
                <a:spcPts val="0"/>
              </a:spcAft>
            </a:pPr>
            <a:r>
              <a:rPr lang="uk-UA" sz="2000" dirty="0">
                <a:solidFill>
                  <a:srgbClr val="0000FF"/>
                </a:solidFill>
                <a:latin typeface="Times New Roman" panose="02020603050405020304" pitchFamily="18" charset="0"/>
                <a:ea typeface="Times New Roman" panose="02020603050405020304" pitchFamily="18" charset="0"/>
              </a:rPr>
              <a:t> Конвенція про права дитини (редакція від 20.11.2014);  </a:t>
            </a:r>
            <a:endParaRPr lang="ru-RU" sz="1800" dirty="0">
              <a:solidFill>
                <a:srgbClr val="0000FF"/>
              </a:solidFill>
              <a:latin typeface="Times New Roman" panose="02020603050405020304" pitchFamily="18" charset="0"/>
              <a:ea typeface="Times New Roman" panose="02020603050405020304" pitchFamily="18" charset="0"/>
            </a:endParaRPr>
          </a:p>
          <a:p>
            <a:pPr indent="449580" algn="just">
              <a:spcAft>
                <a:spcPts val="0"/>
              </a:spcAft>
            </a:pPr>
            <a:r>
              <a:rPr lang="uk-UA" sz="2000" dirty="0">
                <a:solidFill>
                  <a:srgbClr val="0000FF"/>
                </a:solidFill>
                <a:latin typeface="Times New Roman" panose="02020603050405020304" pitchFamily="18" charset="0"/>
                <a:ea typeface="Times New Roman" panose="02020603050405020304" pitchFamily="18" charset="0"/>
              </a:rPr>
              <a:t> </a:t>
            </a:r>
            <a:r>
              <a:rPr lang="uk-UA" sz="2000" b="1" i="1" dirty="0">
                <a:solidFill>
                  <a:srgbClr val="0000FF"/>
                </a:solidFill>
                <a:latin typeface="Times New Roman" panose="02020603050405020304" pitchFamily="18" charset="0"/>
                <a:ea typeface="Times New Roman" panose="02020603050405020304" pitchFamily="18" charset="0"/>
              </a:rPr>
              <a:t>Закони України</a:t>
            </a:r>
            <a:r>
              <a:rPr lang="uk-UA" sz="2000" b="1" dirty="0">
                <a:solidFill>
                  <a:srgbClr val="0000FF"/>
                </a:solidFill>
                <a:latin typeface="Times New Roman" panose="02020603050405020304" pitchFamily="18" charset="0"/>
                <a:ea typeface="Times New Roman" panose="02020603050405020304" pitchFamily="18" charset="0"/>
              </a:rPr>
              <a:t>: </a:t>
            </a:r>
            <a:endParaRPr lang="ru-RU" sz="1800" dirty="0">
              <a:solidFill>
                <a:srgbClr val="0000FF"/>
              </a:solidFill>
              <a:latin typeface="Times New Roman" panose="02020603050405020304" pitchFamily="18" charset="0"/>
              <a:ea typeface="Times New Roman" panose="02020603050405020304" pitchFamily="18" charset="0"/>
            </a:endParaRPr>
          </a:p>
          <a:p>
            <a:pPr indent="449580" algn="just">
              <a:spcAft>
                <a:spcPts val="0"/>
              </a:spcAft>
            </a:pPr>
            <a:r>
              <a:rPr lang="uk-UA" sz="2000" b="1" dirty="0">
                <a:solidFill>
                  <a:srgbClr val="0000FF"/>
                </a:solidFill>
                <a:latin typeface="Times New Roman" panose="02020603050405020304" pitchFamily="18" charset="0"/>
                <a:ea typeface="Times New Roman" panose="02020603050405020304" pitchFamily="18" charset="0"/>
              </a:rPr>
              <a:t>«Про освіту» </a:t>
            </a:r>
            <a:r>
              <a:rPr lang="uk-UA" sz="2000" dirty="0">
                <a:solidFill>
                  <a:srgbClr val="0000FF"/>
                </a:solidFill>
                <a:latin typeface="Times New Roman" panose="02020603050405020304" pitchFamily="18" charset="0"/>
                <a:ea typeface="Times New Roman" panose="02020603050405020304" pitchFamily="18" charset="0"/>
              </a:rPr>
              <a:t>(редакція від 16. 01. 2020);</a:t>
            </a:r>
            <a:endParaRPr lang="ru-RU" sz="1800" dirty="0">
              <a:solidFill>
                <a:srgbClr val="0000FF"/>
              </a:solidFill>
              <a:latin typeface="Times New Roman" panose="02020603050405020304" pitchFamily="18" charset="0"/>
              <a:ea typeface="Times New Roman" panose="02020603050405020304" pitchFamily="18" charset="0"/>
            </a:endParaRPr>
          </a:p>
          <a:p>
            <a:pPr indent="449580" algn="just">
              <a:spcAft>
                <a:spcPts val="0"/>
              </a:spcAft>
            </a:pPr>
            <a:r>
              <a:rPr lang="uk-UA" sz="2000" b="1" dirty="0">
                <a:solidFill>
                  <a:srgbClr val="0000FF"/>
                </a:solidFill>
                <a:latin typeface="Times New Roman" panose="02020603050405020304" pitchFamily="18" charset="0"/>
                <a:ea typeface="Times New Roman" panose="02020603050405020304" pitchFamily="18" charset="0"/>
              </a:rPr>
              <a:t> «Про дошкільну освіту» </a:t>
            </a:r>
            <a:r>
              <a:rPr lang="uk-UA" sz="2000" dirty="0">
                <a:solidFill>
                  <a:srgbClr val="0000FF"/>
                </a:solidFill>
                <a:latin typeface="Times New Roman" panose="02020603050405020304" pitchFamily="18" charset="0"/>
                <a:ea typeface="Times New Roman" panose="02020603050405020304" pitchFamily="18" charset="0"/>
              </a:rPr>
              <a:t>(редакція від 16. 07. 2019);</a:t>
            </a:r>
            <a:endParaRPr lang="ru-RU" sz="1800" dirty="0">
              <a:solidFill>
                <a:srgbClr val="0000FF"/>
              </a:solidFill>
              <a:latin typeface="Times New Roman" panose="02020603050405020304" pitchFamily="18" charset="0"/>
              <a:ea typeface="Times New Roman" panose="02020603050405020304" pitchFamily="18" charset="0"/>
            </a:endParaRPr>
          </a:p>
          <a:p>
            <a:pPr indent="449580" algn="just">
              <a:spcAft>
                <a:spcPts val="0"/>
              </a:spcAft>
            </a:pPr>
            <a:r>
              <a:rPr lang="uk-UA" sz="2000" dirty="0">
                <a:solidFill>
                  <a:srgbClr val="0000FF"/>
                </a:solidFill>
                <a:latin typeface="Times New Roman" panose="02020603050405020304" pitchFamily="18" charset="0"/>
                <a:ea typeface="Times New Roman" panose="02020603050405020304" pitchFamily="18" charset="0"/>
              </a:rPr>
              <a:t> </a:t>
            </a:r>
            <a:r>
              <a:rPr lang="uk-UA" sz="2000" b="1" dirty="0">
                <a:solidFill>
                  <a:srgbClr val="0000FF"/>
                </a:solidFill>
                <a:latin typeface="Times New Roman" panose="02020603050405020304" pitchFamily="18" charset="0"/>
                <a:ea typeface="Times New Roman" panose="02020603050405020304" pitchFamily="18" charset="0"/>
              </a:rPr>
              <a:t>«Про охорону дитинства» </a:t>
            </a:r>
            <a:r>
              <a:rPr lang="uk-UA" sz="2000" dirty="0">
                <a:solidFill>
                  <a:srgbClr val="0000FF"/>
                </a:solidFill>
                <a:latin typeface="Times New Roman" panose="02020603050405020304" pitchFamily="18" charset="0"/>
                <a:ea typeface="Times New Roman" panose="02020603050405020304" pitchFamily="18" charset="0"/>
              </a:rPr>
              <a:t>(редакція від 09. 08. 2019); </a:t>
            </a:r>
          </a:p>
          <a:p>
            <a:pPr indent="449580" algn="just">
              <a:spcAft>
                <a:spcPts val="0"/>
              </a:spcAft>
            </a:pPr>
            <a:r>
              <a:rPr lang="uk-UA" sz="1800" b="1" dirty="0">
                <a:solidFill>
                  <a:srgbClr val="0000FF"/>
                </a:solidFill>
                <a:latin typeface="Times New Roman" panose="02020603050405020304" pitchFamily="18" charset="0"/>
                <a:ea typeface="Times New Roman" panose="02020603050405020304" pitchFamily="18" charset="0"/>
              </a:rPr>
              <a:t>Постанова Кабінету Міністрів України від 27.01.2021 №86 про «Положення про заклад дошкільної освіти»;  </a:t>
            </a:r>
            <a:endParaRPr lang="ru-RU" sz="1600" dirty="0">
              <a:solidFill>
                <a:srgbClr val="0000FF"/>
              </a:solidFill>
              <a:latin typeface="Times New Roman" panose="02020603050405020304" pitchFamily="18" charset="0"/>
              <a:ea typeface="Times New Roman" panose="02020603050405020304" pitchFamily="18" charset="0"/>
            </a:endParaRPr>
          </a:p>
          <a:p>
            <a:pPr indent="449580" algn="just">
              <a:spcAft>
                <a:spcPts val="0"/>
              </a:spcAft>
            </a:pPr>
            <a:r>
              <a:rPr lang="uk-UA" sz="1800" b="1" dirty="0">
                <a:solidFill>
                  <a:srgbClr val="0000FF"/>
                </a:solidFill>
                <a:latin typeface="Times New Roman" panose="02020603050405020304" pitchFamily="18" charset="0"/>
                <a:ea typeface="Times New Roman" panose="02020603050405020304" pitchFamily="18" charset="0"/>
              </a:rPr>
              <a:t>Постанова головного державного санітарного лікаря України від 18.09.2020 №55 «Про затвердження протиепідемічних заходів у закладах дошкільної освіти на період карантину у зв’язку з поширенням </a:t>
            </a:r>
            <a:r>
              <a:rPr lang="uk-UA" sz="1800" b="1" dirty="0" err="1">
                <a:solidFill>
                  <a:srgbClr val="0000FF"/>
                </a:solidFill>
                <a:latin typeface="Times New Roman" panose="02020603050405020304" pitchFamily="18" charset="0"/>
                <a:ea typeface="Times New Roman" panose="02020603050405020304" pitchFamily="18" charset="0"/>
              </a:rPr>
              <a:t>коронавірусної</a:t>
            </a:r>
            <a:r>
              <a:rPr lang="uk-UA" sz="1800" b="1" dirty="0">
                <a:solidFill>
                  <a:srgbClr val="0000FF"/>
                </a:solidFill>
                <a:latin typeface="Times New Roman" panose="02020603050405020304" pitchFamily="18" charset="0"/>
                <a:ea typeface="Times New Roman" panose="02020603050405020304" pitchFamily="18" charset="0"/>
              </a:rPr>
              <a:t> хвороби (COVID­19)»; </a:t>
            </a:r>
            <a:endParaRPr lang="ru-RU" sz="1600" dirty="0">
              <a:solidFill>
                <a:srgbClr val="0000FF"/>
              </a:solidFill>
              <a:latin typeface="Times New Roman" panose="02020603050405020304" pitchFamily="18" charset="0"/>
              <a:ea typeface="Times New Roman" panose="02020603050405020304" pitchFamily="18" charset="0"/>
            </a:endParaRPr>
          </a:p>
          <a:p>
            <a:pPr indent="449580" algn="just">
              <a:spcAft>
                <a:spcPts val="0"/>
              </a:spcAft>
            </a:pPr>
            <a:r>
              <a:rPr lang="uk-UA" sz="1800" b="1" dirty="0">
                <a:solidFill>
                  <a:srgbClr val="0000FF"/>
                </a:solidFill>
                <a:latin typeface="Times New Roman" panose="02020603050405020304" pitchFamily="18" charset="0"/>
                <a:ea typeface="Times New Roman" panose="02020603050405020304" pitchFamily="18" charset="0"/>
              </a:rPr>
              <a:t> Наказ Державної служби якості освіти від 30.11.2020 №01­11/71 про «Методичні рекомендації з формування внутрішньої системи забезпечення якості освіти ЗДО»;</a:t>
            </a:r>
          </a:p>
          <a:p>
            <a:pPr indent="449580" algn="just">
              <a:spcAft>
                <a:spcPts val="0"/>
              </a:spcAft>
            </a:pPr>
            <a:r>
              <a:rPr lang="uk-UA" sz="1800" b="1" dirty="0">
                <a:solidFill>
                  <a:srgbClr val="0000FF"/>
                </a:solidFill>
                <a:latin typeface="Times New Roman" panose="02020603050405020304" pitchFamily="18" charset="0"/>
                <a:ea typeface="Times New Roman" panose="02020603050405020304" pitchFamily="18" charset="0"/>
              </a:rPr>
              <a:t>Наказ Міністерства освіти і науки України від 12.01.2021 № 33 «Про затвердження Базового компонента дошкільної освіти (державного стандарту дошкільної освіти) нова редакція»;</a:t>
            </a:r>
          </a:p>
          <a:p>
            <a:pPr indent="449580" algn="just">
              <a:spcAft>
                <a:spcPts val="0"/>
              </a:spcAft>
            </a:pPr>
            <a:r>
              <a:rPr lang="uk-UA" sz="1800" b="1" dirty="0">
                <a:solidFill>
                  <a:srgbClr val="0000FF"/>
                </a:solidFill>
                <a:latin typeface="Times New Roman" panose="02020603050405020304" pitchFamily="18" charset="0"/>
                <a:ea typeface="Calibri" panose="020F0502020204030204" pitchFamily="34" charset="0"/>
              </a:rPr>
              <a:t>Лист Міністерства освіти і науки України від 16.03.2021 № 1/9-148 «Щодо методичних рекомендацій до оновленого Базового компонента дошкільної освіти»;</a:t>
            </a:r>
          </a:p>
          <a:p>
            <a:pPr indent="449580" algn="just">
              <a:spcAft>
                <a:spcPts val="0"/>
              </a:spcAft>
            </a:pPr>
            <a:r>
              <a:rPr lang="uk-UA" sz="1800" b="1" dirty="0">
                <a:solidFill>
                  <a:srgbClr val="0000FF"/>
                </a:solidFill>
                <a:latin typeface="Times New Roman" panose="02020603050405020304" pitchFamily="18" charset="0"/>
                <a:ea typeface="Times New Roman" panose="02020603050405020304" pitchFamily="18" charset="0"/>
              </a:rPr>
              <a:t>«Про перелік навчальної літератури, рекомендованої Міністерством освіти і науки України для використання у закладах освіти у 2021-2022 </a:t>
            </a:r>
            <a:r>
              <a:rPr lang="uk-UA" sz="1800" b="1" dirty="0" err="1">
                <a:solidFill>
                  <a:srgbClr val="0000FF"/>
                </a:solidFill>
                <a:latin typeface="Times New Roman" panose="02020603050405020304" pitchFamily="18" charset="0"/>
                <a:ea typeface="Times New Roman" panose="02020603050405020304" pitchFamily="18" charset="0"/>
              </a:rPr>
              <a:t>н.р</a:t>
            </a:r>
            <a:r>
              <a:rPr lang="uk-UA" sz="1800" b="1" dirty="0">
                <a:solidFill>
                  <a:srgbClr val="0000FF"/>
                </a:solidFill>
                <a:latin typeface="Times New Roman" panose="02020603050405020304" pitchFamily="18" charset="0"/>
                <a:ea typeface="Times New Roman" panose="02020603050405020304" pitchFamily="18" charset="0"/>
              </a:rPr>
              <a:t>.» (лист Міністерства освіти і науки України від 09.08.2021 № 1/9-484);</a:t>
            </a:r>
            <a:endParaRPr lang="ru-RU" sz="1600" b="1" dirty="0">
              <a:solidFill>
                <a:srgbClr val="0000FF"/>
              </a:solidFill>
              <a:latin typeface="Times New Roman" panose="02020603050405020304" pitchFamily="18" charset="0"/>
              <a:ea typeface="Times New Roman" panose="02020603050405020304" pitchFamily="18" charset="0"/>
            </a:endParaRPr>
          </a:p>
          <a:p>
            <a:r>
              <a:rPr lang="uk-UA" sz="1800" b="1" dirty="0">
                <a:solidFill>
                  <a:srgbClr val="0000FF"/>
                </a:solidFill>
                <a:latin typeface="Times New Roman" panose="02020603050405020304" pitchFamily="18" charset="0"/>
                <a:ea typeface="Times New Roman" panose="02020603050405020304" pitchFamily="18" charset="0"/>
              </a:rPr>
              <a:t>«Щодо освітніх програм у закладах дошкільної освіти» (лист Міністерства освіти і науки України від 09.12.2019 № 1/9-750)</a:t>
            </a:r>
            <a:endParaRPr lang="uk-UA" sz="1800" b="1" dirty="0">
              <a:solidFill>
                <a:srgbClr val="0000FF"/>
              </a:solidFill>
              <a:latin typeface="Times New Roman" panose="02020603050405020304" pitchFamily="18" charset="0"/>
              <a:ea typeface="Calibri" panose="020F0502020204030204" pitchFamily="34" charset="0"/>
            </a:endParaRPr>
          </a:p>
          <a:p>
            <a:pPr indent="449580" algn="just">
              <a:spcAft>
                <a:spcPts val="0"/>
              </a:spcAft>
            </a:pPr>
            <a:endParaRPr lang="uk-UA" sz="1800" dirty="0">
              <a:latin typeface="Times New Roman" panose="02020603050405020304" pitchFamily="18" charset="0"/>
              <a:ea typeface="Calibri" panose="020F0502020204030204" pitchFamily="34" charset="0"/>
            </a:endParaRPr>
          </a:p>
          <a:p>
            <a:pPr indent="449580" algn="just">
              <a:spcAft>
                <a:spcPts val="0"/>
              </a:spcAft>
            </a:pPr>
            <a:endParaRPr lang="uk-UA" sz="1800" b="1" dirty="0">
              <a:solidFill>
                <a:srgbClr val="0000FF"/>
              </a:solidFill>
              <a:latin typeface="Times New Roman" panose="02020603050405020304" pitchFamily="18" charset="0"/>
              <a:ea typeface="Times New Roman" panose="02020603050405020304" pitchFamily="18" charset="0"/>
            </a:endParaRPr>
          </a:p>
          <a:p>
            <a:pPr indent="449580" algn="just">
              <a:spcAft>
                <a:spcPts val="0"/>
              </a:spcAft>
            </a:pPr>
            <a:endParaRPr lang="ru-RU" sz="1600" dirty="0">
              <a:solidFill>
                <a:srgbClr val="0000FF"/>
              </a:solidFill>
              <a:latin typeface="Times New Roman" panose="02020603050405020304" pitchFamily="18" charset="0"/>
              <a:ea typeface="Times New Roman" panose="02020603050405020304" pitchFamily="18" charset="0"/>
            </a:endParaRPr>
          </a:p>
          <a:p>
            <a:pPr indent="449580" algn="just">
              <a:spcAft>
                <a:spcPts val="0"/>
              </a:spcAft>
            </a:pPr>
            <a:endParaRPr lang="uk-UA" sz="1800" dirty="0">
              <a:latin typeface="Times New Roman" panose="02020603050405020304" pitchFamily="18" charset="0"/>
              <a:ea typeface="Calibri" panose="020F0502020204030204" pitchFamily="34" charset="0"/>
            </a:endParaRPr>
          </a:p>
          <a:p>
            <a:pPr indent="449580" algn="just">
              <a:spcAft>
                <a:spcPts val="0"/>
              </a:spcAft>
            </a:pPr>
            <a:endParaRPr lang="ru-RU" sz="1600" dirty="0">
              <a:latin typeface="Times New Roman" panose="02020603050405020304" pitchFamily="18" charset="0"/>
              <a:ea typeface="Times New Roman" panose="02020603050405020304" pitchFamily="18" charset="0"/>
            </a:endParaRPr>
          </a:p>
          <a:p>
            <a:pPr indent="449580" algn="just">
              <a:spcAft>
                <a:spcPts val="0"/>
              </a:spcAft>
            </a:pPr>
            <a:endParaRPr lang="ru-RU" sz="1800" dirty="0">
              <a:solidFill>
                <a:srgbClr val="0000FF"/>
              </a:solidFill>
              <a:latin typeface="Times New Roman" panose="02020603050405020304" pitchFamily="18" charset="0"/>
              <a:ea typeface="Times New Roman" panose="02020603050405020304" pitchFamily="18" charset="0"/>
            </a:endParaRPr>
          </a:p>
          <a:p>
            <a:pPr marL="0" indent="0" algn="ctr">
              <a:buNone/>
            </a:pPr>
            <a:endParaRPr lang="uk-UA" sz="2000" b="1"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uk-UA" sz="2000" b="1" dirty="0">
              <a:solidFill>
                <a:srgbClr val="002060"/>
              </a:solidFill>
              <a:latin typeface="Times New Roman" panose="02020603050405020304" pitchFamily="18" charset="0"/>
              <a:cs typeface="Times New Roman" panose="02020603050405020304" pitchFamily="18" charset="0"/>
            </a:endParaRPr>
          </a:p>
          <a:p>
            <a:pPr marL="0" indent="0" algn="ctr">
              <a:buNone/>
            </a:pPr>
            <a:endParaRPr lang="uk-UA" sz="2000" b="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uk-UA" sz="1600" dirty="0">
              <a:latin typeface="Times New Roman" panose="02020603050405020304" pitchFamily="18" charset="0"/>
              <a:cs typeface="Times New Roman" panose="02020603050405020304" pitchFamily="18" charset="0"/>
            </a:endParaRPr>
          </a:p>
          <a:p>
            <a:pPr marL="0" indent="0">
              <a:buNone/>
            </a:pPr>
            <a:endParaRPr lang="uk-UA" sz="1600" dirty="0">
              <a:latin typeface="Times New Roman" panose="02020603050405020304" pitchFamily="18" charset="0"/>
              <a:cs typeface="Times New Roman" panose="02020603050405020304" pitchFamily="18" charset="0"/>
            </a:endParaRPr>
          </a:p>
        </p:txBody>
      </p:sp>
      <p:sp>
        <p:nvSpPr>
          <p:cNvPr id="7" name="Заголовок 1"/>
          <p:cNvSpPr>
            <a:spLocks noGrp="1"/>
          </p:cNvSpPr>
          <p:nvPr>
            <p:ph type="title"/>
          </p:nvPr>
        </p:nvSpPr>
        <p:spPr>
          <a:xfrm>
            <a:off x="2704011" y="104503"/>
            <a:ext cx="5003075" cy="849086"/>
          </a:xfrm>
        </p:spPr>
        <p:txBody>
          <a:bodyPr>
            <a:normAutofit fontScale="90000"/>
          </a:bodyPr>
          <a:lstStyle/>
          <a:p>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endParaRPr lang="uk-UA" b="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a:stretch>
            <a:fillRect/>
          </a:stretch>
        </p:blipFill>
        <p:spPr>
          <a:xfrm>
            <a:off x="8057605" y="261256"/>
            <a:ext cx="2978332" cy="2978332"/>
          </a:xfrm>
          <a:prstGeom prst="rect">
            <a:avLst/>
          </a:prstGeom>
        </p:spPr>
      </p:pic>
      <p:pic>
        <p:nvPicPr>
          <p:cNvPr id="9" name="Рисунок 8"/>
          <p:cNvPicPr>
            <a:picLocks noChangeAspect="1"/>
          </p:cNvPicPr>
          <p:nvPr/>
        </p:nvPicPr>
        <p:blipFill>
          <a:blip r:embed="rId4"/>
          <a:stretch>
            <a:fillRect/>
          </a:stretch>
        </p:blipFill>
        <p:spPr>
          <a:xfrm>
            <a:off x="8518928" y="3789612"/>
            <a:ext cx="3422673" cy="2178065"/>
          </a:xfrm>
          <a:prstGeom prst="rect">
            <a:avLst/>
          </a:prstGeom>
        </p:spPr>
      </p:pic>
    </p:spTree>
    <p:extLst>
      <p:ext uri="{BB962C8B-B14F-4D97-AF65-F5344CB8AC3E}">
        <p14:creationId xmlns:p14="http://schemas.microsoft.com/office/powerpoint/2010/main" val="3260564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43691" y="391887"/>
            <a:ext cx="6518366" cy="770707"/>
          </a:xfrm>
        </p:spPr>
        <p:txBody>
          <a:bodyPr>
            <a:normAutofit/>
          </a:bodyPr>
          <a:lstStyle/>
          <a:p>
            <a:pPr marL="0" indent="0" algn="ctr"/>
            <a:r>
              <a:rPr lang="uk-UA" sz="22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00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 РОБОТИ НА ЛІТНІЙ ПЕРІОД</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78822" y="1162595"/>
            <a:ext cx="8225243" cy="515526"/>
          </a:xfrm>
          <a:prstGeom prst="rect">
            <a:avLst/>
          </a:prstGeom>
        </p:spPr>
        <p:txBody>
          <a:bodyPr wrap="square">
            <a:spAutoFit/>
          </a:bodyPr>
          <a:lstStyle/>
          <a:p>
            <a:pPr>
              <a:lnSpc>
                <a:spcPts val="3300"/>
              </a:lnSpc>
              <a:spcAft>
                <a:spcPts val="0"/>
              </a:spcAft>
            </a:pP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Готуємося</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літнього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періоду</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хто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що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робить</a:t>
            </a:r>
            <a:endParaRPr lang="ru-RU" sz="1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143691" y="1554481"/>
            <a:ext cx="10254341" cy="5252848"/>
          </a:xfrm>
          <a:prstGeom prst="rect">
            <a:avLst/>
          </a:prstGeom>
        </p:spPr>
        <p:txBody>
          <a:bodyPr wrap="square">
            <a:spAutoFit/>
          </a:bodyPr>
          <a:lstStyle/>
          <a:p>
            <a:pPr>
              <a:lnSpc>
                <a:spcPts val="1575"/>
              </a:lnSpc>
              <a:spcAft>
                <a:spcPts val="800"/>
              </a:spcAft>
            </a:pPr>
            <a:r>
              <a:rPr lang="ru-RU"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ВИХОВАТЕЛЬ-МЕТОДИСТ</a:t>
            </a: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Вносить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зміни</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в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роподіл</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занять,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розпорядок</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дня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вихованців</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Розробляє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пам’ятки</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проведення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загартувальних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процедур,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організації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рухової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діяльності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спортивному </a:t>
            </a:r>
          </a:p>
          <a:p>
            <a:pPr lvl="0" algn="just">
              <a:lnSpc>
                <a:spcPct val="107000"/>
              </a:lnSpc>
              <a:spcAft>
                <a:spcPts val="525"/>
              </a:spcAft>
              <a:buSzPts val="1000"/>
              <a:tabLst>
                <a:tab pos="457200" algn="l"/>
              </a:tabLst>
            </a:pP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майданчику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оформлення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обладнання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фізкультурних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куточків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кожної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вікової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групи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Перевіряє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безпечність</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обладнання</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p>
          <a:p>
            <a:pPr marL="342900" lvl="0" indent="-342900" algn="just">
              <a:lnSpc>
                <a:spcPct val="107000"/>
              </a:lnSpc>
              <a:spcAft>
                <a:spcPts val="0"/>
              </a:spcAft>
              <a:buSzPts val="1000"/>
              <a:buFont typeface="Symbol" panose="05050102010706020507" pitchFamily="18" charset="2"/>
              <a:buChar char=""/>
              <a:tabLst>
                <a:tab pos="457200" algn="l"/>
              </a:tabLst>
            </a:pP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Бере участь у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складанні</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акту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огляду</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приміщень</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території</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ЗДО</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Розробляє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методичні</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рекомендації</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й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надає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методичну</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допомогу</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вихователям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іншим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педагогам</a:t>
            </a: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організації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освітнього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процесу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в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літній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Корегує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план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заходів</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музично-естетичного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фізкультурно-оздоровчого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циклів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літній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Проводить конкурс-</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огляд</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найкращий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фізкультурний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куточок</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тощо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Ознайомлює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педагогів</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із</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новинками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методичної</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літератури</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організації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літнього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оздоровлення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525"/>
              </a:spcAft>
              <a:buSzPts val="1000"/>
              <a:tabLst>
                <a:tab pos="457200" algn="l"/>
              </a:tabLst>
            </a:pP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Вносить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пропозиції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оновлення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змісту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стендової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інформації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педагогів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і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батьків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Консультує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педагогів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питань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календарного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планування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підготовки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до нового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навчального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року,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самоосвіти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тощо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Розробляє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маршрути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доріжках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здоров’я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екологічній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стежині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оздоровчі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пізнавальні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екологічні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квести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Проводить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інструктажі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питань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безпеки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життєдіяльності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Звітує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виконання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наказу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керівника</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підготовку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дошкільного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закладу до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літнього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p>
          <a:p>
            <a:pPr lvl="0" algn="just">
              <a:lnSpc>
                <a:spcPct val="107000"/>
              </a:lnSpc>
              <a:spcAft>
                <a:spcPts val="800"/>
              </a:spcAft>
              <a:buSzPts val="1000"/>
              <a:tabLst>
                <a:tab pos="457200" algn="l"/>
              </a:tabLst>
            </a:pP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час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травневого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засідання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педагогічної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ради.</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lnSpc>
                <a:spcPts val="1575"/>
              </a:lnSpc>
              <a:spcAft>
                <a:spcPts val="800"/>
              </a:spcAft>
            </a:pP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Рисунок 12"/>
          <p:cNvPicPr>
            <a:picLocks noChangeAspect="1"/>
          </p:cNvPicPr>
          <p:nvPr/>
        </p:nvPicPr>
        <p:blipFill>
          <a:blip r:embed="rId3"/>
          <a:stretch>
            <a:fillRect/>
          </a:stretch>
        </p:blipFill>
        <p:spPr>
          <a:xfrm>
            <a:off x="8650969" y="334596"/>
            <a:ext cx="3330333" cy="2687049"/>
          </a:xfrm>
          <a:prstGeom prst="rect">
            <a:avLst/>
          </a:prstGeom>
        </p:spPr>
      </p:pic>
      <p:pic>
        <p:nvPicPr>
          <p:cNvPr id="14" name="Рисунок 13"/>
          <p:cNvPicPr>
            <a:picLocks noChangeAspect="1"/>
          </p:cNvPicPr>
          <p:nvPr/>
        </p:nvPicPr>
        <p:blipFill>
          <a:blip r:embed="rId4"/>
          <a:stretch>
            <a:fillRect/>
          </a:stretch>
        </p:blipFill>
        <p:spPr>
          <a:xfrm>
            <a:off x="9582686" y="4752799"/>
            <a:ext cx="2609314" cy="2054530"/>
          </a:xfrm>
          <a:prstGeom prst="rect">
            <a:avLst/>
          </a:prstGeom>
        </p:spPr>
      </p:pic>
    </p:spTree>
    <p:extLst>
      <p:ext uri="{BB962C8B-B14F-4D97-AF65-F5344CB8AC3E}">
        <p14:creationId xmlns:p14="http://schemas.microsoft.com/office/powerpoint/2010/main" val="1383050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96" y="-200079"/>
            <a:ext cx="12547696" cy="7058079"/>
          </a:xfrm>
          <a:prstGeom prst="rect">
            <a:avLst/>
          </a:prstGeom>
        </p:spPr>
      </p:pic>
      <p:sp>
        <p:nvSpPr>
          <p:cNvPr id="2" name="Заголовок 1"/>
          <p:cNvSpPr>
            <a:spLocks noGrp="1"/>
          </p:cNvSpPr>
          <p:nvPr>
            <p:ph type="title"/>
          </p:nvPr>
        </p:nvSpPr>
        <p:spPr>
          <a:xfrm>
            <a:off x="143691" y="391887"/>
            <a:ext cx="6518366" cy="770707"/>
          </a:xfrm>
        </p:spPr>
        <p:txBody>
          <a:bodyPr>
            <a:normAutofit/>
          </a:bodyPr>
          <a:lstStyle/>
          <a:p>
            <a:pPr marL="0" indent="0" algn="ctr"/>
            <a:r>
              <a:rPr lang="uk-UA" sz="22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00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 РОБОТИ НА ЛІТНІЙ ПЕРІОД</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78822" y="1162595"/>
            <a:ext cx="10019211" cy="515526"/>
          </a:xfrm>
          <a:prstGeom prst="rect">
            <a:avLst/>
          </a:prstGeom>
        </p:spPr>
        <p:txBody>
          <a:bodyPr wrap="square">
            <a:spAutoFit/>
          </a:bodyPr>
          <a:lstStyle/>
          <a:p>
            <a:pPr>
              <a:lnSpc>
                <a:spcPts val="3300"/>
              </a:lnSpc>
              <a:spcAft>
                <a:spcPts val="0"/>
              </a:spcAft>
            </a:pP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Готуємося</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літнього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періоду</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хто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що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робить</a:t>
            </a:r>
            <a:endParaRPr lang="ru-RU" sz="1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0" y="1925088"/>
            <a:ext cx="8203474" cy="4781181"/>
          </a:xfrm>
          <a:prstGeom prst="rect">
            <a:avLst/>
          </a:prstGeom>
        </p:spPr>
        <p:txBody>
          <a:bodyPr wrap="square">
            <a:spAutoFit/>
          </a:bodyPr>
          <a:lstStyle/>
          <a:p>
            <a:pPr>
              <a:lnSpc>
                <a:spcPts val="1575"/>
              </a:lnSpc>
              <a:spcAft>
                <a:spcPts val="80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МЕДИЧНА СЕСТРА</a:t>
            </a:r>
          </a:p>
          <a:p>
            <a:pPr marL="342900" lvl="0" indent="-342900">
              <a:lnSpc>
                <a:spcPct val="107000"/>
              </a:lnSpc>
              <a:spcAft>
                <a:spcPts val="525"/>
              </a:spcAft>
              <a:buSzPts val="1000"/>
              <a:buFont typeface="Symbol" panose="05050102010706020507" pitchFamily="18" charset="2"/>
              <a:buChar char=""/>
              <a:tabLst>
                <a:tab pos="457200" algn="l"/>
              </a:tabLst>
            </a:pP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Складає</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 потреби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орієнтовне</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двотижневе</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меню на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літній</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погоджує</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його</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в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установленому</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порядку.</a:t>
            </a:r>
            <a:endParaRPr lang="ru-RU"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525"/>
              </a:spcAft>
              <a:buSzPts val="1000"/>
              <a:buFont typeface="Symbol" panose="05050102010706020507" pitchFamily="18" charset="2"/>
              <a:buChar char=""/>
              <a:tabLst>
                <a:tab pos="457200" algn="l"/>
              </a:tabLst>
            </a:pP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Здійснює</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медичний</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супровід</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готовністі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вихователів</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до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проведення</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загартувальних</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процедур та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їх</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обліку</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наявність</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у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групах</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термометрів</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обладнання</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методичних</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рекомендацій</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525"/>
              </a:spcAft>
              <a:buSzPts val="1000"/>
              <a:buFont typeface="Symbol" panose="05050102010706020507" pitchFamily="18" charset="2"/>
              <a:buChar char=""/>
              <a:tabLst>
                <a:tab pos="457200" algn="l"/>
              </a:tabLst>
            </a:pP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Виготовляє</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санбюлетені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актуальні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літнього</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періоду</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теми: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Обережно</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гриби</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Домедична</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допомога</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при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утопленні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перегріванні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Запобіжні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заходи в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активності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кліщів</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Отруйні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рослини</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треба знати!»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тощо</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525"/>
              </a:spcAft>
              <a:buSzPts val="1000"/>
              <a:buFont typeface="Symbol" panose="05050102010706020507" pitchFamily="18" charset="2"/>
              <a:buChar char=""/>
              <a:tabLst>
                <a:tab pos="457200" algn="l"/>
              </a:tabLst>
            </a:pP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Оновлює</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стендах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інформацію</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профілактики</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кишкових</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інфекцій</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525"/>
              </a:spcAft>
              <a:buSzPts val="1000"/>
              <a:buFont typeface="Symbol" panose="05050102010706020507" pitchFamily="18" charset="2"/>
              <a:buChar char=""/>
              <a:tabLst>
                <a:tab pos="457200" algn="l"/>
              </a:tabLst>
            </a:pP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Проводить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заняття</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 педагогами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надання</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домедичної</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допомоги</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525"/>
              </a:spcAft>
              <a:buSzPts val="1000"/>
              <a:buFont typeface="Symbol" panose="05050102010706020507" pitchFamily="18" charset="2"/>
              <a:buChar char=""/>
              <a:tabLst>
                <a:tab pos="457200" algn="l"/>
              </a:tabLst>
            </a:pP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Перевіряє</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чи</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немає</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території</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отруйних</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рослин</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грибів</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рослин</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які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можуть</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викликати</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в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дітей</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алергійні</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реакції</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сухостою,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кущів</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із</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колючками,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інших</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небезпечних</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предметів</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Забезпечує</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необхідне</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наповнення</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групових</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6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аптечок</a:t>
            </a:r>
            <a:r>
              <a:rPr lang="ru-RU" sz="16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ts val="1575"/>
              </a:lnSpc>
              <a:spcAft>
                <a:spcPts val="800"/>
              </a:spcAft>
            </a:pPr>
            <a:endParaRPr lang="ru-RU"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3"/>
          <a:stretch>
            <a:fillRect/>
          </a:stretch>
        </p:blipFill>
        <p:spPr>
          <a:xfrm>
            <a:off x="8347166" y="3899688"/>
            <a:ext cx="3355524" cy="2642083"/>
          </a:xfrm>
          <a:prstGeom prst="rect">
            <a:avLst/>
          </a:prstGeom>
        </p:spPr>
      </p:pic>
      <p:pic>
        <p:nvPicPr>
          <p:cNvPr id="9" name="Рисунок 8"/>
          <p:cNvPicPr>
            <a:picLocks noChangeAspect="1"/>
          </p:cNvPicPr>
          <p:nvPr/>
        </p:nvPicPr>
        <p:blipFill>
          <a:blip r:embed="rId4"/>
          <a:stretch>
            <a:fillRect/>
          </a:stretch>
        </p:blipFill>
        <p:spPr>
          <a:xfrm>
            <a:off x="8776368" y="-79388"/>
            <a:ext cx="2999492" cy="2999492"/>
          </a:xfrm>
          <a:prstGeom prst="rect">
            <a:avLst/>
          </a:prstGeom>
        </p:spPr>
      </p:pic>
    </p:spTree>
    <p:extLst>
      <p:ext uri="{BB962C8B-B14F-4D97-AF65-F5344CB8AC3E}">
        <p14:creationId xmlns:p14="http://schemas.microsoft.com/office/powerpoint/2010/main" val="3315908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43691" y="391887"/>
            <a:ext cx="6518366" cy="770707"/>
          </a:xfrm>
        </p:spPr>
        <p:txBody>
          <a:bodyPr>
            <a:normAutofit/>
          </a:bodyPr>
          <a:lstStyle/>
          <a:p>
            <a:pPr marL="0" indent="0" algn="ctr"/>
            <a:r>
              <a:rPr lang="uk-UA" sz="22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00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 РОБОТИ НА ЛІТНІЙ ПЕРІОД</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78822" y="1162595"/>
            <a:ext cx="10019211" cy="515526"/>
          </a:xfrm>
          <a:prstGeom prst="rect">
            <a:avLst/>
          </a:prstGeom>
        </p:spPr>
        <p:txBody>
          <a:bodyPr wrap="square">
            <a:spAutoFit/>
          </a:bodyPr>
          <a:lstStyle/>
          <a:p>
            <a:pPr>
              <a:lnSpc>
                <a:spcPts val="3300"/>
              </a:lnSpc>
              <a:spcAft>
                <a:spcPts val="0"/>
              </a:spcAft>
            </a:pP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Готуємося</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літнього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періоду</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хто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що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робить</a:t>
            </a:r>
            <a:endParaRPr lang="ru-RU" sz="1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143691" y="1789612"/>
            <a:ext cx="8460374" cy="5290872"/>
          </a:xfrm>
          <a:prstGeom prst="rect">
            <a:avLst/>
          </a:prstGeom>
        </p:spPr>
        <p:txBody>
          <a:bodyPr wrap="square">
            <a:spAutoFit/>
          </a:bodyPr>
          <a:lstStyle/>
          <a:p>
            <a:pPr>
              <a:lnSpc>
                <a:spcPts val="1575"/>
              </a:lnSpc>
              <a:spcAft>
                <a:spcPts val="800"/>
              </a:spcAft>
            </a:pPr>
            <a:r>
              <a:rPr lang="ru-RU"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ВИХОВАТЕЛЬ ЗДО</a:t>
            </a: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Проводить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опитування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батьків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відвідування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дітьми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дошкільного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закладу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влітку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Інформує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батьків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які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не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планують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водити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дитину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дошкільного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закладу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влітку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про те,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їхньою</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дитиною</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зберігатиметься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місце</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час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літнього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протягом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75 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днів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Пропонує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батькам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написати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відповідні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заяви.</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Оновлює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інформаційні</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стенди</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батьків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 вони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презентують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інформацію</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актуальні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літнього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оздоровлення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теми,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наприклад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«Правила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поведінки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відкритих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водоймах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Ігри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піском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повітрям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і водою»;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змінює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розпорядок</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дня;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уточнює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правила для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батьків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оновлює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інформацію</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ширмах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тощо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Розробляє</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пам’ятки</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інформування</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b="1"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батьків</a:t>
            </a:r>
            <a:r>
              <a:rPr lang="ru-RU" sz="1400" b="1"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запобігання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харчовим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отруєнням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зокрема</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грибами, ягодами;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поповнює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тематичні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папки: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добірками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віршів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оповідань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про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переліком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рухливих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ігор</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спостережень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природі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рекомендацій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організації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праці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екскурсій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походів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тощо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Упорядковує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обладнання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фізкультурних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куточків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куточків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самостійної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художньої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діяльності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експерементаріумів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Розробляє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перспективні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плани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освітнього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процесу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зокрема</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розваг</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оздоровчих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заходів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Поповнює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картотеку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методичних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розробок</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дидактичних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засобів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just"/>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Готуює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й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оновлює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іграшки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атрибути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обладнання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організації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ігрової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творчої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пошуково-дослідницької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діяльності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свіжому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повітрі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6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ts val="1575"/>
              </a:lnSpc>
              <a:spcAft>
                <a:spcPts val="800"/>
              </a:spcAft>
            </a:pP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3"/>
          <a:stretch>
            <a:fillRect/>
          </a:stretch>
        </p:blipFill>
        <p:spPr>
          <a:xfrm>
            <a:off x="9371988" y="4603391"/>
            <a:ext cx="2609314" cy="2054530"/>
          </a:xfrm>
          <a:prstGeom prst="rect">
            <a:avLst/>
          </a:prstGeom>
        </p:spPr>
      </p:pic>
      <p:pic>
        <p:nvPicPr>
          <p:cNvPr id="3" name="Рисунок 2"/>
          <p:cNvPicPr>
            <a:picLocks noChangeAspect="1"/>
          </p:cNvPicPr>
          <p:nvPr/>
        </p:nvPicPr>
        <p:blipFill>
          <a:blip r:embed="rId4"/>
          <a:stretch>
            <a:fillRect/>
          </a:stretch>
        </p:blipFill>
        <p:spPr>
          <a:xfrm>
            <a:off x="8604065" y="178375"/>
            <a:ext cx="2999492" cy="2999492"/>
          </a:xfrm>
          <a:prstGeom prst="rect">
            <a:avLst/>
          </a:prstGeom>
        </p:spPr>
      </p:pic>
    </p:spTree>
    <p:extLst>
      <p:ext uri="{BB962C8B-B14F-4D97-AF65-F5344CB8AC3E}">
        <p14:creationId xmlns:p14="http://schemas.microsoft.com/office/powerpoint/2010/main" val="630579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43691" y="391887"/>
            <a:ext cx="6518366" cy="770707"/>
          </a:xfrm>
        </p:spPr>
        <p:txBody>
          <a:bodyPr>
            <a:normAutofit/>
          </a:bodyPr>
          <a:lstStyle/>
          <a:p>
            <a:pPr marL="0" indent="0" algn="ctr"/>
            <a:r>
              <a:rPr lang="uk-UA" sz="22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00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 РОБОТИ НА ЛІТНІЙ ПЕРІОД</a:t>
            </a:r>
            <a:endParaRPr lang="ru-RU" sz="2000"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78822" y="1162595"/>
            <a:ext cx="10019211" cy="515526"/>
          </a:xfrm>
          <a:prstGeom prst="rect">
            <a:avLst/>
          </a:prstGeom>
        </p:spPr>
        <p:txBody>
          <a:bodyPr wrap="square">
            <a:spAutoFit/>
          </a:bodyPr>
          <a:lstStyle/>
          <a:p>
            <a:pPr>
              <a:lnSpc>
                <a:spcPts val="3300"/>
              </a:lnSpc>
              <a:spcAft>
                <a:spcPts val="0"/>
              </a:spcAft>
            </a:pP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Готуємося</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літнього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періоду</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хто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що</a:t>
            </a:r>
            <a:r>
              <a:rPr lang="ru-RU" sz="3000" b="1" kern="18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3000" b="1" kern="1800"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робить</a:t>
            </a:r>
            <a:endParaRPr lang="ru-RU" sz="11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248194" y="927463"/>
            <a:ext cx="8913096" cy="2758769"/>
          </a:xfrm>
          <a:prstGeom prst="rect">
            <a:avLst/>
          </a:prstGeom>
        </p:spPr>
        <p:txBody>
          <a:bodyPr wrap="square">
            <a:spAutoFit/>
          </a:bodyPr>
          <a:lstStyle/>
          <a:p>
            <a:pPr>
              <a:lnSpc>
                <a:spcPts val="1575"/>
              </a:lnSpc>
              <a:spcAft>
                <a:spcPts val="800"/>
              </a:spcAft>
            </a:pPr>
            <a:endPar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575"/>
              </a:lnSpc>
              <a:spcAft>
                <a:spcPts val="800"/>
              </a:spcAft>
            </a:pPr>
            <a:endPar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575"/>
              </a:lnSpc>
              <a:spcAft>
                <a:spcPts val="800"/>
              </a:spcAft>
            </a:pPr>
            <a:endPar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575"/>
              </a:lnSpc>
              <a:spcAft>
                <a:spcPts val="80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МУЗИЧНИЙ КЕРІВНИК</a:t>
            </a: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Складає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план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проведення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масових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заходів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дійств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музично-естетичного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циклу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Розробляє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сценарії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свят,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зокрема</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до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Міжнародного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дня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захисту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дітей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розваг</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театральних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вистав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Готує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дидактичні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ігри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атрибути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проведення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занять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розваг</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свіжому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повітрі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ts val="1575"/>
              </a:lnSpc>
              <a:spcAft>
                <a:spcPts val="800"/>
              </a:spcAft>
            </a:pPr>
            <a:endParaRPr lang="uk-UA"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ts val="1575"/>
              </a:lnSpc>
              <a:spcAft>
                <a:spcPts val="800"/>
              </a:spcAft>
            </a:pPr>
            <a:endParaRPr lang="ru-RU"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Прямоугольник 11"/>
          <p:cNvSpPr/>
          <p:nvPr/>
        </p:nvSpPr>
        <p:spPr>
          <a:xfrm>
            <a:off x="143690" y="3226526"/>
            <a:ext cx="9017600" cy="3858749"/>
          </a:xfrm>
          <a:prstGeom prst="rect">
            <a:avLst/>
          </a:prstGeom>
        </p:spPr>
        <p:txBody>
          <a:bodyPr wrap="square">
            <a:spAutoFit/>
          </a:bodyPr>
          <a:lstStyle/>
          <a:p>
            <a:pPr>
              <a:lnSpc>
                <a:spcPts val="1575"/>
              </a:lnSpc>
              <a:spcAft>
                <a:spcPts val="80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ІНСТРУКТОР З ФІЗКУЛЬТУРИ</a:t>
            </a: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Складає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план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фізкультурно-спортивних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заходів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оздоровчий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період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Розробляє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сценарій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фізкультурного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свята —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Літніх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Олімпійських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ігор</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Перевіряє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стан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стаціонарного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фізкультурного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обладнання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спортивному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майданчику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готує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переносне</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гімнастичні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дошки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драбини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дуги,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мішені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тощо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Спільно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вихователями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створює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доріжки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здоров’я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на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території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закладу.</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Оновлює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дрібний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інвентар</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атрибути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загальнорозвивальних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вправ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рухливих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ігор</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прапорці</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скакалки,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мішечки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піском</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стрічки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хустинки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готує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спортивний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інвентар</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 ракетки й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волани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кільцекиди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серсо, городки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тощо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525"/>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Створює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парк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рухомого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складу з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наявних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та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залучених</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за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допомогою</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батьків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роликів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самокатів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велосипедів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скейтів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щоб</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активізувати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рухову</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діяльність</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дітей</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збільшити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фізичне</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навантаження</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час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прогулянок</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Розробляє</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пам’ятки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для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батьків</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щодо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організації</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рухового</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режиму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вдома</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й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під</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 час </a:t>
            </a:r>
            <a:r>
              <a:rPr lang="ru-RU" sz="1400" dirty="0" err="1">
                <a:solidFill>
                  <a:srgbClr val="0070C0"/>
                </a:solidFill>
                <a:latin typeface="Georgia" panose="02040502050405020303" pitchFamily="18" charset="0"/>
                <a:ea typeface="Times New Roman" panose="02020603050405020304" pitchFamily="18" charset="0"/>
                <a:cs typeface="Times New Roman" panose="02020603050405020304" pitchFamily="18" charset="0"/>
              </a:rPr>
              <a:t>відпустки</a:t>
            </a:r>
            <a:r>
              <a:rPr lang="ru-RU" sz="1400" dirty="0">
                <a:solidFill>
                  <a:srgbClr val="0070C0"/>
                </a:solidFill>
                <a:latin typeface="Georgia" panose="02040502050405020303" pitchFamily="18" charset="0"/>
                <a:ea typeface="Times New Roman" panose="02020603050405020304" pitchFamily="18" charset="0"/>
                <a:cs typeface="Times New Roman" panose="02020603050405020304" pitchFamily="18" charset="0"/>
              </a:rPr>
              <a:t>.</a:t>
            </a:r>
            <a:endParaRPr lang="ru-RU" sz="1400"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nSpc>
                <a:spcPts val="1575"/>
              </a:lnSpc>
              <a:spcAft>
                <a:spcPts val="800"/>
              </a:spcAft>
            </a:pPr>
            <a:endParaRPr lang="ru-RU"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Рисунок 13"/>
          <p:cNvPicPr>
            <a:picLocks noChangeAspect="1"/>
          </p:cNvPicPr>
          <p:nvPr/>
        </p:nvPicPr>
        <p:blipFill>
          <a:blip r:embed="rId3"/>
          <a:stretch>
            <a:fillRect/>
          </a:stretch>
        </p:blipFill>
        <p:spPr>
          <a:xfrm>
            <a:off x="9371988" y="4603391"/>
            <a:ext cx="2609314" cy="2054530"/>
          </a:xfrm>
          <a:prstGeom prst="rect">
            <a:avLst/>
          </a:prstGeom>
        </p:spPr>
      </p:pic>
      <p:pic>
        <p:nvPicPr>
          <p:cNvPr id="3" name="Рисунок 2"/>
          <p:cNvPicPr>
            <a:picLocks noChangeAspect="1"/>
          </p:cNvPicPr>
          <p:nvPr/>
        </p:nvPicPr>
        <p:blipFill>
          <a:blip r:embed="rId4"/>
          <a:stretch>
            <a:fillRect/>
          </a:stretch>
        </p:blipFill>
        <p:spPr>
          <a:xfrm>
            <a:off x="8518558" y="112227"/>
            <a:ext cx="3459198" cy="3459198"/>
          </a:xfrm>
          <a:prstGeom prst="rect">
            <a:avLst/>
          </a:prstGeom>
        </p:spPr>
      </p:pic>
    </p:spTree>
    <p:extLst>
      <p:ext uri="{BB962C8B-B14F-4D97-AF65-F5344CB8AC3E}">
        <p14:creationId xmlns:p14="http://schemas.microsoft.com/office/powerpoint/2010/main" val="720116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404949" y="391887"/>
            <a:ext cx="10881360" cy="1097279"/>
          </a:xfrm>
        </p:spPr>
        <p:txBody>
          <a:bodyPr>
            <a:normAutofit/>
          </a:bodyPr>
          <a:lstStyle/>
          <a:p>
            <a:pPr marL="0" indent="0" algn="ctr"/>
            <a:r>
              <a:rPr lang="uk-UA" sz="22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00FF"/>
                </a:solidFill>
                <a:latin typeface="Times New Roman" panose="02020603050405020304" pitchFamily="18" charset="0"/>
                <a:ea typeface="+mn-ea"/>
                <a:cs typeface="Times New Roman" panose="02020603050405020304" pitchFamily="18" charset="0"/>
              </a:rPr>
            </a:br>
            <a:endParaRPr lang="ru-RU" sz="2000" b="1" dirty="0">
              <a:solidFill>
                <a:srgbClr val="0000FF"/>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182880" y="1564515"/>
            <a:ext cx="5963088" cy="4472317"/>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038968821"/>
              </p:ext>
            </p:extLst>
          </p:nvPr>
        </p:nvGraphicFramePr>
        <p:xfrm>
          <a:off x="5995851" y="1124288"/>
          <a:ext cx="6048103" cy="4812918"/>
        </p:xfrm>
        <a:graphic>
          <a:graphicData uri="http://schemas.openxmlformats.org/drawingml/2006/table">
            <a:tbl>
              <a:tblPr firstRow="1" bandRow="1">
                <a:noFill/>
              </a:tblPr>
              <a:tblGrid>
                <a:gridCol w="6048103">
                  <a:extLst>
                    <a:ext uri="{9D8B030D-6E8A-4147-A177-3AD203B41FA5}">
                      <a16:colId xmlns:a16="http://schemas.microsoft.com/office/drawing/2014/main" val="2366554774"/>
                    </a:ext>
                  </a:extLst>
                </a:gridCol>
              </a:tblGrid>
              <a:tr h="8258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spcBef>
                          <a:spcPts val="0"/>
                        </a:spcBef>
                        <a:spcAft>
                          <a:spcPts val="0"/>
                        </a:spcAft>
                        <a:buNone/>
                      </a:pPr>
                      <a:r>
                        <a:rPr lang="uk-UA" sz="1600" b="1" dirty="0">
                          <a:solidFill>
                            <a:srgbClr val="0000FF"/>
                          </a:solidFill>
                        </a:rPr>
                        <a:t>КРОКИ У ПІДГОТОВЦІ ПРОЄКТУ ПЛАНУ РОБОТИ ЗДО</a:t>
                      </a:r>
                      <a:endParaRPr lang="ru-RU" sz="1600" b="1" dirty="0">
                        <a:solidFill>
                          <a:srgbClr val="0000FF"/>
                        </a:solidFill>
                      </a:endParaRPr>
                    </a:p>
                    <a:p>
                      <a:pPr marL="0" marR="0" lvl="0" indent="0" algn="l" rtl="0">
                        <a:spcBef>
                          <a:spcPts val="0"/>
                        </a:spcBef>
                        <a:spcAft>
                          <a:spcPts val="0"/>
                        </a:spcAft>
                        <a:buNone/>
                      </a:pPr>
                      <a:r>
                        <a:rPr lang="ru-RU" sz="1600" dirty="0" err="1"/>
                        <a:t>Аналізуємо</a:t>
                      </a:r>
                      <a:r>
                        <a:rPr lang="ru-RU" sz="1600" dirty="0"/>
                        <a:t> нормативно-</a:t>
                      </a:r>
                      <a:r>
                        <a:rPr lang="ru-RU" sz="1600" dirty="0" err="1"/>
                        <a:t>правові</a:t>
                      </a:r>
                      <a:r>
                        <a:rPr lang="ru-RU" sz="1600" dirty="0"/>
                        <a:t> </a:t>
                      </a:r>
                      <a:r>
                        <a:rPr lang="ru-RU" sz="1600" dirty="0" err="1"/>
                        <a:t>документи</a:t>
                      </a:r>
                      <a:r>
                        <a:rPr lang="ru-RU" sz="1600" dirty="0"/>
                        <a:t>, </a:t>
                      </a:r>
                      <a:r>
                        <a:rPr lang="ru-RU" sz="1600" dirty="0" err="1"/>
                        <a:t>Програму</a:t>
                      </a:r>
                      <a:r>
                        <a:rPr lang="ru-RU" sz="1600" dirty="0"/>
                        <a:t> </a:t>
                      </a:r>
                      <a:r>
                        <a:rPr lang="ru-RU" sz="1600" dirty="0" err="1"/>
                        <a:t>розвитку</a:t>
                      </a:r>
                      <a:r>
                        <a:rPr lang="ru-RU" sz="1600" dirty="0"/>
                        <a:t> ЗДО, </a:t>
                      </a:r>
                      <a:r>
                        <a:rPr lang="ru-RU" sz="1600" dirty="0" err="1"/>
                        <a:t>методичні</a:t>
                      </a:r>
                      <a:r>
                        <a:rPr lang="ru-RU" sz="1600" dirty="0"/>
                        <a:t> </a:t>
                      </a:r>
                      <a:r>
                        <a:rPr lang="ru-RU" sz="1600" dirty="0" err="1"/>
                        <a:t>рекомендації</a:t>
                      </a:r>
                      <a:r>
                        <a:rPr lang="ru-RU" sz="1600" dirty="0"/>
                        <a:t> МОН</a:t>
                      </a:r>
                      <a:endParaRPr sz="1600" dirty="0"/>
                    </a:p>
                  </a:txBody>
                  <a:tcPr marL="91450" marR="91450" marT="45725" marB="457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3171148379"/>
                  </a:ext>
                </a:extLst>
              </a:tr>
              <a:tr h="44400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spcBef>
                          <a:spcPts val="0"/>
                        </a:spcBef>
                        <a:spcAft>
                          <a:spcPts val="0"/>
                        </a:spcAft>
                        <a:buNone/>
                      </a:pPr>
                      <a:r>
                        <a:rPr lang="ru-RU" sz="1600" dirty="0" err="1"/>
                        <a:t>Ознайомлюємося</a:t>
                      </a:r>
                      <a:r>
                        <a:rPr lang="ru-RU" sz="1600" dirty="0"/>
                        <a:t> з </a:t>
                      </a:r>
                      <a:r>
                        <a:rPr lang="ru-RU" sz="1600" dirty="0" err="1"/>
                        <a:t>фаховими</a:t>
                      </a:r>
                      <a:r>
                        <a:rPr lang="ru-RU" sz="1600" dirty="0"/>
                        <a:t> </a:t>
                      </a:r>
                      <a:r>
                        <a:rPr lang="ru-RU" sz="1600" dirty="0" err="1"/>
                        <a:t>джерелами</a:t>
                      </a:r>
                      <a:r>
                        <a:rPr lang="ru-RU" sz="1600" dirty="0"/>
                        <a:t> </a:t>
                      </a:r>
                      <a:endParaRPr sz="1600" dirty="0"/>
                    </a:p>
                  </a:txBody>
                  <a:tcPr marL="91450" marR="91450" marT="45725" marB="457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555385827"/>
                  </a:ext>
                </a:extLst>
              </a:tr>
              <a:tr h="32115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Clr>
                          <a:schemeClr val="dk1"/>
                        </a:buClr>
                        <a:buFont typeface="Arial"/>
                        <a:buNone/>
                      </a:pPr>
                      <a:r>
                        <a:rPr lang="ru-RU" sz="1600" dirty="0" err="1"/>
                        <a:t>Фіксуємо</a:t>
                      </a:r>
                      <a:r>
                        <a:rPr lang="ru-RU" sz="1600" dirty="0"/>
                        <a:t> </a:t>
                      </a:r>
                      <a:r>
                        <a:rPr lang="ru-RU" sz="1600" dirty="0" err="1"/>
                        <a:t>щорічні</a:t>
                      </a:r>
                      <a:r>
                        <a:rPr lang="ru-RU" sz="1600" dirty="0"/>
                        <a:t> </a:t>
                      </a:r>
                      <a:r>
                        <a:rPr lang="ru-RU" sz="1600" dirty="0" err="1"/>
                        <a:t>традиційні</a:t>
                      </a:r>
                      <a:r>
                        <a:rPr lang="ru-RU" sz="1600" dirty="0"/>
                        <a:t>  </a:t>
                      </a:r>
                      <a:r>
                        <a:rPr lang="ru-RU" sz="1600" dirty="0" err="1"/>
                        <a:t>внутрішні</a:t>
                      </a:r>
                      <a:r>
                        <a:rPr lang="ru-RU" sz="1600" dirty="0"/>
                        <a:t> заходи </a:t>
                      </a:r>
                      <a:endParaRPr sz="1600" dirty="0"/>
                    </a:p>
                  </a:txBody>
                  <a:tcPr marL="91450" marR="91450" marT="45725" marB="457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501430920"/>
                  </a:ext>
                </a:extLst>
              </a:tr>
              <a:tr h="55471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lvl="0" indent="0" algn="l" rtl="0">
                        <a:spcBef>
                          <a:spcPts val="0"/>
                        </a:spcBef>
                        <a:spcAft>
                          <a:spcPts val="0"/>
                        </a:spcAft>
                        <a:buClr>
                          <a:schemeClr val="dk1"/>
                        </a:buClr>
                        <a:buFont typeface="Arial"/>
                        <a:buNone/>
                      </a:pPr>
                      <a:r>
                        <a:rPr lang="ru-RU" sz="1600" dirty="0" err="1"/>
                        <a:t>Визначаємо</a:t>
                      </a:r>
                      <a:r>
                        <a:rPr lang="ru-RU" sz="1600" dirty="0"/>
                        <a:t> </a:t>
                      </a:r>
                      <a:r>
                        <a:rPr lang="ru-RU" sz="1600" dirty="0" err="1"/>
                        <a:t>методичні</a:t>
                      </a:r>
                      <a:r>
                        <a:rPr lang="ru-RU" sz="1600" dirty="0"/>
                        <a:t> </a:t>
                      </a:r>
                      <a:r>
                        <a:rPr lang="ru-RU" sz="1600" dirty="0" err="1"/>
                        <a:t>форми</a:t>
                      </a:r>
                      <a:r>
                        <a:rPr lang="ru-RU" sz="1600" dirty="0"/>
                        <a:t> та </a:t>
                      </a:r>
                      <a:r>
                        <a:rPr lang="ru-RU" sz="1600" dirty="0" err="1"/>
                        <a:t>зміст</a:t>
                      </a:r>
                      <a:r>
                        <a:rPr lang="ru-RU" sz="1600" dirty="0"/>
                        <a:t> </a:t>
                      </a:r>
                      <a:r>
                        <a:rPr lang="ru-RU" sz="1600" dirty="0" err="1"/>
                        <a:t>роботи</a:t>
                      </a:r>
                      <a:r>
                        <a:rPr lang="ru-RU" sz="1600" dirty="0"/>
                        <a:t>  на </a:t>
                      </a:r>
                      <a:r>
                        <a:rPr lang="ru-RU" sz="1600" dirty="0" err="1"/>
                        <a:t>реалізацію</a:t>
                      </a:r>
                      <a:r>
                        <a:rPr lang="ru-RU" sz="1600" dirty="0"/>
                        <a:t> кожного </a:t>
                      </a:r>
                      <a:r>
                        <a:rPr lang="ru-RU" sz="1600" dirty="0" err="1"/>
                        <a:t>річного</a:t>
                      </a:r>
                      <a:r>
                        <a:rPr lang="ru-RU" sz="1600" dirty="0"/>
                        <a:t> </a:t>
                      </a:r>
                      <a:r>
                        <a:rPr lang="ru-RU" sz="1600" dirty="0" err="1"/>
                        <a:t>завдання</a:t>
                      </a:r>
                      <a:r>
                        <a:rPr lang="ru-RU" sz="1600" dirty="0"/>
                        <a:t>   </a:t>
                      </a:r>
                      <a:endParaRPr sz="1600" dirty="0">
                        <a:solidFill>
                          <a:srgbClr val="FF0000"/>
                        </a:solidFill>
                      </a:endParaRPr>
                    </a:p>
                  </a:txBody>
                  <a:tcPr marL="91450" marR="91450" marT="45725" marB="45725">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3983054291"/>
                  </a:ext>
                </a:extLst>
              </a:tr>
              <a:tr h="331730">
                <a:tc>
                  <a:txBody>
                    <a:bodyPr/>
                    <a:lstStyle/>
                    <a:p>
                      <a:pPr marL="0" lvl="0" indent="0" algn="l" rtl="0">
                        <a:spcBef>
                          <a:spcPts val="0"/>
                        </a:spcBef>
                        <a:spcAft>
                          <a:spcPts val="0"/>
                        </a:spcAft>
                        <a:buNone/>
                      </a:pPr>
                      <a:r>
                        <a:rPr lang="ru-RU" sz="1600" dirty="0" err="1"/>
                        <a:t>Розробляємо</a:t>
                      </a:r>
                      <a:r>
                        <a:rPr lang="ru-RU" sz="1600" dirty="0"/>
                        <a:t> </a:t>
                      </a:r>
                      <a:r>
                        <a:rPr lang="ru-RU" sz="1600" dirty="0" err="1"/>
                        <a:t>Додатки</a:t>
                      </a:r>
                      <a:endParaRPr sz="1600" dirty="0"/>
                    </a:p>
                  </a:txBody>
                  <a:tcPr marL="91450" marR="91450" marT="45725" marB="45725">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3100302945"/>
                  </a:ext>
                </a:extLst>
              </a:tr>
              <a:tr h="818165">
                <a:tc>
                  <a:txBody>
                    <a:bodyPr/>
                    <a:lstStyle/>
                    <a:p>
                      <a:pPr marL="0" lvl="0" indent="0" algn="l" rtl="0">
                        <a:spcBef>
                          <a:spcPts val="0"/>
                        </a:spcBef>
                        <a:spcAft>
                          <a:spcPts val="0"/>
                        </a:spcAft>
                        <a:buNone/>
                      </a:pPr>
                      <a:r>
                        <a:rPr lang="ru-RU" sz="1600" dirty="0" err="1"/>
                        <a:t>Плануємо</a:t>
                      </a:r>
                      <a:r>
                        <a:rPr lang="ru-RU" sz="1600" dirty="0"/>
                        <a:t> заходи  </a:t>
                      </a:r>
                      <a:r>
                        <a:rPr lang="ru-RU" sz="1600" dirty="0" err="1"/>
                        <a:t>інших</a:t>
                      </a:r>
                      <a:r>
                        <a:rPr lang="ru-RU" sz="1600" dirty="0"/>
                        <a:t> </a:t>
                      </a:r>
                      <a:r>
                        <a:rPr lang="ru-RU" sz="1600" dirty="0" err="1"/>
                        <a:t>розділів</a:t>
                      </a:r>
                      <a:r>
                        <a:rPr lang="ru-RU" sz="1600" dirty="0"/>
                        <a:t> з </a:t>
                      </a:r>
                      <a:r>
                        <a:rPr lang="ru-RU" sz="1600" dirty="0" err="1"/>
                        <a:t>урахуванням</a:t>
                      </a:r>
                      <a:r>
                        <a:rPr lang="ru-RU" sz="1600" dirty="0"/>
                        <a:t> </a:t>
                      </a:r>
                      <a:r>
                        <a:rPr lang="ru-RU" sz="1600" dirty="0" err="1"/>
                        <a:t>змісту</a:t>
                      </a:r>
                      <a:r>
                        <a:rPr lang="ru-RU" sz="1600" dirty="0"/>
                        <a:t> </a:t>
                      </a:r>
                      <a:r>
                        <a:rPr lang="ru-RU" sz="1600" dirty="0" err="1"/>
                        <a:t>сформованих</a:t>
                      </a:r>
                      <a:r>
                        <a:rPr lang="ru-RU" sz="1600" dirty="0"/>
                        <a:t> у </a:t>
                      </a:r>
                      <a:r>
                        <a:rPr lang="ru-RU" sz="1600" dirty="0" err="1"/>
                        <a:t>закладі</a:t>
                      </a:r>
                      <a:r>
                        <a:rPr lang="ru-RU" sz="1600" dirty="0"/>
                        <a:t> </a:t>
                      </a:r>
                      <a:r>
                        <a:rPr lang="ru-RU" sz="1600" dirty="0" err="1"/>
                        <a:t>циклограм</a:t>
                      </a:r>
                      <a:r>
                        <a:rPr lang="ru-RU" sz="1600" dirty="0"/>
                        <a:t> </a:t>
                      </a:r>
                      <a:r>
                        <a:rPr lang="ru-RU" sz="1600" dirty="0" err="1"/>
                        <a:t>діяльності</a:t>
                      </a:r>
                      <a:r>
                        <a:rPr lang="ru-RU" sz="1600" dirty="0"/>
                        <a:t> за </a:t>
                      </a:r>
                      <a:r>
                        <a:rPr lang="ru-RU" sz="1600" dirty="0" err="1"/>
                        <a:t>різними</a:t>
                      </a:r>
                      <a:r>
                        <a:rPr lang="ru-RU" sz="1600" dirty="0"/>
                        <a:t> </a:t>
                      </a:r>
                      <a:r>
                        <a:rPr lang="ru-RU" sz="1600" dirty="0" err="1"/>
                        <a:t>напрямками</a:t>
                      </a:r>
                      <a:r>
                        <a:rPr lang="ru-RU" sz="1600" dirty="0"/>
                        <a:t> та </a:t>
                      </a:r>
                      <a:r>
                        <a:rPr lang="ru-RU" sz="1600" dirty="0" err="1"/>
                        <a:t>Додатків</a:t>
                      </a:r>
                      <a:r>
                        <a:rPr lang="ru-RU" sz="1600" dirty="0"/>
                        <a:t> </a:t>
                      </a:r>
                      <a:endParaRPr sz="1600" dirty="0">
                        <a:solidFill>
                          <a:srgbClr val="FF0000"/>
                        </a:solidFill>
                      </a:endParaRPr>
                    </a:p>
                  </a:txBody>
                  <a:tcPr marL="91450" marR="91450" marT="45725" marB="45725">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3374294248"/>
                  </a:ext>
                </a:extLst>
              </a:tr>
              <a:tr h="321154">
                <a:tc>
                  <a:txBody>
                    <a:bodyPr/>
                    <a:lstStyle/>
                    <a:p>
                      <a:pPr marL="0" marR="0" lvl="0" indent="0" algn="l" rtl="0">
                        <a:spcBef>
                          <a:spcPts val="0"/>
                        </a:spcBef>
                        <a:spcAft>
                          <a:spcPts val="0"/>
                        </a:spcAft>
                        <a:buNone/>
                      </a:pPr>
                      <a:r>
                        <a:rPr lang="ru-RU" sz="1600" dirty="0" err="1"/>
                        <a:t>Зазначаємо</a:t>
                      </a:r>
                      <a:r>
                        <a:rPr lang="ru-RU" sz="1600" dirty="0"/>
                        <a:t> заходи, </a:t>
                      </a:r>
                      <a:r>
                        <a:rPr lang="ru-RU" sz="1600" dirty="0" err="1"/>
                        <a:t>запропоновані</a:t>
                      </a:r>
                      <a:r>
                        <a:rPr lang="ru-RU" sz="1600" dirty="0"/>
                        <a:t>  </a:t>
                      </a:r>
                      <a:r>
                        <a:rPr lang="ru-RU" sz="1600" dirty="0" err="1"/>
                        <a:t>зовні</a:t>
                      </a:r>
                      <a:r>
                        <a:rPr lang="ru-RU" sz="1600" dirty="0"/>
                        <a:t> </a:t>
                      </a:r>
                      <a:endParaRPr sz="1600" dirty="0"/>
                    </a:p>
                  </a:txBody>
                  <a:tcPr marL="91450" marR="91450" marT="45725" marB="45725">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216754790"/>
                  </a:ext>
                </a:extLst>
              </a:tr>
              <a:tr h="575749">
                <a:tc>
                  <a:txBody>
                    <a:bodyPr/>
                    <a:lstStyle/>
                    <a:p>
                      <a:pPr marL="0" marR="0" lvl="0" indent="0" algn="l" rtl="0">
                        <a:spcBef>
                          <a:spcPts val="0"/>
                        </a:spcBef>
                        <a:spcAft>
                          <a:spcPts val="0"/>
                        </a:spcAft>
                        <a:buNone/>
                      </a:pPr>
                      <a:r>
                        <a:rPr lang="ru-RU" sz="1600" dirty="0" err="1"/>
                        <a:t>Визначаємо</a:t>
                      </a:r>
                      <a:r>
                        <a:rPr lang="ru-RU" sz="1600" dirty="0"/>
                        <a:t> </a:t>
                      </a:r>
                      <a:r>
                        <a:rPr lang="ru-RU" sz="1600" dirty="0" err="1"/>
                        <a:t>основну</a:t>
                      </a:r>
                      <a:r>
                        <a:rPr lang="ru-RU" sz="1600" dirty="0"/>
                        <a:t> </a:t>
                      </a:r>
                      <a:r>
                        <a:rPr lang="ru-RU" sz="1600" dirty="0" err="1"/>
                        <a:t>діяльність</a:t>
                      </a:r>
                      <a:r>
                        <a:rPr lang="ru-RU" sz="1600" dirty="0"/>
                        <a:t>  методичного </a:t>
                      </a:r>
                      <a:r>
                        <a:rPr lang="ru-RU" sz="1600" dirty="0" err="1"/>
                        <a:t>кабінету</a:t>
                      </a:r>
                      <a:r>
                        <a:rPr lang="ru-RU" sz="1600" dirty="0"/>
                        <a:t> (робота з документами, </a:t>
                      </a:r>
                      <a:r>
                        <a:rPr lang="ru-RU" sz="1600" dirty="0" err="1"/>
                        <a:t>інформацією</a:t>
                      </a:r>
                      <a:r>
                        <a:rPr lang="ru-RU" sz="1600" dirty="0"/>
                        <a:t> для </a:t>
                      </a:r>
                      <a:r>
                        <a:rPr lang="ru-RU" sz="1600" dirty="0" err="1"/>
                        <a:t>педагогів</a:t>
                      </a:r>
                      <a:r>
                        <a:rPr lang="ru-RU" sz="1600" dirty="0"/>
                        <a:t> та </a:t>
                      </a:r>
                      <a:r>
                        <a:rPr lang="ru-RU" sz="1600" dirty="0" err="1"/>
                        <a:t>громадськості</a:t>
                      </a:r>
                      <a:r>
                        <a:rPr lang="ru-RU" sz="1600" dirty="0"/>
                        <a:t> </a:t>
                      </a:r>
                      <a:r>
                        <a:rPr lang="ru-RU" sz="1600" dirty="0" err="1"/>
                        <a:t>тощо</a:t>
                      </a:r>
                      <a:r>
                        <a:rPr lang="ru-RU" sz="1600" dirty="0"/>
                        <a:t>)</a:t>
                      </a:r>
                      <a:endParaRPr sz="1600" dirty="0"/>
                    </a:p>
                  </a:txBody>
                  <a:tcPr marL="91450" marR="91450" marT="45725" marB="45725">
                    <a:lnL w="12700" cmpd="sng">
                      <a:solidFill>
                        <a:prstClr val="black"/>
                      </a:solidFill>
                      <a:prstDash val="solid"/>
                    </a:lnL>
                    <a:lnR w="12700" cmpd="sng">
                      <a:solidFill>
                        <a:prstClr val="black"/>
                      </a:solidFill>
                      <a:prstDash val="solid"/>
                    </a:lnR>
                    <a:lnT w="12700" cmpd="sng">
                      <a:solidFill>
                        <a:prstClr val="black"/>
                      </a:solidFill>
                      <a:prstDash val="soli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3768137029"/>
                  </a:ext>
                </a:extLst>
              </a:tr>
              <a:tr h="556015">
                <a:tc>
                  <a:txBody>
                    <a:bodyPr/>
                    <a:lstStyle/>
                    <a:p>
                      <a:pPr marL="0" marR="0" lvl="0" indent="0" algn="l" rtl="0">
                        <a:spcBef>
                          <a:spcPts val="0"/>
                        </a:spcBef>
                        <a:spcAft>
                          <a:spcPts val="0"/>
                        </a:spcAft>
                        <a:buNone/>
                      </a:pPr>
                      <a:r>
                        <a:rPr lang="ru-RU" sz="1600" dirty="0" err="1"/>
                        <a:t>Обговорення</a:t>
                      </a:r>
                      <a:r>
                        <a:rPr lang="ru-RU" sz="1600" dirty="0"/>
                        <a:t> та </a:t>
                      </a:r>
                      <a:r>
                        <a:rPr lang="ru-RU" sz="1600" dirty="0" err="1"/>
                        <a:t>підготовка</a:t>
                      </a:r>
                      <a:r>
                        <a:rPr lang="ru-RU" sz="1600" dirty="0"/>
                        <a:t> для </a:t>
                      </a:r>
                      <a:r>
                        <a:rPr lang="ru-RU" sz="1600" dirty="0" err="1"/>
                        <a:t>розгляду</a:t>
                      </a:r>
                      <a:r>
                        <a:rPr lang="ru-RU" sz="1600" dirty="0"/>
                        <a:t> </a:t>
                      </a:r>
                      <a:endParaRPr sz="1600" dirty="0"/>
                    </a:p>
                  </a:txBody>
                  <a:tcPr marL="91450" marR="91450" marT="45725" marB="45725">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893521127"/>
                  </a:ext>
                </a:extLst>
              </a:tr>
            </a:tbl>
          </a:graphicData>
        </a:graphic>
      </p:graphicFrame>
    </p:spTree>
    <p:extLst>
      <p:ext uri="{BB962C8B-B14F-4D97-AF65-F5344CB8AC3E}">
        <p14:creationId xmlns:p14="http://schemas.microsoft.com/office/powerpoint/2010/main" val="413664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6" y="0"/>
            <a:ext cx="12230466" cy="6879637"/>
          </a:xfrm>
          <a:prstGeom prst="rect">
            <a:avLst/>
          </a:prstGeom>
        </p:spPr>
      </p:pic>
      <p:sp>
        <p:nvSpPr>
          <p:cNvPr id="2" name="Заголовок 1"/>
          <p:cNvSpPr>
            <a:spLocks noGrp="1"/>
          </p:cNvSpPr>
          <p:nvPr>
            <p:ph type="title"/>
          </p:nvPr>
        </p:nvSpPr>
        <p:spPr>
          <a:xfrm>
            <a:off x="836023" y="-222070"/>
            <a:ext cx="10855233" cy="6727373"/>
          </a:xfrm>
        </p:spPr>
        <p:txBody>
          <a:bodyPr>
            <a:normAutofit fontScale="90000"/>
          </a:bodyPr>
          <a:lstStyle/>
          <a:p>
            <a:pPr marL="0" indent="0"/>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15711" y="1942010"/>
            <a:ext cx="5455920" cy="4091941"/>
          </a:xfrm>
          <a:prstGeom prst="rect">
            <a:avLst/>
          </a:prstGeom>
        </p:spPr>
      </p:pic>
      <p:pic>
        <p:nvPicPr>
          <p:cNvPr id="4" name="Рисунок 3"/>
          <p:cNvPicPr>
            <a:picLocks noChangeAspect="1"/>
          </p:cNvPicPr>
          <p:nvPr/>
        </p:nvPicPr>
        <p:blipFill>
          <a:blip r:embed="rId4"/>
          <a:stretch>
            <a:fillRect/>
          </a:stretch>
        </p:blipFill>
        <p:spPr>
          <a:xfrm>
            <a:off x="5654324" y="767075"/>
            <a:ext cx="6153095" cy="4614822"/>
          </a:xfrm>
          <a:prstGeom prst="rect">
            <a:avLst/>
          </a:prstGeom>
        </p:spPr>
      </p:pic>
      <p:pic>
        <p:nvPicPr>
          <p:cNvPr id="8" name="Рисунок 7"/>
          <p:cNvPicPr>
            <a:picLocks noChangeAspect="1"/>
          </p:cNvPicPr>
          <p:nvPr/>
        </p:nvPicPr>
        <p:blipFill>
          <a:blip r:embed="rId5"/>
          <a:stretch>
            <a:fillRect/>
          </a:stretch>
        </p:blipFill>
        <p:spPr>
          <a:xfrm>
            <a:off x="10868298" y="5099745"/>
            <a:ext cx="1222004" cy="1758255"/>
          </a:xfrm>
          <a:prstGeom prst="rect">
            <a:avLst/>
          </a:prstGeom>
        </p:spPr>
      </p:pic>
    </p:spTree>
    <p:extLst>
      <p:ext uri="{BB962C8B-B14F-4D97-AF65-F5344CB8AC3E}">
        <p14:creationId xmlns:p14="http://schemas.microsoft.com/office/powerpoint/2010/main" val="274131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 y="-222070"/>
            <a:ext cx="12283439" cy="6909435"/>
          </a:xfrm>
          <a:prstGeom prst="rect">
            <a:avLst/>
          </a:prstGeom>
        </p:spPr>
      </p:pic>
      <p:sp>
        <p:nvSpPr>
          <p:cNvPr id="2" name="Заголовок 1"/>
          <p:cNvSpPr>
            <a:spLocks noGrp="1"/>
          </p:cNvSpPr>
          <p:nvPr>
            <p:ph type="title"/>
          </p:nvPr>
        </p:nvSpPr>
        <p:spPr>
          <a:xfrm>
            <a:off x="-91440" y="-222069"/>
            <a:ext cx="11194869" cy="6909434"/>
          </a:xfrm>
        </p:spPr>
        <p:txBody>
          <a:bodyPr>
            <a:normAutofit fontScale="90000"/>
          </a:bodyPr>
          <a:lstStyle/>
          <a:p>
            <a:pPr marL="0" indent="0"/>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2148359" y="934474"/>
            <a:ext cx="7374430" cy="5530823"/>
          </a:xfrm>
          <a:prstGeom prst="rect">
            <a:avLst/>
          </a:prstGeom>
        </p:spPr>
      </p:pic>
      <p:pic>
        <p:nvPicPr>
          <p:cNvPr id="4" name="Рисунок 3"/>
          <p:cNvPicPr>
            <a:picLocks noChangeAspect="1"/>
          </p:cNvPicPr>
          <p:nvPr/>
        </p:nvPicPr>
        <p:blipFill>
          <a:blip r:embed="rId4"/>
          <a:stretch>
            <a:fillRect/>
          </a:stretch>
        </p:blipFill>
        <p:spPr>
          <a:xfrm>
            <a:off x="9586697" y="3448595"/>
            <a:ext cx="2465177" cy="2565504"/>
          </a:xfrm>
          <a:prstGeom prst="rect">
            <a:avLst/>
          </a:prstGeom>
        </p:spPr>
      </p:pic>
      <p:pic>
        <p:nvPicPr>
          <p:cNvPr id="6" name="Рисунок 5"/>
          <p:cNvPicPr>
            <a:picLocks noChangeAspect="1"/>
          </p:cNvPicPr>
          <p:nvPr/>
        </p:nvPicPr>
        <p:blipFill>
          <a:blip r:embed="rId5"/>
          <a:stretch>
            <a:fillRect/>
          </a:stretch>
        </p:blipFill>
        <p:spPr>
          <a:xfrm>
            <a:off x="9813359" y="0"/>
            <a:ext cx="2011854" cy="1920406"/>
          </a:xfrm>
          <a:prstGeom prst="rect">
            <a:avLst/>
          </a:prstGeom>
        </p:spPr>
      </p:pic>
      <p:pic>
        <p:nvPicPr>
          <p:cNvPr id="7" name="Рисунок 6"/>
          <p:cNvPicPr>
            <a:picLocks noChangeAspect="1"/>
          </p:cNvPicPr>
          <p:nvPr/>
        </p:nvPicPr>
        <p:blipFill>
          <a:blip r:embed="rId6"/>
          <a:stretch>
            <a:fillRect/>
          </a:stretch>
        </p:blipFill>
        <p:spPr>
          <a:xfrm>
            <a:off x="9055036" y="3317966"/>
            <a:ext cx="3078368" cy="2696133"/>
          </a:xfrm>
          <a:prstGeom prst="rect">
            <a:avLst/>
          </a:prstGeom>
        </p:spPr>
      </p:pic>
    </p:spTree>
    <p:extLst>
      <p:ext uri="{BB962C8B-B14F-4D97-AF65-F5344CB8AC3E}">
        <p14:creationId xmlns:p14="http://schemas.microsoft.com/office/powerpoint/2010/main" val="24850942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2069"/>
            <a:ext cx="12192000" cy="6858000"/>
          </a:xfrm>
          <a:prstGeom prst="rect">
            <a:avLst/>
          </a:prstGeom>
        </p:spPr>
      </p:pic>
      <p:sp>
        <p:nvSpPr>
          <p:cNvPr id="2" name="Заголовок 1"/>
          <p:cNvSpPr>
            <a:spLocks noGrp="1"/>
          </p:cNvSpPr>
          <p:nvPr>
            <p:ph type="title"/>
          </p:nvPr>
        </p:nvSpPr>
        <p:spPr>
          <a:xfrm>
            <a:off x="888274" y="-222069"/>
            <a:ext cx="10763795" cy="522516"/>
          </a:xfrm>
        </p:spPr>
        <p:txBody>
          <a:bodyPr>
            <a:normAutofit fontScale="90000"/>
          </a:bodyPr>
          <a:lstStyle/>
          <a:p>
            <a:pPr marL="0" indent="0"/>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endParaRPr lang="ru-RU" sz="24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546408" y="1492191"/>
            <a:ext cx="4572638" cy="3429479"/>
          </a:xfrm>
          <a:prstGeom prst="rect">
            <a:avLst/>
          </a:prstGeom>
        </p:spPr>
      </p:pic>
      <p:pic>
        <p:nvPicPr>
          <p:cNvPr id="4" name="Рисунок 3"/>
          <p:cNvPicPr>
            <a:picLocks noChangeAspect="1"/>
          </p:cNvPicPr>
          <p:nvPr/>
        </p:nvPicPr>
        <p:blipFill>
          <a:blip r:embed="rId4"/>
          <a:stretch>
            <a:fillRect/>
          </a:stretch>
        </p:blipFill>
        <p:spPr>
          <a:xfrm>
            <a:off x="6369204" y="384120"/>
            <a:ext cx="4572638" cy="3429479"/>
          </a:xfrm>
          <a:prstGeom prst="rect">
            <a:avLst/>
          </a:prstGeom>
        </p:spPr>
      </p:pic>
      <p:pic>
        <p:nvPicPr>
          <p:cNvPr id="6" name="Рисунок 5"/>
          <p:cNvPicPr>
            <a:picLocks noChangeAspect="1"/>
          </p:cNvPicPr>
          <p:nvPr/>
        </p:nvPicPr>
        <p:blipFill>
          <a:blip r:embed="rId5"/>
          <a:stretch>
            <a:fillRect/>
          </a:stretch>
        </p:blipFill>
        <p:spPr>
          <a:xfrm>
            <a:off x="4689431" y="2955990"/>
            <a:ext cx="4572638" cy="3429479"/>
          </a:xfrm>
          <a:prstGeom prst="rect">
            <a:avLst/>
          </a:prstGeom>
        </p:spPr>
      </p:pic>
      <p:pic>
        <p:nvPicPr>
          <p:cNvPr id="7" name="Рисунок 6"/>
          <p:cNvPicPr>
            <a:picLocks noChangeAspect="1"/>
          </p:cNvPicPr>
          <p:nvPr/>
        </p:nvPicPr>
        <p:blipFill>
          <a:blip r:embed="rId6"/>
          <a:stretch>
            <a:fillRect/>
          </a:stretch>
        </p:blipFill>
        <p:spPr>
          <a:xfrm>
            <a:off x="8858467" y="3699046"/>
            <a:ext cx="3028733" cy="2445247"/>
          </a:xfrm>
          <a:prstGeom prst="rect">
            <a:avLst/>
          </a:prstGeom>
        </p:spPr>
      </p:pic>
    </p:spTree>
    <p:extLst>
      <p:ext uri="{BB962C8B-B14F-4D97-AF65-F5344CB8AC3E}">
        <p14:creationId xmlns:p14="http://schemas.microsoft.com/office/powerpoint/2010/main" val="2867748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p:cNvPicPr>
            <a:picLocks noChangeAspect="1"/>
          </p:cNvPicPr>
          <p:nvPr/>
        </p:nvPicPr>
        <p:blipFill>
          <a:blip r:embed="rId3"/>
          <a:stretch>
            <a:fillRect/>
          </a:stretch>
        </p:blipFill>
        <p:spPr>
          <a:xfrm>
            <a:off x="1184367" y="0"/>
            <a:ext cx="11007633" cy="6191794"/>
          </a:xfrm>
          <a:prstGeom prst="rect">
            <a:avLst/>
          </a:prstGeom>
        </p:spPr>
      </p:pic>
    </p:spTree>
    <p:extLst>
      <p:ext uri="{BB962C8B-B14F-4D97-AF65-F5344CB8AC3E}">
        <p14:creationId xmlns:p14="http://schemas.microsoft.com/office/powerpoint/2010/main" val="397713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оловок 1"/>
          <p:cNvSpPr>
            <a:spLocks noGrp="1"/>
          </p:cNvSpPr>
          <p:nvPr>
            <p:ph idx="1"/>
          </p:nvPr>
        </p:nvSpPr>
        <p:spPr>
          <a:xfrm>
            <a:off x="130630" y="-378823"/>
            <a:ext cx="8386354" cy="7236823"/>
          </a:xfrm>
        </p:spPr>
        <p:txBody>
          <a:bodyPr>
            <a:normAutofit fontScale="32500" lnSpcReduction="20000"/>
          </a:bodyPr>
          <a:lstStyle/>
          <a:p>
            <a:pPr marL="0" indent="0">
              <a:buNone/>
            </a:pPr>
            <a:r>
              <a:rPr lang="ru-RU" sz="2400" b="1" dirty="0">
                <a:solidFill>
                  <a:srgbClr val="0000FF"/>
                </a:solidFill>
                <a:latin typeface="Times New Roman" panose="02020603050405020304" pitchFamily="18" charset="0"/>
                <a:cs typeface="Times New Roman" panose="02020603050405020304" pitchFamily="18" charset="0"/>
              </a:rPr>
              <a:t>              </a:t>
            </a:r>
          </a:p>
          <a:p>
            <a:pPr marL="0" indent="0" algn="ctr">
              <a:buNone/>
            </a:pPr>
            <a:endParaRPr lang="ru-RU" sz="2400" b="1"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ru-RU" sz="2400" b="1"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ru-RU" sz="2400" b="1" dirty="0">
              <a:solidFill>
                <a:srgbClr val="0000FF"/>
              </a:solidFill>
              <a:latin typeface="Times New Roman" panose="02020603050405020304" pitchFamily="18" charset="0"/>
              <a:cs typeface="Times New Roman" panose="02020603050405020304" pitchFamily="18" charset="0"/>
            </a:endParaRPr>
          </a:p>
          <a:p>
            <a:pPr marL="0" indent="0" algn="ctr">
              <a:buNone/>
            </a:pPr>
            <a:r>
              <a:rPr lang="uk-UA" sz="8000" b="1" dirty="0">
                <a:solidFill>
                  <a:srgbClr val="002060"/>
                </a:solidFill>
                <a:latin typeface="Times New Roman" panose="02020603050405020304" pitchFamily="18" charset="0"/>
                <a:cs typeface="Times New Roman" panose="02020603050405020304" pitchFamily="18" charset="0"/>
              </a:rPr>
              <a:t>ПЛАНУВАННЯ ОСВІТНЬОЇ ДІЯЛЬНОСТІ</a:t>
            </a:r>
          </a:p>
          <a:p>
            <a:pPr marL="0" indent="0" algn="ctr">
              <a:buNone/>
            </a:pPr>
            <a:endParaRPr lang="uk-UA" sz="8000" b="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uk-UA" sz="8000" b="1" u="sng" dirty="0">
                <a:solidFill>
                  <a:srgbClr val="0000FF"/>
                </a:solidFill>
                <a:latin typeface="Times New Roman" panose="02020603050405020304" pitchFamily="18" charset="0"/>
                <a:cs typeface="Times New Roman" panose="02020603050405020304" pitchFamily="18" charset="0"/>
              </a:rPr>
              <a:t>ПЛАН РОБОТИ </a:t>
            </a:r>
            <a:r>
              <a:rPr lang="uk-UA" sz="6200" b="1" dirty="0">
                <a:solidFill>
                  <a:srgbClr val="002060"/>
                </a:solidFill>
                <a:latin typeface="Times New Roman" panose="02020603050405020304" pitchFamily="18" charset="0"/>
                <a:cs typeface="Times New Roman" panose="02020603050405020304" pitchFamily="18" charset="0"/>
              </a:rPr>
              <a:t>закладу дошкільної освіти є одним із основних документів, який регламентує його діяльність упродовж навчального року та </a:t>
            </a:r>
            <a:r>
              <a:rPr lang="uk-UA" sz="8000" b="1" i="1" u="sng" dirty="0">
                <a:solidFill>
                  <a:srgbClr val="0000FF"/>
                </a:solidFill>
                <a:latin typeface="Times New Roman" panose="02020603050405020304" pitchFamily="18" charset="0"/>
                <a:cs typeface="Times New Roman" panose="02020603050405020304" pitchFamily="18" charset="0"/>
              </a:rPr>
              <a:t>літнього періоду. </a:t>
            </a:r>
          </a:p>
          <a:p>
            <a:pPr marL="0" indent="0" algn="just">
              <a:buNone/>
            </a:pPr>
            <a:r>
              <a:rPr lang="ru-RU" sz="8000" b="1" u="sng" dirty="0">
                <a:solidFill>
                  <a:srgbClr val="0000FF"/>
                </a:solidFill>
                <a:latin typeface="Times New Roman" panose="02020603050405020304" pitchFamily="18" charset="0"/>
                <a:cs typeface="Times New Roman" panose="02020603050405020304" pitchFamily="18" charset="0"/>
              </a:rPr>
              <a:t>ПЛАН РОБОТИ </a:t>
            </a:r>
            <a:r>
              <a:rPr lang="ru-RU" sz="8000" b="1" dirty="0">
                <a:solidFill>
                  <a:srgbClr val="0000FF"/>
                </a:solidFill>
                <a:latin typeface="Times New Roman" panose="02020603050405020304" pitchFamily="18" charset="0"/>
                <a:cs typeface="Times New Roman" panose="02020603050405020304" pitchFamily="18" charset="0"/>
              </a:rPr>
              <a:t>- </a:t>
            </a:r>
            <a:r>
              <a:rPr lang="ru-RU" sz="8000" b="1" dirty="0">
                <a:solidFill>
                  <a:srgbClr val="002060"/>
                </a:solidFill>
                <a:latin typeface="Times New Roman" panose="02020603050405020304" pitchFamily="18" charset="0"/>
                <a:cs typeface="Times New Roman" panose="02020603050405020304" pitchFamily="18" charset="0"/>
              </a:rPr>
              <a:t>документ, </a:t>
            </a:r>
            <a:r>
              <a:rPr lang="ru-RU" sz="8000" b="1" dirty="0" err="1">
                <a:solidFill>
                  <a:srgbClr val="002060"/>
                </a:solidFill>
                <a:latin typeface="Times New Roman" panose="02020603050405020304" pitchFamily="18" charset="0"/>
                <a:cs typeface="Times New Roman" panose="02020603050405020304" pitchFamily="18" charset="0"/>
              </a:rPr>
              <a:t>який</a:t>
            </a:r>
            <a:r>
              <a:rPr lang="ru-RU" sz="8000" b="1" dirty="0">
                <a:solidFill>
                  <a:srgbClr val="002060"/>
                </a:solidFill>
                <a:latin typeface="Times New Roman" panose="02020603050405020304" pitchFamily="18" charset="0"/>
                <a:cs typeface="Times New Roman" panose="02020603050405020304" pitchFamily="18" charset="0"/>
              </a:rPr>
              <a:t> </a:t>
            </a:r>
            <a:r>
              <a:rPr lang="ru-RU" sz="8000" b="1" dirty="0" err="1">
                <a:solidFill>
                  <a:srgbClr val="002060"/>
                </a:solidFill>
                <a:latin typeface="Times New Roman" panose="02020603050405020304" pitchFamily="18" charset="0"/>
                <a:cs typeface="Times New Roman" panose="02020603050405020304" pitchFamily="18" charset="0"/>
              </a:rPr>
              <a:t>регламентує</a:t>
            </a:r>
            <a:r>
              <a:rPr lang="ru-RU" sz="8000" b="1" dirty="0">
                <a:solidFill>
                  <a:srgbClr val="002060"/>
                </a:solidFill>
                <a:latin typeface="Times New Roman" panose="02020603050405020304" pitchFamily="18" charset="0"/>
                <a:cs typeface="Times New Roman" panose="02020603050405020304" pitchFamily="18" charset="0"/>
              </a:rPr>
              <a:t> </a:t>
            </a:r>
            <a:r>
              <a:rPr lang="ru-RU" sz="8000" b="1" dirty="0" err="1">
                <a:solidFill>
                  <a:srgbClr val="002060"/>
                </a:solidFill>
                <a:latin typeface="Times New Roman" panose="02020603050405020304" pitchFamily="18" charset="0"/>
                <a:cs typeface="Times New Roman" panose="02020603050405020304" pitchFamily="18" charset="0"/>
              </a:rPr>
              <a:t>діяльність</a:t>
            </a:r>
            <a:r>
              <a:rPr lang="ru-RU" sz="8000" b="1" dirty="0">
                <a:solidFill>
                  <a:srgbClr val="002060"/>
                </a:solidFill>
                <a:latin typeface="Times New Roman" panose="02020603050405020304" pitchFamily="18" charset="0"/>
                <a:cs typeface="Times New Roman" panose="02020603050405020304" pitchFamily="18" charset="0"/>
              </a:rPr>
              <a:t> та </a:t>
            </a:r>
            <a:r>
              <a:rPr lang="ru-RU" sz="8000" b="1" dirty="0" err="1">
                <a:solidFill>
                  <a:srgbClr val="002060"/>
                </a:solidFill>
                <a:latin typeface="Times New Roman" panose="02020603050405020304" pitchFamily="18" charset="0"/>
                <a:cs typeface="Times New Roman" panose="02020603050405020304" pitchFamily="18" charset="0"/>
              </a:rPr>
              <a:t>програмує</a:t>
            </a:r>
            <a:r>
              <a:rPr lang="ru-RU" sz="8000" b="1" dirty="0">
                <a:solidFill>
                  <a:srgbClr val="002060"/>
                </a:solidFill>
                <a:latin typeface="Times New Roman" panose="02020603050405020304" pitchFamily="18" charset="0"/>
                <a:cs typeface="Times New Roman" panose="02020603050405020304" pitchFamily="18" charset="0"/>
              </a:rPr>
              <a:t> на </a:t>
            </a:r>
            <a:r>
              <a:rPr lang="ru-RU" sz="8000" b="1" dirty="0" err="1">
                <a:solidFill>
                  <a:srgbClr val="002060"/>
                </a:solidFill>
                <a:latin typeface="Times New Roman" panose="02020603050405020304" pitchFamily="18" charset="0"/>
                <a:cs typeface="Times New Roman" panose="02020603050405020304" pitchFamily="18" charset="0"/>
              </a:rPr>
              <a:t>якість</a:t>
            </a:r>
            <a:r>
              <a:rPr lang="ru-RU" sz="8000" b="1" dirty="0">
                <a:solidFill>
                  <a:srgbClr val="002060"/>
                </a:solidFill>
                <a:latin typeface="Times New Roman" panose="02020603050405020304" pitchFamily="18" charset="0"/>
                <a:cs typeface="Times New Roman" panose="02020603050405020304" pitchFamily="18" charset="0"/>
              </a:rPr>
              <a:t> </a:t>
            </a:r>
            <a:r>
              <a:rPr lang="ru-RU" sz="8000" b="1" dirty="0" err="1">
                <a:solidFill>
                  <a:srgbClr val="002060"/>
                </a:solidFill>
                <a:latin typeface="Times New Roman" panose="02020603050405020304" pitchFamily="18" charset="0"/>
                <a:cs typeface="Times New Roman" panose="02020603050405020304" pitchFamily="18" charset="0"/>
              </a:rPr>
              <a:t>освіти</a:t>
            </a:r>
            <a:r>
              <a:rPr lang="ru-RU" sz="8000" b="1" dirty="0">
                <a:solidFill>
                  <a:srgbClr val="002060"/>
                </a:solidFill>
                <a:latin typeface="Times New Roman" panose="02020603050405020304" pitchFamily="18" charset="0"/>
                <a:cs typeface="Times New Roman" panose="02020603050405020304" pitchFamily="18" charset="0"/>
              </a:rPr>
              <a:t> ЗДО</a:t>
            </a:r>
          </a:p>
          <a:p>
            <a:pPr marL="0" indent="0" algn="just">
              <a:buNone/>
            </a:pPr>
            <a:r>
              <a:rPr lang="uk-UA" sz="9600" b="1" u="sng" dirty="0">
                <a:solidFill>
                  <a:srgbClr val="0000FF"/>
                </a:solidFill>
                <a:latin typeface="Times New Roman" panose="02020603050405020304" pitchFamily="18" charset="0"/>
                <a:ea typeface="Times New Roman" panose="02020603050405020304" pitchFamily="18" charset="0"/>
              </a:rPr>
              <a:t>ПЛАН РОБОТИ </a:t>
            </a:r>
            <a:r>
              <a:rPr lang="uk-UA" sz="8000" b="1" dirty="0">
                <a:solidFill>
                  <a:srgbClr val="0070C0"/>
                </a:solidFill>
                <a:latin typeface="Times New Roman" panose="02020603050405020304" pitchFamily="18" charset="0"/>
                <a:ea typeface="Times New Roman" panose="02020603050405020304" pitchFamily="18" charset="0"/>
              </a:rPr>
              <a:t>закладів дошкільної освіти є основним управлінським документом, що       регламентує його діяльність відповідно до колегіально визначених завдань, дозволяє регулювати освітні та управлінські процеси, </a:t>
            </a:r>
            <a:r>
              <a:rPr lang="uk-UA" sz="8000" b="1" dirty="0" err="1">
                <a:solidFill>
                  <a:srgbClr val="0070C0"/>
                </a:solidFill>
                <a:latin typeface="Times New Roman" panose="02020603050405020304" pitchFamily="18" charset="0"/>
                <a:ea typeface="Times New Roman" panose="02020603050405020304" pitchFamily="18" charset="0"/>
              </a:rPr>
              <a:t>розв</a:t>
            </a:r>
            <a:r>
              <a:rPr lang="en-US" sz="8000" b="1" dirty="0">
                <a:solidFill>
                  <a:srgbClr val="0070C0"/>
                </a:solidFill>
                <a:latin typeface="Times New Roman" panose="02020603050405020304" pitchFamily="18" charset="0"/>
                <a:ea typeface="Times New Roman" panose="02020603050405020304" pitchFamily="18" charset="0"/>
              </a:rPr>
              <a:t>’</a:t>
            </a:r>
            <a:r>
              <a:rPr lang="uk-UA" sz="8000" b="1" dirty="0" err="1">
                <a:solidFill>
                  <a:srgbClr val="0070C0"/>
                </a:solidFill>
                <a:latin typeface="Times New Roman" panose="02020603050405020304" pitchFamily="18" charset="0"/>
                <a:ea typeface="Times New Roman" panose="02020603050405020304" pitchFamily="18" charset="0"/>
              </a:rPr>
              <a:t>язання</a:t>
            </a:r>
            <a:r>
              <a:rPr lang="uk-UA" sz="8000" b="1" dirty="0">
                <a:solidFill>
                  <a:srgbClr val="0070C0"/>
                </a:solidFill>
                <a:latin typeface="Times New Roman" panose="02020603050405020304" pitchFamily="18" charset="0"/>
                <a:ea typeface="Times New Roman" panose="02020603050405020304" pitchFamily="18" charset="0"/>
              </a:rPr>
              <a:t> яких сприятиме оптимізації   функціонування та розвитку якості освітнього процесу </a:t>
            </a:r>
            <a:endParaRPr lang="ru-RU" sz="8000" b="1" dirty="0">
              <a:solidFill>
                <a:srgbClr val="0070C0"/>
              </a:solidFill>
              <a:latin typeface="Times New Roman" panose="02020603050405020304" pitchFamily="18" charset="0"/>
              <a:cs typeface="Times New Roman" panose="02020603050405020304" pitchFamily="18" charset="0"/>
            </a:endParaRPr>
          </a:p>
          <a:p>
            <a:pPr marL="0" indent="0" algn="just">
              <a:buNone/>
            </a:pPr>
            <a:endParaRPr lang="uk-UA" sz="7200" dirty="0">
              <a:latin typeface="Times New Roman" panose="02020603050405020304" pitchFamily="18" charset="0"/>
              <a:cs typeface="Times New Roman" panose="02020603050405020304" pitchFamily="18" charset="0"/>
            </a:endParaRPr>
          </a:p>
          <a:p>
            <a:pPr marL="0" lvl="0" indent="0" algn="just">
              <a:buNone/>
            </a:pPr>
            <a:r>
              <a:rPr lang="uk-UA" sz="6200" b="1" dirty="0">
                <a:solidFill>
                  <a:srgbClr val="002060"/>
                </a:solidFill>
                <a:latin typeface="Times New Roman" panose="02020603050405020304" pitchFamily="18" charset="0"/>
                <a:cs typeface="Times New Roman" panose="02020603050405020304" pitchFamily="18" charset="0"/>
              </a:rPr>
              <a:t>«</a:t>
            </a:r>
            <a:r>
              <a:rPr lang="uk-UA" sz="6200" b="1" i="1" dirty="0">
                <a:solidFill>
                  <a:srgbClr val="002060"/>
                </a:solidFill>
                <a:latin typeface="Times New Roman" panose="02020603050405020304" pitchFamily="18" charset="0"/>
                <a:cs typeface="Times New Roman" panose="02020603050405020304" pitchFamily="18" charset="0"/>
              </a:rPr>
              <a:t>ПЛАНУВАННЯ РОБОТИ ЗАКЛАДУ ДОШКІЛЬНОЇ ОСВІТИ НА РІК</a:t>
            </a:r>
            <a:r>
              <a:rPr lang="uk-UA" sz="6200" b="1" dirty="0">
                <a:solidFill>
                  <a:srgbClr val="002060"/>
                </a:solidFill>
                <a:latin typeface="Times New Roman" panose="02020603050405020304" pitchFamily="18" charset="0"/>
                <a:cs typeface="Times New Roman" panose="02020603050405020304" pitchFamily="18" charset="0"/>
              </a:rPr>
              <a:t>» </a:t>
            </a:r>
            <a:r>
              <a:rPr lang="uk-UA" sz="7100" b="1" dirty="0">
                <a:solidFill>
                  <a:srgbClr val="0000FF"/>
                </a:solidFill>
                <a:latin typeface="Times New Roman" panose="02020603050405020304" pitchFamily="18" charset="0"/>
                <a:cs typeface="Times New Roman" panose="02020603050405020304" pitchFamily="18" charset="0"/>
              </a:rPr>
              <a:t>(</a:t>
            </a:r>
            <a:r>
              <a:rPr lang="ru-RU" sz="7100" b="1" dirty="0">
                <a:solidFill>
                  <a:srgbClr val="0000FF"/>
                </a:solidFill>
                <a:latin typeface="Times New Roman" panose="02020603050405020304" pitchFamily="18" charset="0"/>
                <a:cs typeface="Times New Roman" panose="02020603050405020304" pitchFamily="18" charset="0"/>
              </a:rPr>
              <a:t>Лист </a:t>
            </a:r>
            <a:r>
              <a:rPr lang="ru-RU" sz="7100" b="1" dirty="0" err="1">
                <a:solidFill>
                  <a:srgbClr val="0000FF"/>
                </a:solidFill>
                <a:latin typeface="Times New Roman" panose="02020603050405020304" pitchFamily="18" charset="0"/>
                <a:cs typeface="Times New Roman" panose="02020603050405020304" pitchFamily="18" charset="0"/>
              </a:rPr>
              <a:t>міністерства</a:t>
            </a:r>
            <a:r>
              <a:rPr lang="ru-RU" sz="7100" b="1" dirty="0">
                <a:solidFill>
                  <a:srgbClr val="0000FF"/>
                </a:solidFill>
                <a:latin typeface="Times New Roman" panose="02020603050405020304" pitchFamily="18" charset="0"/>
                <a:cs typeface="Times New Roman" panose="02020603050405020304" pitchFamily="18" charset="0"/>
              </a:rPr>
              <a:t> </a:t>
            </a:r>
            <a:r>
              <a:rPr lang="ru-RU" sz="7100" b="1" dirty="0" err="1">
                <a:solidFill>
                  <a:srgbClr val="0000FF"/>
                </a:solidFill>
                <a:latin typeface="Times New Roman" panose="02020603050405020304" pitchFamily="18" charset="0"/>
                <a:cs typeface="Times New Roman" panose="02020603050405020304" pitchFamily="18" charset="0"/>
              </a:rPr>
              <a:t>освіти</a:t>
            </a:r>
            <a:r>
              <a:rPr lang="ru-RU" sz="7100" b="1" dirty="0">
                <a:solidFill>
                  <a:srgbClr val="0000FF"/>
                </a:solidFill>
                <a:latin typeface="Times New Roman" panose="02020603050405020304" pitchFamily="18" charset="0"/>
                <a:cs typeface="Times New Roman" panose="02020603050405020304" pitchFamily="18" charset="0"/>
              </a:rPr>
              <a:t> і науки </a:t>
            </a:r>
            <a:r>
              <a:rPr lang="ru-RU" sz="7100" b="1" dirty="0" err="1">
                <a:solidFill>
                  <a:srgbClr val="0000FF"/>
                </a:solidFill>
                <a:latin typeface="Times New Roman" panose="02020603050405020304" pitchFamily="18" charset="0"/>
                <a:cs typeface="Times New Roman" panose="02020603050405020304" pitchFamily="18" charset="0"/>
              </a:rPr>
              <a:t>України</a:t>
            </a:r>
            <a:r>
              <a:rPr lang="ru-RU" sz="7100" b="1" dirty="0">
                <a:solidFill>
                  <a:srgbClr val="0000FF"/>
                </a:solidFill>
                <a:latin typeface="Times New Roman" panose="02020603050405020304" pitchFamily="18" charset="0"/>
                <a:cs typeface="Times New Roman" panose="02020603050405020304" pitchFamily="18" charset="0"/>
              </a:rPr>
              <a:t> </a:t>
            </a:r>
            <a:r>
              <a:rPr lang="ru-RU" sz="7100" b="1" dirty="0" err="1">
                <a:solidFill>
                  <a:srgbClr val="0000FF"/>
                </a:solidFill>
                <a:latin typeface="Times New Roman" panose="02020603050405020304" pitchFamily="18" charset="0"/>
                <a:cs typeface="Times New Roman" panose="02020603050405020304" pitchFamily="18" charset="0"/>
              </a:rPr>
              <a:t>від</a:t>
            </a:r>
            <a:r>
              <a:rPr lang="ru-RU" sz="7100" b="1" dirty="0">
                <a:solidFill>
                  <a:srgbClr val="0000FF"/>
                </a:solidFill>
                <a:latin typeface="Times New Roman" panose="02020603050405020304" pitchFamily="18" charset="0"/>
                <a:cs typeface="Times New Roman" panose="02020603050405020304" pitchFamily="18" charset="0"/>
              </a:rPr>
              <a:t> 07.07.2021                         № 1/9-344) </a:t>
            </a:r>
          </a:p>
          <a:p>
            <a:pPr marL="0" indent="0">
              <a:buNone/>
            </a:pPr>
            <a:endParaRPr lang="uk-UA" sz="8000" dirty="0">
              <a:latin typeface="Times New Roman" panose="02020603050405020304" pitchFamily="18" charset="0"/>
              <a:cs typeface="Times New Roman" panose="02020603050405020304" pitchFamily="18" charset="0"/>
            </a:endParaRPr>
          </a:p>
          <a:p>
            <a:pPr marL="0" indent="0">
              <a:buNone/>
            </a:pPr>
            <a:endParaRPr lang="uk-UA" sz="8000" dirty="0">
              <a:latin typeface="Times New Roman" panose="02020603050405020304" pitchFamily="18" charset="0"/>
              <a:cs typeface="Times New Roman" panose="02020603050405020304" pitchFamily="18" charset="0"/>
            </a:endParaRPr>
          </a:p>
          <a:p>
            <a:pPr marL="0" indent="0">
              <a:buNone/>
            </a:pPr>
            <a:endParaRPr lang="uk-UA" sz="80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9007730" y="4332740"/>
            <a:ext cx="3000103" cy="1794539"/>
          </a:xfrm>
          <a:prstGeom prst="rect">
            <a:avLst/>
          </a:prstGeom>
        </p:spPr>
      </p:pic>
      <p:pic>
        <p:nvPicPr>
          <p:cNvPr id="2" name="Рисунок 1"/>
          <p:cNvPicPr>
            <a:picLocks noChangeAspect="1"/>
          </p:cNvPicPr>
          <p:nvPr/>
        </p:nvPicPr>
        <p:blipFill>
          <a:blip r:embed="rId4"/>
          <a:stretch>
            <a:fillRect/>
          </a:stretch>
        </p:blipFill>
        <p:spPr>
          <a:xfrm>
            <a:off x="8776246" y="269855"/>
            <a:ext cx="3003078" cy="2995859"/>
          </a:xfrm>
          <a:prstGeom prst="rect">
            <a:avLst/>
          </a:prstGeom>
        </p:spPr>
      </p:pic>
    </p:spTree>
    <p:extLst>
      <p:ext uri="{BB962C8B-B14F-4D97-AF65-F5344CB8AC3E}">
        <p14:creationId xmlns:p14="http://schemas.microsoft.com/office/powerpoint/2010/main" val="899922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оловок 1"/>
          <p:cNvSpPr>
            <a:spLocks noGrp="1"/>
          </p:cNvSpPr>
          <p:nvPr>
            <p:ph idx="1"/>
          </p:nvPr>
        </p:nvSpPr>
        <p:spPr>
          <a:xfrm>
            <a:off x="261256" y="-378823"/>
            <a:ext cx="8682445" cy="7236823"/>
          </a:xfrm>
        </p:spPr>
        <p:txBody>
          <a:bodyPr>
            <a:normAutofit fontScale="32500" lnSpcReduction="20000"/>
          </a:bodyPr>
          <a:lstStyle/>
          <a:p>
            <a:pPr marL="0" indent="0">
              <a:buNone/>
            </a:pPr>
            <a:r>
              <a:rPr lang="ru-RU" sz="2400" b="1" dirty="0">
                <a:solidFill>
                  <a:srgbClr val="0000FF"/>
                </a:solidFill>
                <a:latin typeface="Times New Roman" panose="02020603050405020304" pitchFamily="18" charset="0"/>
                <a:cs typeface="Times New Roman" panose="02020603050405020304" pitchFamily="18" charset="0"/>
              </a:rPr>
              <a:t>              </a:t>
            </a:r>
          </a:p>
          <a:p>
            <a:pPr marL="0" indent="0" algn="ctr">
              <a:buNone/>
            </a:pPr>
            <a:endParaRPr lang="ru-RU" sz="2400" b="1"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ru-RU" sz="2400" b="1"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uk-UA" sz="1800" dirty="0">
              <a:solidFill>
                <a:srgbClr val="002060"/>
              </a:solidFill>
              <a:latin typeface="Times New Roman" panose="02020603050405020304" pitchFamily="18" charset="0"/>
              <a:cs typeface="Times New Roman" panose="02020603050405020304" pitchFamily="18" charset="0"/>
            </a:endParaRPr>
          </a:p>
          <a:p>
            <a:pPr marL="0" indent="0" algn="ctr">
              <a:buNone/>
            </a:pPr>
            <a:r>
              <a:rPr lang="uk-UA" sz="8000" b="1" dirty="0">
                <a:solidFill>
                  <a:srgbClr val="0000FF"/>
                </a:solidFill>
                <a:latin typeface="Times New Roman" panose="02020603050405020304" pitchFamily="18" charset="0"/>
                <a:cs typeface="Times New Roman" panose="02020603050405020304" pitchFamily="18" charset="0"/>
              </a:rPr>
              <a:t>ПЛАНУВАННЯ ОСВІТНЬОЇ ДІЯЛЬНОСТІ</a:t>
            </a:r>
          </a:p>
          <a:p>
            <a:pPr marL="0" indent="0" algn="ctr">
              <a:buNone/>
            </a:pPr>
            <a:endParaRPr lang="uk-UA" sz="8000" b="1" dirty="0">
              <a:solidFill>
                <a:srgbClr val="0000FF"/>
              </a:solidFill>
              <a:latin typeface="Times New Roman" panose="02020603050405020304" pitchFamily="18" charset="0"/>
              <a:cs typeface="Times New Roman" panose="02020603050405020304" pitchFamily="18" charset="0"/>
            </a:endParaRPr>
          </a:p>
          <a:p>
            <a:pPr marL="0" indent="0" algn="just">
              <a:buNone/>
            </a:pPr>
            <a:r>
              <a:rPr lang="ru-RU" sz="8000" b="1" dirty="0">
                <a:solidFill>
                  <a:srgbClr val="002060"/>
                </a:solidFill>
                <a:latin typeface="Times New Roman" panose="02020603050405020304" pitchFamily="18" charset="0"/>
                <a:cs typeface="Times New Roman" panose="02020603050405020304" pitchFamily="18" charset="0"/>
              </a:rPr>
              <a:t>НАДАНО РЕКОМЕНДАЦІЇ ЩОДО:</a:t>
            </a:r>
          </a:p>
          <a:p>
            <a:pPr marL="0" indent="0" algn="just">
              <a:buNone/>
            </a:pPr>
            <a:r>
              <a:rPr lang="ru-RU" sz="7200" b="1" dirty="0" err="1">
                <a:solidFill>
                  <a:srgbClr val="0000FF"/>
                </a:solidFill>
                <a:latin typeface="Times New Roman" panose="02020603050405020304" pitchFamily="18" charset="0"/>
                <a:cs typeface="Times New Roman" panose="02020603050405020304" pitchFamily="18" charset="0"/>
              </a:rPr>
              <a:t>створення</a:t>
            </a:r>
            <a:r>
              <a:rPr lang="ru-RU" sz="7200" b="1" dirty="0">
                <a:solidFill>
                  <a:srgbClr val="0000FF"/>
                </a:solidFill>
                <a:latin typeface="Times New Roman" panose="02020603050405020304" pitchFamily="18" charset="0"/>
                <a:cs typeface="Times New Roman" panose="02020603050405020304" pitchFamily="18" charset="0"/>
              </a:rPr>
              <a:t> плану </a:t>
            </a:r>
            <a:r>
              <a:rPr lang="ru-RU" sz="7200" b="1" dirty="0" err="1">
                <a:solidFill>
                  <a:srgbClr val="0000FF"/>
                </a:solidFill>
                <a:latin typeface="Times New Roman" panose="02020603050405020304" pitchFamily="18" charset="0"/>
                <a:cs typeface="Times New Roman" panose="02020603050405020304" pitchFamily="18" charset="0"/>
              </a:rPr>
              <a:t>роботи</a:t>
            </a:r>
            <a:r>
              <a:rPr lang="ru-RU" sz="7200" b="1" dirty="0">
                <a:solidFill>
                  <a:srgbClr val="0000FF"/>
                </a:solidFill>
                <a:latin typeface="Times New Roman" panose="02020603050405020304" pitchFamily="18" charset="0"/>
                <a:cs typeface="Times New Roman" panose="02020603050405020304" pitchFamily="18" charset="0"/>
              </a:rPr>
              <a:t> ЗДО та </a:t>
            </a:r>
            <a:r>
              <a:rPr lang="ru-RU" sz="7200" b="1" dirty="0" err="1">
                <a:solidFill>
                  <a:srgbClr val="0000FF"/>
                </a:solidFill>
                <a:latin typeface="Times New Roman" panose="02020603050405020304" pitchFamily="18" charset="0"/>
                <a:cs typeface="Times New Roman" panose="02020603050405020304" pitchFamily="18" charset="0"/>
              </a:rPr>
              <a:t>його</a:t>
            </a:r>
            <a:r>
              <a:rPr lang="ru-RU" sz="7200" b="1" dirty="0">
                <a:solidFill>
                  <a:srgbClr val="0000FF"/>
                </a:solidFill>
                <a:latin typeface="Times New Roman" panose="02020603050405020304" pitchFamily="18" charset="0"/>
                <a:cs typeface="Times New Roman" panose="02020603050405020304" pitchFamily="18" charset="0"/>
              </a:rPr>
              <a:t> </a:t>
            </a:r>
            <a:r>
              <a:rPr lang="ru-RU" sz="7200" b="1" dirty="0" err="1">
                <a:solidFill>
                  <a:srgbClr val="0000FF"/>
                </a:solidFill>
                <a:latin typeface="Times New Roman" panose="02020603050405020304" pitchFamily="18" charset="0"/>
                <a:cs typeface="Times New Roman" panose="02020603050405020304" pitchFamily="18" charset="0"/>
              </a:rPr>
              <a:t>змісту</a:t>
            </a:r>
            <a:r>
              <a:rPr lang="ru-RU" sz="7200" b="1" dirty="0">
                <a:solidFill>
                  <a:srgbClr val="0000FF"/>
                </a:solidFill>
                <a:latin typeface="Times New Roman" panose="02020603050405020304" pitchFamily="18" charset="0"/>
                <a:cs typeface="Times New Roman" panose="02020603050405020304" pitchFamily="18" charset="0"/>
              </a:rPr>
              <a:t>, </a:t>
            </a:r>
          </a:p>
          <a:p>
            <a:pPr marL="0" indent="0" algn="just">
              <a:buNone/>
            </a:pPr>
            <a:r>
              <a:rPr lang="ru-RU" sz="7200" b="1" dirty="0" err="1">
                <a:solidFill>
                  <a:srgbClr val="0000FF"/>
                </a:solidFill>
                <a:latin typeface="Times New Roman" panose="02020603050405020304" pitchFamily="18" charset="0"/>
                <a:cs typeface="Times New Roman" panose="02020603050405020304" pitchFamily="18" charset="0"/>
              </a:rPr>
              <a:t>розділів</a:t>
            </a:r>
            <a:r>
              <a:rPr lang="ru-RU" sz="7200" b="1" dirty="0">
                <a:solidFill>
                  <a:srgbClr val="0000FF"/>
                </a:solidFill>
                <a:latin typeface="Times New Roman" panose="02020603050405020304" pitchFamily="18" charset="0"/>
                <a:cs typeface="Times New Roman" panose="02020603050405020304" pitchFamily="18" charset="0"/>
              </a:rPr>
              <a:t> плану </a:t>
            </a:r>
            <a:r>
              <a:rPr lang="ru-RU" sz="7200" b="1" dirty="0" err="1">
                <a:solidFill>
                  <a:srgbClr val="0000FF"/>
                </a:solidFill>
                <a:latin typeface="Times New Roman" panose="02020603050405020304" pitchFamily="18" charset="0"/>
                <a:cs typeface="Times New Roman" panose="02020603050405020304" pitchFamily="18" charset="0"/>
              </a:rPr>
              <a:t>роботи</a:t>
            </a:r>
            <a:r>
              <a:rPr lang="ru-RU" sz="7200" b="1" dirty="0">
                <a:solidFill>
                  <a:srgbClr val="002060"/>
                </a:solidFill>
                <a:latin typeface="Times New Roman" panose="02020603050405020304" pitchFamily="18" charset="0"/>
                <a:cs typeface="Times New Roman" panose="02020603050405020304" pitchFamily="18" charset="0"/>
              </a:rPr>
              <a:t>: </a:t>
            </a:r>
          </a:p>
          <a:p>
            <a:pPr marL="0" indent="0" algn="just">
              <a:buNone/>
            </a:pPr>
            <a:r>
              <a:rPr lang="uk-UA" sz="7200" b="1" dirty="0">
                <a:solidFill>
                  <a:srgbClr val="0000FF"/>
                </a:solidFill>
                <a:latin typeface="Times New Roman" panose="02020603050405020304" pitchFamily="18" charset="0"/>
                <a:cs typeface="Times New Roman" panose="02020603050405020304" pitchFamily="18" charset="0"/>
              </a:rPr>
              <a:t>Щодо аналізу діяльності ЗДО та процесу постановки завдань на рік.</a:t>
            </a:r>
          </a:p>
          <a:p>
            <a:pPr marL="0" indent="0" algn="just">
              <a:buNone/>
            </a:pPr>
            <a:r>
              <a:rPr lang="uk-UA" sz="7200" b="1" dirty="0">
                <a:solidFill>
                  <a:srgbClr val="0000FF"/>
                </a:solidFill>
                <a:latin typeface="Times New Roman" panose="02020603050405020304" pitchFamily="18" charset="0"/>
                <a:cs typeface="Times New Roman" panose="02020603050405020304" pitchFamily="18" charset="0"/>
              </a:rPr>
              <a:t>План роботи </a:t>
            </a:r>
            <a:r>
              <a:rPr lang="uk-UA" sz="7200" b="1" dirty="0">
                <a:solidFill>
                  <a:srgbClr val="002060"/>
                </a:solidFill>
                <a:latin typeface="Times New Roman" panose="02020603050405020304" pitchFamily="18" charset="0"/>
                <a:cs typeface="Times New Roman" panose="02020603050405020304" pitchFamily="18" charset="0"/>
              </a:rPr>
              <a:t>дошкільного закладу </a:t>
            </a:r>
            <a:r>
              <a:rPr lang="uk-UA" sz="7200" b="1" dirty="0">
                <a:solidFill>
                  <a:srgbClr val="0000FF"/>
                </a:solidFill>
                <a:latin typeface="Times New Roman" panose="02020603050405020304" pitchFamily="18" charset="0"/>
                <a:cs typeface="Times New Roman" panose="02020603050405020304" pitchFamily="18" charset="0"/>
              </a:rPr>
              <a:t>розробляють за участю педагогів із залученням батьків або осіб, які їх замінюють, </a:t>
            </a:r>
            <a:r>
              <a:rPr lang="uk-UA" sz="7200" b="1" dirty="0">
                <a:solidFill>
                  <a:srgbClr val="002060"/>
                </a:solidFill>
                <a:latin typeface="Times New Roman" panose="02020603050405020304" pitchFamily="18" charset="0"/>
                <a:cs typeface="Times New Roman" panose="02020603050405020304" pitchFamily="18" charset="0"/>
              </a:rPr>
              <a:t> його обговорюють на засіданні педагогічної ради.</a:t>
            </a:r>
          </a:p>
          <a:p>
            <a:pPr marL="0" indent="0" algn="just">
              <a:buNone/>
            </a:pPr>
            <a:r>
              <a:rPr lang="ru-RU" sz="7200" b="1" dirty="0">
                <a:solidFill>
                  <a:srgbClr val="0000FF"/>
                </a:solidFill>
                <a:latin typeface="Times New Roman" panose="02020603050405020304" pitchFamily="18" charset="0"/>
                <a:cs typeface="Times New Roman" panose="02020603050405020304" pitchFamily="18" charset="0"/>
              </a:rPr>
              <a:t>План </a:t>
            </a:r>
            <a:r>
              <a:rPr lang="ru-RU" sz="7200" b="1" dirty="0" err="1">
                <a:solidFill>
                  <a:srgbClr val="0000FF"/>
                </a:solidFill>
                <a:latin typeface="Times New Roman" panose="02020603050405020304" pitchFamily="18" charset="0"/>
                <a:cs typeface="Times New Roman" panose="02020603050405020304" pitchFamily="18" charset="0"/>
              </a:rPr>
              <a:t>роботи</a:t>
            </a:r>
            <a:r>
              <a:rPr lang="ru-RU" sz="7200" b="1" dirty="0">
                <a:solidFill>
                  <a:srgbClr val="0000FF"/>
                </a:solidFill>
                <a:latin typeface="Times New Roman" panose="02020603050405020304" pitchFamily="18" charset="0"/>
                <a:cs typeface="Times New Roman" panose="02020603050405020304" pitchFamily="18" charset="0"/>
              </a:rPr>
              <a:t> </a:t>
            </a:r>
            <a:r>
              <a:rPr lang="ru-RU" sz="7200" b="1" dirty="0">
                <a:solidFill>
                  <a:srgbClr val="002060"/>
                </a:solidFill>
                <a:latin typeface="Times New Roman" panose="02020603050405020304" pitchFamily="18" charset="0"/>
                <a:cs typeface="Times New Roman" panose="02020603050405020304" pitchFamily="18" charset="0"/>
              </a:rPr>
              <a:t>закладу </a:t>
            </a:r>
            <a:r>
              <a:rPr lang="ru-RU" sz="7200" b="1" dirty="0" err="1">
                <a:solidFill>
                  <a:srgbClr val="002060"/>
                </a:solidFill>
                <a:latin typeface="Times New Roman" panose="02020603050405020304" pitchFamily="18" charset="0"/>
                <a:cs typeface="Times New Roman" panose="02020603050405020304" pitchFamily="18" charset="0"/>
              </a:rPr>
              <a:t>дошкільної</a:t>
            </a:r>
            <a:r>
              <a:rPr lang="ru-RU" sz="7200" b="1" dirty="0">
                <a:solidFill>
                  <a:srgbClr val="002060"/>
                </a:solidFill>
                <a:latin typeface="Times New Roman" panose="02020603050405020304" pitchFamily="18" charset="0"/>
                <a:cs typeface="Times New Roman" panose="02020603050405020304" pitchFamily="18" charset="0"/>
              </a:rPr>
              <a:t> </a:t>
            </a:r>
            <a:r>
              <a:rPr lang="ru-RU" sz="7200" b="1" dirty="0" err="1">
                <a:solidFill>
                  <a:srgbClr val="002060"/>
                </a:solidFill>
                <a:latin typeface="Times New Roman" panose="02020603050405020304" pitchFamily="18" charset="0"/>
                <a:cs typeface="Times New Roman" panose="02020603050405020304" pitchFamily="18" charset="0"/>
              </a:rPr>
              <a:t>освіти</a:t>
            </a:r>
            <a:r>
              <a:rPr lang="ru-RU" sz="7200" b="1" dirty="0">
                <a:solidFill>
                  <a:srgbClr val="002060"/>
                </a:solidFill>
                <a:latin typeface="Times New Roman" panose="02020603050405020304" pitchFamily="18" charset="0"/>
                <a:cs typeface="Times New Roman" panose="02020603050405020304" pitchFamily="18" charset="0"/>
              </a:rPr>
              <a:t> </a:t>
            </a:r>
            <a:r>
              <a:rPr lang="ru-RU" sz="7200" b="1" dirty="0" err="1">
                <a:solidFill>
                  <a:srgbClr val="002060"/>
                </a:solidFill>
                <a:latin typeface="Times New Roman" panose="02020603050405020304" pitchFamily="18" charset="0"/>
                <a:cs typeface="Times New Roman" panose="02020603050405020304" pitchFamily="18" charset="0"/>
              </a:rPr>
              <a:t>незалежно</a:t>
            </a:r>
            <a:r>
              <a:rPr lang="ru-RU" sz="7200" b="1" dirty="0">
                <a:solidFill>
                  <a:srgbClr val="002060"/>
                </a:solidFill>
                <a:latin typeface="Times New Roman" panose="02020603050405020304" pitchFamily="18" charset="0"/>
                <a:cs typeface="Times New Roman" panose="02020603050405020304" pitchFamily="18" charset="0"/>
              </a:rPr>
              <a:t> </a:t>
            </a:r>
            <a:r>
              <a:rPr lang="ru-RU" sz="7200" b="1" dirty="0" err="1">
                <a:solidFill>
                  <a:srgbClr val="002060"/>
                </a:solidFill>
                <a:latin typeface="Times New Roman" panose="02020603050405020304" pitchFamily="18" charset="0"/>
                <a:cs typeface="Times New Roman" panose="02020603050405020304" pitchFamily="18" charset="0"/>
              </a:rPr>
              <a:t>від</a:t>
            </a:r>
            <a:r>
              <a:rPr lang="ru-RU" sz="7200" b="1" dirty="0">
                <a:solidFill>
                  <a:srgbClr val="002060"/>
                </a:solidFill>
                <a:latin typeface="Times New Roman" panose="02020603050405020304" pitchFamily="18" charset="0"/>
                <a:cs typeface="Times New Roman" panose="02020603050405020304" pitchFamily="18" charset="0"/>
              </a:rPr>
              <a:t> типу та </a:t>
            </a:r>
            <a:r>
              <a:rPr lang="ru-RU" sz="7200" b="1" dirty="0" err="1">
                <a:solidFill>
                  <a:srgbClr val="002060"/>
                </a:solidFill>
                <a:latin typeface="Times New Roman" panose="02020603050405020304" pitchFamily="18" charset="0"/>
                <a:cs typeface="Times New Roman" panose="02020603050405020304" pitchFamily="18" charset="0"/>
              </a:rPr>
              <a:t>форми</a:t>
            </a:r>
            <a:r>
              <a:rPr lang="ru-RU" sz="7200" b="1" dirty="0">
                <a:solidFill>
                  <a:srgbClr val="002060"/>
                </a:solidFill>
                <a:latin typeface="Times New Roman" panose="02020603050405020304" pitchFamily="18" charset="0"/>
                <a:cs typeface="Times New Roman" panose="02020603050405020304" pitchFamily="18" charset="0"/>
              </a:rPr>
              <a:t> </a:t>
            </a:r>
            <a:r>
              <a:rPr lang="ru-RU" sz="7200" b="1" dirty="0" err="1">
                <a:solidFill>
                  <a:srgbClr val="002060"/>
                </a:solidFill>
                <a:latin typeface="Times New Roman" panose="02020603050405020304" pitchFamily="18" charset="0"/>
                <a:cs typeface="Times New Roman" panose="02020603050405020304" pitchFamily="18" charset="0"/>
              </a:rPr>
              <a:t>власності</a:t>
            </a:r>
            <a:r>
              <a:rPr lang="ru-RU" sz="7200" b="1" dirty="0">
                <a:solidFill>
                  <a:srgbClr val="002060"/>
                </a:solidFill>
                <a:latin typeface="Times New Roman" panose="02020603050405020304" pitchFamily="18" charset="0"/>
                <a:cs typeface="Times New Roman" panose="02020603050405020304" pitchFamily="18" charset="0"/>
              </a:rPr>
              <a:t> </a:t>
            </a:r>
            <a:r>
              <a:rPr lang="ru-RU" sz="7200" b="1" dirty="0" err="1">
                <a:solidFill>
                  <a:srgbClr val="0000FF"/>
                </a:solidFill>
                <a:latin typeface="Times New Roman" panose="02020603050405020304" pitchFamily="18" charset="0"/>
                <a:cs typeface="Times New Roman" panose="02020603050405020304" pitchFamily="18" charset="0"/>
              </a:rPr>
              <a:t>затверджується</a:t>
            </a:r>
            <a:r>
              <a:rPr lang="ru-RU" sz="7200" b="1" dirty="0">
                <a:solidFill>
                  <a:srgbClr val="0000FF"/>
                </a:solidFill>
                <a:latin typeface="Times New Roman" panose="02020603050405020304" pitchFamily="18" charset="0"/>
                <a:cs typeface="Times New Roman" panose="02020603050405020304" pitchFamily="18" charset="0"/>
              </a:rPr>
              <a:t> </a:t>
            </a:r>
            <a:r>
              <a:rPr lang="ru-RU" sz="7200" b="1" dirty="0" err="1">
                <a:solidFill>
                  <a:srgbClr val="0000FF"/>
                </a:solidFill>
                <a:latin typeface="Times New Roman" panose="02020603050405020304" pitchFamily="18" charset="0"/>
                <a:cs typeface="Times New Roman" panose="02020603050405020304" pitchFamily="18" charset="0"/>
              </a:rPr>
              <a:t>керівником</a:t>
            </a:r>
            <a:r>
              <a:rPr lang="ru-RU" sz="7200" b="1" dirty="0">
                <a:solidFill>
                  <a:srgbClr val="0000FF"/>
                </a:solidFill>
                <a:latin typeface="Times New Roman" panose="02020603050405020304" pitchFamily="18" charset="0"/>
                <a:cs typeface="Times New Roman" panose="02020603050405020304" pitchFamily="18" charset="0"/>
              </a:rPr>
              <a:t> ЗДО.</a:t>
            </a:r>
          </a:p>
          <a:p>
            <a:pPr marL="0" indent="0" algn="just">
              <a:buNone/>
            </a:pPr>
            <a:r>
              <a:rPr lang="uk-UA" sz="7200" b="1" dirty="0">
                <a:solidFill>
                  <a:srgbClr val="002060"/>
                </a:solidFill>
                <a:latin typeface="Times New Roman" panose="02020603050405020304" pitchFamily="18" charset="0"/>
                <a:cs typeface="Times New Roman" panose="02020603050405020304" pitchFamily="18" charset="0"/>
              </a:rPr>
              <a:t>Планування освітньої роботи – обов’язковий елемент щоденної роботи педагога.</a:t>
            </a:r>
          </a:p>
          <a:p>
            <a:pPr marL="0" indent="0" algn="just">
              <a:buNone/>
            </a:pPr>
            <a:r>
              <a:rPr lang="uk-UA" sz="7200" b="1" dirty="0">
                <a:solidFill>
                  <a:srgbClr val="002060"/>
                </a:solidFill>
                <a:latin typeface="Times New Roman" panose="02020603050405020304" pitchFamily="18" charset="0"/>
                <a:cs typeface="Times New Roman" panose="02020603050405020304" pitchFamily="18" charset="0"/>
              </a:rPr>
              <a:t>В одному закладі може бути кілька видів та форм плану освітньої діяльності педагога. </a:t>
            </a:r>
          </a:p>
          <a:p>
            <a:pPr marL="0" indent="0" algn="just">
              <a:buNone/>
            </a:pPr>
            <a:r>
              <a:rPr lang="uk-UA" sz="7200" b="1" dirty="0">
                <a:solidFill>
                  <a:srgbClr val="002060"/>
                </a:solidFill>
                <a:latin typeface="Times New Roman" panose="02020603050405020304" pitchFamily="18" charset="0"/>
                <a:cs typeface="Times New Roman" panose="02020603050405020304" pitchFamily="18" charset="0"/>
              </a:rPr>
              <a:t>Форми планування освітньої діяльності на навчальний рік  ухвалює педагогічна рада.</a:t>
            </a:r>
          </a:p>
          <a:p>
            <a:pPr marL="0" indent="0" algn="just">
              <a:buNone/>
            </a:pPr>
            <a:endParaRPr lang="uk-UA" sz="7200" dirty="0">
              <a:latin typeface="Times New Roman" panose="02020603050405020304" pitchFamily="18" charset="0"/>
              <a:cs typeface="Times New Roman" panose="02020603050405020304" pitchFamily="18" charset="0"/>
            </a:endParaRPr>
          </a:p>
          <a:p>
            <a:pPr marL="0" indent="0">
              <a:buNone/>
            </a:pPr>
            <a:endParaRPr lang="uk-UA" sz="8000" dirty="0">
              <a:latin typeface="Times New Roman" panose="02020603050405020304" pitchFamily="18" charset="0"/>
              <a:cs typeface="Times New Roman" panose="02020603050405020304" pitchFamily="18" charset="0"/>
            </a:endParaRPr>
          </a:p>
          <a:p>
            <a:pPr marL="0" indent="0">
              <a:buNone/>
            </a:pPr>
            <a:endParaRPr lang="uk-UA" sz="8000" dirty="0">
              <a:latin typeface="Times New Roman" panose="02020603050405020304" pitchFamily="18" charset="0"/>
              <a:cs typeface="Times New Roman" panose="02020603050405020304" pitchFamily="18" charset="0"/>
            </a:endParaRPr>
          </a:p>
          <a:p>
            <a:pPr marL="0" indent="0">
              <a:buNone/>
            </a:pPr>
            <a:endParaRPr lang="uk-UA" sz="80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8657498" y="327789"/>
            <a:ext cx="2932430" cy="2048434"/>
          </a:xfrm>
          <a:prstGeom prst="rect">
            <a:avLst/>
          </a:prstGeom>
        </p:spPr>
      </p:pic>
      <p:pic>
        <p:nvPicPr>
          <p:cNvPr id="8" name="Рисунок 7"/>
          <p:cNvPicPr>
            <a:picLocks noChangeAspect="1"/>
          </p:cNvPicPr>
          <p:nvPr/>
        </p:nvPicPr>
        <p:blipFill>
          <a:blip r:embed="rId4"/>
          <a:stretch>
            <a:fillRect/>
          </a:stretch>
        </p:blipFill>
        <p:spPr>
          <a:xfrm>
            <a:off x="9058384" y="3633115"/>
            <a:ext cx="3133616" cy="2334970"/>
          </a:xfrm>
          <a:prstGeom prst="rect">
            <a:avLst/>
          </a:prstGeom>
        </p:spPr>
      </p:pic>
    </p:spTree>
    <p:extLst>
      <p:ext uri="{BB962C8B-B14F-4D97-AF65-F5344CB8AC3E}">
        <p14:creationId xmlns:p14="http://schemas.microsoft.com/office/powerpoint/2010/main" val="4264747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26" y="0"/>
            <a:ext cx="12192000" cy="6858000"/>
          </a:xfrm>
          <a:prstGeom prst="rect">
            <a:avLst/>
          </a:prstGeom>
        </p:spPr>
      </p:pic>
      <p:sp>
        <p:nvSpPr>
          <p:cNvPr id="2" name="Заголовок 1"/>
          <p:cNvSpPr>
            <a:spLocks noGrp="1"/>
          </p:cNvSpPr>
          <p:nvPr>
            <p:ph type="title"/>
          </p:nvPr>
        </p:nvSpPr>
        <p:spPr>
          <a:xfrm>
            <a:off x="1201783" y="391887"/>
            <a:ext cx="10771681" cy="757644"/>
          </a:xfrm>
        </p:spPr>
        <p:txBody>
          <a:bodyPr>
            <a:normAutofit fontScale="90000"/>
          </a:bodyPr>
          <a:lstStyle/>
          <a:p>
            <a:pPr marL="0" indent="0" algn="ct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7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700" b="1" dirty="0">
                <a:solidFill>
                  <a:srgbClr val="0000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1201783" y="1149531"/>
            <a:ext cx="7421800" cy="5566350"/>
          </a:xfrm>
          <a:prstGeom prst="rect">
            <a:avLst/>
          </a:prstGeom>
        </p:spPr>
      </p:pic>
      <p:pic>
        <p:nvPicPr>
          <p:cNvPr id="4" name="Рисунок 3"/>
          <p:cNvPicPr>
            <a:picLocks noChangeAspect="1"/>
          </p:cNvPicPr>
          <p:nvPr/>
        </p:nvPicPr>
        <p:blipFill>
          <a:blip r:embed="rId4"/>
          <a:stretch>
            <a:fillRect/>
          </a:stretch>
        </p:blipFill>
        <p:spPr>
          <a:xfrm>
            <a:off x="9009290" y="1743883"/>
            <a:ext cx="3244513" cy="4377646"/>
          </a:xfrm>
          <a:prstGeom prst="rect">
            <a:avLst/>
          </a:prstGeom>
        </p:spPr>
      </p:pic>
    </p:spTree>
    <p:extLst>
      <p:ext uri="{BB962C8B-B14F-4D97-AF65-F5344CB8AC3E}">
        <p14:creationId xmlns:p14="http://schemas.microsoft.com/office/powerpoint/2010/main" val="1237108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p:cNvSpPr>
            <a:spLocks noGrp="1"/>
          </p:cNvSpPr>
          <p:nvPr>
            <p:ph type="title"/>
          </p:nvPr>
        </p:nvSpPr>
        <p:spPr>
          <a:xfrm>
            <a:off x="1201783" y="391887"/>
            <a:ext cx="10771681" cy="757644"/>
          </a:xfrm>
        </p:spPr>
        <p:txBody>
          <a:bodyPr>
            <a:normAutofit fontScale="90000"/>
          </a:bodyPr>
          <a:lstStyle/>
          <a:p>
            <a:pPr marL="0" indent="0" algn="ct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7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700" b="1" dirty="0">
                <a:solidFill>
                  <a:srgbClr val="0000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2610473" y="1149531"/>
            <a:ext cx="7421800" cy="5566350"/>
          </a:xfrm>
          <a:prstGeom prst="rect">
            <a:avLst/>
          </a:prstGeom>
        </p:spPr>
      </p:pic>
      <p:pic>
        <p:nvPicPr>
          <p:cNvPr id="4" name="Рисунок 3"/>
          <p:cNvPicPr>
            <a:picLocks noChangeAspect="1"/>
          </p:cNvPicPr>
          <p:nvPr/>
        </p:nvPicPr>
        <p:blipFill>
          <a:blip r:embed="rId4"/>
          <a:stretch>
            <a:fillRect/>
          </a:stretch>
        </p:blipFill>
        <p:spPr>
          <a:xfrm>
            <a:off x="2610473" y="1149531"/>
            <a:ext cx="7719180" cy="5789386"/>
          </a:xfrm>
          <a:prstGeom prst="rect">
            <a:avLst/>
          </a:prstGeom>
        </p:spPr>
      </p:pic>
      <p:pic>
        <p:nvPicPr>
          <p:cNvPr id="6" name="Рисунок 5"/>
          <p:cNvPicPr>
            <a:picLocks noChangeAspect="1"/>
          </p:cNvPicPr>
          <p:nvPr/>
        </p:nvPicPr>
        <p:blipFill>
          <a:blip r:embed="rId5"/>
          <a:stretch>
            <a:fillRect/>
          </a:stretch>
        </p:blipFill>
        <p:spPr>
          <a:xfrm>
            <a:off x="0" y="3429000"/>
            <a:ext cx="2930444" cy="2048792"/>
          </a:xfrm>
          <a:prstGeom prst="rect">
            <a:avLst/>
          </a:prstGeom>
        </p:spPr>
      </p:pic>
      <p:pic>
        <p:nvPicPr>
          <p:cNvPr id="7" name="Рисунок 6"/>
          <p:cNvPicPr>
            <a:picLocks noChangeAspect="1"/>
          </p:cNvPicPr>
          <p:nvPr/>
        </p:nvPicPr>
        <p:blipFill>
          <a:blip r:embed="rId6"/>
          <a:stretch>
            <a:fillRect/>
          </a:stretch>
        </p:blipFill>
        <p:spPr>
          <a:xfrm>
            <a:off x="9075182" y="4820194"/>
            <a:ext cx="2893763" cy="1730931"/>
          </a:xfrm>
          <a:prstGeom prst="rect">
            <a:avLst/>
          </a:prstGeom>
        </p:spPr>
      </p:pic>
      <p:pic>
        <p:nvPicPr>
          <p:cNvPr id="8" name="Рисунок 7"/>
          <p:cNvPicPr>
            <a:picLocks noChangeAspect="1"/>
          </p:cNvPicPr>
          <p:nvPr/>
        </p:nvPicPr>
        <p:blipFill>
          <a:blip r:embed="rId7"/>
          <a:stretch>
            <a:fillRect/>
          </a:stretch>
        </p:blipFill>
        <p:spPr>
          <a:xfrm>
            <a:off x="10409547" y="770709"/>
            <a:ext cx="1559398" cy="1559398"/>
          </a:xfrm>
          <a:prstGeom prst="rect">
            <a:avLst/>
          </a:prstGeom>
        </p:spPr>
      </p:pic>
    </p:spTree>
    <p:extLst>
      <p:ext uri="{BB962C8B-B14F-4D97-AF65-F5344CB8AC3E}">
        <p14:creationId xmlns:p14="http://schemas.microsoft.com/office/powerpoint/2010/main" val="1541028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26" y="0"/>
            <a:ext cx="12192000" cy="6858000"/>
          </a:xfrm>
          <a:prstGeom prst="rect">
            <a:avLst/>
          </a:prstGeom>
        </p:spPr>
      </p:pic>
      <p:sp>
        <p:nvSpPr>
          <p:cNvPr id="2" name="Заголовок 1"/>
          <p:cNvSpPr>
            <a:spLocks noGrp="1"/>
          </p:cNvSpPr>
          <p:nvPr>
            <p:ph type="title"/>
          </p:nvPr>
        </p:nvSpPr>
        <p:spPr>
          <a:xfrm>
            <a:off x="1201783" y="391887"/>
            <a:ext cx="10771681" cy="862148"/>
          </a:xfrm>
        </p:spPr>
        <p:txBody>
          <a:bodyPr>
            <a:normAutofit fontScale="90000"/>
          </a:bodyPr>
          <a:lstStyle/>
          <a:p>
            <a:pPr marL="0" indent="0" algn="ct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36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3600" b="1" dirty="0">
                <a:solidFill>
                  <a:srgbClr val="0000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22069" y="1645922"/>
            <a:ext cx="9548948" cy="4308872"/>
          </a:xfrm>
          <a:prstGeom prst="rect">
            <a:avLst/>
          </a:prstGeom>
        </p:spPr>
        <p:txBody>
          <a:bodyPr wrap="square">
            <a:spAutoFit/>
          </a:bodyPr>
          <a:lstStyle/>
          <a:p>
            <a:r>
              <a:rPr lang="uk-UA" sz="2800" b="1" dirty="0">
                <a:solidFill>
                  <a:srgbClr val="0000FF"/>
                </a:solidFill>
                <a:latin typeface="Times New Roman" panose="02020603050405020304" pitchFamily="18" charset="0"/>
                <a:ea typeface="Times New Roman" panose="02020603050405020304" pitchFamily="18" charset="0"/>
              </a:rPr>
              <a:t>ПРИНЦИПИ ПОБУДОВИ ПЛАНУ РОБОТИ ЗДО</a:t>
            </a:r>
          </a:p>
          <a:p>
            <a:pPr marL="457200" indent="-457200">
              <a:buFont typeface="Arial" panose="020B0604020202020204" pitchFamily="34" charset="0"/>
              <a:buChar char="•"/>
            </a:pPr>
            <a:r>
              <a:rPr lang="uk-UA"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актуальності, </a:t>
            </a:r>
          </a:p>
          <a:p>
            <a:pPr marL="457200" indent="-457200">
              <a:buFont typeface="Arial" panose="020B0604020202020204" pitchFamily="34" charset="0"/>
              <a:buChar char="•"/>
            </a:pPr>
            <a:r>
              <a:rPr lang="uk-UA"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системності, </a:t>
            </a:r>
          </a:p>
          <a:p>
            <a:pPr marL="457200" indent="-457200">
              <a:buFont typeface="Arial" panose="020B0604020202020204" pitchFamily="34" charset="0"/>
              <a:buChar char="•"/>
            </a:pPr>
            <a:r>
              <a:rPr lang="uk-UA"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безперервності,</a:t>
            </a:r>
          </a:p>
          <a:p>
            <a:pPr marL="457200" indent="-457200">
              <a:buFont typeface="Arial" panose="020B0604020202020204" pitchFamily="34" charset="0"/>
              <a:buChar char="•"/>
            </a:pPr>
            <a:r>
              <a:rPr lang="uk-UA"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гнучкості, </a:t>
            </a:r>
          </a:p>
          <a:p>
            <a:pPr marL="457200" indent="-457200">
              <a:buFont typeface="Arial" panose="020B0604020202020204" pitchFamily="34" charset="0"/>
              <a:buChar char="•"/>
            </a:pPr>
            <a:r>
              <a:rPr lang="uk-UA"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конкретності, </a:t>
            </a:r>
          </a:p>
          <a:p>
            <a:pPr marL="457200" indent="-457200">
              <a:buFont typeface="Arial" panose="020B0604020202020204" pitchFamily="34" charset="0"/>
              <a:buChar char="•"/>
            </a:pPr>
            <a:r>
              <a:rPr lang="uk-UA"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збалансованості,</a:t>
            </a:r>
          </a:p>
          <a:p>
            <a:pPr marL="457200" indent="-457200">
              <a:buFont typeface="Arial" panose="020B0604020202020204" pitchFamily="34" charset="0"/>
              <a:buChar char="•"/>
            </a:pPr>
            <a:r>
              <a:rPr lang="uk-UA"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науковості.</a:t>
            </a:r>
            <a:endParaRPr lang="uk-UA" sz="3200" b="1" dirty="0">
              <a:solidFill>
                <a:srgbClr val="00206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ru-RU" dirty="0"/>
          </a:p>
        </p:txBody>
      </p:sp>
      <p:pic>
        <p:nvPicPr>
          <p:cNvPr id="6" name="Рисунок 5"/>
          <p:cNvPicPr>
            <a:picLocks noChangeAspect="1"/>
          </p:cNvPicPr>
          <p:nvPr/>
        </p:nvPicPr>
        <p:blipFill>
          <a:blip r:embed="rId3"/>
          <a:stretch>
            <a:fillRect/>
          </a:stretch>
        </p:blipFill>
        <p:spPr>
          <a:xfrm>
            <a:off x="6975363" y="3189298"/>
            <a:ext cx="4345780" cy="2765496"/>
          </a:xfrm>
          <a:prstGeom prst="rect">
            <a:avLst/>
          </a:prstGeom>
        </p:spPr>
      </p:pic>
      <p:pic>
        <p:nvPicPr>
          <p:cNvPr id="7" name="Рисунок 6"/>
          <p:cNvPicPr>
            <a:picLocks noChangeAspect="1"/>
          </p:cNvPicPr>
          <p:nvPr/>
        </p:nvPicPr>
        <p:blipFill>
          <a:blip r:embed="rId4"/>
          <a:stretch>
            <a:fillRect/>
          </a:stretch>
        </p:blipFill>
        <p:spPr>
          <a:xfrm>
            <a:off x="4105316" y="3189298"/>
            <a:ext cx="2870047" cy="2771270"/>
          </a:xfrm>
          <a:prstGeom prst="rect">
            <a:avLst/>
          </a:prstGeom>
        </p:spPr>
      </p:pic>
      <p:pic>
        <p:nvPicPr>
          <p:cNvPr id="8" name="Рисунок 7"/>
          <p:cNvPicPr>
            <a:picLocks noChangeAspect="1"/>
          </p:cNvPicPr>
          <p:nvPr/>
        </p:nvPicPr>
        <p:blipFill>
          <a:blip r:embed="rId5"/>
          <a:stretch>
            <a:fillRect/>
          </a:stretch>
        </p:blipFill>
        <p:spPr>
          <a:xfrm>
            <a:off x="9760934" y="1135825"/>
            <a:ext cx="1979593" cy="1661585"/>
          </a:xfrm>
          <a:prstGeom prst="rect">
            <a:avLst/>
          </a:prstGeom>
        </p:spPr>
      </p:pic>
    </p:spTree>
    <p:extLst>
      <p:ext uri="{BB962C8B-B14F-4D97-AF65-F5344CB8AC3E}">
        <p14:creationId xmlns:p14="http://schemas.microsoft.com/office/powerpoint/2010/main" val="452361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36" y="0"/>
            <a:ext cx="12192000" cy="6858000"/>
          </a:xfrm>
          <a:prstGeom prst="rect">
            <a:avLst/>
          </a:prstGeom>
        </p:spPr>
      </p:pic>
      <p:sp>
        <p:nvSpPr>
          <p:cNvPr id="2" name="Заголовок 1"/>
          <p:cNvSpPr>
            <a:spLocks noGrp="1"/>
          </p:cNvSpPr>
          <p:nvPr>
            <p:ph type="title"/>
          </p:nvPr>
        </p:nvSpPr>
        <p:spPr>
          <a:xfrm>
            <a:off x="1201783" y="391887"/>
            <a:ext cx="10771681" cy="862148"/>
          </a:xfrm>
        </p:spPr>
        <p:txBody>
          <a:bodyPr>
            <a:normAutofit fontScale="90000"/>
          </a:bodyPr>
          <a:lstStyle/>
          <a:p>
            <a:pPr marL="0" indent="0" algn="ct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36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3600" b="1" dirty="0">
                <a:solidFill>
                  <a:srgbClr val="0000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22069" y="1645922"/>
            <a:ext cx="9091748" cy="4493538"/>
          </a:xfrm>
          <a:prstGeom prst="rect">
            <a:avLst/>
          </a:prstGeom>
        </p:spPr>
        <p:txBody>
          <a:bodyPr wrap="square">
            <a:spAutoFit/>
          </a:bodyPr>
          <a:lstStyle/>
          <a:p>
            <a:pPr algn="ctr"/>
            <a:r>
              <a:rPr lang="uk-UA" sz="28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ОРІЄНТОВНІ РОЗДІЛИ ПЛАНУ РОБОТИ</a:t>
            </a:r>
          </a:p>
          <a:p>
            <a:pPr marL="342900" indent="-342900" algn="just">
              <a:lnSpc>
                <a:spcPct val="115000"/>
              </a:lnSpc>
              <a:spcAft>
                <a:spcPts val="0"/>
              </a:spcAft>
              <a:buFont typeface="Arial" panose="020B0604020202020204" pitchFamily="34" charset="0"/>
              <a:buChar char="•"/>
            </a:pPr>
            <a:r>
              <a:rPr lang="uk-UA"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АНАЛІЗ ДІЯЛЬНОСТІ ЗАКЛАДІВ ДОШКІЛЬНОЇ ОСВІТИ ЗА НАВЧАЛЬНИЙ РІК ТА ВИЗНАЧЕННЯ РІЧНИХ ЗАВДАНЬ НА МАЙБУТНІЙ ПЕРІОД;</a:t>
            </a:r>
            <a:endParaRPr lang="ru-RU"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spcAft>
                <a:spcPts val="0"/>
              </a:spcAft>
              <a:buFont typeface="Arial" panose="020B0604020202020204" pitchFamily="34" charset="0"/>
              <a:buChar char="•"/>
            </a:pPr>
            <a:r>
              <a:rPr lang="uk-UA"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ДІЯЛЬНІСТЬ СТРУКТУР КОЛЕГІАЛЬНОГО УПРАВЛІННЯ;</a:t>
            </a:r>
          </a:p>
          <a:p>
            <a:pPr marL="342900" indent="-342900" algn="just">
              <a:lnSpc>
                <a:spcPct val="115000"/>
              </a:lnSpc>
              <a:spcAft>
                <a:spcPts val="0"/>
              </a:spcAft>
              <a:buFont typeface="Arial" panose="020B0604020202020204" pitchFamily="34" charset="0"/>
              <a:buChar char="•"/>
            </a:pPr>
            <a:r>
              <a:rPr lang="uk-UA"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ДІЯЛЬНІСТЬ МЕТОДИЧНОГО КАБІНЕТУ;</a:t>
            </a:r>
          </a:p>
          <a:p>
            <a:pPr marL="342900" indent="-342900" algn="just">
              <a:lnSpc>
                <a:spcPct val="115000"/>
              </a:lnSpc>
              <a:spcAft>
                <a:spcPts val="0"/>
              </a:spcAft>
              <a:buFont typeface="Arial" panose="020B0604020202020204" pitchFamily="34" charset="0"/>
              <a:buChar char="•"/>
            </a:pPr>
            <a:r>
              <a:rPr lang="uk-UA"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АДМІНІСТРАТИВНО-ГОСПОДАРСЬКА ДІЯЛЬНІСТЬ;</a:t>
            </a:r>
          </a:p>
          <a:p>
            <a:pPr marL="342900" indent="-342900" algn="just">
              <a:lnSpc>
                <a:spcPct val="115000"/>
              </a:lnSpc>
              <a:spcAft>
                <a:spcPts val="0"/>
              </a:spcAft>
              <a:buFont typeface="Arial" panose="020B0604020202020204" pitchFamily="34" charset="0"/>
              <a:buChar char="•"/>
            </a:pPr>
            <a:r>
              <a:rPr lang="uk-UA"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ОРГАНІЗАЦІЙНО-ПЕДАГОГІЧНА ДІЯЛЬНІСТЬ;</a:t>
            </a:r>
            <a:endParaRPr lang="ru-RU" sz="20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15000"/>
              </a:lnSpc>
              <a:spcAft>
                <a:spcPts val="0"/>
              </a:spcAft>
              <a:buFont typeface="Arial" panose="020B0604020202020204" pitchFamily="34" charset="0"/>
              <a:buChar char="•"/>
            </a:pPr>
            <a:r>
              <a:rPr lang="uk-UA"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ВНУТРІШНЯ СИСТЕМА ОЦІНЮВАННЯ ЯКОСТІ ОСВІТНЬОЇ ДІЯЛЬНОСТІ.</a:t>
            </a:r>
            <a:br>
              <a:rPr lang="uk-UA"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br>
            <a:endParaRPr lang="uk-UA"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ru-RU" sz="2800" b="1" dirty="0">
              <a:solidFill>
                <a:srgbClr val="002060"/>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7080068" y="4526234"/>
            <a:ext cx="3132989" cy="2331766"/>
          </a:xfrm>
          <a:prstGeom prst="rect">
            <a:avLst/>
          </a:prstGeom>
        </p:spPr>
      </p:pic>
      <p:pic>
        <p:nvPicPr>
          <p:cNvPr id="6" name="Рисунок 5"/>
          <p:cNvPicPr>
            <a:picLocks noChangeAspect="1"/>
          </p:cNvPicPr>
          <p:nvPr/>
        </p:nvPicPr>
        <p:blipFill>
          <a:blip r:embed="rId4"/>
          <a:stretch>
            <a:fillRect/>
          </a:stretch>
        </p:blipFill>
        <p:spPr>
          <a:xfrm>
            <a:off x="9047384" y="1645922"/>
            <a:ext cx="3144616" cy="3079208"/>
          </a:xfrm>
          <a:prstGeom prst="rect">
            <a:avLst/>
          </a:prstGeom>
        </p:spPr>
      </p:pic>
    </p:spTree>
    <p:extLst>
      <p:ext uri="{BB962C8B-B14F-4D97-AF65-F5344CB8AC3E}">
        <p14:creationId xmlns:p14="http://schemas.microsoft.com/office/powerpoint/2010/main" val="1630032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26" y="0"/>
            <a:ext cx="12192000" cy="6858000"/>
          </a:xfrm>
          <a:prstGeom prst="rect">
            <a:avLst/>
          </a:prstGeom>
        </p:spPr>
      </p:pic>
      <p:sp>
        <p:nvSpPr>
          <p:cNvPr id="2" name="Заголовок 1"/>
          <p:cNvSpPr>
            <a:spLocks noGrp="1"/>
          </p:cNvSpPr>
          <p:nvPr>
            <p:ph type="title"/>
          </p:nvPr>
        </p:nvSpPr>
        <p:spPr>
          <a:xfrm>
            <a:off x="574766" y="143691"/>
            <a:ext cx="11398698" cy="600891"/>
          </a:xfrm>
        </p:spPr>
        <p:txBody>
          <a:bodyPr>
            <a:normAutofit fontScale="90000"/>
          </a:bodyPr>
          <a:lstStyle/>
          <a:p>
            <a:pPr marL="0" indent="0" algn="ct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700" b="1" dirty="0">
                <a:solidFill>
                  <a:srgbClr val="0000FF"/>
                </a:solidFill>
                <a:latin typeface="Times New Roman" panose="02020603050405020304" pitchFamily="18" charset="0"/>
                <a:ea typeface="+mn-ea"/>
                <a:cs typeface="Times New Roman" panose="02020603050405020304" pitchFamily="18" charset="0"/>
              </a:rPr>
              <a:t>ПЛАНУВАННЯ ОСВІТНЬОЇ ДІЯЛЬНОСТІ</a:t>
            </a:r>
            <a:br>
              <a:rPr lang="uk-UA" sz="2700" b="1" dirty="0">
                <a:solidFill>
                  <a:srgbClr val="0000FF"/>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РОЗДІЛИ ПЛАНУ РОБОТИ</a:t>
            </a:r>
            <a:br>
              <a:rPr lang="uk-UA" sz="2800" b="1" dirty="0">
                <a:solidFill>
                  <a:srgbClr val="3333FF"/>
                </a:solidFill>
                <a:latin typeface="Times New Roman" panose="02020603050405020304" pitchFamily="18" charset="0"/>
                <a:ea typeface="+mn-ea"/>
                <a:cs typeface="Times New Roman" panose="02020603050405020304" pitchFamily="18" charset="0"/>
              </a:rPr>
            </a:br>
            <a:r>
              <a:rPr lang="uk-UA" sz="2800" b="1" dirty="0">
                <a:solidFill>
                  <a:srgbClr val="3333FF"/>
                </a:solidFill>
                <a:latin typeface="Times New Roman" panose="02020603050405020304" pitchFamily="18" charset="0"/>
                <a:ea typeface="+mn-ea"/>
                <a:cs typeface="Times New Roman" panose="02020603050405020304" pitchFamily="18" charset="0"/>
              </a:rPr>
              <a:t>1 РОЗДІЛ. </a:t>
            </a:r>
            <a:r>
              <a:rPr lang="uk-UA" sz="2200" b="1" dirty="0">
                <a:solidFill>
                  <a:srgbClr val="002060"/>
                </a:solidFill>
                <a:latin typeface="Times New Roman" panose="02020603050405020304" pitchFamily="18" charset="0"/>
                <a:ea typeface="+mn-ea"/>
                <a:cs typeface="Times New Roman" panose="02020603050405020304" pitchFamily="18" charset="0"/>
              </a:rPr>
              <a:t>АНАЛІЗ ДІЯЛЬНОСТІ ЗДО ЗА НАВЧАЛЬНИЙ</a:t>
            </a:r>
            <a:br>
              <a:rPr lang="uk-UA" sz="2200" b="1" dirty="0">
                <a:solidFill>
                  <a:srgbClr val="002060"/>
                </a:solidFill>
                <a:latin typeface="Times New Roman" panose="02020603050405020304" pitchFamily="18" charset="0"/>
                <a:ea typeface="+mn-ea"/>
                <a:cs typeface="Times New Roman" panose="02020603050405020304" pitchFamily="18" charset="0"/>
              </a:rPr>
            </a:br>
            <a:r>
              <a:rPr lang="uk-UA" sz="2200" b="1" dirty="0">
                <a:solidFill>
                  <a:srgbClr val="002060"/>
                </a:solidFill>
                <a:latin typeface="Times New Roman" panose="02020603050405020304" pitchFamily="18" charset="0"/>
                <a:ea typeface="+mn-ea"/>
                <a:cs typeface="Times New Roman" panose="02020603050405020304" pitchFamily="18" charset="0"/>
              </a:rPr>
              <a:t> РІК ТА ВИЗНАЧЕННЯ РІЧНИХ ЗАВДАНЬ НА МАЙБУТНІЙ ПЕРІОД</a:t>
            </a:r>
            <a:br>
              <a:rPr lang="uk-UA" sz="2200" b="1" dirty="0">
                <a:solidFill>
                  <a:srgbClr val="002060"/>
                </a:solidFill>
                <a:latin typeface="Times New Roman" panose="02020603050405020304" pitchFamily="18" charset="0"/>
                <a:ea typeface="+mn-ea"/>
                <a:cs typeface="Times New Roman" panose="02020603050405020304" pitchFamily="18" charset="0"/>
              </a:rPr>
            </a:br>
            <a:br>
              <a:rPr lang="uk-UA" sz="2800" b="1" dirty="0">
                <a:solidFill>
                  <a:srgbClr val="3333FF"/>
                </a:solidFill>
                <a:latin typeface="Times New Roman" panose="02020603050405020304" pitchFamily="18" charset="0"/>
                <a:ea typeface="+mn-ea"/>
                <a:cs typeface="Times New Roman" panose="02020603050405020304" pitchFamily="18" charset="0"/>
              </a:rPr>
            </a:br>
            <a:endParaRPr lang="ru-RU" sz="2400" b="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stretch>
            <a:fillRect/>
          </a:stretch>
        </p:blipFill>
        <p:spPr>
          <a:xfrm>
            <a:off x="2116183" y="2163416"/>
            <a:ext cx="6426925" cy="4550894"/>
          </a:xfrm>
          <a:prstGeom prst="rect">
            <a:avLst/>
          </a:prstGeom>
        </p:spPr>
      </p:pic>
      <p:pic>
        <p:nvPicPr>
          <p:cNvPr id="4" name="Рисунок 3"/>
          <p:cNvPicPr>
            <a:picLocks noChangeAspect="1"/>
          </p:cNvPicPr>
          <p:nvPr/>
        </p:nvPicPr>
        <p:blipFill>
          <a:blip r:embed="rId4"/>
          <a:stretch>
            <a:fillRect/>
          </a:stretch>
        </p:blipFill>
        <p:spPr>
          <a:xfrm>
            <a:off x="10343038" y="185921"/>
            <a:ext cx="1518036" cy="1268078"/>
          </a:xfrm>
          <a:prstGeom prst="rect">
            <a:avLst/>
          </a:prstGeom>
        </p:spPr>
      </p:pic>
      <p:pic>
        <p:nvPicPr>
          <p:cNvPr id="6" name="Рисунок 5"/>
          <p:cNvPicPr>
            <a:picLocks noChangeAspect="1"/>
          </p:cNvPicPr>
          <p:nvPr/>
        </p:nvPicPr>
        <p:blipFill>
          <a:blip r:embed="rId5"/>
          <a:stretch>
            <a:fillRect/>
          </a:stretch>
        </p:blipFill>
        <p:spPr>
          <a:xfrm>
            <a:off x="9031947" y="2821853"/>
            <a:ext cx="2622181" cy="2927237"/>
          </a:xfrm>
          <a:prstGeom prst="rect">
            <a:avLst/>
          </a:prstGeom>
        </p:spPr>
      </p:pic>
      <p:pic>
        <p:nvPicPr>
          <p:cNvPr id="7" name="Рисунок 6"/>
          <p:cNvPicPr>
            <a:picLocks noChangeAspect="1"/>
          </p:cNvPicPr>
          <p:nvPr/>
        </p:nvPicPr>
        <p:blipFill>
          <a:blip r:embed="rId6"/>
          <a:stretch>
            <a:fillRect/>
          </a:stretch>
        </p:blipFill>
        <p:spPr>
          <a:xfrm>
            <a:off x="-161375" y="5363922"/>
            <a:ext cx="1951831" cy="1167506"/>
          </a:xfrm>
          <a:prstGeom prst="rect">
            <a:avLst/>
          </a:prstGeom>
        </p:spPr>
      </p:pic>
      <p:pic>
        <p:nvPicPr>
          <p:cNvPr id="8" name="Рисунок 7"/>
          <p:cNvPicPr>
            <a:picLocks noChangeAspect="1"/>
          </p:cNvPicPr>
          <p:nvPr/>
        </p:nvPicPr>
        <p:blipFill>
          <a:blip r:embed="rId7"/>
          <a:stretch>
            <a:fillRect/>
          </a:stretch>
        </p:blipFill>
        <p:spPr>
          <a:xfrm>
            <a:off x="1780874" y="1012371"/>
            <a:ext cx="670618" cy="673667"/>
          </a:xfrm>
          <a:prstGeom prst="rect">
            <a:avLst/>
          </a:prstGeom>
        </p:spPr>
      </p:pic>
    </p:spTree>
    <p:extLst>
      <p:ext uri="{BB962C8B-B14F-4D97-AF65-F5344CB8AC3E}">
        <p14:creationId xmlns:p14="http://schemas.microsoft.com/office/powerpoint/2010/main" val="3936666568"/>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8005</TotalTime>
  <Words>2464</Words>
  <Application>Microsoft Office PowerPoint</Application>
  <PresentationFormat>Широкий екран</PresentationFormat>
  <Paragraphs>187</Paragraphs>
  <Slides>28</Slides>
  <Notes>0</Notes>
  <HiddenSlides>0</HiddenSlides>
  <MMClips>0</MMClips>
  <ScaleCrop>false</ScaleCrop>
  <HeadingPairs>
    <vt:vector size="6" baseType="variant">
      <vt:variant>
        <vt:lpstr>Використані шрифти</vt:lpstr>
      </vt:variant>
      <vt:variant>
        <vt:i4>7</vt:i4>
      </vt:variant>
      <vt:variant>
        <vt:lpstr>Тема</vt:lpstr>
      </vt:variant>
      <vt:variant>
        <vt:i4>1</vt:i4>
      </vt:variant>
      <vt:variant>
        <vt:lpstr>Заголовки слайдів</vt:lpstr>
      </vt:variant>
      <vt:variant>
        <vt:i4>28</vt:i4>
      </vt:variant>
    </vt:vector>
  </HeadingPairs>
  <TitlesOfParts>
    <vt:vector size="36" baseType="lpstr">
      <vt:lpstr>Arial</vt:lpstr>
      <vt:lpstr>Calibri</vt:lpstr>
      <vt:lpstr>Calibri Light</vt:lpstr>
      <vt:lpstr>Courier New</vt:lpstr>
      <vt:lpstr>Georgia</vt:lpstr>
      <vt:lpstr>Symbol</vt:lpstr>
      <vt:lpstr>Times New Roman</vt:lpstr>
      <vt:lpstr>Тема Office</vt:lpstr>
      <vt:lpstr>ПЛАНУВАННЯ ОСВІТНЬОГО ПРОЦЕСУ В УМОВАХ ОСУЧАСНЕННЯ ДОШКІЛЬНОЇ ОСВІТИ</vt:lpstr>
      <vt:lpstr>  </vt:lpstr>
      <vt:lpstr>Презентація PowerPoint</vt:lpstr>
      <vt:lpstr>Презентація PowerPoint</vt:lpstr>
      <vt:lpstr>  ПЛАНУВАННЯ ОСВІТНЬОЇ ДІЯЛЬНОСТІ  </vt:lpstr>
      <vt:lpstr>  ПЛАНУВАННЯ ОСВІТНЬОЇ ДІЯЛЬНОСТІ  </vt:lpstr>
      <vt:lpstr>  ПЛАНУВАННЯ ОСВІТНЬОЇ ДІЯЛЬНОСТІ  </vt:lpstr>
      <vt:lpstr>  ПЛАНУВАННЯ ОСВІТНЬОЇ ДІЯЛЬНОСТІ  </vt:lpstr>
      <vt:lpstr>      ПЛАНУВАННЯ ОСВІТНЬОЇ ДІЯЛЬНОСТІ  РОЗДІЛИ ПЛАНУ РОБОТИ 1 РОЗДІЛ. АНАЛІЗ ДІЯЛЬНОСТІ ЗДО ЗА НАВЧАЛЬНИЙ  РІК ТА ВИЗНАЧЕННЯ РІЧНИХ ЗАВДАНЬ НА МАЙБУТНІЙ ПЕРІОД  </vt:lpstr>
      <vt:lpstr>                ПЛАНУВАННЯ ОСВІТНЬОЇ ДІЯЛЬНОСТІ РОЗДІЛИ ПЛАНУ РОБОТИ  2. РОЗДІЛ  ДІЯЛЬНІСТЬ СТРУКТУР КОЛЕГІАЛЬНОГО УПРАВЛІННЯ Загальні збори (конференції) колективу, виробнича нарада, адміністративна нарада; Педагогічна рада; Атестаційна комісія (Закон України «Про дошкільну освіту» ст.32., Типове положення про атестацію пед.працівників); Команда супроводу дитини з ООП (постанова Кабінету Міністрів України від 28.07.2021 № 769 «Порядок організації діяльності інклюзивних груп у закладах дошкільної освіти» набирає чинності з 01.01.2022р); Комісії з харчування, охорони праці та безпеки життєдіяльності, цивільного захисту,  організації та проведення експертизи цінності документів тощо        </vt:lpstr>
      <vt:lpstr>              ПЛАНУВАННЯ ОСВІТНЬОЇ ДІЯЛЬНОСТІ  РОЗДІЛИ ПЛАНУ РОБОТИ  3.РОЗДІЛ  ДІЯЛЬНІСТЬ МЕТОДИЧНОГО КАБІНЕТУ (Наказ МОН від 16.04.2018 № 372  «Примірне положення про методичний кабінет  ЗДО») МЕТОДИЧНА РОБОТА З КАДРАМИ Підвищення професійної компетентності  Розвиток професійної творчості Самоосвіта Підвищення кваліфікації (заходи з атестації, курси,  участь у методичних заходах різного рівня, «Порядок підвищення кваліфікації педагогічних працівників» Постанова КМУ від 21.08.2019 № 800); Моніторинг якості освіти (розвиток компетентностей дітей, професійних компетентностей педагогів; «Порядок проведення моніторингу якості освіти» Наказ МОН від 16.01.2020 № 54 ) </vt:lpstr>
      <vt:lpstr>              ПЛАНУВАННЯ ОСВІТНЬОЇ ДІЯЛЬНОСТІ  РОЗДІЛИ ПЛАНУ РОБОТИ   4. РОЗДІЛ  АДМІНІСТРАТИВНО-ГОСПОДАРСЬКА ДІЯЛЬНІСТЬ  Забезпечення матеріально-технічних та навчально-методичних умов  Інструктажі  з питань охорони праці, безпеки життєдіяльності тощо  Санітарно-просвітницька  робота (гігієнічне навчання/виховання)   </vt:lpstr>
      <vt:lpstr>           ПЛАНУВАННЯ ОСВІТНЬОЇ ДІЯЛЬНОСТІ  РОЗДІЛИ ПЛАНУ РОБОТИ  5. РОЗДІЛ  ОРГАНІЗАЦІЙНО-ПЕДАГОГІЧНА ДІЯЛЬНІСТЬ Взаємодія з батьками, органом батьківського  самоврядування Співпраця зі школою, іншими установами та організаціями Спільні заходи фізкультурно-оздоровчого, художньо- естетичного циклів тощо  </vt:lpstr>
      <vt:lpstr>               ПЛАНУВАННЯ ОСВІТНЬОЇ ДІЯЛЬНОСТІ  РОЗДІЛИ ПЛАНУ РОБОТИ 6. РОЗДІЛ  ВНУТРІШНЯ СИСТЕМА ОЦІНЮВАННЯ ЯКОСТІ ОСВІТНЬОЇ ДІЯЛЬНОСТІ(контрольна/оцінно-діагностична функція управління) («Методичні рекомендації з формування ВСЗЯО ЗДО» Наказ ДСЯО від 30.11.2020, Положення) Вивчення стану організації освітнього процесу ВИДИ (тематичне, фронтальне, підсумкове, оперативне)   Вивчення  питань функціонування Безпека життєдіяльності, охорона праці, охорона дитинства,  пожежна безпека, цивільний захист; Організація харчування; Медичне обслуговування </vt:lpstr>
      <vt:lpstr> ПЛАНУВАННЯ ОСВІТНЬОЇ ДІЯЛЬНОСТІ  РОЗДІЛИ ПЛАНУ РОБОТИ </vt:lpstr>
      <vt:lpstr>   ПЛАНУВАННЯ ОСВІТНЬОЇ ДІЯЛЬНОСТІ ДОДАТКИ ДО ПЛАНУ РОБОТИ  ПРИЗНАЧЕННЯ ДОДАТКІВ ДОКУМЕНТИ СПЕЦІАЛІСТІВ </vt:lpstr>
      <vt:lpstr>ПЛАНУВАННЯ ОСВІТНЬОЇ ДІЯЛЬНОСТІ ПЛАН РОБОТИ НА ЛІТНІЙ ПЕРІОД</vt:lpstr>
      <vt:lpstr>ПЛАНУВАННЯ ОСВІТНЬОЇ ДІЯЛЬНОСТІ ПЛАН РОБОТИ НА ЛІТНІЙ ПЕРІОД</vt:lpstr>
      <vt:lpstr>ПЛАНУВАННЯ ОСВІТНЬОЇ ДІЯЛЬНОСТІ ПЛАН РОБОТИ НА ЛІТНІЙ ПЕРІОД</vt:lpstr>
      <vt:lpstr>ПЛАНУВАННЯ ОСВІТНЬОЇ ДІЯЛЬНОСТІ ПЛАН РОБОТИ НА ЛІТНІЙ ПЕРІОД</vt:lpstr>
      <vt:lpstr>ПЛАНУВАННЯ ОСВІТНЬОЇ ДІЯЛЬНОСТІ ПЛАН РОБОТИ НА ЛІТНІЙ ПЕРІОД</vt:lpstr>
      <vt:lpstr>ПЛАНУВАННЯ ОСВІТНЬОЇ ДІЯЛЬНОСТІ ПЛАН РОБОТИ НА ЛІТНІЙ ПЕРІОД</vt:lpstr>
      <vt:lpstr>ПЛАНУВАННЯ ОСВІТНЬОЇ ДІЯЛЬНОСТІ ПЛАН РОБОТИ НА ЛІТНІЙ ПЕРІОД</vt:lpstr>
      <vt:lpstr>ПЛАНУВАННЯ ОСВІТНЬОЇ ДІЯЛЬНОСТІ </vt:lpstr>
      <vt:lpstr>             ПЛАНУВАННЯ ОСВІТНЬОЇ ДІЯЛЬНОСТІ                                   </vt:lpstr>
      <vt:lpstr>                ПЛАНУВАННЯ ОСВІТНЬОЇ ДІЯЛЬНОСТІ                                       </vt:lpstr>
      <vt:lpstr>             ПЛАНУВАННЯ ОСВІТНЬОЇ ДІЯЛЬНОСТІ             </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Сучасне розвивальне середовище в закладах дошкільної освіти</dc:title>
  <dc:creator>IncRes Center</dc:creator>
  <cp:lastModifiedBy>Методисти</cp:lastModifiedBy>
  <cp:revision>293</cp:revision>
  <dcterms:created xsi:type="dcterms:W3CDTF">2021-04-05T06:05:09Z</dcterms:created>
  <dcterms:modified xsi:type="dcterms:W3CDTF">2022-05-05T11:56:50Z</dcterms:modified>
</cp:coreProperties>
</file>