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308" r:id="rId3"/>
    <p:sldId id="309" r:id="rId4"/>
    <p:sldId id="307" r:id="rId5"/>
    <p:sldId id="289" r:id="rId6"/>
    <p:sldId id="290" r:id="rId7"/>
    <p:sldId id="291" r:id="rId8"/>
    <p:sldId id="292" r:id="rId9"/>
    <p:sldId id="293" r:id="rId10"/>
    <p:sldId id="294" r:id="rId11"/>
    <p:sldId id="261" r:id="rId12"/>
    <p:sldId id="295" r:id="rId13"/>
    <p:sldId id="271" r:id="rId14"/>
    <p:sldId id="282" r:id="rId15"/>
    <p:sldId id="283" r:id="rId16"/>
    <p:sldId id="304" r:id="rId17"/>
    <p:sldId id="284" r:id="rId18"/>
    <p:sldId id="306" r:id="rId19"/>
    <p:sldId id="285" r:id="rId20"/>
    <p:sldId id="305" r:id="rId21"/>
    <p:sldId id="287" r:id="rId22"/>
    <p:sldId id="286" r:id="rId23"/>
    <p:sldId id="297" r:id="rId24"/>
    <p:sldId id="296" r:id="rId25"/>
    <p:sldId id="298" r:id="rId26"/>
    <p:sldId id="299" r:id="rId27"/>
    <p:sldId id="300" r:id="rId28"/>
    <p:sldId id="301" r:id="rId29"/>
    <p:sldId id="302" r:id="rId30"/>
    <p:sldId id="303" r:id="rId31"/>
    <p:sldId id="281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-55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5E94B-DAB0-456C-ADC7-3A5F8FE49A1C}" type="datetimeFigureOut">
              <a:rPr lang="ru-RU" smtClean="0"/>
              <a:t>28.04.2022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48446F-7E1C-424E-ACBB-748A94BB44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631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0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90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55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97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961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966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760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665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284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86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5905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0413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8812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345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1464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69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7DDF2-8992-4EDA-A1FE-D2890D300A98}" type="datetimeFigureOut">
              <a:rPr lang="ru-RU" smtClean="0"/>
              <a:t>28.04.2022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41E65ED-FC0D-468D-8593-0F74A79FF5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87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9572" y="2295951"/>
            <a:ext cx="9958037" cy="1646302"/>
          </a:xfrm>
        </p:spPr>
        <p:txBody>
          <a:bodyPr/>
          <a:lstStyle/>
          <a:p>
            <a:pPr algn="ctr"/>
            <a:r>
              <a:rPr lang="uk-UA" sz="4600" b="1" dirty="0">
                <a:solidFill>
                  <a:srgbClr val="00B050"/>
                </a:solidFill>
              </a:rPr>
              <a:t>Професійна компетентність сучасного керівника закладу загальної середньої освіти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34816" y="4846124"/>
            <a:ext cx="4913877" cy="1309349"/>
          </a:xfrm>
        </p:spPr>
        <p:txBody>
          <a:bodyPr>
            <a:normAutofit fontScale="92500"/>
          </a:bodyPr>
          <a:lstStyle/>
          <a:p>
            <a:pPr algn="l"/>
            <a:r>
              <a:rPr lang="uk-UA" b="1" dirty="0">
                <a:solidFill>
                  <a:schemeClr val="tx1"/>
                </a:solidFill>
              </a:rPr>
              <a:t>ВІКТОРІЯ </a:t>
            </a:r>
            <a:r>
              <a:rPr lang="uk-UA" b="1" err="1">
                <a:solidFill>
                  <a:schemeClr val="tx1"/>
                </a:solidFill>
              </a:rPr>
              <a:t>ПЕРЛИК</a:t>
            </a:r>
            <a:r>
              <a:rPr lang="uk-UA" b="1">
                <a:solidFill>
                  <a:schemeClr val="tx1"/>
                </a:solidFill>
              </a:rPr>
              <a:t>, методист </a:t>
            </a:r>
            <a:r>
              <a:rPr lang="uk-UA" b="1" dirty="0">
                <a:solidFill>
                  <a:schemeClr val="tx1"/>
                </a:solidFill>
              </a:rPr>
              <a:t>з управлінської діяльності навчально-методичного відділу координації освітньої діяльності та професійного розвитку </a:t>
            </a:r>
            <a:r>
              <a:rPr lang="ru-RU" b="1" dirty="0">
                <a:solidFill>
                  <a:schemeClr val="tx1"/>
                </a:solidFill>
              </a:rPr>
              <a:t>КЗ </a:t>
            </a:r>
            <a:r>
              <a:rPr lang="ru-RU" b="1" dirty="0" err="1">
                <a:solidFill>
                  <a:schemeClr val="tx1"/>
                </a:solidFill>
              </a:rPr>
              <a:t>Сумський</a:t>
            </a:r>
            <a:r>
              <a:rPr lang="ru-RU" b="1" dirty="0">
                <a:solidFill>
                  <a:schemeClr val="tx1"/>
                </a:solidFill>
              </a:rPr>
              <a:t> ОІППО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7609" y="68757"/>
            <a:ext cx="1847248" cy="191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9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4703"/>
            <a:ext cx="9213798" cy="75084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Нормативно-</a:t>
            </a:r>
            <a:r>
              <a:rPr lang="ru-RU" sz="2400" dirty="0" err="1" smtClean="0"/>
              <a:t>правове</a:t>
            </a:r>
            <a:r>
              <a:rPr lang="ru-RU" sz="2400" dirty="0" smtClean="0"/>
              <a:t> </a:t>
            </a:r>
            <a:r>
              <a:rPr lang="ru-RU" sz="2400" dirty="0" err="1" smtClean="0"/>
              <a:t>забезпечення</a:t>
            </a:r>
            <a:r>
              <a:rPr lang="ru-RU" sz="2400" dirty="0" smtClean="0"/>
              <a:t> </a:t>
            </a:r>
            <a:r>
              <a:rPr lang="ru-RU" sz="2400" dirty="0" err="1"/>
              <a:t>організації</a:t>
            </a:r>
            <a:r>
              <a:rPr lang="ru-RU" sz="2400" dirty="0"/>
              <a:t> </a:t>
            </a:r>
            <a:r>
              <a:rPr lang="ru-RU" sz="2400" dirty="0" err="1"/>
              <a:t>роботи</a:t>
            </a:r>
            <a:r>
              <a:rPr lang="ru-RU" sz="2400" dirty="0"/>
              <a:t> </a:t>
            </a:r>
            <a:r>
              <a:rPr lang="ru-RU" sz="2400" dirty="0" err="1"/>
              <a:t>закладів</a:t>
            </a:r>
            <a:r>
              <a:rPr lang="ru-RU" sz="2400" dirty="0"/>
              <a:t> </a:t>
            </a:r>
            <a:r>
              <a:rPr lang="ru-RU" sz="2400" dirty="0" err="1"/>
              <a:t>загальної</a:t>
            </a:r>
            <a:r>
              <a:rPr lang="ru-RU" sz="2400" dirty="0"/>
              <a:t> </a:t>
            </a:r>
            <a:r>
              <a:rPr lang="ru-RU" sz="2400" dirty="0" err="1"/>
              <a:t>середньої</a:t>
            </a:r>
            <a:r>
              <a:rPr lang="ru-RU" sz="2400" dirty="0"/>
              <a:t> </a:t>
            </a:r>
            <a:r>
              <a:rPr lang="ru-RU" sz="2400" dirty="0" err="1"/>
              <a:t>освіти</a:t>
            </a:r>
            <a:r>
              <a:rPr lang="ru-RU" sz="2400" dirty="0"/>
              <a:t> в </a:t>
            </a:r>
            <a:r>
              <a:rPr lang="ru-RU" sz="2400" dirty="0" err="1"/>
              <a:t>умовах</a:t>
            </a:r>
            <a:r>
              <a:rPr lang="ru-RU" sz="2400" dirty="0"/>
              <a:t> </a:t>
            </a:r>
            <a:r>
              <a:rPr lang="ru-RU" sz="2400" dirty="0" err="1"/>
              <a:t>воєнного</a:t>
            </a:r>
            <a:r>
              <a:rPr lang="ru-RU" sz="2400" dirty="0"/>
              <a:t> стану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216" y="1271239"/>
            <a:ext cx="9771360" cy="4884234"/>
          </a:xfrm>
        </p:spPr>
        <p:txBody>
          <a:bodyPr>
            <a:normAutofit/>
          </a:bodyPr>
          <a:lstStyle/>
          <a:p>
            <a:r>
              <a:rPr lang="ru-RU" dirty="0" smtClean="0"/>
              <a:t>Закон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24.02.2022 № 2102-ІХ «Про </a:t>
            </a:r>
            <a:r>
              <a:rPr lang="ru-RU" dirty="0" err="1"/>
              <a:t>затвердження</a:t>
            </a:r>
            <a:r>
              <a:rPr lang="ru-RU" dirty="0"/>
              <a:t> Указу Президента </a:t>
            </a:r>
            <a:r>
              <a:rPr lang="ru-RU" dirty="0" err="1"/>
              <a:t>України</a:t>
            </a:r>
            <a:r>
              <a:rPr lang="ru-RU" dirty="0"/>
              <a:t> «Про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воєнного</a:t>
            </a:r>
            <a:r>
              <a:rPr lang="ru-RU" dirty="0"/>
              <a:t> стану в </a:t>
            </a:r>
            <a:r>
              <a:rPr lang="ru-RU" dirty="0" err="1"/>
              <a:t>Україні</a:t>
            </a:r>
            <a:r>
              <a:rPr lang="ru-RU" dirty="0" smtClean="0"/>
              <a:t>»;</a:t>
            </a:r>
            <a:endParaRPr lang="ru-RU" dirty="0"/>
          </a:p>
          <a:p>
            <a:r>
              <a:rPr lang="ru-RU" dirty="0" smtClean="0"/>
              <a:t>Закон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15.03.2022 № 2126-ІХ «Про </a:t>
            </a:r>
            <a:r>
              <a:rPr lang="ru-RU" dirty="0" err="1"/>
              <a:t>правовий</a:t>
            </a:r>
            <a:r>
              <a:rPr lang="ru-RU" dirty="0"/>
              <a:t> режим </a:t>
            </a:r>
            <a:r>
              <a:rPr lang="ru-RU" dirty="0" err="1"/>
              <a:t>воєнного</a:t>
            </a:r>
            <a:r>
              <a:rPr lang="ru-RU" dirty="0"/>
              <a:t> стану</a:t>
            </a:r>
            <a:r>
              <a:rPr lang="ru-RU" dirty="0" smtClean="0"/>
              <a:t>»; </a:t>
            </a:r>
            <a:endParaRPr lang="ru-RU" dirty="0"/>
          </a:p>
          <a:p>
            <a:r>
              <a:rPr lang="ru-RU" dirty="0" smtClean="0"/>
              <a:t>Закон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24.03.2022 № 7132 «Про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 </a:t>
            </a:r>
            <a:r>
              <a:rPr lang="ru-RU" dirty="0" smtClean="0"/>
              <a:t>до </a:t>
            </a:r>
            <a:r>
              <a:rPr lang="ru-RU" dirty="0" err="1"/>
              <a:t>деяких</a:t>
            </a:r>
            <a:r>
              <a:rPr lang="ru-RU" dirty="0"/>
              <a:t> </a:t>
            </a:r>
            <a:r>
              <a:rPr lang="ru-RU" dirty="0" err="1"/>
              <a:t>законодавчих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 smtClean="0"/>
              <a:t>»;</a:t>
            </a:r>
            <a:endParaRPr lang="ru-RU" dirty="0"/>
          </a:p>
          <a:p>
            <a:r>
              <a:rPr lang="ru-RU" dirty="0" smtClean="0"/>
              <a:t>Постанова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07.03.2022 № 221 «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оплати </a:t>
            </a:r>
            <a:r>
              <a:rPr lang="ru-RU" dirty="0" err="1"/>
              <a:t>праці</a:t>
            </a:r>
            <a:r>
              <a:rPr lang="ru-RU" dirty="0"/>
              <a:t> </a:t>
            </a:r>
            <a:r>
              <a:rPr lang="ru-RU" dirty="0" err="1"/>
              <a:t>працівників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,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, </a:t>
            </a:r>
            <a:r>
              <a:rPr lang="ru-RU" dirty="0" err="1"/>
              <a:t>підприємств</a:t>
            </a:r>
            <a:r>
              <a:rPr lang="ru-RU" dirty="0"/>
              <a:t>, </a:t>
            </a:r>
            <a:r>
              <a:rPr lang="ru-RU" dirty="0" err="1"/>
              <a:t>установ</a:t>
            </a:r>
            <a:r>
              <a:rPr lang="ru-RU" dirty="0"/>
              <a:t> та </a:t>
            </a:r>
            <a:r>
              <a:rPr lang="ru-RU" dirty="0" err="1"/>
              <a:t>організацій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фінансуються</a:t>
            </a:r>
            <a:r>
              <a:rPr lang="ru-RU" dirty="0"/>
              <a:t> з бюджету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воєнного</a:t>
            </a:r>
            <a:r>
              <a:rPr lang="ru-RU" dirty="0"/>
              <a:t> стану</a:t>
            </a:r>
            <a:r>
              <a:rPr lang="ru-RU" dirty="0" smtClean="0"/>
              <a:t>»;</a:t>
            </a:r>
            <a:endParaRPr lang="ru-RU" dirty="0"/>
          </a:p>
          <a:p>
            <a:r>
              <a:rPr lang="ru-RU" dirty="0" smtClean="0"/>
              <a:t>Наказ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і науки </a:t>
            </a:r>
            <a:r>
              <a:rPr lang="ru-RU" dirty="0" err="1"/>
              <a:t>України</a:t>
            </a:r>
            <a:r>
              <a:rPr lang="ru-RU" dirty="0"/>
              <a:t>  </a:t>
            </a:r>
            <a:r>
              <a:rPr lang="ru-RU" dirty="0" err="1"/>
              <a:t>від</a:t>
            </a:r>
            <a:r>
              <a:rPr lang="ru-RU" dirty="0"/>
              <a:t> 27.03.2022 №274 «Про </a:t>
            </a:r>
            <a:r>
              <a:rPr lang="ru-RU" dirty="0" err="1"/>
              <a:t>деякі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здобуття</a:t>
            </a:r>
            <a:r>
              <a:rPr lang="ru-RU" dirty="0"/>
              <a:t> </a:t>
            </a:r>
            <a:r>
              <a:rPr lang="ru-RU" dirty="0" err="1"/>
              <a:t>загальної</a:t>
            </a:r>
            <a:r>
              <a:rPr lang="ru-RU" dirty="0"/>
              <a:t> </a:t>
            </a:r>
            <a:r>
              <a:rPr lang="ru-RU" dirty="0" err="1"/>
              <a:t>середньої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та </a:t>
            </a:r>
            <a:r>
              <a:rPr lang="ru-RU" dirty="0" err="1"/>
              <a:t>освітнього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воєнного</a:t>
            </a:r>
            <a:r>
              <a:rPr lang="ru-RU" dirty="0"/>
              <a:t> стану в </a:t>
            </a:r>
            <a:r>
              <a:rPr lang="ru-RU" dirty="0" err="1"/>
              <a:t>Україні</a:t>
            </a:r>
            <a:r>
              <a:rPr lang="ru-RU" dirty="0" smtClean="0"/>
              <a:t>»;</a:t>
            </a:r>
            <a:endParaRPr lang="ru-RU" dirty="0"/>
          </a:p>
          <a:p>
            <a:r>
              <a:rPr lang="ru-RU" dirty="0" smtClean="0"/>
              <a:t>Наказ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 і науки </a:t>
            </a:r>
            <a:r>
              <a:rPr lang="ru-RU" dirty="0" err="1"/>
              <a:t>України</a:t>
            </a:r>
            <a:r>
              <a:rPr lang="ru-RU" dirty="0"/>
              <a:t>  </a:t>
            </a:r>
            <a:r>
              <a:rPr lang="ru-RU" dirty="0" err="1"/>
              <a:t>від</a:t>
            </a:r>
            <a:r>
              <a:rPr lang="ru-RU" dirty="0"/>
              <a:t> 01.04.2022 № 290 «Про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методичних</a:t>
            </a:r>
            <a:r>
              <a:rPr lang="ru-RU" dirty="0"/>
              <a:t> </a:t>
            </a:r>
            <a:r>
              <a:rPr lang="ru-RU" dirty="0" err="1"/>
              <a:t>рекомендацій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завершення</a:t>
            </a:r>
            <a:r>
              <a:rPr lang="ru-RU" dirty="0"/>
              <a:t> 2021/2022 </a:t>
            </a:r>
            <a:r>
              <a:rPr lang="ru-RU" dirty="0" err="1"/>
              <a:t>навчального</a:t>
            </a:r>
            <a:r>
              <a:rPr lang="ru-RU" dirty="0"/>
              <a:t> року</a:t>
            </a:r>
            <a:r>
              <a:rPr lang="ru-RU" dirty="0" smtClean="0"/>
              <a:t>»;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5842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836341"/>
            <a:ext cx="9771360" cy="520502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Лист </a:t>
            </a:r>
            <a:r>
              <a:rPr lang="ru-RU" sz="2000" dirty="0" err="1"/>
              <a:t>Міністерства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і науки </a:t>
            </a:r>
            <a:r>
              <a:rPr lang="ru-RU" sz="2000" dirty="0" err="1"/>
              <a:t>України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06.03.2022  № 1/3370-22 «Про оплату </a:t>
            </a:r>
            <a:r>
              <a:rPr lang="ru-RU" sz="2000" dirty="0" err="1"/>
              <a:t>праці</a:t>
            </a:r>
            <a:r>
              <a:rPr lang="ru-RU" sz="2000" dirty="0"/>
              <a:t> </a:t>
            </a:r>
            <a:r>
              <a:rPr lang="ru-RU" sz="2000" dirty="0" err="1"/>
              <a:t>працівників</a:t>
            </a:r>
            <a:r>
              <a:rPr lang="ru-RU" sz="2000" dirty="0"/>
              <a:t> </a:t>
            </a:r>
            <a:r>
              <a:rPr lang="ru-RU" sz="2000" dirty="0" err="1"/>
              <a:t>закладів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призупинення</a:t>
            </a:r>
            <a:r>
              <a:rPr lang="ru-RU" sz="2000" dirty="0"/>
              <a:t> </a:t>
            </a:r>
            <a:r>
              <a:rPr lang="ru-RU" sz="2000" dirty="0" err="1"/>
              <a:t>навчання</a:t>
            </a:r>
            <a:r>
              <a:rPr lang="ru-RU" sz="2000" dirty="0" smtClean="0"/>
              <a:t>»;</a:t>
            </a:r>
            <a:endParaRPr lang="ru-RU" sz="2000" dirty="0"/>
          </a:p>
          <a:p>
            <a:r>
              <a:rPr lang="ru-RU" sz="2000" dirty="0" smtClean="0"/>
              <a:t>Лист </a:t>
            </a:r>
            <a:r>
              <a:rPr lang="ru-RU" sz="2000" dirty="0" err="1"/>
              <a:t>Міністерства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і науки </a:t>
            </a:r>
            <a:r>
              <a:rPr lang="ru-RU" sz="2000" dirty="0" err="1"/>
              <a:t>України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06.03.2022 № 1/3371-22 «Про </a:t>
            </a:r>
            <a:r>
              <a:rPr lang="ru-RU" sz="2000" dirty="0" err="1"/>
              <a:t>організацію</a:t>
            </a:r>
            <a:r>
              <a:rPr lang="ru-RU" sz="2000" dirty="0"/>
              <a:t> </a:t>
            </a:r>
            <a:r>
              <a:rPr lang="ru-RU" sz="2000" dirty="0" err="1"/>
              <a:t>освітнього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 smtClean="0"/>
              <a:t>»;</a:t>
            </a:r>
            <a:endParaRPr lang="ru-RU" sz="2000" dirty="0"/>
          </a:p>
          <a:p>
            <a:r>
              <a:rPr lang="ru-RU" sz="2000" dirty="0" smtClean="0"/>
              <a:t>Лист </a:t>
            </a:r>
            <a:r>
              <a:rPr lang="ru-RU" sz="2000" dirty="0" err="1"/>
              <a:t>Міністерства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і науки </a:t>
            </a:r>
            <a:r>
              <a:rPr lang="ru-RU" sz="2000" dirty="0" err="1"/>
              <a:t>України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07.03.2022 № 1/3378-22 «Про практику </a:t>
            </a:r>
            <a:r>
              <a:rPr lang="ru-RU" sz="2000" dirty="0" err="1"/>
              <a:t>застосування</a:t>
            </a:r>
            <a:r>
              <a:rPr lang="ru-RU" sz="2000" dirty="0"/>
              <a:t> трудового </a:t>
            </a:r>
            <a:r>
              <a:rPr lang="ru-RU" sz="2000" dirty="0" err="1"/>
              <a:t>законодавства</a:t>
            </a:r>
            <a:r>
              <a:rPr lang="ru-RU" sz="2000" dirty="0"/>
              <a:t> в </a:t>
            </a:r>
            <a:r>
              <a:rPr lang="ru-RU" sz="2000" dirty="0" err="1"/>
              <a:t>галузі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і науки </a:t>
            </a:r>
            <a:r>
              <a:rPr lang="ru-RU" sz="2000" dirty="0" err="1"/>
              <a:t>під</a:t>
            </a:r>
            <a:r>
              <a:rPr lang="ru-RU" sz="2000" dirty="0"/>
              <a:t> час </a:t>
            </a:r>
            <a:r>
              <a:rPr lang="ru-RU" sz="2000" dirty="0" err="1"/>
              <a:t>дії</a:t>
            </a:r>
            <a:r>
              <a:rPr lang="ru-RU" sz="2000" dirty="0"/>
              <a:t> правового режиму </a:t>
            </a:r>
            <a:r>
              <a:rPr lang="ru-RU" sz="2000" dirty="0" err="1"/>
              <a:t>воєнного</a:t>
            </a:r>
            <a:r>
              <a:rPr lang="ru-RU" sz="2000" dirty="0"/>
              <a:t> стану</a:t>
            </a:r>
            <a:r>
              <a:rPr lang="ru-RU" sz="2000" dirty="0" smtClean="0"/>
              <a:t>»;</a:t>
            </a:r>
            <a:endParaRPr lang="ru-RU" sz="2000" dirty="0"/>
          </a:p>
          <a:p>
            <a:r>
              <a:rPr lang="ru-RU" sz="2000" dirty="0" smtClean="0"/>
              <a:t>Лист </a:t>
            </a:r>
            <a:r>
              <a:rPr lang="ru-RU" sz="2000" dirty="0" err="1"/>
              <a:t>Міністерства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і науки </a:t>
            </a:r>
            <a:r>
              <a:rPr lang="ru-RU" sz="2000" dirty="0" err="1"/>
              <a:t>України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15.03.2022 № 1/3454 «Про </a:t>
            </a:r>
            <a:r>
              <a:rPr lang="ru-RU" sz="2000" dirty="0" err="1"/>
              <a:t>перенесення</a:t>
            </a:r>
            <a:r>
              <a:rPr lang="ru-RU" sz="2000" dirty="0"/>
              <a:t> </a:t>
            </a:r>
            <a:r>
              <a:rPr lang="ru-RU" sz="2000" dirty="0" err="1"/>
              <a:t>атестації</a:t>
            </a:r>
            <a:r>
              <a:rPr lang="ru-RU" sz="2000" dirty="0"/>
              <a:t> </a:t>
            </a:r>
            <a:r>
              <a:rPr lang="ru-RU" sz="2000" dirty="0" err="1"/>
              <a:t>педагогічних</a:t>
            </a:r>
            <a:r>
              <a:rPr lang="ru-RU" sz="2000" dirty="0"/>
              <a:t> </a:t>
            </a:r>
            <a:r>
              <a:rPr lang="ru-RU" sz="2000" dirty="0" err="1"/>
              <a:t>працівників</a:t>
            </a:r>
            <a:r>
              <a:rPr lang="ru-RU" sz="2000" dirty="0"/>
              <a:t> у 2022 </a:t>
            </a:r>
            <a:r>
              <a:rPr lang="ru-RU" sz="2000" dirty="0" err="1"/>
              <a:t>році</a:t>
            </a:r>
            <a:r>
              <a:rPr lang="ru-RU" sz="2000" dirty="0" smtClean="0"/>
              <a:t>»;</a:t>
            </a:r>
            <a:endParaRPr lang="ru-RU" sz="2000" dirty="0"/>
          </a:p>
          <a:p>
            <a:r>
              <a:rPr lang="ru-RU" sz="2000" dirty="0" smtClean="0"/>
              <a:t>Лист </a:t>
            </a:r>
            <a:r>
              <a:rPr lang="ru-RU" sz="2000" dirty="0" err="1"/>
              <a:t>Міністерства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і науки </a:t>
            </a:r>
            <a:r>
              <a:rPr lang="ru-RU" sz="2000" dirty="0" err="1"/>
              <a:t>України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15.03.2022 </a:t>
            </a:r>
            <a:r>
              <a:rPr lang="ru-RU" sz="2000" dirty="0" smtClean="0"/>
              <a:t>№ </a:t>
            </a:r>
            <a:r>
              <a:rPr lang="ru-RU" sz="2000" dirty="0"/>
              <a:t>1/3463-22 «Про </a:t>
            </a:r>
            <a:r>
              <a:rPr lang="ru-RU" sz="2000" dirty="0" err="1"/>
              <a:t>надання</a:t>
            </a:r>
            <a:r>
              <a:rPr lang="ru-RU" sz="2000" dirty="0"/>
              <a:t> </a:t>
            </a:r>
            <a:r>
              <a:rPr lang="ru-RU" sz="2000" dirty="0" err="1"/>
              <a:t>інформації</a:t>
            </a:r>
            <a:r>
              <a:rPr lang="ru-RU" sz="2000" dirty="0" smtClean="0"/>
              <a:t>»;</a:t>
            </a:r>
          </a:p>
          <a:p>
            <a:r>
              <a:rPr lang="ru-RU" sz="2000" dirty="0"/>
              <a:t>Лист </a:t>
            </a:r>
            <a:r>
              <a:rPr lang="ru-RU" sz="2000" dirty="0" err="1"/>
              <a:t>Міністерства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і науки </a:t>
            </a:r>
            <a:r>
              <a:rPr lang="ru-RU" sz="2000" dirty="0" err="1"/>
              <a:t>України</a:t>
            </a:r>
            <a:r>
              <a:rPr lang="ru-RU" sz="2000" dirty="0"/>
              <a:t> </a:t>
            </a:r>
            <a:r>
              <a:rPr lang="ru-RU" sz="2000" dirty="0" err="1"/>
              <a:t>від</a:t>
            </a:r>
            <a:r>
              <a:rPr lang="ru-RU" sz="2000" dirty="0"/>
              <a:t> </a:t>
            </a:r>
            <a:r>
              <a:rPr lang="ru-RU" sz="2000" dirty="0" smtClean="0"/>
              <a:t>24.04.2022 </a:t>
            </a:r>
            <a:r>
              <a:rPr lang="ru-RU" sz="2000" dirty="0"/>
              <a:t>№ </a:t>
            </a:r>
            <a:r>
              <a:rPr lang="ru-RU" sz="2000" dirty="0" smtClean="0"/>
              <a:t>1/4444 </a:t>
            </a:r>
            <a:r>
              <a:rPr lang="ru-RU" sz="2000" dirty="0"/>
              <a:t>«Про </a:t>
            </a:r>
            <a:r>
              <a:rPr lang="ru-RU" sz="2000" dirty="0" smtClean="0"/>
              <a:t>оплату </a:t>
            </a:r>
            <a:r>
              <a:rPr lang="ru-RU" sz="2000" dirty="0" err="1" smtClean="0"/>
              <a:t>праці</a:t>
            </a:r>
            <a:r>
              <a:rPr lang="ru-RU" sz="2000" dirty="0" smtClean="0"/>
              <a:t> </a:t>
            </a:r>
            <a:r>
              <a:rPr lang="ru-RU" sz="2000" dirty="0" err="1" smtClean="0"/>
              <a:t>керівників</a:t>
            </a:r>
            <a:r>
              <a:rPr lang="ru-RU" sz="2000" dirty="0" smtClean="0"/>
              <a:t> </a:t>
            </a:r>
            <a:r>
              <a:rPr lang="ru-RU" sz="2000" dirty="0" err="1" smtClean="0"/>
              <a:t>закладів</a:t>
            </a:r>
            <a:r>
              <a:rPr lang="ru-RU" sz="2000" dirty="0" smtClean="0"/>
              <a:t> </a:t>
            </a:r>
            <a:r>
              <a:rPr lang="ru-RU" sz="2000" dirty="0" err="1" smtClean="0"/>
              <a:t>освіти</a:t>
            </a:r>
            <a:r>
              <a:rPr lang="ru-RU" sz="2000" dirty="0" smtClean="0"/>
              <a:t>».</a:t>
            </a:r>
            <a:endParaRPr lang="ru-RU" sz="2000" dirty="0"/>
          </a:p>
          <a:p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989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736271"/>
            <a:ext cx="8596668" cy="5305092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B050"/>
                </a:solidFill>
              </a:rPr>
              <a:t>Наказ </a:t>
            </a:r>
            <a:r>
              <a:rPr lang="ru-RU" sz="4000" b="1" dirty="0" err="1">
                <a:solidFill>
                  <a:srgbClr val="00B050"/>
                </a:solidFill>
              </a:rPr>
              <a:t>Міністерства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економіки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України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від</a:t>
            </a:r>
            <a:r>
              <a:rPr lang="ru-RU" sz="4000" b="1" dirty="0">
                <a:solidFill>
                  <a:srgbClr val="00B050"/>
                </a:solidFill>
              </a:rPr>
              <a:t> 17.09.2021 № 568-21 «Про </a:t>
            </a:r>
            <a:r>
              <a:rPr lang="ru-RU" sz="4000" b="1" dirty="0" err="1">
                <a:solidFill>
                  <a:srgbClr val="00B050"/>
                </a:solidFill>
              </a:rPr>
              <a:t>затвердження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професійного</a:t>
            </a:r>
            <a:r>
              <a:rPr lang="ru-RU" sz="4000" b="1" dirty="0">
                <a:solidFill>
                  <a:srgbClr val="00B050"/>
                </a:solidFill>
              </a:rPr>
              <a:t> стандарту «</a:t>
            </a:r>
            <a:r>
              <a:rPr lang="ru-RU" sz="4000" b="1" dirty="0" err="1">
                <a:solidFill>
                  <a:srgbClr val="00B050"/>
                </a:solidFill>
              </a:rPr>
              <a:t>керівник</a:t>
            </a:r>
            <a:r>
              <a:rPr lang="ru-RU" sz="4000" b="1" dirty="0">
                <a:solidFill>
                  <a:srgbClr val="00B050"/>
                </a:solidFill>
              </a:rPr>
              <a:t> (директор) закладу </a:t>
            </a:r>
            <a:r>
              <a:rPr lang="ru-RU" sz="4000" b="1" dirty="0" err="1">
                <a:solidFill>
                  <a:srgbClr val="00B050"/>
                </a:solidFill>
              </a:rPr>
              <a:t>загальної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середньої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освіти</a:t>
            </a:r>
            <a:r>
              <a:rPr lang="ru-RU" sz="4000" b="1" dirty="0">
                <a:solidFill>
                  <a:srgbClr val="00B050"/>
                </a:solidFill>
              </a:rPr>
              <a:t>»</a:t>
            </a:r>
          </a:p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925" y="-47295"/>
            <a:ext cx="184785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983" y="6044644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901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9" t="19846" r="13702" b="10815"/>
          <a:stretch/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8139" y="56407"/>
            <a:ext cx="1463861" cy="1516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362" y="6204755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8055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2" t="23132" r="13409" b="7123"/>
          <a:stretch/>
        </p:blipFill>
        <p:spPr bwMode="auto">
          <a:xfrm>
            <a:off x="0" y="0"/>
            <a:ext cx="12192000" cy="6970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55668" y="5047013"/>
            <a:ext cx="403761" cy="1900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</a:rPr>
              <a:t>14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52655" y="4168239"/>
            <a:ext cx="142503" cy="2375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858992" y="3206338"/>
            <a:ext cx="403761" cy="279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</a:rPr>
              <a:t>14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58992" y="2660073"/>
            <a:ext cx="403761" cy="3206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>
                <a:solidFill>
                  <a:schemeClr val="tx1"/>
                </a:solidFill>
              </a:rPr>
              <a:t>19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785" y="65314"/>
            <a:ext cx="1359672" cy="1408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200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5" t="16680" r="13409" b="13554"/>
          <a:stretch/>
        </p:blipFill>
        <p:spPr bwMode="auto">
          <a:xfrm>
            <a:off x="201881" y="53438"/>
            <a:ext cx="11990119" cy="680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80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2" t="20211" r="13506" b="10755"/>
          <a:stretch/>
        </p:blipFill>
        <p:spPr bwMode="auto">
          <a:xfrm>
            <a:off x="118754" y="1"/>
            <a:ext cx="1207324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903" y="106878"/>
            <a:ext cx="1336748" cy="1384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926" y="6181005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4994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0" t="16193" r="13799" b="16843"/>
          <a:stretch/>
        </p:blipFill>
        <p:spPr bwMode="auto">
          <a:xfrm>
            <a:off x="95003" y="0"/>
            <a:ext cx="1186344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254" y="0"/>
            <a:ext cx="1297607" cy="134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35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1" t="21550" r="13019" b="10877"/>
          <a:stretch/>
        </p:blipFill>
        <p:spPr bwMode="auto">
          <a:xfrm>
            <a:off x="130629" y="0"/>
            <a:ext cx="11934701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342" y="83127"/>
            <a:ext cx="1245053" cy="1289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480" y="6234545"/>
            <a:ext cx="1736725" cy="534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4919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524107"/>
            <a:ext cx="8596668" cy="15165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err="1">
                <a:solidFill>
                  <a:srgbClr val="00B050"/>
                </a:solidFill>
              </a:rPr>
              <a:t>Трудові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функції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керівника</a:t>
            </a:r>
            <a:r>
              <a:rPr lang="ru-RU" sz="4000" b="1" dirty="0">
                <a:solidFill>
                  <a:srgbClr val="00B050"/>
                </a:solidFill>
              </a:rPr>
              <a:t> закладу </a:t>
            </a:r>
            <a:r>
              <a:rPr lang="ru-RU" sz="4000" b="1" dirty="0" err="1">
                <a:solidFill>
                  <a:srgbClr val="00B050"/>
                </a:solidFill>
              </a:rPr>
              <a:t>загальної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середньої</a:t>
            </a:r>
            <a:r>
              <a:rPr lang="ru-RU" sz="4000" b="1" dirty="0">
                <a:solidFill>
                  <a:srgbClr val="00B050"/>
                </a:solidFill>
              </a:rPr>
              <a:t> </a:t>
            </a:r>
            <a:r>
              <a:rPr lang="ru-RU" sz="4000" b="1" dirty="0" err="1">
                <a:solidFill>
                  <a:srgbClr val="00B050"/>
                </a:solidFill>
              </a:rPr>
              <a:t>освіти</a:t>
            </a:r>
            <a:r>
              <a:rPr lang="ru-RU" sz="4000" b="1" dirty="0">
                <a:solidFill>
                  <a:srgbClr val="00B050"/>
                </a:solidFill>
              </a:rPr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040673"/>
            <a:ext cx="8596668" cy="4000689"/>
          </a:xfrm>
        </p:spPr>
        <p:txBody>
          <a:bodyPr>
            <a:normAutofit/>
          </a:bodyPr>
          <a:lstStyle/>
          <a:p>
            <a:pPr algn="just"/>
            <a:r>
              <a:rPr lang="uk-UA" sz="2400" dirty="0"/>
              <a:t>забезпечення стратегічного управління розвитком закладу освіти;</a:t>
            </a:r>
          </a:p>
          <a:p>
            <a:pPr algn="just"/>
            <a:r>
              <a:rPr lang="uk-UA" sz="2400" dirty="0"/>
              <a:t>забезпечення управління якістю освітньої діяльності;</a:t>
            </a:r>
          </a:p>
          <a:p>
            <a:pPr algn="just"/>
            <a:r>
              <a:rPr lang="uk-UA" sz="2400" dirty="0"/>
              <a:t>забезпечення партнерської та мережевої взаємодії;</a:t>
            </a:r>
          </a:p>
          <a:p>
            <a:pPr algn="just"/>
            <a:r>
              <a:rPr lang="uk-UA" sz="2400" dirty="0"/>
              <a:t>організація безпечного і здорового освітнього середовища;</a:t>
            </a:r>
          </a:p>
          <a:p>
            <a:pPr algn="just"/>
            <a:r>
              <a:rPr lang="uk-UA" sz="2400" dirty="0"/>
              <a:t>забезпечення власного безперервного професійного розвитку.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4752" y="0"/>
            <a:ext cx="1847248" cy="19143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2991" y="6169092"/>
            <a:ext cx="1737511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60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4" y="356260"/>
            <a:ext cx="8596668" cy="11281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</a:rPr>
              <a:t>Приклад </a:t>
            </a:r>
            <a:r>
              <a:rPr lang="ru-RU" b="1" dirty="0" err="1">
                <a:solidFill>
                  <a:srgbClr val="00B050"/>
                </a:solidFill>
              </a:rPr>
              <a:t>опису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трудової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функції</a:t>
            </a:r>
            <a:r>
              <a:rPr lang="ru-RU" b="1" dirty="0">
                <a:solidFill>
                  <a:srgbClr val="00B050"/>
                </a:solidFill>
              </a:rPr>
              <a:t> та </a:t>
            </a:r>
            <a:r>
              <a:rPr lang="ru-RU" b="1" dirty="0" err="1">
                <a:solidFill>
                  <a:srgbClr val="00B050"/>
                </a:solidFill>
              </a:rPr>
              <a:t>професійних</a:t>
            </a:r>
            <a:r>
              <a:rPr lang="ru-RU" b="1" dirty="0">
                <a:solidFill>
                  <a:srgbClr val="00B050"/>
                </a:solidFill>
              </a:rPr>
              <a:t> компетентностей </a:t>
            </a:r>
            <a:r>
              <a:rPr lang="ru-RU" b="1" dirty="0" err="1">
                <a:solidFill>
                  <a:srgbClr val="00B050"/>
                </a:solidFill>
              </a:rPr>
              <a:t>керівника</a:t>
            </a:r>
            <a:r>
              <a:rPr lang="ru-RU" b="1" dirty="0">
                <a:solidFill>
                  <a:srgbClr val="00B050"/>
                </a:solidFill>
              </a:rPr>
              <a:t> закладу ЗЗСО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5" t="33933" r="47120" b="14651"/>
          <a:stretch/>
        </p:blipFill>
        <p:spPr bwMode="auto">
          <a:xfrm>
            <a:off x="237508" y="1864426"/>
            <a:ext cx="9951521" cy="479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702" y="0"/>
            <a:ext cx="1313824" cy="1361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275" y="6145378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9913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932" y="234176"/>
            <a:ext cx="9288966" cy="169622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rgbClr val="00B050"/>
                </a:solidFill>
              </a:rPr>
              <a:t>Трудова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функція</a:t>
            </a:r>
            <a:r>
              <a:rPr lang="ru-RU" sz="2800" b="1" dirty="0">
                <a:solidFill>
                  <a:srgbClr val="00B050"/>
                </a:solidFill>
              </a:rPr>
              <a:t> «</a:t>
            </a:r>
            <a:r>
              <a:rPr lang="ru-RU" sz="2800" b="1" dirty="0" err="1">
                <a:solidFill>
                  <a:srgbClr val="00B050"/>
                </a:solidFill>
              </a:rPr>
              <a:t>Забезпечення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стратегічного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управління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розвитком</a:t>
            </a:r>
            <a:r>
              <a:rPr lang="ru-RU" sz="2800" b="1" dirty="0">
                <a:solidFill>
                  <a:srgbClr val="00B050"/>
                </a:solidFill>
              </a:rPr>
              <a:t> закладу </a:t>
            </a:r>
            <a:r>
              <a:rPr lang="ru-RU" sz="2800" b="1" dirty="0" err="1">
                <a:solidFill>
                  <a:srgbClr val="00B050"/>
                </a:solidFill>
              </a:rPr>
              <a:t>освіти</a:t>
            </a:r>
            <a:r>
              <a:rPr lang="ru-RU" sz="2800" b="1" dirty="0">
                <a:solidFill>
                  <a:srgbClr val="00B050"/>
                </a:solidFill>
              </a:rPr>
              <a:t>» та </a:t>
            </a:r>
            <a:r>
              <a:rPr lang="ru-RU" sz="2800" b="1" dirty="0" err="1">
                <a:solidFill>
                  <a:srgbClr val="00B050"/>
                </a:solidFill>
              </a:rPr>
              <a:t>професійні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компетентності</a:t>
            </a:r>
            <a:r>
              <a:rPr lang="ru-RU" sz="2800" b="1" dirty="0">
                <a:solidFill>
                  <a:srgbClr val="00B050"/>
                </a:solidFill>
              </a:rPr>
              <a:t>, </a:t>
            </a:r>
            <a:r>
              <a:rPr lang="ru-RU" sz="2800" b="1" dirty="0" err="1">
                <a:solidFill>
                  <a:srgbClr val="00B050"/>
                </a:solidFill>
              </a:rPr>
              <a:t>необхідні</a:t>
            </a:r>
            <a:r>
              <a:rPr lang="ru-RU" sz="2800" b="1" dirty="0">
                <a:solidFill>
                  <a:srgbClr val="00B050"/>
                </a:solidFill>
              </a:rPr>
              <a:t> для </a:t>
            </a:r>
            <a:r>
              <a:rPr lang="ru-RU" sz="2800" b="1" dirty="0" err="1">
                <a:solidFill>
                  <a:srgbClr val="00B050"/>
                </a:solidFill>
              </a:rPr>
              <a:t>її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виконання</a:t>
            </a:r>
            <a:r>
              <a:rPr lang="uk-UA" sz="2800" b="1" dirty="0">
                <a:solidFill>
                  <a:srgbClr val="00B050"/>
                </a:solidFill>
              </a:rPr>
              <a:t/>
            </a:r>
            <a:br>
              <a:rPr lang="uk-UA" sz="2800" b="1" dirty="0">
                <a:solidFill>
                  <a:srgbClr val="00B050"/>
                </a:solidFill>
              </a:rPr>
            </a:br>
            <a:r>
              <a:rPr lang="uk-UA" sz="2800" b="1" dirty="0">
                <a:solidFill>
                  <a:srgbClr val="00B050"/>
                </a:solidFill>
              </a:rPr>
              <a:t/>
            </a:r>
            <a:br>
              <a:rPr lang="uk-UA" sz="2800" b="1" dirty="0">
                <a:solidFill>
                  <a:srgbClr val="00B050"/>
                </a:solidFill>
              </a:rPr>
            </a:br>
            <a:endParaRPr lang="uk-UA" sz="2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932" y="2161309"/>
            <a:ext cx="9746166" cy="388005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400" b="1" dirty="0">
                <a:solidFill>
                  <a:srgbClr val="00B050"/>
                </a:solidFill>
              </a:rPr>
              <a:t>1.1. Нормативно-правова компетентність:</a:t>
            </a:r>
          </a:p>
          <a:p>
            <a:pPr algn="just">
              <a:buFontTx/>
              <a:buChar char="-"/>
            </a:pPr>
            <a:r>
              <a:rPr lang="uk-UA" sz="2400" dirty="0"/>
              <a:t>здатність керуватися в управлінській діяльності нормативно-правовими документами в галузі освіти;</a:t>
            </a:r>
          </a:p>
          <a:p>
            <a:pPr algn="just">
              <a:buFontTx/>
              <a:buChar char="-"/>
            </a:pPr>
            <a:r>
              <a:rPr lang="uk-UA" sz="2400" dirty="0"/>
              <a:t>здатність </a:t>
            </a:r>
            <a:r>
              <a:rPr lang="uk-UA" sz="2400" dirty="0" err="1"/>
              <a:t>проєктувати</a:t>
            </a:r>
            <a:r>
              <a:rPr lang="uk-UA" sz="2400" dirty="0"/>
              <a:t>, розробляти документи щодо управління закладом освіти;</a:t>
            </a:r>
          </a:p>
          <a:p>
            <a:pPr algn="just">
              <a:buFontTx/>
              <a:buChar char="-"/>
            </a:pPr>
            <a:r>
              <a:rPr lang="uk-UA" sz="2400" dirty="0"/>
              <a:t>здатність укладати угоди (договори, контракти).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4752" y="16090"/>
            <a:ext cx="1847248" cy="1914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752" y="6169092"/>
            <a:ext cx="1737511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85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3317" y="111512"/>
            <a:ext cx="9411629" cy="65792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B050"/>
                </a:solidFill>
              </a:rPr>
              <a:t>1.2. </a:t>
            </a:r>
            <a:r>
              <a:rPr lang="ru-RU" sz="2400" b="1" dirty="0" err="1">
                <a:solidFill>
                  <a:srgbClr val="00B050"/>
                </a:solidFill>
              </a:rPr>
              <a:t>Компетентність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стратегічного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управління</a:t>
            </a:r>
            <a:r>
              <a:rPr lang="ru-RU" sz="2400" b="1" dirty="0">
                <a:solidFill>
                  <a:srgbClr val="00B050"/>
                </a:solidFill>
              </a:rPr>
              <a:t> закладом </a:t>
            </a:r>
            <a:r>
              <a:rPr lang="ru-RU" sz="2400" b="1" dirty="0" err="1">
                <a:solidFill>
                  <a:srgbClr val="00B050"/>
                </a:solidFill>
              </a:rPr>
              <a:t>освіти</a:t>
            </a:r>
            <a:r>
              <a:rPr lang="ru-RU" sz="2400" b="1" dirty="0">
                <a:solidFill>
                  <a:srgbClr val="00B050"/>
                </a:solidFill>
              </a:rPr>
              <a:t>: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визначати і враховувати запити та очікування всіх учасників освітнього процесу;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визначати стратегію розвитку закладу освіти, у тому числі стратегію цифрової трансформації, та здійснювати стратегічне планування;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до інноваційного управління розвитком закладу освіти;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ефективно залучати і використовувати матеріальні й фінансові ресурси відповідно до стратегічних цілей і завдань закладу освіти;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управляти змінами;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приймати й ухвалювати рішення, що ґрунтуються на оцінці існуючих альтернатив і ризиків;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здійснювати контроль і оцінювати ефективність управлінської діяльності.</a:t>
            </a:r>
          </a:p>
          <a:p>
            <a:pPr>
              <a:buFontTx/>
              <a:buChar char="-"/>
            </a:pPr>
            <a:endParaRPr lang="uk-UA" dirty="0">
              <a:solidFill>
                <a:schemeClr val="tx2"/>
              </a:solidFill>
            </a:endParaRPr>
          </a:p>
          <a:p>
            <a:pPr>
              <a:buFontTx/>
              <a:buChar char="-"/>
            </a:pPr>
            <a:endParaRPr lang="uk-UA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uk-UA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uk-UA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00B050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332" y="0"/>
            <a:ext cx="1847248" cy="1914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069" y="6169092"/>
            <a:ext cx="1737511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631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990" y="111512"/>
            <a:ext cx="9779620" cy="65792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00B050"/>
                </a:solidFill>
              </a:rPr>
              <a:t>1.3. </a:t>
            </a:r>
            <a:r>
              <a:rPr lang="ru-RU" sz="2400" b="1" dirty="0" err="1">
                <a:solidFill>
                  <a:srgbClr val="00B050"/>
                </a:solidFill>
              </a:rPr>
              <a:t>Компетентність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стратегічного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управління</a:t>
            </a:r>
            <a:r>
              <a:rPr lang="ru-RU" sz="2400" b="1" dirty="0">
                <a:solidFill>
                  <a:srgbClr val="00B050"/>
                </a:solidFill>
              </a:rPr>
              <a:t> персоналом: 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chemeClr val="tx2"/>
                </a:solidFill>
              </a:rPr>
              <a:t>- здатність застосовувати оптимальні методи діагностики індивідуальних особливостей персоналу, здійснювати ефективну кадрову політику;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ефективно управляти персоналом;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до створення організаційно-педагогічних умов для безперервного професійного розвитку педагогічних працівників;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мотивувати і стимулювати персонал закладу освіти до професійного розвитку;</a:t>
            </a:r>
          </a:p>
          <a:p>
            <a:pPr algn="just">
              <a:buFontTx/>
              <a:buChar char="-"/>
            </a:pPr>
            <a:r>
              <a:rPr lang="uk-UA" sz="2400" dirty="0">
                <a:solidFill>
                  <a:schemeClr val="tx2"/>
                </a:solidFill>
              </a:rPr>
              <a:t>Здатність забезпечити наставництво, </a:t>
            </a:r>
            <a:r>
              <a:rPr lang="uk-UA" sz="2400" dirty="0" err="1">
                <a:solidFill>
                  <a:schemeClr val="tx2"/>
                </a:solidFill>
              </a:rPr>
              <a:t>супервізію</a:t>
            </a:r>
            <a:r>
              <a:rPr lang="uk-UA" sz="2400" dirty="0">
                <a:solidFill>
                  <a:schemeClr val="tx2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4752" y="0"/>
            <a:ext cx="1847248" cy="1914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489" y="6346277"/>
            <a:ext cx="1737511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37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85008"/>
            <a:ext cx="9096058" cy="164539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B050"/>
                </a:solidFill>
              </a:rPr>
              <a:t>Трудова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функція</a:t>
            </a:r>
            <a:r>
              <a:rPr lang="ru-RU" b="1" dirty="0">
                <a:solidFill>
                  <a:srgbClr val="00B050"/>
                </a:solidFill>
              </a:rPr>
              <a:t> «</a:t>
            </a:r>
            <a:r>
              <a:rPr lang="ru-RU" b="1" dirty="0" err="1">
                <a:solidFill>
                  <a:srgbClr val="00B050"/>
                </a:solidFill>
              </a:rPr>
              <a:t>Забезпечення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управління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якістю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освітньої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діяльності</a:t>
            </a:r>
            <a:r>
              <a:rPr lang="ru-RU" b="1" dirty="0">
                <a:solidFill>
                  <a:srgbClr val="00B050"/>
                </a:solidFill>
              </a:rPr>
              <a:t>» та </a:t>
            </a:r>
            <a:r>
              <a:rPr lang="ru-RU" b="1" dirty="0" err="1">
                <a:solidFill>
                  <a:srgbClr val="00B050"/>
                </a:solidFill>
              </a:rPr>
              <a:t>професійні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компетентності</a:t>
            </a:r>
            <a:r>
              <a:rPr lang="ru-RU" b="1" dirty="0">
                <a:solidFill>
                  <a:srgbClr val="00B050"/>
                </a:solidFill>
              </a:rPr>
              <a:t>, </a:t>
            </a:r>
            <a:r>
              <a:rPr lang="ru-RU" b="1" dirty="0" err="1">
                <a:solidFill>
                  <a:srgbClr val="00B050"/>
                </a:solidFill>
              </a:rPr>
              <a:t>необхідні</a:t>
            </a:r>
            <a:r>
              <a:rPr lang="ru-RU" b="1" dirty="0">
                <a:solidFill>
                  <a:srgbClr val="00B050"/>
                </a:solidFill>
              </a:rPr>
              <a:t> для </a:t>
            </a:r>
            <a:r>
              <a:rPr lang="ru-RU" b="1" dirty="0" err="1">
                <a:solidFill>
                  <a:srgbClr val="00B050"/>
                </a:solidFill>
              </a:rPr>
              <a:t>її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виконання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506" y="1888177"/>
            <a:ext cx="9749642" cy="467887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00B050"/>
                </a:solidFill>
              </a:rPr>
              <a:t>2.1. </a:t>
            </a:r>
            <a:r>
              <a:rPr lang="ru-RU" sz="2400" b="1" dirty="0" err="1">
                <a:solidFill>
                  <a:srgbClr val="00B050"/>
                </a:solidFill>
              </a:rPr>
              <a:t>Компетентність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забезпечення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якості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освітньої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діяльності</a:t>
            </a:r>
            <a:r>
              <a:rPr lang="ru-RU" sz="2400" b="1" dirty="0">
                <a:solidFill>
                  <a:srgbClr val="00B050"/>
                </a:solidFill>
              </a:rPr>
              <a:t> та </a:t>
            </a:r>
            <a:r>
              <a:rPr lang="ru-RU" sz="2400" b="1" dirty="0" err="1">
                <a:solidFill>
                  <a:srgbClr val="00B050"/>
                </a:solidFill>
              </a:rPr>
              <a:t>функціонування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внутрішньої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системи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забезпечення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якості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освіти</a:t>
            </a:r>
            <a:r>
              <a:rPr lang="ru-RU" sz="2400" b="1" dirty="0">
                <a:solidFill>
                  <a:srgbClr val="00B050"/>
                </a:solidFill>
              </a:rPr>
              <a:t>:</a:t>
            </a:r>
          </a:p>
          <a:p>
            <a:pPr algn="just"/>
            <a:r>
              <a:rPr lang="ru-RU" sz="2400" dirty="0" err="1"/>
              <a:t>здатність</a:t>
            </a:r>
            <a:r>
              <a:rPr lang="ru-RU" sz="2400" dirty="0"/>
              <a:t> </a:t>
            </a:r>
            <a:r>
              <a:rPr lang="ru-RU" sz="2400" dirty="0" err="1"/>
              <a:t>забезпечувати</a:t>
            </a:r>
            <a:r>
              <a:rPr lang="ru-RU" sz="2400" dirty="0"/>
              <a:t> </a:t>
            </a:r>
            <a:r>
              <a:rPr lang="ru-RU" sz="2400" dirty="0" err="1"/>
              <a:t>організацію</a:t>
            </a:r>
            <a:r>
              <a:rPr lang="ru-RU" sz="2400" dirty="0"/>
              <a:t> </a:t>
            </a:r>
            <a:r>
              <a:rPr lang="ru-RU" sz="2400" dirty="0" err="1"/>
              <a:t>якісного</a:t>
            </a:r>
            <a:r>
              <a:rPr lang="ru-RU" sz="2400" dirty="0"/>
              <a:t> </a:t>
            </a:r>
            <a:r>
              <a:rPr lang="ru-RU" sz="2400" dirty="0" err="1"/>
              <a:t>освітнього</a:t>
            </a:r>
            <a:r>
              <a:rPr lang="ru-RU" sz="2400" dirty="0"/>
              <a:t> </a:t>
            </a:r>
            <a:r>
              <a:rPr lang="ru-RU" sz="2400" dirty="0" err="1"/>
              <a:t>процесу</a:t>
            </a:r>
            <a:r>
              <a:rPr lang="ru-RU" sz="2400" dirty="0"/>
              <a:t>;</a:t>
            </a:r>
          </a:p>
          <a:p>
            <a:pPr algn="just"/>
            <a:r>
              <a:rPr lang="ru-RU" sz="2400" dirty="0" err="1"/>
              <a:t>здатність</a:t>
            </a:r>
            <a:r>
              <a:rPr lang="ru-RU" sz="2400" dirty="0"/>
              <a:t> </a:t>
            </a:r>
            <a:r>
              <a:rPr lang="ru-RU" sz="2400" dirty="0" err="1"/>
              <a:t>запровадити</a:t>
            </a:r>
            <a:r>
              <a:rPr lang="ru-RU" sz="2400" dirty="0"/>
              <a:t> </a:t>
            </a:r>
            <a:r>
              <a:rPr lang="ru-RU" sz="2400" dirty="0" err="1"/>
              <a:t>функціонування</a:t>
            </a:r>
            <a:r>
              <a:rPr lang="ru-RU" sz="2400" dirty="0"/>
              <a:t> </a:t>
            </a:r>
            <a:r>
              <a:rPr lang="ru-RU" sz="2400" dirty="0" err="1"/>
              <a:t>внутрішньої</a:t>
            </a:r>
            <a:r>
              <a:rPr lang="ru-RU" sz="2400" dirty="0"/>
              <a:t> </a:t>
            </a:r>
            <a:r>
              <a:rPr lang="ru-RU" sz="2400" dirty="0" err="1"/>
              <a:t>системи</a:t>
            </a:r>
            <a:r>
              <a:rPr lang="ru-RU" sz="2400" dirty="0"/>
              <a:t> </a:t>
            </a:r>
            <a:r>
              <a:rPr lang="ru-RU" sz="2400" dirty="0" err="1"/>
              <a:t>забезпечення</a:t>
            </a:r>
            <a:r>
              <a:rPr lang="ru-RU" sz="2400" dirty="0"/>
              <a:t> </a:t>
            </a:r>
            <a:r>
              <a:rPr lang="ru-RU" sz="2400" dirty="0" err="1"/>
              <a:t>якості</a:t>
            </a:r>
            <a:r>
              <a:rPr lang="ru-RU" sz="2400" dirty="0"/>
              <a:t> </a:t>
            </a:r>
            <a:r>
              <a:rPr lang="ru-RU" sz="2400" dirty="0" err="1"/>
              <a:t>освіти</a:t>
            </a:r>
            <a:r>
              <a:rPr lang="ru-RU" sz="2400" dirty="0"/>
              <a:t>;</a:t>
            </a:r>
          </a:p>
          <a:p>
            <a:pPr algn="just"/>
            <a:r>
              <a:rPr lang="ru-RU" sz="2400" dirty="0" err="1"/>
              <a:t>здатність</a:t>
            </a:r>
            <a:r>
              <a:rPr lang="ru-RU" sz="2400" dirty="0"/>
              <a:t> </a:t>
            </a:r>
            <a:r>
              <a:rPr lang="ru-RU" sz="2400" dirty="0" err="1"/>
              <a:t>проводити</a:t>
            </a:r>
            <a:r>
              <a:rPr lang="ru-RU" sz="2400" dirty="0"/>
              <a:t> </a:t>
            </a:r>
            <a:r>
              <a:rPr lang="ru-RU" sz="2400" dirty="0" err="1"/>
              <a:t>внутрішній</a:t>
            </a:r>
            <a:r>
              <a:rPr lang="ru-RU" sz="2400" dirty="0"/>
              <a:t> </a:t>
            </a:r>
            <a:r>
              <a:rPr lang="ru-RU" sz="2400" dirty="0" err="1"/>
              <a:t>моніторинг</a:t>
            </a:r>
            <a:r>
              <a:rPr lang="ru-RU" sz="2400" dirty="0"/>
              <a:t> </a:t>
            </a:r>
            <a:r>
              <a:rPr lang="ru-RU" sz="2400" dirty="0" err="1"/>
              <a:t>якості</a:t>
            </a:r>
            <a:r>
              <a:rPr lang="ru-RU" sz="2400" dirty="0"/>
              <a:t> </a:t>
            </a:r>
            <a:r>
              <a:rPr lang="ru-RU" sz="2400" dirty="0" err="1"/>
              <a:t>освіти</a:t>
            </a:r>
            <a:r>
              <a:rPr lang="ru-RU" sz="2400" dirty="0"/>
              <a:t>;</a:t>
            </a:r>
          </a:p>
          <a:p>
            <a:pPr algn="just"/>
            <a:r>
              <a:rPr lang="ru-RU" sz="2400" dirty="0" err="1"/>
              <a:t>здатність</a:t>
            </a:r>
            <a:r>
              <a:rPr lang="ru-RU" sz="2400" dirty="0"/>
              <a:t> </a:t>
            </a:r>
            <a:r>
              <a:rPr lang="ru-RU" sz="2400" dirty="0" err="1"/>
              <a:t>забезпечувати</a:t>
            </a:r>
            <a:r>
              <a:rPr lang="ru-RU" sz="2400" dirty="0"/>
              <a:t> </a:t>
            </a:r>
            <a:r>
              <a:rPr lang="ru-RU" sz="2400" dirty="0" err="1"/>
              <a:t>формування</a:t>
            </a:r>
            <a:r>
              <a:rPr lang="ru-RU" sz="2400" dirty="0"/>
              <a:t> </a:t>
            </a:r>
            <a:r>
              <a:rPr lang="ru-RU" sz="2400" dirty="0" err="1"/>
              <a:t>культури</a:t>
            </a:r>
            <a:r>
              <a:rPr lang="ru-RU" sz="2400" dirty="0"/>
              <a:t> </a:t>
            </a:r>
            <a:r>
              <a:rPr lang="ru-RU" sz="2400" dirty="0" err="1"/>
              <a:t>академічної</a:t>
            </a:r>
            <a:r>
              <a:rPr lang="ru-RU" sz="2400" dirty="0"/>
              <a:t> </a:t>
            </a:r>
            <a:r>
              <a:rPr lang="ru-RU" sz="2400" dirty="0" err="1"/>
              <a:t>доброчесності</a:t>
            </a:r>
            <a:r>
              <a:rPr lang="ru-RU" sz="2400" dirty="0"/>
              <a:t> в </a:t>
            </a:r>
            <a:r>
              <a:rPr lang="ru-RU" sz="2400" dirty="0" err="1"/>
              <a:t>учасників</a:t>
            </a:r>
            <a:r>
              <a:rPr lang="ru-RU" sz="2400" dirty="0"/>
              <a:t> </a:t>
            </a:r>
            <a:r>
              <a:rPr lang="ru-RU" sz="2400" dirty="0" err="1"/>
              <a:t>освітнього</a:t>
            </a:r>
            <a:r>
              <a:rPr lang="ru-RU" sz="2400" dirty="0"/>
              <a:t> </a:t>
            </a:r>
            <a:r>
              <a:rPr lang="ru-RU" sz="2400" dirty="0" err="1"/>
              <a:t>процесу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361" y="0"/>
            <a:ext cx="1176283" cy="121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139" y="6169025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226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8060" y="795647"/>
            <a:ext cx="9255946" cy="58950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b="1" dirty="0">
                <a:solidFill>
                  <a:srgbClr val="00B050"/>
                </a:solidFill>
              </a:rPr>
              <a:t>2.2. Компетентність організації діяльності закладу освіти на засадах зовнішньої системи забезпечення якості освіти:</a:t>
            </a:r>
          </a:p>
          <a:p>
            <a:pPr algn="just">
              <a:buFontTx/>
              <a:buChar char="-"/>
            </a:pPr>
            <a:r>
              <a:rPr lang="uk-UA" sz="2400" dirty="0"/>
              <a:t>здатність забезпечити участь закладу освіти у заходах/процедурах системи зовнішнього забезпечення якості освіти;</a:t>
            </a:r>
          </a:p>
          <a:p>
            <a:pPr algn="just">
              <a:buFontTx/>
              <a:buChar char="-"/>
            </a:pPr>
            <a:r>
              <a:rPr lang="uk-UA" sz="2400" dirty="0"/>
              <a:t>здатність аналізувати та враховувати результати заходів системи зовнішнього забезпечення якості освіти;</a:t>
            </a:r>
          </a:p>
          <a:p>
            <a:pPr algn="just">
              <a:buFontTx/>
              <a:buChar char="-"/>
            </a:pPr>
            <a:r>
              <a:rPr lang="uk-UA" sz="2400" dirty="0"/>
              <a:t>здатність аналізувати та враховувати результати зовнішнього моніторингу якості освіти.</a:t>
            </a:r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029" y="85484"/>
            <a:ext cx="1847248" cy="1914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5029" y="6001823"/>
            <a:ext cx="1737511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82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6256"/>
            <a:ext cx="8953554" cy="12944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B050"/>
                </a:solidFill>
              </a:rPr>
              <a:t>Трудова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функція</a:t>
            </a:r>
            <a:r>
              <a:rPr lang="ru-RU" b="1" dirty="0">
                <a:solidFill>
                  <a:srgbClr val="00B050"/>
                </a:solidFill>
              </a:rPr>
              <a:t> «</a:t>
            </a:r>
            <a:r>
              <a:rPr lang="ru-RU" b="1" dirty="0" err="1">
                <a:solidFill>
                  <a:srgbClr val="00B050"/>
                </a:solidFill>
              </a:rPr>
              <a:t>Забезпечення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партнерської</a:t>
            </a:r>
            <a:r>
              <a:rPr lang="ru-RU" b="1" dirty="0">
                <a:solidFill>
                  <a:srgbClr val="00B050"/>
                </a:solidFill>
              </a:rPr>
              <a:t> та </a:t>
            </a:r>
            <a:r>
              <a:rPr lang="ru-RU" b="1" dirty="0" err="1">
                <a:solidFill>
                  <a:srgbClr val="00B050"/>
                </a:solidFill>
              </a:rPr>
              <a:t>мережевої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взаємодії</a:t>
            </a:r>
            <a:r>
              <a:rPr lang="ru-RU" b="1" dirty="0">
                <a:solidFill>
                  <a:srgbClr val="00B050"/>
                </a:solidFill>
              </a:rPr>
              <a:t>» та </a:t>
            </a:r>
            <a:r>
              <a:rPr lang="ru-RU" b="1" dirty="0" err="1">
                <a:solidFill>
                  <a:srgbClr val="00B050"/>
                </a:solidFill>
              </a:rPr>
              <a:t>професійні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компетентності</a:t>
            </a:r>
            <a:r>
              <a:rPr lang="ru-RU" b="1" dirty="0">
                <a:solidFill>
                  <a:srgbClr val="00B050"/>
                </a:solidFill>
              </a:rPr>
              <a:t>, </a:t>
            </a:r>
            <a:r>
              <a:rPr lang="ru-RU" b="1" dirty="0" err="1">
                <a:solidFill>
                  <a:srgbClr val="00B050"/>
                </a:solidFill>
              </a:rPr>
              <a:t>необхідні</a:t>
            </a:r>
            <a:r>
              <a:rPr lang="ru-RU" b="1" dirty="0">
                <a:solidFill>
                  <a:srgbClr val="00B050"/>
                </a:solidFill>
              </a:rPr>
              <a:t> для </a:t>
            </a:r>
            <a:r>
              <a:rPr lang="ru-RU" b="1" dirty="0" err="1">
                <a:solidFill>
                  <a:srgbClr val="00B050"/>
                </a:solidFill>
              </a:rPr>
              <a:t>її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виконання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b="1" dirty="0">
                <a:solidFill>
                  <a:srgbClr val="00B050"/>
                </a:solidFill>
              </a:rPr>
              <a:t>3.1. </a:t>
            </a:r>
            <a:r>
              <a:rPr lang="ru-RU" sz="2000" b="1" dirty="0" err="1">
                <a:solidFill>
                  <a:srgbClr val="00B050"/>
                </a:solidFill>
              </a:rPr>
              <a:t>Лідерська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компетентність</a:t>
            </a:r>
            <a:r>
              <a:rPr lang="ru-RU" sz="2000" b="1" dirty="0">
                <a:solidFill>
                  <a:srgbClr val="00B050"/>
                </a:solidFill>
              </a:rPr>
              <a:t>:</a:t>
            </a:r>
          </a:p>
          <a:p>
            <a:pPr algn="just"/>
            <a:r>
              <a:rPr lang="ru-RU" sz="2000" dirty="0" err="1"/>
              <a:t>Здатність</a:t>
            </a:r>
            <a:r>
              <a:rPr lang="ru-RU" sz="2000" dirty="0"/>
              <a:t> </a:t>
            </a:r>
            <a:r>
              <a:rPr lang="ru-RU" sz="2000" dirty="0" err="1"/>
              <a:t>здійснювати</a:t>
            </a:r>
            <a:r>
              <a:rPr lang="ru-RU" sz="2000" dirty="0"/>
              <a:t> </a:t>
            </a:r>
            <a:r>
              <a:rPr lang="ru-RU" sz="2000" dirty="0" err="1"/>
              <a:t>позитивний</a:t>
            </a:r>
            <a:r>
              <a:rPr lang="ru-RU" sz="2000" dirty="0"/>
              <a:t> </a:t>
            </a:r>
            <a:r>
              <a:rPr lang="ru-RU" sz="2000" dirty="0" err="1"/>
              <a:t>вплив</a:t>
            </a:r>
            <a:r>
              <a:rPr lang="ru-RU" sz="2000" dirty="0"/>
              <a:t> на </a:t>
            </a:r>
            <a:r>
              <a:rPr lang="ru-RU" sz="2000" dirty="0" err="1"/>
              <a:t>колектив</a:t>
            </a:r>
            <a:r>
              <a:rPr lang="ru-RU" sz="2000" dirty="0"/>
              <a:t> закладу, </a:t>
            </a:r>
            <a:r>
              <a:rPr lang="ru-RU" sz="2000" dirty="0" err="1"/>
              <a:t>окремих</a:t>
            </a:r>
            <a:r>
              <a:rPr lang="ru-RU" sz="2000" dirty="0"/>
              <a:t> </a:t>
            </a:r>
            <a:r>
              <a:rPr lang="ru-RU" sz="2000" dirty="0" err="1"/>
              <a:t>осіб</a:t>
            </a:r>
            <a:r>
              <a:rPr lang="ru-RU" sz="2000" dirty="0"/>
              <a:t> і </a:t>
            </a:r>
            <a:r>
              <a:rPr lang="ru-RU" sz="2000" dirty="0" err="1"/>
              <a:t>групи</a:t>
            </a:r>
            <a:r>
              <a:rPr lang="ru-RU" sz="2000" dirty="0"/>
              <a:t> </a:t>
            </a:r>
            <a:r>
              <a:rPr lang="ru-RU" sz="2000" dirty="0" err="1"/>
              <a:t>осіб</a:t>
            </a:r>
            <a:r>
              <a:rPr lang="ru-RU" sz="2000" dirty="0"/>
              <a:t>, </a:t>
            </a:r>
            <a:r>
              <a:rPr lang="ru-RU" sz="2000" dirty="0" err="1"/>
              <a:t>спрямовуючи</a:t>
            </a:r>
            <a:r>
              <a:rPr lang="ru-RU" sz="2000" dirty="0"/>
              <a:t> </a:t>
            </a:r>
            <a:r>
              <a:rPr lang="ru-RU" sz="2000" dirty="0" err="1"/>
              <a:t>їхні</a:t>
            </a:r>
            <a:r>
              <a:rPr lang="ru-RU" sz="2000" dirty="0"/>
              <a:t> </a:t>
            </a:r>
            <a:r>
              <a:rPr lang="ru-RU" sz="2000" dirty="0" err="1"/>
              <a:t>зусилля</a:t>
            </a:r>
            <a:r>
              <a:rPr lang="ru-RU" sz="2000" dirty="0"/>
              <a:t> на </a:t>
            </a:r>
            <a:r>
              <a:rPr lang="ru-RU" sz="2000" dirty="0" err="1"/>
              <a:t>досягнення</a:t>
            </a:r>
            <a:r>
              <a:rPr lang="ru-RU" sz="2000" dirty="0"/>
              <a:t> </a:t>
            </a:r>
            <a:r>
              <a:rPr lang="ru-RU" sz="2000" dirty="0" err="1"/>
              <a:t>стратегічних</a:t>
            </a:r>
            <a:r>
              <a:rPr lang="ru-RU" sz="2000" dirty="0"/>
              <a:t> </a:t>
            </a:r>
            <a:r>
              <a:rPr lang="ru-RU" sz="2000" dirty="0" err="1"/>
              <a:t>цілей</a:t>
            </a:r>
            <a:r>
              <a:rPr lang="ru-RU" sz="2000" dirty="0"/>
              <a:t> закладу </a:t>
            </a:r>
            <a:r>
              <a:rPr lang="ru-RU" sz="2000" dirty="0" err="1"/>
              <a:t>освіти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err="1"/>
              <a:t>здатність</a:t>
            </a:r>
            <a:r>
              <a:rPr lang="ru-RU" sz="2000" dirty="0"/>
              <a:t> </a:t>
            </a:r>
            <a:r>
              <a:rPr lang="ru-RU" sz="2000" dirty="0" err="1"/>
              <a:t>швидко</a:t>
            </a:r>
            <a:r>
              <a:rPr lang="ru-RU" sz="2000" dirty="0"/>
              <a:t> </a:t>
            </a:r>
            <a:r>
              <a:rPr lang="ru-RU" sz="2000" dirty="0" err="1"/>
              <a:t>реагувати</a:t>
            </a:r>
            <a:r>
              <a:rPr lang="ru-RU" sz="2000" dirty="0"/>
              <a:t> на </a:t>
            </a:r>
            <a:r>
              <a:rPr lang="ru-RU" sz="2000" dirty="0" err="1"/>
              <a:t>зміни</a:t>
            </a:r>
            <a:r>
              <a:rPr lang="ru-RU" sz="2000" dirty="0"/>
              <a:t> і </a:t>
            </a:r>
            <a:r>
              <a:rPr lang="ru-RU" sz="2000" dirty="0" err="1"/>
              <a:t>формувати</a:t>
            </a:r>
            <a:r>
              <a:rPr lang="ru-RU" sz="2000" dirty="0"/>
              <a:t> </a:t>
            </a:r>
            <a:r>
              <a:rPr lang="ru-RU" sz="2000" dirty="0" err="1"/>
              <a:t>гнучкість</a:t>
            </a:r>
            <a:r>
              <a:rPr lang="ru-RU" sz="2000" dirty="0"/>
              <a:t> та </a:t>
            </a:r>
            <a:r>
              <a:rPr lang="ru-RU" sz="2000" dirty="0" err="1"/>
              <a:t>адаптивність</a:t>
            </a:r>
            <a:r>
              <a:rPr lang="ru-RU" sz="2000" dirty="0"/>
              <a:t> у </a:t>
            </a:r>
            <a:r>
              <a:rPr lang="ru-RU" sz="2000" dirty="0" err="1"/>
              <a:t>всіх</a:t>
            </a:r>
            <a:r>
              <a:rPr lang="ru-RU" sz="2000" dirty="0"/>
              <a:t> </a:t>
            </a:r>
            <a:r>
              <a:rPr lang="ru-RU" sz="2000" dirty="0" err="1"/>
              <a:t>учасників</a:t>
            </a:r>
            <a:r>
              <a:rPr lang="ru-RU" sz="2000" dirty="0"/>
              <a:t> </a:t>
            </a:r>
            <a:r>
              <a:rPr lang="ru-RU" sz="2000" dirty="0" err="1"/>
              <a:t>освітнього</a:t>
            </a:r>
            <a:r>
              <a:rPr lang="ru-RU" sz="2000" dirty="0"/>
              <a:t> </a:t>
            </a:r>
            <a:r>
              <a:rPr lang="ru-RU" sz="2000" dirty="0" err="1"/>
              <a:t>процесу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err="1"/>
              <a:t>здатність</a:t>
            </a:r>
            <a:r>
              <a:rPr lang="ru-RU" sz="2000" dirty="0"/>
              <a:t> </a:t>
            </a:r>
            <a:r>
              <a:rPr lang="ru-RU" sz="2000" dirty="0" err="1"/>
              <a:t>використовувати</a:t>
            </a:r>
            <a:r>
              <a:rPr lang="ru-RU" sz="2000" dirty="0"/>
              <a:t> </a:t>
            </a:r>
            <a:r>
              <a:rPr lang="ru-RU" sz="2000" dirty="0" err="1"/>
              <a:t>сучасні</a:t>
            </a:r>
            <a:r>
              <a:rPr lang="ru-RU" sz="2000" dirty="0"/>
              <a:t> </a:t>
            </a:r>
            <a:r>
              <a:rPr lang="ru-RU" sz="2000" dirty="0" err="1"/>
              <a:t>форми</a:t>
            </a:r>
            <a:r>
              <a:rPr lang="ru-RU" sz="2000" dirty="0"/>
              <a:t> і </a:t>
            </a:r>
            <a:r>
              <a:rPr lang="ru-RU" sz="2000" dirty="0" err="1"/>
              <a:t>методи</a:t>
            </a:r>
            <a:r>
              <a:rPr lang="ru-RU" sz="2000" dirty="0"/>
              <a:t> </a:t>
            </a:r>
            <a:r>
              <a:rPr lang="ru-RU" sz="2000" dirty="0" err="1"/>
              <a:t>комунікації</a:t>
            </a:r>
            <a:r>
              <a:rPr lang="ru-RU" sz="2000" dirty="0"/>
              <a:t>, </a:t>
            </a:r>
            <a:r>
              <a:rPr lang="ru-RU" sz="2000" dirty="0" err="1"/>
              <a:t>співпраці</a:t>
            </a:r>
            <a:r>
              <a:rPr lang="ru-RU" sz="2000" dirty="0"/>
              <a:t> та </a:t>
            </a:r>
            <a:r>
              <a:rPr lang="ru-RU" sz="2000" dirty="0" err="1"/>
              <a:t>взаємодії</a:t>
            </a:r>
            <a:r>
              <a:rPr lang="ru-RU" sz="2000" dirty="0"/>
              <a:t>, у тому </a:t>
            </a:r>
            <a:r>
              <a:rPr lang="ru-RU" sz="2000" dirty="0" err="1"/>
              <a:t>числі</a:t>
            </a:r>
            <a:r>
              <a:rPr lang="ru-RU" sz="2000" dirty="0"/>
              <a:t> з </a:t>
            </a:r>
            <a:r>
              <a:rPr lang="ru-RU" sz="2000" dirty="0" err="1"/>
              <a:t>використанням</a:t>
            </a:r>
            <a:r>
              <a:rPr lang="ru-RU" sz="2000" dirty="0"/>
              <a:t> </a:t>
            </a:r>
            <a:r>
              <a:rPr lang="ru-RU" sz="2000" dirty="0" err="1"/>
              <a:t>цифрових</a:t>
            </a:r>
            <a:r>
              <a:rPr lang="ru-RU" sz="2000" dirty="0"/>
              <a:t> </a:t>
            </a:r>
            <a:r>
              <a:rPr lang="ru-RU" sz="2000" dirty="0" err="1"/>
              <a:t>технологій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 err="1"/>
              <a:t>здатність</a:t>
            </a:r>
            <a:r>
              <a:rPr lang="ru-RU" sz="2000" dirty="0"/>
              <a:t> </a:t>
            </a:r>
            <a:r>
              <a:rPr lang="ru-RU" sz="2000" dirty="0" err="1"/>
              <a:t>представляти</a:t>
            </a:r>
            <a:r>
              <a:rPr lang="ru-RU" sz="2000" dirty="0"/>
              <a:t> </a:t>
            </a:r>
            <a:r>
              <a:rPr lang="ru-RU" sz="2000" dirty="0" err="1"/>
              <a:t>інтереси</a:t>
            </a:r>
            <a:r>
              <a:rPr lang="ru-RU" sz="2000" dirty="0"/>
              <a:t> закладу </a:t>
            </a:r>
            <a:r>
              <a:rPr lang="ru-RU" sz="2000" dirty="0" err="1"/>
              <a:t>освіти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62" y="118752"/>
            <a:ext cx="1325286" cy="137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739" y="6169025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125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211" y="211873"/>
            <a:ext cx="10381784" cy="66461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000" b="1" dirty="0">
                <a:solidFill>
                  <a:srgbClr val="00B050"/>
                </a:solidFill>
              </a:rPr>
              <a:t>3.2. </a:t>
            </a:r>
            <a:r>
              <a:rPr lang="uk-UA" sz="2000" b="1" dirty="0" err="1">
                <a:solidFill>
                  <a:srgbClr val="00B050"/>
                </a:solidFill>
              </a:rPr>
              <a:t>Емоційно</a:t>
            </a:r>
            <a:r>
              <a:rPr lang="uk-UA" sz="2000" b="1" dirty="0">
                <a:solidFill>
                  <a:srgbClr val="00B050"/>
                </a:solidFill>
              </a:rPr>
              <a:t>-етична компетентність:</a:t>
            </a:r>
          </a:p>
          <a:p>
            <a:pPr algn="just">
              <a:buFontTx/>
              <a:buChar char="-"/>
            </a:pPr>
            <a:r>
              <a:rPr lang="uk-UA" sz="2000" dirty="0"/>
              <a:t>здатність сприяти розвитку в учасників освітнього процесу поваги та дбайливого ставлення до національних, історичних, культурних цінностей, нематеріальної культурної спадщини українського народу;</a:t>
            </a:r>
          </a:p>
          <a:p>
            <a:pPr algn="just">
              <a:buFontTx/>
              <a:buChar char="-"/>
            </a:pPr>
            <a:r>
              <a:rPr lang="uk-UA" sz="2000" dirty="0"/>
              <a:t>здатність до сприяння в дотриманні учасниками освітнього процесу педагогічної етики, культури спілкування, доброчесності та добропорядності;</a:t>
            </a:r>
          </a:p>
          <a:p>
            <a:pPr algn="just">
              <a:buFontTx/>
              <a:buChar char="-"/>
            </a:pPr>
            <a:r>
              <a:rPr lang="uk-UA" sz="2000" dirty="0"/>
              <a:t>здатність усвідомлювати особисті відчуття та почуття, управляти власними емоційними станами, створювати позитивний психологічний клімат упродовж організації суб'єкт – суб'єктної взаємодії.</a:t>
            </a:r>
          </a:p>
          <a:p>
            <a:pPr marL="0" indent="0" algn="just">
              <a:buNone/>
            </a:pPr>
            <a:r>
              <a:rPr lang="uk-UA" sz="2000" b="1" dirty="0">
                <a:solidFill>
                  <a:srgbClr val="00B050"/>
                </a:solidFill>
              </a:rPr>
              <a:t>3.3. К</a:t>
            </a:r>
            <a:r>
              <a:rPr lang="ru-RU" sz="2000" b="1" dirty="0" err="1">
                <a:solidFill>
                  <a:srgbClr val="00B050"/>
                </a:solidFill>
              </a:rPr>
              <a:t>омпетентність</a:t>
            </a:r>
            <a:r>
              <a:rPr lang="ru-RU" sz="2000" b="1" dirty="0">
                <a:solidFill>
                  <a:srgbClr val="00B050"/>
                </a:solidFill>
              </a:rPr>
              <a:t> </a:t>
            </a:r>
            <a:r>
              <a:rPr lang="ru-RU" sz="2000" b="1" dirty="0" err="1">
                <a:solidFill>
                  <a:srgbClr val="00B050"/>
                </a:solidFill>
              </a:rPr>
              <a:t>педагогічного</a:t>
            </a:r>
            <a:r>
              <a:rPr lang="ru-RU" sz="2000" b="1" dirty="0">
                <a:solidFill>
                  <a:srgbClr val="00B050"/>
                </a:solidFill>
              </a:rPr>
              <a:t>, </a:t>
            </a:r>
            <a:r>
              <a:rPr lang="ru-RU" sz="2000" b="1" dirty="0" err="1">
                <a:solidFill>
                  <a:srgbClr val="00B050"/>
                </a:solidFill>
              </a:rPr>
              <a:t>соціального</a:t>
            </a:r>
            <a:r>
              <a:rPr lang="ru-RU" sz="2000" b="1" dirty="0">
                <a:solidFill>
                  <a:srgbClr val="00B050"/>
                </a:solidFill>
              </a:rPr>
              <a:t> та </a:t>
            </a:r>
            <a:r>
              <a:rPr lang="ru-RU" sz="2000" b="1" dirty="0" err="1">
                <a:solidFill>
                  <a:srgbClr val="00B050"/>
                </a:solidFill>
              </a:rPr>
              <a:t>мережевого</a:t>
            </a:r>
            <a:r>
              <a:rPr lang="ru-RU" sz="2000" b="1" dirty="0">
                <a:solidFill>
                  <a:srgbClr val="00B050"/>
                </a:solidFill>
              </a:rPr>
              <a:t> партнерства:</a:t>
            </a:r>
          </a:p>
          <a:p>
            <a:pPr algn="just">
              <a:buFontTx/>
              <a:buChar char="-"/>
            </a:pPr>
            <a:r>
              <a:rPr lang="uk-UA" sz="2000" dirty="0"/>
              <a:t>здатність організовувати ефективну роботу колективу закладу освіти на засадах відкритості та толерантності;</a:t>
            </a:r>
          </a:p>
          <a:p>
            <a:pPr algn="just">
              <a:buFontTx/>
              <a:buChar char="-"/>
            </a:pPr>
            <a:r>
              <a:rPr lang="uk-UA" sz="2000" dirty="0"/>
              <a:t>здатність здійснювати прозору та відкриту інформаційну політику;</a:t>
            </a:r>
          </a:p>
          <a:p>
            <a:pPr algn="just">
              <a:buFontTx/>
              <a:buChar char="-"/>
            </a:pPr>
            <a:r>
              <a:rPr lang="uk-UA" sz="2000" dirty="0"/>
              <a:t>здатність забезпечувати умови для здійснення дієвого та відкритого громадського нагляду (контролю) за діяльністю закладу освіти;</a:t>
            </a:r>
          </a:p>
          <a:p>
            <a:pPr algn="just">
              <a:buFontTx/>
              <a:buChar char="-"/>
            </a:pPr>
            <a:r>
              <a:rPr lang="uk-UA" sz="2000" dirty="0"/>
              <a:t>здатність до забезпечення співпраці залучених фахівців (логопедів, психологів, асистентів учителя тощо) щодо надання додаткової підтримки особам з особливими освітніми потребами.</a:t>
            </a:r>
            <a:endParaRPr lang="ru-RU" sz="2000" dirty="0"/>
          </a:p>
          <a:p>
            <a:pPr marL="0" indent="0">
              <a:buNone/>
            </a:pPr>
            <a:endParaRPr lang="uk-UA" dirty="0"/>
          </a:p>
          <a:p>
            <a:pPr>
              <a:buFontTx/>
              <a:buChar char="-"/>
            </a:pPr>
            <a:endParaRPr lang="uk-UA" dirty="0"/>
          </a:p>
          <a:p>
            <a:pPr>
              <a:buFontTx/>
              <a:buChar char="-"/>
            </a:pPr>
            <a:endParaRPr lang="uk-UA" dirty="0"/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7360" y="85484"/>
            <a:ext cx="1574639" cy="16318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5923" y="6251493"/>
            <a:ext cx="1737511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80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32509"/>
            <a:ext cx="8811050" cy="106877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>
                <a:solidFill>
                  <a:srgbClr val="00B050"/>
                </a:solidFill>
              </a:rPr>
              <a:t>Трудова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функція</a:t>
            </a:r>
            <a:r>
              <a:rPr lang="ru-RU" sz="2800" b="1" dirty="0">
                <a:solidFill>
                  <a:srgbClr val="00B050"/>
                </a:solidFill>
              </a:rPr>
              <a:t> «</a:t>
            </a:r>
            <a:r>
              <a:rPr lang="ru-RU" sz="2800" b="1" dirty="0" err="1">
                <a:solidFill>
                  <a:srgbClr val="00B050"/>
                </a:solidFill>
              </a:rPr>
              <a:t>Організація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безпечного</a:t>
            </a:r>
            <a:r>
              <a:rPr lang="ru-RU" sz="2800" b="1" dirty="0">
                <a:solidFill>
                  <a:srgbClr val="00B050"/>
                </a:solidFill>
              </a:rPr>
              <a:t> і здорового </a:t>
            </a:r>
            <a:r>
              <a:rPr lang="ru-RU" sz="2800" b="1" dirty="0" err="1">
                <a:solidFill>
                  <a:srgbClr val="00B050"/>
                </a:solidFill>
              </a:rPr>
              <a:t>освітнього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середовища</a:t>
            </a:r>
            <a:r>
              <a:rPr lang="ru-RU" sz="2800" b="1" dirty="0">
                <a:solidFill>
                  <a:srgbClr val="00B050"/>
                </a:solidFill>
              </a:rPr>
              <a:t>» та </a:t>
            </a:r>
            <a:r>
              <a:rPr lang="ru-RU" sz="2800" b="1" dirty="0" err="1">
                <a:solidFill>
                  <a:srgbClr val="00B050"/>
                </a:solidFill>
              </a:rPr>
              <a:t>професійні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компетентності</a:t>
            </a:r>
            <a:r>
              <a:rPr lang="ru-RU" sz="2800" b="1" dirty="0">
                <a:solidFill>
                  <a:srgbClr val="00B050"/>
                </a:solidFill>
              </a:rPr>
              <a:t>, </a:t>
            </a:r>
            <a:r>
              <a:rPr lang="ru-RU" sz="2800" b="1" dirty="0" err="1">
                <a:solidFill>
                  <a:srgbClr val="00B050"/>
                </a:solidFill>
              </a:rPr>
              <a:t>необхідні</a:t>
            </a:r>
            <a:r>
              <a:rPr lang="ru-RU" sz="2800" b="1" dirty="0">
                <a:solidFill>
                  <a:srgbClr val="00B050"/>
                </a:solidFill>
              </a:rPr>
              <a:t> для </a:t>
            </a:r>
            <a:r>
              <a:rPr lang="ru-RU" sz="2800" b="1" dirty="0" err="1">
                <a:solidFill>
                  <a:srgbClr val="00B050"/>
                </a:solidFill>
              </a:rPr>
              <a:t>її</a:t>
            </a: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 err="1">
                <a:solidFill>
                  <a:srgbClr val="00B050"/>
                </a:solidFill>
              </a:rPr>
              <a:t>виконання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005" y="2160589"/>
            <a:ext cx="9547761" cy="454896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4.1. </a:t>
            </a:r>
            <a:r>
              <a:rPr lang="ru-RU" b="1" dirty="0" err="1">
                <a:solidFill>
                  <a:srgbClr val="00B050"/>
                </a:solidFill>
              </a:rPr>
              <a:t>Здоров’язбережувальна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компетентність</a:t>
            </a:r>
            <a:r>
              <a:rPr lang="ru-RU" b="1" dirty="0">
                <a:solidFill>
                  <a:srgbClr val="00B050"/>
                </a:solidFill>
              </a:rPr>
              <a:t>:</a:t>
            </a:r>
          </a:p>
          <a:p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сприятливі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в </a:t>
            </a:r>
            <a:r>
              <a:rPr lang="ru-RU" dirty="0" err="1"/>
              <a:t>освітньому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 для кожного </a:t>
            </a:r>
            <a:r>
              <a:rPr lang="ru-RU" dirty="0" err="1"/>
              <a:t>учня</a:t>
            </a:r>
            <a:r>
              <a:rPr lang="ru-RU" dirty="0"/>
              <a:t>,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індивідуальних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, потреб, </a:t>
            </a:r>
            <a:r>
              <a:rPr lang="ru-RU" dirty="0" err="1"/>
              <a:t>інтересів</a:t>
            </a:r>
            <a:r>
              <a:rPr lang="ru-RU" dirty="0"/>
              <a:t>;</a:t>
            </a:r>
          </a:p>
          <a:p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для </a:t>
            </a:r>
            <a:r>
              <a:rPr lang="ru-RU" dirty="0" err="1"/>
              <a:t>працівників</a:t>
            </a:r>
            <a:r>
              <a:rPr lang="ru-RU" dirty="0"/>
              <a:t> закладу </a:t>
            </a:r>
            <a:r>
              <a:rPr lang="ru-RU" dirty="0" err="1"/>
              <a:t>освіти</a:t>
            </a:r>
            <a:r>
              <a:rPr lang="ru-RU" dirty="0"/>
              <a:t>, </a:t>
            </a:r>
            <a:r>
              <a:rPr lang="ru-RU" dirty="0" err="1"/>
              <a:t>облаштовувати</a:t>
            </a:r>
            <a:r>
              <a:rPr lang="ru-RU" dirty="0"/>
              <a:t> </a:t>
            </a:r>
            <a:r>
              <a:rPr lang="ru-RU" dirty="0" err="1"/>
              <a:t>їхні</a:t>
            </a:r>
            <a:r>
              <a:rPr lang="ru-RU" dirty="0"/>
              <a:t> </a:t>
            </a:r>
            <a:r>
              <a:rPr lang="ru-RU" dirty="0" err="1"/>
              <a:t>робочі</a:t>
            </a:r>
            <a:r>
              <a:rPr lang="ru-RU" dirty="0"/>
              <a:t> </a:t>
            </a:r>
            <a:r>
              <a:rPr lang="ru-RU" dirty="0" err="1"/>
              <a:t>місця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санітарних</a:t>
            </a:r>
            <a:r>
              <a:rPr lang="ru-RU" dirty="0"/>
              <a:t> норм і правил;</a:t>
            </a:r>
          </a:p>
          <a:p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організувати</a:t>
            </a:r>
            <a:r>
              <a:rPr lang="ru-RU" dirty="0"/>
              <a:t> заходи з </a:t>
            </a:r>
            <a:r>
              <a:rPr lang="ru-RU" dirty="0" err="1"/>
              <a:t>охорони</a:t>
            </a:r>
            <a:r>
              <a:rPr lang="ru-RU" dirty="0"/>
              <a:t> </a:t>
            </a:r>
            <a:r>
              <a:rPr lang="ru-RU" dirty="0" err="1"/>
              <a:t>праці</a:t>
            </a:r>
            <a:r>
              <a:rPr lang="ru-RU" dirty="0"/>
              <a:t> та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життєдіяльності</a:t>
            </a:r>
            <a:r>
              <a:rPr lang="ru-RU" dirty="0"/>
              <a:t> </a:t>
            </a:r>
            <a:r>
              <a:rPr lang="ru-RU" dirty="0" err="1"/>
              <a:t>учасників</a:t>
            </a:r>
            <a:r>
              <a:rPr lang="ru-RU" dirty="0"/>
              <a:t> </a:t>
            </a:r>
            <a:r>
              <a:rPr lang="ru-RU" dirty="0" err="1"/>
              <a:t>освітнього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;</a:t>
            </a:r>
          </a:p>
          <a:p>
            <a:r>
              <a:rPr lang="ru-RU" dirty="0" err="1"/>
              <a:t>здатність</a:t>
            </a:r>
            <a:r>
              <a:rPr lang="ru-RU" dirty="0"/>
              <a:t> до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домедичної</a:t>
            </a:r>
            <a:r>
              <a:rPr lang="ru-RU" dirty="0"/>
              <a:t> </a:t>
            </a:r>
            <a:r>
              <a:rPr lang="ru-RU" dirty="0" err="1"/>
              <a:t>допомоги</a:t>
            </a:r>
            <a:r>
              <a:rPr lang="ru-RU" dirty="0"/>
              <a:t> </a:t>
            </a:r>
            <a:r>
              <a:rPr lang="ru-RU" dirty="0" err="1"/>
              <a:t>учням</a:t>
            </a:r>
            <a:r>
              <a:rPr lang="ru-RU" dirty="0"/>
              <a:t> і </a:t>
            </a:r>
            <a:r>
              <a:rPr lang="ru-RU" dirty="0" err="1"/>
              <a:t>працівникам</a:t>
            </a:r>
            <a:r>
              <a:rPr lang="ru-RU" dirty="0"/>
              <a:t> закладу </a:t>
            </a:r>
            <a:r>
              <a:rPr lang="ru-RU" dirty="0" err="1"/>
              <a:t>освіти</a:t>
            </a:r>
            <a:r>
              <a:rPr lang="ru-RU" dirty="0"/>
              <a:t>,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харчування</a:t>
            </a:r>
            <a:r>
              <a:rPr lang="ru-RU" dirty="0"/>
              <a:t>;</a:t>
            </a:r>
          </a:p>
          <a:p>
            <a:r>
              <a:rPr lang="ru-RU" dirty="0" err="1"/>
              <a:t>здатність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унеможливлюють</a:t>
            </a:r>
            <a:r>
              <a:rPr lang="ru-RU" dirty="0"/>
              <a:t> </a:t>
            </a:r>
            <a:r>
              <a:rPr lang="ru-RU" dirty="0" err="1"/>
              <a:t>заподіяння</a:t>
            </a:r>
            <a:r>
              <a:rPr lang="ru-RU" dirty="0"/>
              <a:t> </a:t>
            </a:r>
            <a:r>
              <a:rPr lang="ru-RU" dirty="0" err="1"/>
              <a:t>учасникам</a:t>
            </a:r>
            <a:r>
              <a:rPr lang="ru-RU" dirty="0"/>
              <a:t> </a:t>
            </a:r>
            <a:r>
              <a:rPr lang="ru-RU" dirty="0" err="1"/>
              <a:t>освітнього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фізичної</a:t>
            </a:r>
            <a:r>
              <a:rPr lang="ru-RU" dirty="0"/>
              <a:t>, </a:t>
            </a:r>
            <a:r>
              <a:rPr lang="ru-RU" dirty="0" err="1"/>
              <a:t>майнової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моральної</a:t>
            </a:r>
            <a:r>
              <a:rPr lang="ru-RU" dirty="0"/>
              <a:t> </a:t>
            </a:r>
            <a:r>
              <a:rPr lang="ru-RU" dirty="0" err="1"/>
              <a:t>шкоди</a:t>
            </a:r>
            <a:r>
              <a:rPr lang="ru-RU" dirty="0"/>
              <a:t>;</a:t>
            </a:r>
          </a:p>
          <a:p>
            <a:r>
              <a:rPr lang="ru-RU" dirty="0" err="1"/>
              <a:t>здатність</a:t>
            </a:r>
            <a:r>
              <a:rPr lang="ru-RU" dirty="0"/>
              <a:t> до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безпечного</a:t>
            </a:r>
            <a:r>
              <a:rPr lang="ru-RU" dirty="0"/>
              <a:t> цифрового </a:t>
            </a:r>
            <a:r>
              <a:rPr lang="ru-RU" dirty="0" err="1"/>
              <a:t>освітнього</a:t>
            </a:r>
            <a:r>
              <a:rPr lang="ru-RU" dirty="0"/>
              <a:t> </a:t>
            </a:r>
            <a:r>
              <a:rPr lang="ru-RU" dirty="0" err="1"/>
              <a:t>середовища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942" y="95002"/>
            <a:ext cx="1348209" cy="139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986" y="6169025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057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76894"/>
            <a:ext cx="8822926" cy="536446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>
                <a:solidFill>
                  <a:srgbClr val="00B050"/>
                </a:solidFill>
              </a:rPr>
              <a:t>4.2. </a:t>
            </a:r>
            <a:r>
              <a:rPr lang="ru-RU" sz="2400" b="1" dirty="0" err="1">
                <a:solidFill>
                  <a:srgbClr val="00B050"/>
                </a:solidFill>
              </a:rPr>
              <a:t>Інклюзивна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компетентність</a:t>
            </a:r>
            <a:r>
              <a:rPr lang="ru-RU" sz="2400" b="1" dirty="0">
                <a:solidFill>
                  <a:srgbClr val="00B050"/>
                </a:solidFill>
              </a:rPr>
              <a:t>:</a:t>
            </a:r>
          </a:p>
          <a:p>
            <a:pPr algn="just">
              <a:buFontTx/>
              <a:buChar char="-"/>
            </a:pPr>
            <a:r>
              <a:rPr lang="uk-UA" sz="2400" dirty="0"/>
              <a:t>Забезпечення інклюзивного освітнього середовища;</a:t>
            </a:r>
          </a:p>
          <a:p>
            <a:pPr algn="just">
              <a:buFontTx/>
              <a:buChar char="-"/>
            </a:pPr>
            <a:r>
              <a:rPr lang="uk-UA" sz="2400" dirty="0"/>
              <a:t>здатність до організації забезпечення інклюзивного навчання, психолого-педагогічного супроводу учнів із особливими потребами.</a:t>
            </a:r>
          </a:p>
          <a:p>
            <a:pPr marL="0" indent="0" algn="just">
              <a:buNone/>
            </a:pPr>
            <a:r>
              <a:rPr lang="uk-UA" sz="2400" b="1" dirty="0">
                <a:solidFill>
                  <a:srgbClr val="00B050"/>
                </a:solidFill>
              </a:rPr>
              <a:t>4.3. </a:t>
            </a:r>
            <a:r>
              <a:rPr lang="uk-UA" sz="2400" b="1" dirty="0" err="1">
                <a:solidFill>
                  <a:srgbClr val="00B050"/>
                </a:solidFill>
              </a:rPr>
              <a:t>Проєктувальна</a:t>
            </a:r>
            <a:r>
              <a:rPr lang="uk-UA" sz="2400" b="1" dirty="0">
                <a:solidFill>
                  <a:srgbClr val="00B050"/>
                </a:solidFill>
              </a:rPr>
              <a:t> компетентність:</a:t>
            </a:r>
          </a:p>
          <a:p>
            <a:pPr algn="just">
              <a:buFontTx/>
              <a:buChar char="-"/>
            </a:pPr>
            <a:r>
              <a:rPr lang="uk-UA" sz="2400" dirty="0"/>
              <a:t>здатність використовувати технології </a:t>
            </a:r>
            <a:r>
              <a:rPr lang="uk-UA" sz="2400" dirty="0" err="1"/>
              <a:t>проєктування</a:t>
            </a:r>
            <a:r>
              <a:rPr lang="uk-UA" sz="2400" dirty="0"/>
              <a:t> в управлінській діяльності.</a:t>
            </a:r>
          </a:p>
          <a:p>
            <a:pPr marL="0" indent="0">
              <a:buNone/>
            </a:pPr>
            <a:endParaRPr lang="uk-UA" dirty="0"/>
          </a:p>
          <a:p>
            <a:pPr>
              <a:buFontTx/>
              <a:buChar char="-"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60" y="245327"/>
            <a:ext cx="1572904" cy="16338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5653" y="6041362"/>
            <a:ext cx="1737511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1300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77334" y="158798"/>
            <a:ext cx="8596668" cy="133749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rgbClr val="00B050"/>
                </a:solidFill>
              </a:rPr>
              <a:t>Трудова функція «Забезпечення власного безперервного професійного розвитку»</a:t>
            </a:r>
            <a:r>
              <a:rPr lang="ru-RU" b="1" dirty="0">
                <a:solidFill>
                  <a:srgbClr val="00B050"/>
                </a:solidFill>
              </a:rPr>
              <a:t> та </a:t>
            </a:r>
            <a:r>
              <a:rPr lang="ru-RU" b="1" dirty="0" err="1">
                <a:solidFill>
                  <a:srgbClr val="00B050"/>
                </a:solidFill>
              </a:rPr>
              <a:t>професійні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компетентності</a:t>
            </a:r>
            <a:r>
              <a:rPr lang="ru-RU" b="1" dirty="0">
                <a:solidFill>
                  <a:srgbClr val="00B050"/>
                </a:solidFill>
              </a:rPr>
              <a:t>, </a:t>
            </a:r>
            <a:r>
              <a:rPr lang="ru-RU" b="1" dirty="0" err="1">
                <a:solidFill>
                  <a:srgbClr val="00B050"/>
                </a:solidFill>
              </a:rPr>
              <a:t>необхідні</a:t>
            </a:r>
            <a:r>
              <a:rPr lang="ru-RU" b="1" dirty="0">
                <a:solidFill>
                  <a:srgbClr val="00B050"/>
                </a:solidFill>
              </a:rPr>
              <a:t> для </a:t>
            </a:r>
            <a:r>
              <a:rPr lang="ru-RU" b="1" dirty="0" err="1">
                <a:solidFill>
                  <a:srgbClr val="00B050"/>
                </a:solidFill>
              </a:rPr>
              <a:t>її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виконання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uk-UA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411" y="158797"/>
            <a:ext cx="1572904" cy="16338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107" y="6169092"/>
            <a:ext cx="1737511" cy="68890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8139" y="2828836"/>
            <a:ext cx="955963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5.1. </a:t>
            </a:r>
            <a:r>
              <a:rPr lang="ru-RU" sz="2400" b="1" dirty="0" err="1">
                <a:solidFill>
                  <a:srgbClr val="00B050"/>
                </a:solidFill>
              </a:rPr>
              <a:t>Інноваційна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компетентність</a:t>
            </a:r>
            <a:r>
              <a:rPr lang="ru-RU" sz="2400" b="1" dirty="0">
                <a:solidFill>
                  <a:srgbClr val="00B050"/>
                </a:solidFill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ru-RU" sz="2400" dirty="0" err="1"/>
              <a:t>здатність</a:t>
            </a:r>
            <a:r>
              <a:rPr lang="ru-RU" sz="2400" dirty="0"/>
              <a:t> </a:t>
            </a:r>
            <a:r>
              <a:rPr lang="ru-RU" sz="2400" dirty="0" err="1"/>
              <a:t>генерувати</a:t>
            </a:r>
            <a:r>
              <a:rPr lang="ru-RU" sz="2400" dirty="0"/>
              <a:t> та </a:t>
            </a:r>
            <a:r>
              <a:rPr lang="ru-RU" sz="2400" dirty="0" err="1"/>
              <a:t>впроваджувати</a:t>
            </a:r>
            <a:r>
              <a:rPr lang="ru-RU" sz="2400" dirty="0"/>
              <a:t> в </a:t>
            </a:r>
            <a:r>
              <a:rPr lang="ru-RU" sz="2400" dirty="0" err="1"/>
              <a:t>управлінську</a:t>
            </a:r>
            <a:r>
              <a:rPr lang="ru-RU" sz="2400" dirty="0"/>
              <a:t> практику </a:t>
            </a:r>
            <a:r>
              <a:rPr lang="ru-RU" sz="2400" dirty="0" err="1"/>
              <a:t>нові</a:t>
            </a:r>
            <a:r>
              <a:rPr lang="ru-RU" sz="2400" dirty="0"/>
              <a:t>, </a:t>
            </a:r>
            <a:r>
              <a:rPr lang="ru-RU" sz="2400" dirty="0" err="1"/>
              <a:t>перспективні</a:t>
            </a:r>
            <a:r>
              <a:rPr lang="ru-RU" sz="2400" dirty="0"/>
              <a:t> </a:t>
            </a:r>
            <a:r>
              <a:rPr lang="ru-RU" sz="2400" dirty="0" err="1"/>
              <a:t>ідеї</a:t>
            </a:r>
            <a:r>
              <a:rPr lang="ru-RU" sz="2400" dirty="0"/>
              <a:t>, </a:t>
            </a:r>
            <a:r>
              <a:rPr lang="ru-RU" sz="2400" dirty="0" err="1"/>
              <a:t>освітні</a:t>
            </a:r>
            <a:r>
              <a:rPr lang="ru-RU" sz="2400" dirty="0"/>
              <a:t> </a:t>
            </a:r>
            <a:r>
              <a:rPr lang="ru-RU" sz="2400" dirty="0" err="1"/>
              <a:t>інновації</a:t>
            </a:r>
            <a:r>
              <a:rPr lang="ru-RU" sz="2400" dirty="0"/>
              <a:t>.</a:t>
            </a:r>
          </a:p>
          <a:p>
            <a:endParaRPr lang="ru-RU" sz="2400" dirty="0"/>
          </a:p>
          <a:p>
            <a:r>
              <a:rPr lang="ru-RU" sz="2400" b="1" dirty="0">
                <a:solidFill>
                  <a:srgbClr val="00B050"/>
                </a:solidFill>
              </a:rPr>
              <a:t>5.2. </a:t>
            </a:r>
            <a:r>
              <a:rPr lang="ru-RU" sz="2400" b="1" dirty="0" err="1">
                <a:solidFill>
                  <a:srgbClr val="00B050"/>
                </a:solidFill>
              </a:rPr>
              <a:t>Здатність</a:t>
            </a:r>
            <a:r>
              <a:rPr lang="ru-RU" sz="2400" b="1" dirty="0">
                <a:solidFill>
                  <a:srgbClr val="00B050"/>
                </a:solidFill>
              </a:rPr>
              <a:t> до </a:t>
            </a:r>
            <a:r>
              <a:rPr lang="ru-RU" sz="2400" b="1" dirty="0" err="1">
                <a:solidFill>
                  <a:srgbClr val="00B050"/>
                </a:solidFill>
              </a:rPr>
              <a:t>навчання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впродовж</a:t>
            </a:r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b="1" dirty="0" err="1">
                <a:solidFill>
                  <a:srgbClr val="00B050"/>
                </a:solidFill>
              </a:rPr>
              <a:t>життя</a:t>
            </a:r>
            <a:r>
              <a:rPr lang="ru-RU" sz="2400" b="1" dirty="0">
                <a:solidFill>
                  <a:srgbClr val="00B050"/>
                </a:solidFill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ru-RU" sz="2400" dirty="0" err="1"/>
              <a:t>здатність</a:t>
            </a:r>
            <a:r>
              <a:rPr lang="ru-RU" sz="2400" dirty="0"/>
              <a:t> до </a:t>
            </a:r>
            <a:r>
              <a:rPr lang="ru-RU" sz="2400" dirty="0" err="1"/>
              <a:t>здійснення</a:t>
            </a:r>
            <a:r>
              <a:rPr lang="ru-RU" sz="2400" dirty="0"/>
              <a:t> </a:t>
            </a:r>
            <a:r>
              <a:rPr lang="ru-RU" sz="2400" dirty="0" err="1"/>
              <a:t>самомотивації</a:t>
            </a:r>
            <a:r>
              <a:rPr lang="ru-RU" sz="2400" dirty="0"/>
              <a:t>, </a:t>
            </a:r>
            <a:r>
              <a:rPr lang="ru-RU" sz="2400" dirty="0" err="1"/>
              <a:t>саморозвитку</a:t>
            </a:r>
            <a:r>
              <a:rPr lang="ru-RU" sz="2400" dirty="0"/>
              <a:t> і </a:t>
            </a:r>
            <a:r>
              <a:rPr lang="ru-RU" sz="2400" dirty="0" err="1"/>
              <a:t>самореалізації</a:t>
            </a:r>
            <a:r>
              <a:rPr lang="ru-RU" sz="2400" dirty="0"/>
              <a:t>, </a:t>
            </a:r>
            <a:r>
              <a:rPr lang="ru-RU" sz="2400" dirty="0" err="1"/>
              <a:t>використання</a:t>
            </a:r>
            <a:r>
              <a:rPr lang="ru-RU" sz="2400" dirty="0"/>
              <a:t> </a:t>
            </a:r>
            <a:r>
              <a:rPr lang="ru-RU" sz="2400" dirty="0" err="1"/>
              <a:t>можливостей</a:t>
            </a:r>
            <a:r>
              <a:rPr lang="ru-RU" sz="2400" dirty="0"/>
              <a:t> </a:t>
            </a:r>
            <a:r>
              <a:rPr lang="ru-RU" sz="2400" dirty="0" err="1"/>
              <a:t>формальної</a:t>
            </a:r>
            <a:r>
              <a:rPr lang="ru-RU" sz="2400" dirty="0"/>
              <a:t>, </a:t>
            </a:r>
            <a:r>
              <a:rPr lang="ru-RU" sz="2400" dirty="0" err="1"/>
              <a:t>неформальної</a:t>
            </a:r>
            <a:r>
              <a:rPr lang="ru-RU" sz="2400" dirty="0"/>
              <a:t> та </a:t>
            </a:r>
            <a:r>
              <a:rPr lang="ru-RU" sz="2400" dirty="0" err="1"/>
              <a:t>інформальної</a:t>
            </a:r>
            <a:r>
              <a:rPr lang="ru-RU" sz="2400" dirty="0"/>
              <a:t>  </a:t>
            </a:r>
            <a:r>
              <a:rPr lang="ru-RU" sz="2400" dirty="0" err="1"/>
              <a:t>освіти</a:t>
            </a:r>
            <a:r>
              <a:rPr lang="ru-RU" sz="2400" dirty="0"/>
              <a:t>;</a:t>
            </a:r>
          </a:p>
          <a:p>
            <a:pPr marL="342900" indent="-342900">
              <a:buFontTx/>
              <a:buChar char="-"/>
            </a:pPr>
            <a:r>
              <a:rPr lang="ru-RU" sz="2400" dirty="0" err="1"/>
              <a:t>здатність</a:t>
            </a:r>
            <a:r>
              <a:rPr lang="ru-RU" sz="2400" dirty="0"/>
              <a:t> до </a:t>
            </a:r>
            <a:r>
              <a:rPr lang="ru-RU" sz="2400" dirty="0" err="1"/>
              <a:t>визначення</a:t>
            </a:r>
            <a:r>
              <a:rPr lang="ru-RU" sz="2400" dirty="0"/>
              <a:t> умов і </a:t>
            </a:r>
            <a:r>
              <a:rPr lang="ru-RU" sz="2400" dirty="0" err="1"/>
              <a:t>ресурсів</a:t>
            </a:r>
            <a:r>
              <a:rPr lang="ru-RU" sz="2400" dirty="0"/>
              <a:t> </a:t>
            </a:r>
            <a:r>
              <a:rPr lang="ru-RU" sz="2400" dirty="0" err="1"/>
              <a:t>професійного</a:t>
            </a:r>
            <a:r>
              <a:rPr lang="ru-RU" sz="2400" dirty="0"/>
              <a:t> </a:t>
            </a:r>
            <a:r>
              <a:rPr lang="ru-RU" sz="2400" dirty="0" err="1"/>
              <a:t>розвитку</a:t>
            </a:r>
            <a:r>
              <a:rPr lang="ru-RU" sz="2400" dirty="0"/>
              <a:t> </a:t>
            </a:r>
            <a:r>
              <a:rPr lang="ru-RU" sz="2400" dirty="0" err="1"/>
              <a:t>впродовж</a:t>
            </a:r>
            <a:r>
              <a:rPr lang="ru-RU" sz="2400" dirty="0"/>
              <a:t> </a:t>
            </a:r>
            <a:r>
              <a:rPr lang="ru-RU" sz="2400" dirty="0" err="1"/>
              <a:t>життя</a:t>
            </a:r>
            <a:r>
              <a:rPr lang="ru-RU" sz="2400" dirty="0"/>
              <a:t>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80060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41913"/>
            <a:ext cx="8596668" cy="4699450"/>
          </a:xfrm>
        </p:spPr>
        <p:txBody>
          <a:bodyPr>
            <a:normAutofit/>
          </a:bodyPr>
          <a:lstStyle/>
          <a:p>
            <a:pPr marL="0" lvl="0" indent="0" algn="just">
              <a:buClr>
                <a:srgbClr val="90C226"/>
              </a:buClr>
              <a:buNone/>
            </a:pPr>
            <a:r>
              <a:rPr lang="uk-UA" sz="2400" b="1" dirty="0">
                <a:solidFill>
                  <a:srgbClr val="00B050"/>
                </a:solidFill>
              </a:rPr>
              <a:t>5.3. Інформаційно-цифрова компетентність:</a:t>
            </a:r>
          </a:p>
          <a:p>
            <a:pPr lvl="0" algn="just">
              <a:buClr>
                <a:srgbClr val="90C226"/>
              </a:buClr>
              <a:buFontTx/>
              <a:buChar char="-"/>
            </a:pPr>
            <a:r>
              <a:rPr lang="uk-UA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здатність орієнтуватися в інформаційному просторі, здійснювати пошук і критично оцінювати інформацію, оперувати нею в управлінській діяльності;</a:t>
            </a:r>
          </a:p>
          <a:p>
            <a:pPr lvl="0" algn="just">
              <a:buClr>
                <a:srgbClr val="90C226"/>
              </a:buClr>
              <a:buFontTx/>
              <a:buChar char="-"/>
            </a:pPr>
            <a:r>
              <a:rPr lang="uk-UA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здатність ефективно використовувати наявні та створювати (за потреби) нові електронні (цифрові) управлінські ресурси;</a:t>
            </a:r>
          </a:p>
          <a:p>
            <a:pPr lvl="0" algn="just">
              <a:buClr>
                <a:srgbClr val="90C226"/>
              </a:buClr>
              <a:buFontTx/>
              <a:buChar char="-"/>
            </a:pPr>
            <a:r>
              <a:rPr lang="uk-UA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здатність керувати процесами створення ефективного безпечного електронного (цифрового) освітнього середовища закладу та забезпечення умов для його ефективного використання. </a:t>
            </a:r>
          </a:p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944" y="95003"/>
            <a:ext cx="1394056" cy="1444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482" y="6181004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5500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0" t="23255" r="13409" b="10755"/>
          <a:stretch/>
        </p:blipFill>
        <p:spPr bwMode="auto">
          <a:xfrm>
            <a:off x="166255" y="0"/>
            <a:ext cx="1187532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3602" y="0"/>
            <a:ext cx="1267977" cy="1313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528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2" t="27151" r="13312" b="5275"/>
          <a:stretch/>
        </p:blipFill>
        <p:spPr bwMode="auto">
          <a:xfrm>
            <a:off x="273132" y="95003"/>
            <a:ext cx="11827824" cy="6590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826" y="95003"/>
            <a:ext cx="1164821" cy="120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016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t="20211" r="13799" b="9172"/>
          <a:stretch/>
        </p:blipFill>
        <p:spPr bwMode="auto">
          <a:xfrm>
            <a:off x="296883" y="0"/>
            <a:ext cx="11471563" cy="688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5223" y="154586"/>
            <a:ext cx="923925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71762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1" t="23498" r="13409" b="7772"/>
          <a:stretch/>
        </p:blipFill>
        <p:spPr bwMode="auto">
          <a:xfrm>
            <a:off x="225631" y="1"/>
            <a:ext cx="115190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2010" y="95002"/>
            <a:ext cx="1256516" cy="130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9650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2" t="17289" r="13117" b="34242"/>
          <a:stretch/>
        </p:blipFill>
        <p:spPr bwMode="auto">
          <a:xfrm>
            <a:off x="190005" y="0"/>
            <a:ext cx="11198431" cy="654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368" y="83127"/>
            <a:ext cx="1520136" cy="157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6238" y="6341527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9240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 err="1">
                <a:solidFill>
                  <a:srgbClr val="00B050"/>
                </a:solidFill>
              </a:rPr>
              <a:t>Супервізія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91295"/>
            <a:ext cx="8596668" cy="4450068"/>
          </a:xfrm>
        </p:spPr>
        <p:txBody>
          <a:bodyPr>
            <a:normAutofit/>
          </a:bodyPr>
          <a:lstStyle/>
          <a:p>
            <a:pPr algn="just"/>
            <a:r>
              <a:rPr lang="uk-UA" sz="2800" dirty="0"/>
              <a:t>Наказ МОН від 18.10.2019 № 1313 «Деякі питання організації та проведення </a:t>
            </a:r>
            <a:r>
              <a:rPr lang="uk-UA" sz="2800" dirty="0" err="1"/>
              <a:t>супервізії</a:t>
            </a:r>
            <a:r>
              <a:rPr lang="uk-UA" sz="2800" dirty="0"/>
              <a:t>»;</a:t>
            </a:r>
          </a:p>
          <a:p>
            <a:pPr algn="just"/>
            <a:r>
              <a:rPr lang="uk-UA" sz="2800" dirty="0"/>
              <a:t>Наказ МОН від 04.03.2020 № 346 «Про внесення змін до програми проведення </a:t>
            </a:r>
            <a:r>
              <a:rPr lang="uk-UA" sz="2800" dirty="0" err="1"/>
              <a:t>супервізії</a:t>
            </a:r>
            <a:r>
              <a:rPr lang="uk-UA" sz="2800" dirty="0"/>
              <a:t>».</a:t>
            </a:r>
          </a:p>
          <a:p>
            <a:pPr algn="just"/>
            <a:endParaRPr lang="uk-UA" sz="2800" dirty="0"/>
          </a:p>
          <a:p>
            <a:pPr algn="just"/>
            <a:r>
              <a:rPr lang="uk-UA" sz="2800" dirty="0"/>
              <a:t>Директор може виступати в ролі супервізора.</a:t>
            </a:r>
            <a:endParaRPr lang="ru-RU" sz="2800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448" y="0"/>
            <a:ext cx="1462828" cy="1515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986" y="6181004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567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B050"/>
                </a:solidFill>
              </a:rPr>
              <a:t>Професійний</a:t>
            </a:r>
            <a:r>
              <a:rPr lang="ru-RU" b="1" dirty="0">
                <a:solidFill>
                  <a:srgbClr val="00B050"/>
                </a:solidFill>
              </a:rPr>
              <a:t> стандарт</a:t>
            </a:r>
            <a:br>
              <a:rPr lang="ru-RU" b="1" dirty="0">
                <a:solidFill>
                  <a:srgbClr val="00B050"/>
                </a:solidFill>
              </a:rPr>
            </a:br>
            <a:r>
              <a:rPr lang="ru-RU" b="1" dirty="0">
                <a:solidFill>
                  <a:srgbClr val="00B050"/>
                </a:solidFill>
              </a:rPr>
              <a:t>«</a:t>
            </a:r>
            <a:r>
              <a:rPr lang="ru-RU" b="1" dirty="0" err="1">
                <a:solidFill>
                  <a:srgbClr val="00B050"/>
                </a:solidFill>
              </a:rPr>
              <a:t>Керівник</a:t>
            </a:r>
            <a:r>
              <a:rPr lang="ru-RU" b="1" dirty="0">
                <a:solidFill>
                  <a:srgbClr val="00B050"/>
                </a:solidFill>
              </a:rPr>
              <a:t> (директор) закладу </a:t>
            </a:r>
            <a:r>
              <a:rPr lang="ru-RU" b="1" dirty="0" err="1">
                <a:solidFill>
                  <a:srgbClr val="00B050"/>
                </a:solidFill>
              </a:rPr>
              <a:t>загальної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середньої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r>
              <a:rPr lang="ru-RU" b="1" dirty="0" err="1">
                <a:solidFill>
                  <a:srgbClr val="00B050"/>
                </a:solidFill>
              </a:rPr>
              <a:t>освіти</a:t>
            </a:r>
            <a:r>
              <a:rPr lang="ru-RU" b="1" dirty="0">
                <a:solidFill>
                  <a:srgbClr val="00B050"/>
                </a:solidFill>
              </a:rPr>
              <a:t>» </a:t>
            </a:r>
            <a:r>
              <a:rPr lang="ru-RU" b="1" dirty="0" err="1">
                <a:solidFill>
                  <a:srgbClr val="00B050"/>
                </a:solidFill>
              </a:rPr>
              <a:t>передбачає</a:t>
            </a:r>
            <a:r>
              <a:rPr lang="ru-RU" b="1" dirty="0">
                <a:solidFill>
                  <a:srgbClr val="00B050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695699"/>
            <a:ext cx="8596668" cy="3345663"/>
          </a:xfrm>
        </p:spPr>
        <p:txBody>
          <a:bodyPr>
            <a:normAutofit/>
          </a:bodyPr>
          <a:lstStyle/>
          <a:p>
            <a:pPr algn="just"/>
            <a:r>
              <a:rPr lang="ru-RU" sz="2800" dirty="0" err="1"/>
              <a:t>професійний</a:t>
            </a:r>
            <a:r>
              <a:rPr lang="ru-RU" sz="2800" dirty="0"/>
              <a:t> </a:t>
            </a:r>
            <a:r>
              <a:rPr lang="ru-RU" sz="2800" dirty="0" err="1"/>
              <a:t>розвиток</a:t>
            </a:r>
            <a:r>
              <a:rPr lang="ru-RU" sz="2800" dirty="0"/>
              <a:t> </a:t>
            </a:r>
            <a:r>
              <a:rPr lang="ru-RU" sz="2800" dirty="0" err="1"/>
              <a:t>керівника</a:t>
            </a:r>
            <a:r>
              <a:rPr lang="ru-RU" sz="2800" dirty="0"/>
              <a:t>;</a:t>
            </a:r>
          </a:p>
          <a:p>
            <a:pPr algn="just"/>
            <a:r>
              <a:rPr lang="ru-RU" sz="2800" dirty="0" err="1"/>
              <a:t>професійний</a:t>
            </a:r>
            <a:r>
              <a:rPr lang="ru-RU" sz="2800" dirty="0"/>
              <a:t> </a:t>
            </a:r>
            <a:r>
              <a:rPr lang="ru-RU" sz="2800" dirty="0" err="1"/>
              <a:t>розвиток</a:t>
            </a:r>
            <a:r>
              <a:rPr lang="ru-RU" sz="2800" dirty="0"/>
              <a:t> </a:t>
            </a:r>
            <a:r>
              <a:rPr lang="ru-RU" sz="2800" dirty="0" err="1"/>
              <a:t>педагогічного</a:t>
            </a:r>
            <a:r>
              <a:rPr lang="ru-RU" sz="2800" dirty="0"/>
              <a:t> </a:t>
            </a:r>
            <a:r>
              <a:rPr lang="ru-RU" sz="2800" dirty="0" err="1"/>
              <a:t>працівника</a:t>
            </a:r>
            <a:r>
              <a:rPr lang="ru-RU" sz="2800" dirty="0"/>
              <a:t>;</a:t>
            </a:r>
          </a:p>
          <a:p>
            <a:pPr algn="just"/>
            <a:r>
              <a:rPr lang="ru-RU" sz="2800" dirty="0" err="1"/>
              <a:t>безперервне</a:t>
            </a:r>
            <a:r>
              <a:rPr lang="ru-RU" sz="2800" dirty="0"/>
              <a:t> </a:t>
            </a:r>
            <a:r>
              <a:rPr lang="ru-RU" sz="2800" dirty="0" err="1"/>
              <a:t>професійне</a:t>
            </a:r>
            <a:r>
              <a:rPr lang="ru-RU" sz="2800" dirty="0"/>
              <a:t> </a:t>
            </a:r>
            <a:r>
              <a:rPr lang="ru-RU" sz="2800" dirty="0" err="1"/>
              <a:t>зростання</a:t>
            </a:r>
            <a:r>
              <a:rPr lang="ru-RU" sz="2800" dirty="0"/>
              <a:t>, яке </a:t>
            </a:r>
            <a:r>
              <a:rPr lang="ru-RU" sz="2800" dirty="0" err="1"/>
              <a:t>забезпечує</a:t>
            </a:r>
            <a:r>
              <a:rPr lang="ru-RU" sz="2800" dirty="0"/>
              <a:t> </a:t>
            </a:r>
            <a:r>
              <a:rPr lang="ru-RU" sz="2800" dirty="0" err="1"/>
              <a:t>керівник</a:t>
            </a:r>
            <a:r>
              <a:rPr lang="ru-RU" sz="2800" dirty="0"/>
              <a:t> закладу </a:t>
            </a:r>
            <a:r>
              <a:rPr lang="ru-RU" sz="2800" dirty="0" err="1"/>
              <a:t>освіти</a:t>
            </a:r>
            <a:r>
              <a:rPr lang="ru-RU" sz="2800" dirty="0"/>
              <a:t>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961" y="154379"/>
            <a:ext cx="1279439" cy="132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233" y="6157253"/>
            <a:ext cx="17367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98994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6" y="816638"/>
            <a:ext cx="8596668" cy="1320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3879" y="47204"/>
            <a:ext cx="1847248" cy="1914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489" y="6396458"/>
            <a:ext cx="1737511" cy="6889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3006" y="160888"/>
            <a:ext cx="1847248" cy="19143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489" y="6225933"/>
            <a:ext cx="1737511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7203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432</TotalTime>
  <Words>1276</Words>
  <Application>Microsoft Office PowerPoint</Application>
  <PresentationFormat>Произвольный</PresentationFormat>
  <Paragraphs>111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Аспект</vt:lpstr>
      <vt:lpstr>Професійна компетентність сучасного керівника закладу загальної середньої освіти</vt:lpstr>
      <vt:lpstr>Нормативно-правове забезпечення організації роботи закладів загальної середньої освіти в умовах воєнного стану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Трудові функції керівника закладу загальної середньої освіти: </vt:lpstr>
      <vt:lpstr>Приклад опису трудової функції та професійних компетентностей керівника закладу ЗЗСО</vt:lpstr>
      <vt:lpstr>Трудова функція «Забезпечення стратегічного управління розвитком закладу освіти» та професійні компетентності, необхідні для її виконання  </vt:lpstr>
      <vt:lpstr>Презентация PowerPoint</vt:lpstr>
      <vt:lpstr>Презентация PowerPoint</vt:lpstr>
      <vt:lpstr>Трудова функція «Забезпечення управління якістю освітньої діяльності» та професійні компетентності, необхідні для її виконання </vt:lpstr>
      <vt:lpstr>Презентация PowerPoint</vt:lpstr>
      <vt:lpstr>Трудова функція «Забезпечення партнерської та мережевої взаємодії» та професійні компетентності, необхідні для її виконання</vt:lpstr>
      <vt:lpstr>Презентация PowerPoint</vt:lpstr>
      <vt:lpstr>Трудова функція «Організація безпечного і здорового освітнього середовища» та професійні компетентності, необхідні для її виконання</vt:lpstr>
      <vt:lpstr>Презентация PowerPoint</vt:lpstr>
      <vt:lpstr>Трудова функція «Забезпечення власного безперервного професійного розвитку» та професійні компетентності, необхідні для її виконання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Супервізія</vt:lpstr>
      <vt:lpstr>Професійний стандарт «Керівник (директор) закладу загальної середньої освіти» передбачає: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Сучасне освітнє середовище закладу загальної середньої освіти</dc:title>
  <dc:creator>user</dc:creator>
  <cp:lastModifiedBy>Notebook</cp:lastModifiedBy>
  <cp:revision>51</cp:revision>
  <dcterms:created xsi:type="dcterms:W3CDTF">2021-09-20T14:19:57Z</dcterms:created>
  <dcterms:modified xsi:type="dcterms:W3CDTF">2022-04-28T14:37:48Z</dcterms:modified>
</cp:coreProperties>
</file>