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5" r:id="rId4"/>
    <p:sldId id="270" r:id="rId5"/>
    <p:sldId id="278" r:id="rId6"/>
    <p:sldId id="281" r:id="rId7"/>
    <p:sldId id="272" r:id="rId8"/>
    <p:sldId id="273" r:id="rId9"/>
    <p:sldId id="274" r:id="rId10"/>
    <p:sldId id="279" r:id="rId11"/>
    <p:sldId id="286" r:id="rId12"/>
    <p:sldId id="283" r:id="rId13"/>
    <p:sldId id="282" r:id="rId14"/>
    <p:sldId id="276" r:id="rId15"/>
    <p:sldId id="287" r:id="rId16"/>
    <p:sldId id="289" r:id="rId17"/>
    <p:sldId id="292" r:id="rId18"/>
    <p:sldId id="293" r:id="rId19"/>
    <p:sldId id="296" r:id="rId20"/>
    <p:sldId id="297" r:id="rId21"/>
  </p:sldIdLst>
  <p:sldSz cx="120253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FAD"/>
    <a:srgbClr val="F15151"/>
    <a:srgbClr val="E31313"/>
    <a:srgbClr val="EF1F2E"/>
    <a:srgbClr val="ECF11B"/>
    <a:srgbClr val="FEFE66"/>
    <a:srgbClr val="ECFD87"/>
    <a:srgbClr val="B42E9A"/>
    <a:srgbClr val="1ADC1F"/>
    <a:srgbClr val="102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26" y="-192"/>
      </p:cViewPr>
      <p:guideLst>
        <p:guide orient="horz" pos="2160"/>
        <p:guide pos="37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B5A88-9E38-4809-8304-68AA1E5B749C}" type="doc">
      <dgm:prSet loTypeId="urn:microsoft.com/office/officeart/2005/8/layout/orgChart1" loCatId="hierarchy" qsTypeId="urn:microsoft.com/office/officeart/2005/8/quickstyle/simple3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7BA20026-CB51-4D49-A693-475EC754AD34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noProof="0" dirty="0">
              <a:latin typeface="Georgia" pitchFamily="18" charset="0"/>
            </a:rPr>
            <a:t>Оцінювання</a:t>
          </a:r>
        </a:p>
      </dgm:t>
    </dgm:pt>
    <dgm:pt modelId="{985EF170-8802-49D1-AE0A-5DDA157E4011}" type="parTrans" cxnId="{307DC2D5-23EF-4EEE-967F-D787CC2316C0}">
      <dgm:prSet/>
      <dgm:spPr/>
      <dgm:t>
        <a:bodyPr/>
        <a:lstStyle/>
        <a:p>
          <a:endParaRPr lang="ru-RU"/>
        </a:p>
      </dgm:t>
    </dgm:pt>
    <dgm:pt modelId="{91D4E8F1-48B9-401E-80DB-91188E6372FA}" type="sibTrans" cxnId="{307DC2D5-23EF-4EEE-967F-D787CC2316C0}">
      <dgm:prSet/>
      <dgm:spPr/>
      <dgm:t>
        <a:bodyPr/>
        <a:lstStyle/>
        <a:p>
          <a:endParaRPr lang="ru-RU"/>
        </a:p>
      </dgm:t>
    </dgm:pt>
    <dgm:pt modelId="{37AF04C4-C21C-4F1D-9596-4439A56C7903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i="0" dirty="0">
              <a:latin typeface="Georgia" pitchFamily="18" charset="0"/>
            </a:rPr>
            <a:t>результатів навчання </a:t>
          </a:r>
          <a:endParaRPr lang="ru-RU" i="0" dirty="0">
            <a:latin typeface="Georgia" pitchFamily="18" charset="0"/>
          </a:endParaRPr>
        </a:p>
      </dgm:t>
    </dgm:pt>
    <dgm:pt modelId="{1BBE0BCF-B6EA-4BE2-8951-D8C02B8FDDB2}" type="parTrans" cxnId="{B33ED385-DCE1-4205-A8D5-344BF3185E4D}">
      <dgm:prSet/>
      <dgm:spPr/>
      <dgm:t>
        <a:bodyPr/>
        <a:lstStyle/>
        <a:p>
          <a:endParaRPr lang="ru-RU"/>
        </a:p>
      </dgm:t>
    </dgm:pt>
    <dgm:pt modelId="{47F3101E-D203-45ED-B100-BA5984227856}" type="sibTrans" cxnId="{B33ED385-DCE1-4205-A8D5-344BF3185E4D}">
      <dgm:prSet/>
      <dgm:spPr/>
      <dgm:t>
        <a:bodyPr/>
        <a:lstStyle/>
        <a:p>
          <a:endParaRPr lang="ru-RU"/>
        </a:p>
      </dgm:t>
    </dgm:pt>
    <dgm:pt modelId="{B704E59D-36C7-45FB-BC9E-95A69A3BF836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 err="1" smtClean="0">
              <a:latin typeface="Georgia" pitchFamily="18" charset="0"/>
            </a:rPr>
            <a:t>процесу</a:t>
          </a:r>
          <a:r>
            <a:rPr lang="ru-RU" dirty="0" smtClean="0">
              <a:latin typeface="Georgia" pitchFamily="18" charset="0"/>
            </a:rPr>
            <a:t> </a:t>
          </a:r>
          <a:r>
            <a:rPr lang="uk-UA" noProof="0" dirty="0">
              <a:latin typeface="Georgia" pitchFamily="18" charset="0"/>
            </a:rPr>
            <a:t>навчання </a:t>
          </a:r>
        </a:p>
      </dgm:t>
    </dgm:pt>
    <dgm:pt modelId="{B7A242E4-FA48-4D9F-82D9-D7C98F203DE4}" type="parTrans" cxnId="{E287D624-C67A-45C1-9427-7CFD7E3C958E}">
      <dgm:prSet/>
      <dgm:spPr/>
      <dgm:t>
        <a:bodyPr/>
        <a:lstStyle/>
        <a:p>
          <a:endParaRPr lang="ru-RU"/>
        </a:p>
      </dgm:t>
    </dgm:pt>
    <dgm:pt modelId="{2C2FBA2A-D17D-4DF5-9611-C1548C7386AE}" type="sibTrans" cxnId="{E287D624-C67A-45C1-9427-7CFD7E3C958E}">
      <dgm:prSet/>
      <dgm:spPr/>
      <dgm:t>
        <a:bodyPr/>
        <a:lstStyle/>
        <a:p>
          <a:endParaRPr lang="ru-RU"/>
        </a:p>
      </dgm:t>
    </dgm:pt>
    <dgm:pt modelId="{792778D1-0AAC-4E6A-8789-77A08286E0BE}" type="pres">
      <dgm:prSet presAssocID="{B07B5A88-9E38-4809-8304-68AA1E5B74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6B2AB90-129A-4DD2-87C8-59A9EA86594B}" type="pres">
      <dgm:prSet presAssocID="{7BA20026-CB51-4D49-A693-475EC754AD34}" presName="hierRoot1" presStyleCnt="0">
        <dgm:presLayoutVars>
          <dgm:hierBranch val="init"/>
        </dgm:presLayoutVars>
      </dgm:prSet>
      <dgm:spPr/>
    </dgm:pt>
    <dgm:pt modelId="{515D4EC1-F85E-4A47-8E5B-DE73225CF4F1}" type="pres">
      <dgm:prSet presAssocID="{7BA20026-CB51-4D49-A693-475EC754AD34}" presName="rootComposite1" presStyleCnt="0"/>
      <dgm:spPr/>
    </dgm:pt>
    <dgm:pt modelId="{0108D1AD-FF67-4748-9747-723F01044E3A}" type="pres">
      <dgm:prSet presAssocID="{7BA20026-CB51-4D49-A693-475EC754AD3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2F01C2-B327-4904-91D9-8F11A49888D8}" type="pres">
      <dgm:prSet presAssocID="{7BA20026-CB51-4D49-A693-475EC754AD3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0BDE31C-B2F6-4758-910F-6B25B4D53FB4}" type="pres">
      <dgm:prSet presAssocID="{7BA20026-CB51-4D49-A693-475EC754AD34}" presName="hierChild2" presStyleCnt="0"/>
      <dgm:spPr/>
    </dgm:pt>
    <dgm:pt modelId="{8B4B82F2-956C-41A4-BF74-5EA6061060EB}" type="pres">
      <dgm:prSet presAssocID="{1BBE0BCF-B6EA-4BE2-8951-D8C02B8FDDB2}" presName="Name37" presStyleLbl="parChTrans1D2" presStyleIdx="0" presStyleCnt="2"/>
      <dgm:spPr/>
      <dgm:t>
        <a:bodyPr/>
        <a:lstStyle/>
        <a:p>
          <a:endParaRPr lang="ru-RU"/>
        </a:p>
      </dgm:t>
    </dgm:pt>
    <dgm:pt modelId="{D15CE45E-4D16-4620-A1B3-D1D97958F7A5}" type="pres">
      <dgm:prSet presAssocID="{37AF04C4-C21C-4F1D-9596-4439A56C7903}" presName="hierRoot2" presStyleCnt="0">
        <dgm:presLayoutVars>
          <dgm:hierBranch val="init"/>
        </dgm:presLayoutVars>
      </dgm:prSet>
      <dgm:spPr/>
    </dgm:pt>
    <dgm:pt modelId="{36F5221A-751F-4CDA-9176-A8CC62ACA198}" type="pres">
      <dgm:prSet presAssocID="{37AF04C4-C21C-4F1D-9596-4439A56C7903}" presName="rootComposite" presStyleCnt="0"/>
      <dgm:spPr/>
    </dgm:pt>
    <dgm:pt modelId="{B3107D65-0271-41A3-A15C-CAD37F495E6B}" type="pres">
      <dgm:prSet presAssocID="{37AF04C4-C21C-4F1D-9596-4439A56C790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E38876-2773-4EC9-BB3D-8990021102BE}" type="pres">
      <dgm:prSet presAssocID="{37AF04C4-C21C-4F1D-9596-4439A56C7903}" presName="rootConnector" presStyleLbl="node2" presStyleIdx="0" presStyleCnt="2"/>
      <dgm:spPr/>
      <dgm:t>
        <a:bodyPr/>
        <a:lstStyle/>
        <a:p>
          <a:endParaRPr lang="ru-RU"/>
        </a:p>
      </dgm:t>
    </dgm:pt>
    <dgm:pt modelId="{FFF39172-70D1-4A3E-B805-E15B2075DBB0}" type="pres">
      <dgm:prSet presAssocID="{37AF04C4-C21C-4F1D-9596-4439A56C7903}" presName="hierChild4" presStyleCnt="0"/>
      <dgm:spPr/>
    </dgm:pt>
    <dgm:pt modelId="{F36E64A5-25F2-4958-AB36-ACF13918653B}" type="pres">
      <dgm:prSet presAssocID="{37AF04C4-C21C-4F1D-9596-4439A56C7903}" presName="hierChild5" presStyleCnt="0"/>
      <dgm:spPr/>
    </dgm:pt>
    <dgm:pt modelId="{9B8D6DF3-1698-4B40-AD01-0C17798D24E6}" type="pres">
      <dgm:prSet presAssocID="{B7A242E4-FA48-4D9F-82D9-D7C98F203DE4}" presName="Name37" presStyleLbl="parChTrans1D2" presStyleIdx="1" presStyleCnt="2"/>
      <dgm:spPr/>
      <dgm:t>
        <a:bodyPr/>
        <a:lstStyle/>
        <a:p>
          <a:endParaRPr lang="ru-RU"/>
        </a:p>
      </dgm:t>
    </dgm:pt>
    <dgm:pt modelId="{91B02CDA-B7AB-43CE-9869-2E9B5931CB27}" type="pres">
      <dgm:prSet presAssocID="{B704E59D-36C7-45FB-BC9E-95A69A3BF836}" presName="hierRoot2" presStyleCnt="0">
        <dgm:presLayoutVars>
          <dgm:hierBranch val="init"/>
        </dgm:presLayoutVars>
      </dgm:prSet>
      <dgm:spPr/>
    </dgm:pt>
    <dgm:pt modelId="{F6F44B37-1FCD-4F5D-9E64-7D1340DEE3E7}" type="pres">
      <dgm:prSet presAssocID="{B704E59D-36C7-45FB-BC9E-95A69A3BF836}" presName="rootComposite" presStyleCnt="0"/>
      <dgm:spPr/>
    </dgm:pt>
    <dgm:pt modelId="{90E82F0D-E78B-474B-A8E2-E962A8624C7C}" type="pres">
      <dgm:prSet presAssocID="{B704E59D-36C7-45FB-BC9E-95A69A3BF836}" presName="rootText" presStyleLbl="node2" presStyleIdx="1" presStyleCnt="2" custScaleX="115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41520-78B7-490D-8183-396FA77CEB18}" type="pres">
      <dgm:prSet presAssocID="{B704E59D-36C7-45FB-BC9E-95A69A3BF836}" presName="rootConnector" presStyleLbl="node2" presStyleIdx="1" presStyleCnt="2"/>
      <dgm:spPr/>
      <dgm:t>
        <a:bodyPr/>
        <a:lstStyle/>
        <a:p>
          <a:endParaRPr lang="ru-RU"/>
        </a:p>
      </dgm:t>
    </dgm:pt>
    <dgm:pt modelId="{E5868488-BFEE-4D71-9733-362A21AAAB4F}" type="pres">
      <dgm:prSet presAssocID="{B704E59D-36C7-45FB-BC9E-95A69A3BF836}" presName="hierChild4" presStyleCnt="0"/>
      <dgm:spPr/>
    </dgm:pt>
    <dgm:pt modelId="{4F1995DC-9E59-4888-A96F-F6BFF6EBAA0C}" type="pres">
      <dgm:prSet presAssocID="{B704E59D-36C7-45FB-BC9E-95A69A3BF836}" presName="hierChild5" presStyleCnt="0"/>
      <dgm:spPr/>
    </dgm:pt>
    <dgm:pt modelId="{D6B88318-6C36-4407-8F75-332BC0F983C9}" type="pres">
      <dgm:prSet presAssocID="{7BA20026-CB51-4D49-A693-475EC754AD34}" presName="hierChild3" presStyleCnt="0"/>
      <dgm:spPr/>
    </dgm:pt>
  </dgm:ptLst>
  <dgm:cxnLst>
    <dgm:cxn modelId="{E7753CA7-2D0D-4AE0-94B8-A0EB07ED5D0F}" type="presOf" srcId="{B07B5A88-9E38-4809-8304-68AA1E5B749C}" destId="{792778D1-0AAC-4E6A-8789-77A08286E0BE}" srcOrd="0" destOrd="0" presId="urn:microsoft.com/office/officeart/2005/8/layout/orgChart1"/>
    <dgm:cxn modelId="{8F92A1C4-7B1D-4A62-9E08-11D0FDD7F466}" type="presOf" srcId="{7BA20026-CB51-4D49-A693-475EC754AD34}" destId="{0108D1AD-FF67-4748-9747-723F01044E3A}" srcOrd="0" destOrd="0" presId="urn:microsoft.com/office/officeart/2005/8/layout/orgChart1"/>
    <dgm:cxn modelId="{7EFA1616-AA69-4117-8104-E9A89221F2C2}" type="presOf" srcId="{B704E59D-36C7-45FB-BC9E-95A69A3BF836}" destId="{90E82F0D-E78B-474B-A8E2-E962A8624C7C}" srcOrd="0" destOrd="0" presId="urn:microsoft.com/office/officeart/2005/8/layout/orgChart1"/>
    <dgm:cxn modelId="{6B6C47C1-E1EF-4BC1-BBF5-E9FF53396AFA}" type="presOf" srcId="{7BA20026-CB51-4D49-A693-475EC754AD34}" destId="{9C2F01C2-B327-4904-91D9-8F11A49888D8}" srcOrd="1" destOrd="0" presId="urn:microsoft.com/office/officeart/2005/8/layout/orgChart1"/>
    <dgm:cxn modelId="{E287D624-C67A-45C1-9427-7CFD7E3C958E}" srcId="{7BA20026-CB51-4D49-A693-475EC754AD34}" destId="{B704E59D-36C7-45FB-BC9E-95A69A3BF836}" srcOrd="1" destOrd="0" parTransId="{B7A242E4-FA48-4D9F-82D9-D7C98F203DE4}" sibTransId="{2C2FBA2A-D17D-4DF5-9611-C1548C7386AE}"/>
    <dgm:cxn modelId="{307DC2D5-23EF-4EEE-967F-D787CC2316C0}" srcId="{B07B5A88-9E38-4809-8304-68AA1E5B749C}" destId="{7BA20026-CB51-4D49-A693-475EC754AD34}" srcOrd="0" destOrd="0" parTransId="{985EF170-8802-49D1-AE0A-5DDA157E4011}" sibTransId="{91D4E8F1-48B9-401E-80DB-91188E6372FA}"/>
    <dgm:cxn modelId="{954A6C98-C71B-4C10-A99E-1DCCE86DC148}" type="presOf" srcId="{1BBE0BCF-B6EA-4BE2-8951-D8C02B8FDDB2}" destId="{8B4B82F2-956C-41A4-BF74-5EA6061060EB}" srcOrd="0" destOrd="0" presId="urn:microsoft.com/office/officeart/2005/8/layout/orgChart1"/>
    <dgm:cxn modelId="{4163956C-E0E8-4F64-A987-0E361D759605}" type="presOf" srcId="{B704E59D-36C7-45FB-BC9E-95A69A3BF836}" destId="{25A41520-78B7-490D-8183-396FA77CEB18}" srcOrd="1" destOrd="0" presId="urn:microsoft.com/office/officeart/2005/8/layout/orgChart1"/>
    <dgm:cxn modelId="{B33ED385-DCE1-4205-A8D5-344BF3185E4D}" srcId="{7BA20026-CB51-4D49-A693-475EC754AD34}" destId="{37AF04C4-C21C-4F1D-9596-4439A56C7903}" srcOrd="0" destOrd="0" parTransId="{1BBE0BCF-B6EA-4BE2-8951-D8C02B8FDDB2}" sibTransId="{47F3101E-D203-45ED-B100-BA5984227856}"/>
    <dgm:cxn modelId="{2A426E9C-64B6-4681-87E9-2446F2DD5D78}" type="presOf" srcId="{B7A242E4-FA48-4D9F-82D9-D7C98F203DE4}" destId="{9B8D6DF3-1698-4B40-AD01-0C17798D24E6}" srcOrd="0" destOrd="0" presId="urn:microsoft.com/office/officeart/2005/8/layout/orgChart1"/>
    <dgm:cxn modelId="{5935B24C-FC8E-4AF4-AFD8-662E2D667CEA}" type="presOf" srcId="{37AF04C4-C21C-4F1D-9596-4439A56C7903}" destId="{79E38876-2773-4EC9-BB3D-8990021102BE}" srcOrd="1" destOrd="0" presId="urn:microsoft.com/office/officeart/2005/8/layout/orgChart1"/>
    <dgm:cxn modelId="{0C8F9F09-158F-4D1B-B3CA-BC4F69118B91}" type="presOf" srcId="{37AF04C4-C21C-4F1D-9596-4439A56C7903}" destId="{B3107D65-0271-41A3-A15C-CAD37F495E6B}" srcOrd="0" destOrd="0" presId="urn:microsoft.com/office/officeart/2005/8/layout/orgChart1"/>
    <dgm:cxn modelId="{6B507A77-D8BA-4FE1-AFF0-805EE2AC1D10}" type="presParOf" srcId="{792778D1-0AAC-4E6A-8789-77A08286E0BE}" destId="{66B2AB90-129A-4DD2-87C8-59A9EA86594B}" srcOrd="0" destOrd="0" presId="urn:microsoft.com/office/officeart/2005/8/layout/orgChart1"/>
    <dgm:cxn modelId="{89CFD23C-BA71-49E3-A22E-C72D841AEB88}" type="presParOf" srcId="{66B2AB90-129A-4DD2-87C8-59A9EA86594B}" destId="{515D4EC1-F85E-4A47-8E5B-DE73225CF4F1}" srcOrd="0" destOrd="0" presId="urn:microsoft.com/office/officeart/2005/8/layout/orgChart1"/>
    <dgm:cxn modelId="{4671E0B7-8181-421F-93A6-CABCB5EE8D65}" type="presParOf" srcId="{515D4EC1-F85E-4A47-8E5B-DE73225CF4F1}" destId="{0108D1AD-FF67-4748-9747-723F01044E3A}" srcOrd="0" destOrd="0" presId="urn:microsoft.com/office/officeart/2005/8/layout/orgChart1"/>
    <dgm:cxn modelId="{C80BD324-4FE8-455B-85A2-0D876E5F0569}" type="presParOf" srcId="{515D4EC1-F85E-4A47-8E5B-DE73225CF4F1}" destId="{9C2F01C2-B327-4904-91D9-8F11A49888D8}" srcOrd="1" destOrd="0" presId="urn:microsoft.com/office/officeart/2005/8/layout/orgChart1"/>
    <dgm:cxn modelId="{20263977-1A20-4132-BCD9-DC08EC3F1A00}" type="presParOf" srcId="{66B2AB90-129A-4DD2-87C8-59A9EA86594B}" destId="{10BDE31C-B2F6-4758-910F-6B25B4D53FB4}" srcOrd="1" destOrd="0" presId="urn:microsoft.com/office/officeart/2005/8/layout/orgChart1"/>
    <dgm:cxn modelId="{877952DA-E796-47FA-96A6-91F77BC924BB}" type="presParOf" srcId="{10BDE31C-B2F6-4758-910F-6B25B4D53FB4}" destId="{8B4B82F2-956C-41A4-BF74-5EA6061060EB}" srcOrd="0" destOrd="0" presId="urn:microsoft.com/office/officeart/2005/8/layout/orgChart1"/>
    <dgm:cxn modelId="{BE8E73A5-97FA-42B8-A460-8232859017A8}" type="presParOf" srcId="{10BDE31C-B2F6-4758-910F-6B25B4D53FB4}" destId="{D15CE45E-4D16-4620-A1B3-D1D97958F7A5}" srcOrd="1" destOrd="0" presId="urn:microsoft.com/office/officeart/2005/8/layout/orgChart1"/>
    <dgm:cxn modelId="{BC18DA24-58DF-4833-A48B-55546C5DD5F3}" type="presParOf" srcId="{D15CE45E-4D16-4620-A1B3-D1D97958F7A5}" destId="{36F5221A-751F-4CDA-9176-A8CC62ACA198}" srcOrd="0" destOrd="0" presId="urn:microsoft.com/office/officeart/2005/8/layout/orgChart1"/>
    <dgm:cxn modelId="{35B4B432-C84A-4CF6-9344-CFAB97290954}" type="presParOf" srcId="{36F5221A-751F-4CDA-9176-A8CC62ACA198}" destId="{B3107D65-0271-41A3-A15C-CAD37F495E6B}" srcOrd="0" destOrd="0" presId="urn:microsoft.com/office/officeart/2005/8/layout/orgChart1"/>
    <dgm:cxn modelId="{EBDF097F-D24A-4DB7-A9D4-8D69A5324CC1}" type="presParOf" srcId="{36F5221A-751F-4CDA-9176-A8CC62ACA198}" destId="{79E38876-2773-4EC9-BB3D-8990021102BE}" srcOrd="1" destOrd="0" presId="urn:microsoft.com/office/officeart/2005/8/layout/orgChart1"/>
    <dgm:cxn modelId="{AD98FA89-B5B7-4F19-9A55-AD733C8E36B7}" type="presParOf" srcId="{D15CE45E-4D16-4620-A1B3-D1D97958F7A5}" destId="{FFF39172-70D1-4A3E-B805-E15B2075DBB0}" srcOrd="1" destOrd="0" presId="urn:microsoft.com/office/officeart/2005/8/layout/orgChart1"/>
    <dgm:cxn modelId="{70F024DB-C2F3-487E-9392-FFD72DA2A02D}" type="presParOf" srcId="{D15CE45E-4D16-4620-A1B3-D1D97958F7A5}" destId="{F36E64A5-25F2-4958-AB36-ACF13918653B}" srcOrd="2" destOrd="0" presId="urn:microsoft.com/office/officeart/2005/8/layout/orgChart1"/>
    <dgm:cxn modelId="{D1FB6A27-5D6D-4FDE-952D-84CDB857DD86}" type="presParOf" srcId="{10BDE31C-B2F6-4758-910F-6B25B4D53FB4}" destId="{9B8D6DF3-1698-4B40-AD01-0C17798D24E6}" srcOrd="2" destOrd="0" presId="urn:microsoft.com/office/officeart/2005/8/layout/orgChart1"/>
    <dgm:cxn modelId="{8F7DDC25-7A4F-47C4-AF19-90C697A46659}" type="presParOf" srcId="{10BDE31C-B2F6-4758-910F-6B25B4D53FB4}" destId="{91B02CDA-B7AB-43CE-9869-2E9B5931CB27}" srcOrd="3" destOrd="0" presId="urn:microsoft.com/office/officeart/2005/8/layout/orgChart1"/>
    <dgm:cxn modelId="{BCFA462B-B9AC-4D3B-B3FB-2A8B56902B3A}" type="presParOf" srcId="{91B02CDA-B7AB-43CE-9869-2E9B5931CB27}" destId="{F6F44B37-1FCD-4F5D-9E64-7D1340DEE3E7}" srcOrd="0" destOrd="0" presId="urn:microsoft.com/office/officeart/2005/8/layout/orgChart1"/>
    <dgm:cxn modelId="{D4D0F5BD-88BF-43C0-9543-0F91EF29E3DD}" type="presParOf" srcId="{F6F44B37-1FCD-4F5D-9E64-7D1340DEE3E7}" destId="{90E82F0D-E78B-474B-A8E2-E962A8624C7C}" srcOrd="0" destOrd="0" presId="urn:microsoft.com/office/officeart/2005/8/layout/orgChart1"/>
    <dgm:cxn modelId="{67A04363-1EE2-466F-A596-FB2FA2006799}" type="presParOf" srcId="{F6F44B37-1FCD-4F5D-9E64-7D1340DEE3E7}" destId="{25A41520-78B7-490D-8183-396FA77CEB18}" srcOrd="1" destOrd="0" presId="urn:microsoft.com/office/officeart/2005/8/layout/orgChart1"/>
    <dgm:cxn modelId="{0651BBC5-5CE1-44AD-BA5E-8EDE32E16B73}" type="presParOf" srcId="{91B02CDA-B7AB-43CE-9869-2E9B5931CB27}" destId="{E5868488-BFEE-4D71-9733-362A21AAAB4F}" srcOrd="1" destOrd="0" presId="urn:microsoft.com/office/officeart/2005/8/layout/orgChart1"/>
    <dgm:cxn modelId="{6A79AE66-F5BC-4683-9C98-A2E8DA7D4A49}" type="presParOf" srcId="{91B02CDA-B7AB-43CE-9869-2E9B5931CB27}" destId="{4F1995DC-9E59-4888-A96F-F6BFF6EBAA0C}" srcOrd="2" destOrd="0" presId="urn:microsoft.com/office/officeart/2005/8/layout/orgChart1"/>
    <dgm:cxn modelId="{909530D5-3299-49BE-8A3A-6087690F8E15}" type="presParOf" srcId="{66B2AB90-129A-4DD2-87C8-59A9EA86594B}" destId="{D6B88318-6C36-4407-8F75-332BC0F983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D6DF3-1698-4B40-AD01-0C17798D24E6}">
      <dsp:nvSpPr>
        <dsp:cNvPr id="0" name=""/>
        <dsp:cNvSpPr/>
      </dsp:nvSpPr>
      <dsp:spPr>
        <a:xfrm>
          <a:off x="5776579" y="1428326"/>
          <a:ext cx="1727791" cy="599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864"/>
              </a:lnTo>
              <a:lnTo>
                <a:pt x="1727791" y="299864"/>
              </a:lnTo>
              <a:lnTo>
                <a:pt x="1727791" y="59972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82F2-956C-41A4-BF74-5EA6061060EB}">
      <dsp:nvSpPr>
        <dsp:cNvPr id="0" name=""/>
        <dsp:cNvSpPr/>
      </dsp:nvSpPr>
      <dsp:spPr>
        <a:xfrm>
          <a:off x="3821019" y="1428326"/>
          <a:ext cx="1955559" cy="599729"/>
        </a:xfrm>
        <a:custGeom>
          <a:avLst/>
          <a:gdLst/>
          <a:ahLst/>
          <a:cxnLst/>
          <a:rect l="0" t="0" r="0" b="0"/>
          <a:pathLst>
            <a:path>
              <a:moveTo>
                <a:pt x="1955559" y="0"/>
              </a:moveTo>
              <a:lnTo>
                <a:pt x="1955559" y="299864"/>
              </a:lnTo>
              <a:lnTo>
                <a:pt x="0" y="299864"/>
              </a:lnTo>
              <a:lnTo>
                <a:pt x="0" y="59972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8D1AD-FF67-4748-9747-723F01044E3A}">
      <dsp:nvSpPr>
        <dsp:cNvPr id="0" name=""/>
        <dsp:cNvSpPr/>
      </dsp:nvSpPr>
      <dsp:spPr>
        <a:xfrm>
          <a:off x="4348653" y="400"/>
          <a:ext cx="2855852" cy="14279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noProof="0" dirty="0">
              <a:latin typeface="Georgia" pitchFamily="18" charset="0"/>
            </a:rPr>
            <a:t>Оцінювання</a:t>
          </a:r>
        </a:p>
      </dsp:txBody>
      <dsp:txXfrm>
        <a:off x="4348653" y="400"/>
        <a:ext cx="2855852" cy="1427926"/>
      </dsp:txXfrm>
    </dsp:sp>
    <dsp:sp modelId="{B3107D65-0271-41A3-A15C-CAD37F495E6B}">
      <dsp:nvSpPr>
        <dsp:cNvPr id="0" name=""/>
        <dsp:cNvSpPr/>
      </dsp:nvSpPr>
      <dsp:spPr>
        <a:xfrm>
          <a:off x="2393093" y="2028056"/>
          <a:ext cx="2855852" cy="14279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i="0" kern="1200" dirty="0">
              <a:latin typeface="Georgia" pitchFamily="18" charset="0"/>
            </a:rPr>
            <a:t>результатів навчання </a:t>
          </a:r>
          <a:endParaRPr lang="ru-RU" sz="3700" i="0" kern="1200" dirty="0">
            <a:latin typeface="Georgia" pitchFamily="18" charset="0"/>
          </a:endParaRPr>
        </a:p>
      </dsp:txBody>
      <dsp:txXfrm>
        <a:off x="2393093" y="2028056"/>
        <a:ext cx="2855852" cy="1427926"/>
      </dsp:txXfrm>
    </dsp:sp>
    <dsp:sp modelId="{90E82F0D-E78B-474B-A8E2-E962A8624C7C}">
      <dsp:nvSpPr>
        <dsp:cNvPr id="0" name=""/>
        <dsp:cNvSpPr/>
      </dsp:nvSpPr>
      <dsp:spPr>
        <a:xfrm>
          <a:off x="5848675" y="2028056"/>
          <a:ext cx="3311389" cy="14279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err="1" smtClean="0">
              <a:latin typeface="Georgia" pitchFamily="18" charset="0"/>
            </a:rPr>
            <a:t>процесу</a:t>
          </a:r>
          <a:r>
            <a:rPr lang="ru-RU" sz="3700" kern="1200" dirty="0" smtClean="0">
              <a:latin typeface="Georgia" pitchFamily="18" charset="0"/>
            </a:rPr>
            <a:t> </a:t>
          </a:r>
          <a:r>
            <a:rPr lang="uk-UA" sz="3700" kern="1200" noProof="0" dirty="0">
              <a:latin typeface="Georgia" pitchFamily="18" charset="0"/>
            </a:rPr>
            <a:t>навчання </a:t>
          </a:r>
        </a:p>
      </dsp:txBody>
      <dsp:txXfrm>
        <a:off x="5848675" y="2028056"/>
        <a:ext cx="3311389" cy="1427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899" y="2130427"/>
            <a:ext cx="1022151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3797" y="3886200"/>
            <a:ext cx="841771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  <p:pic>
        <p:nvPicPr>
          <p:cNvPr id="8" name="Рисунок 7" descr="1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916" y="4406902"/>
            <a:ext cx="1022151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9916" y="2906713"/>
            <a:ext cx="1022151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1266" y="1600202"/>
            <a:ext cx="5311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2868" y="1600202"/>
            <a:ext cx="5311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266" y="1535113"/>
            <a:ext cx="53132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266" y="2174875"/>
            <a:ext cx="531326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08692" y="1535113"/>
            <a:ext cx="53153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08692" y="2174875"/>
            <a:ext cx="53153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046" y="4800600"/>
            <a:ext cx="72151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57046" y="612775"/>
            <a:ext cx="72151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7046" y="5367338"/>
            <a:ext cx="72151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132" y="0"/>
            <a:ext cx="1196705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132" y="0"/>
            <a:ext cx="11967051" cy="6858000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132" y="0"/>
            <a:ext cx="11967051" cy="6858000"/>
          </a:xfrm>
          <a:prstGeom prst="rect">
            <a:avLst/>
          </a:prstGeom>
        </p:spPr>
      </p:pic>
      <p:pic>
        <p:nvPicPr>
          <p:cNvPr id="9" name="Рисунок 8" descr="9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9132" y="0"/>
            <a:ext cx="1196705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132" y="0"/>
            <a:ext cx="1196705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66" y="274638"/>
            <a:ext cx="108227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266" y="1600202"/>
            <a:ext cx="1082278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1266" y="6356352"/>
            <a:ext cx="2805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96F35-C517-4637-A1FC-28FD0D08B757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08649" y="6356352"/>
            <a:ext cx="3808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8141" y="6356352"/>
            <a:ext cx="2805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  <p:pic>
        <p:nvPicPr>
          <p:cNvPr id="8" name="Рисунок 7" descr="7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9686" y="0"/>
            <a:ext cx="1200594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5" r:id="rId3"/>
    <p:sldLayoutId id="2147483667" r:id="rId4"/>
    <p:sldLayoutId id="2147483666" r:id="rId5"/>
    <p:sldLayoutId id="2147483660" r:id="rId6"/>
    <p:sldLayoutId id="2147483661" r:id="rId7"/>
    <p:sldLayoutId id="2147483662" r:id="rId8"/>
    <p:sldLayoutId id="214748366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hyperlink" Target="https://cutt.ly/lyP5Ay2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qe.gov.ua/yak-vchitelyu-organizuvati-svoyu-robotu-p/" TargetMode="External"/><Relationship Id="rId3" Type="http://schemas.openxmlformats.org/officeDocument/2006/relationships/hyperlink" Target="http://yakistosviti.com.ua/uk/Mistetstvo-2021" TargetMode="External"/><Relationship Id="rId7" Type="http://schemas.openxmlformats.org/officeDocument/2006/relationships/hyperlink" Target="https://youtu.be/FnjGLQt3nQ8" TargetMode="External"/><Relationship Id="rId2" Type="http://schemas.openxmlformats.org/officeDocument/2006/relationships/hyperlink" Target="http://yakistosviti.com.ua/uk/Doslidzhuiemo-istoriiu-ta-suspilstv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utt.ly/xDPLyQj" TargetMode="External"/><Relationship Id="rId5" Type="http://schemas.openxmlformats.org/officeDocument/2006/relationships/hyperlink" Target="https://cutt.ly/6QIIHiz" TargetMode="External"/><Relationship Id="rId4" Type="http://schemas.openxmlformats.org/officeDocument/2006/relationships/hyperlink" Target="https://www.youtube.com/watch?v=aeF-D4pIHB0" TargetMode="External"/><Relationship Id="rId9" Type="http://schemas.openxmlformats.org/officeDocument/2006/relationships/hyperlink" Target="https://sqe.gov.ua/yak-organizuvati-vikladannya-navchal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osvita.ua/school/85853/" TargetMode="External"/><Relationship Id="rId13" Type="http://schemas.openxmlformats.org/officeDocument/2006/relationships/hyperlink" Target="https://poruch.me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mon.gov.ua/storage/app/media/news/2022/03/31/Rozmovy.pro.viynu.31.03.22.pdf" TargetMode="External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hyperlink" Target="https://mon.gov.ua/ua/psihologichna-turbota-vid-svitlani-rojz" TargetMode="External"/><Relationship Id="rId5" Type="http://schemas.openxmlformats.org/officeDocument/2006/relationships/hyperlink" Target="https://mon.gov.ua/ua/news/pidtrimka-ditej-poradi-dlya-vchiteliv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6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gov.ua/yak-organizuvati-vikladannya-navchaln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Notebook\Downloads\1611251155_3-p-goluboi-s-zheltim-fon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72822" y="1301827"/>
            <a:ext cx="11079669" cy="3960440"/>
          </a:xfrm>
          <a:prstGeom prst="roundRect">
            <a:avLst/>
          </a:prstGeom>
          <a:gradFill flip="none" rotWithShape="1">
            <a:gsLst>
              <a:gs pos="0">
                <a:srgbClr val="FF99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«Освітня галузь «Мистецтво» </a:t>
            </a:r>
            <a:endParaRPr lang="uk-UA" sz="40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anose="020B0A040201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uk-UA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(</a:t>
            </a:r>
            <a:r>
              <a:rPr lang="uk-UA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5 клас): орієнтири з упровадження ідей Нової української школи</a:t>
            </a:r>
            <a:r>
              <a:rPr lang="uk-UA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»</a:t>
            </a:r>
            <a:endParaRPr lang="ru-RU" sz="4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8" y="158629"/>
            <a:ext cx="2006303" cy="1143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190711" y="5625244"/>
            <a:ext cx="3172384" cy="6480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89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Сердюк О.П.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66" y="274638"/>
            <a:ext cx="10822782" cy="473615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uk-UA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  <a:br>
              <a:rPr lang="uk-UA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9389" r="5095" b="12754"/>
          <a:stretch/>
        </p:blipFill>
        <p:spPr bwMode="auto">
          <a:xfrm>
            <a:off x="5647041" y="548680"/>
            <a:ext cx="6165004" cy="358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0" t="19156" r="5808" b="18831"/>
          <a:stretch/>
        </p:blipFill>
        <p:spPr bwMode="auto">
          <a:xfrm>
            <a:off x="345960" y="3573016"/>
            <a:ext cx="5301081" cy="284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771" y="1052736"/>
            <a:ext cx="1991457" cy="18722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3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dmin\Desktop\imag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8360" y="1956775"/>
            <a:ext cx="1777007" cy="8094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50" y="952467"/>
            <a:ext cx="4176464" cy="648069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МИСТЕЦТВО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1228" y="3032113"/>
            <a:ext cx="2348536" cy="855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>
                <a:solidFill>
                  <a:srgbClr val="7030A0"/>
                </a:solidFill>
              </a:rPr>
              <a:t>ОБРАЗОТВОРЧЕ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7030A0"/>
                </a:solidFill>
              </a:rPr>
              <a:t>МИСТЕЦТВО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583070" y="3068959"/>
            <a:ext cx="1872207" cy="914973"/>
          </a:xfrm>
          <a:prstGeom prst="rect">
            <a:avLst/>
          </a:prstGeom>
        </p:spPr>
        <p:txBody>
          <a:bodyPr vert="horz" lIns="82945" tIns="41473" rIns="82945" bIns="4147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b="1" dirty="0">
                <a:solidFill>
                  <a:srgbClr val="FF0000"/>
                </a:solidFill>
              </a:rPr>
              <a:t>МУЗИЧНЕ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МИСТЕЦТВО</a:t>
            </a:r>
            <a:endParaRPr lang="uk-UA" sz="20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732736" y="1628801"/>
            <a:ext cx="360040" cy="12961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9757072" y="1628801"/>
            <a:ext cx="576064" cy="113746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5274698" y="5389775"/>
            <a:ext cx="6349365" cy="1353312"/>
          </a:xfrm>
          <a:prstGeom prst="roundRect">
            <a:avLst/>
          </a:prstGeom>
          <a:solidFill>
            <a:srgbClr val="C897E8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Мистецтво: музичне мистецтво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Мистецтво: образотворче мистецтво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61214" y="4044304"/>
            <a:ext cx="5724049" cy="353568"/>
          </a:xfrm>
          <a:prstGeom prst="roundRect">
            <a:avLst/>
          </a:prstGeom>
          <a:solidFill>
            <a:srgbClr val="A74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 У ЖУРНАЛІ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8371097" y="4915533"/>
            <a:ext cx="204430" cy="398889"/>
          </a:xfrm>
          <a:prstGeom prst="downArrow">
            <a:avLst/>
          </a:prstGeom>
          <a:solidFill>
            <a:srgbClr val="A74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0" y="4995384"/>
            <a:ext cx="1132199" cy="126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" y="188640"/>
            <a:ext cx="546642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731228" y="4550272"/>
            <a:ext cx="5724049" cy="445112"/>
          </a:xfrm>
          <a:prstGeom prst="roundRect">
            <a:avLst/>
          </a:prstGeom>
          <a:solidFill>
            <a:srgbClr val="A74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Інтегрований курс «Мистецтво»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0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2016" y="116632"/>
            <a:ext cx="11377264" cy="172819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 </a:t>
            </a: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мистецької освітньої </a:t>
            </a:r>
            <a:r>
              <a:rPr lang="uk-U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галузі: </a:t>
            </a:r>
            <a:r>
              <a:rPr lang="uk-UA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цілісний розвиток </a:t>
            </a: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успішної особистості учня у процесі освоєння мистецьких надбань людства; </a:t>
            </a:r>
            <a:r>
              <a:rPr lang="uk-UA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усвідомлення </a:t>
            </a: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власної національної ідентичності в міжкультурній комунікації; </a:t>
            </a:r>
            <a:r>
              <a:rPr lang="uk-UA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компетентностей</a:t>
            </a: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необхідних для </a:t>
            </a:r>
            <a:b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художньо-творчого самовираження; </a:t>
            </a:r>
            <a:r>
              <a:rPr lang="uk-UA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розкриття креативного потенціа</a:t>
            </a:r>
            <a:r>
              <a:rPr lang="uk-UA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</a:t>
            </a:r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залучення до культурних процесів в Україні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36902" y="2201736"/>
            <a:ext cx="5640135" cy="117261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Компетентністний</a:t>
            </a:r>
            <a:r>
              <a:rPr lang="uk-U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потенціал (додаток 19):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уміння, ставлення – за кожною ключовою компетентністю, базові знання </a:t>
            </a:r>
            <a:r>
              <a:rPr lang="ru-RU" dirty="0"/>
              <a:t> 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680" y="2161551"/>
            <a:ext cx="5616624" cy="117848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Вимоги до обов’язкових результатів навчання учнів з мистецької освітньої </a:t>
            </a:r>
            <a:r>
              <a:rPr lang="uk-U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галузі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додаток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20)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2700288" y="1885010"/>
            <a:ext cx="72008" cy="316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664284" y="3374352"/>
            <a:ext cx="108012" cy="166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679" y="5877272"/>
            <a:ext cx="11407357" cy="66125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Пізнає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через взаємодію з різноманітними мистецькими об’єктами, розвиває емоційний інтелект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679" y="4448032"/>
            <a:ext cx="11425022" cy="52842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Формує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художньо-образне, асоціативне мислення під час творчої діяльності в різних видах мистецтва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2015" y="3553408"/>
            <a:ext cx="11425022" cy="73968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Пізнає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різні види мистецтва, і</a:t>
            </a:r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нтерпретує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художні образи, набуває досвіду емоційних переживань, розвиває ціннісне ставлення до мистецтва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9109000" y="1885010"/>
            <a:ext cx="72008" cy="316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2015" y="5185307"/>
            <a:ext cx="11425022" cy="54794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Використовує </a:t>
            </a:r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інформаційне середовище у власній творчості і художній комунікації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610278" y="4281191"/>
            <a:ext cx="108012" cy="166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2610584" y="5018068"/>
            <a:ext cx="108012" cy="166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2652743" y="5710431"/>
            <a:ext cx="108012" cy="166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66" y="274638"/>
            <a:ext cx="10822782" cy="418058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  <a:b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2666" t="20159" r="11333" b="7906"/>
          <a:stretch/>
        </p:blipFill>
        <p:spPr bwMode="auto">
          <a:xfrm>
            <a:off x="252016" y="620688"/>
            <a:ext cx="4667250" cy="2483485"/>
          </a:xfrm>
          <a:prstGeom prst="rect">
            <a:avLst/>
          </a:prstGeom>
          <a:ln w="9525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2667" t="22531" r="10666" b="7510"/>
          <a:stretch/>
        </p:blipFill>
        <p:spPr bwMode="auto">
          <a:xfrm>
            <a:off x="1968700" y="2060848"/>
            <a:ext cx="4707890" cy="2414905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2667" t="22530" r="11111" b="6715"/>
          <a:stretch/>
        </p:blipFill>
        <p:spPr bwMode="auto">
          <a:xfrm>
            <a:off x="5364584" y="2924944"/>
            <a:ext cx="4680585" cy="2442845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2444" t="23320" r="10889" b="8296"/>
          <a:stretch/>
        </p:blipFill>
        <p:spPr bwMode="auto">
          <a:xfrm>
            <a:off x="6948760" y="4372137"/>
            <a:ext cx="4707890" cy="236093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8080" y="5120554"/>
            <a:ext cx="3240360" cy="97274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 МИО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3.1.1-2] </a:t>
            </a: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індекс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результатів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Інституційний репозитарій МФ КНУКІМ: Кафедра Музичного мистецт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05" y="592510"/>
            <a:ext cx="2198752" cy="213046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1266" y="116633"/>
            <a:ext cx="10822782" cy="57606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Базові 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4172" y="779330"/>
            <a:ext cx="11415108" cy="5818022"/>
            <a:chOff x="1868165" y="943039"/>
            <a:chExt cx="9936330" cy="5353129"/>
          </a:xfrm>
        </p:grpSpPr>
        <p:grpSp>
          <p:nvGrpSpPr>
            <p:cNvPr id="6" name="Ellipse 256"/>
            <p:cNvGrpSpPr>
              <a:grpSpLocks/>
            </p:cNvGrpSpPr>
            <p:nvPr/>
          </p:nvGrpSpPr>
          <p:grpSpPr bwMode="auto">
            <a:xfrm>
              <a:off x="1886422" y="5250247"/>
              <a:ext cx="4427537" cy="647824"/>
              <a:chOff x="4712208" y="4803648"/>
              <a:chExt cx="2822448" cy="621792"/>
            </a:xfrm>
          </p:grpSpPr>
          <p:pic>
            <p:nvPicPr>
              <p:cNvPr id="28" name="Ellipse 256"/>
              <p:cNvPicPr>
                <a:picLocks noChangeArrowheads="1"/>
              </p:cNvPicPr>
              <p:nvPr/>
            </p:nvPicPr>
            <p:blipFill>
              <a:blip r:embed="rId2">
                <a:lum brigh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208" y="4803648"/>
                <a:ext cx="2822448" cy="621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369"/>
              <p:cNvSpPr txBox="1">
                <a:spLocks noChangeArrowheads="1"/>
              </p:cNvSpPr>
              <p:nvPr/>
            </p:nvSpPr>
            <p:spPr bwMode="auto">
              <a:xfrm>
                <a:off x="5129610" y="4897422"/>
                <a:ext cx="1985245" cy="434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noProof="1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157340" y="943039"/>
              <a:ext cx="2174875" cy="3265488"/>
            </a:xfrm>
            <a:custGeom>
              <a:avLst/>
              <a:gdLst>
                <a:gd name="connsiteX0" fmla="*/ 0 w 2174875"/>
                <a:gd name="connsiteY0" fmla="*/ 0 h 3265488"/>
                <a:gd name="connsiteX1" fmla="*/ 71438 w 2174875"/>
                <a:gd name="connsiteY1" fmla="*/ 1588 h 3265488"/>
                <a:gd name="connsiteX2" fmla="*/ 142081 w 2174875"/>
                <a:gd name="connsiteY2" fmla="*/ 4764 h 3265488"/>
                <a:gd name="connsiteX3" fmla="*/ 213519 w 2174875"/>
                <a:gd name="connsiteY3" fmla="*/ 10321 h 3265488"/>
                <a:gd name="connsiteX4" fmla="*/ 283369 w 2174875"/>
                <a:gd name="connsiteY4" fmla="*/ 19849 h 3265488"/>
                <a:gd name="connsiteX5" fmla="*/ 354806 w 2174875"/>
                <a:gd name="connsiteY5" fmla="*/ 28582 h 3265488"/>
                <a:gd name="connsiteX6" fmla="*/ 425450 w 2174875"/>
                <a:gd name="connsiteY6" fmla="*/ 42873 h 3265488"/>
                <a:gd name="connsiteX7" fmla="*/ 493713 w 2174875"/>
                <a:gd name="connsiteY7" fmla="*/ 57958 h 3265488"/>
                <a:gd name="connsiteX8" fmla="*/ 562769 w 2174875"/>
                <a:gd name="connsiteY8" fmla="*/ 74631 h 3265488"/>
                <a:gd name="connsiteX9" fmla="*/ 631031 w 2174875"/>
                <a:gd name="connsiteY9" fmla="*/ 94479 h 3265488"/>
                <a:gd name="connsiteX10" fmla="*/ 697706 w 2174875"/>
                <a:gd name="connsiteY10" fmla="*/ 115916 h 3265488"/>
                <a:gd name="connsiteX11" fmla="*/ 765175 w 2174875"/>
                <a:gd name="connsiteY11" fmla="*/ 140528 h 3265488"/>
                <a:gd name="connsiteX12" fmla="*/ 831850 w 2174875"/>
                <a:gd name="connsiteY12" fmla="*/ 165934 h 3265488"/>
                <a:gd name="connsiteX13" fmla="*/ 897731 w 2174875"/>
                <a:gd name="connsiteY13" fmla="*/ 193722 h 3265488"/>
                <a:gd name="connsiteX14" fmla="*/ 962025 w 2174875"/>
                <a:gd name="connsiteY14" fmla="*/ 223892 h 3265488"/>
                <a:gd name="connsiteX15" fmla="*/ 1025525 w 2174875"/>
                <a:gd name="connsiteY15" fmla="*/ 257238 h 3265488"/>
                <a:gd name="connsiteX16" fmla="*/ 1088231 w 2174875"/>
                <a:gd name="connsiteY16" fmla="*/ 292965 h 3265488"/>
                <a:gd name="connsiteX17" fmla="*/ 1182688 w 2174875"/>
                <a:gd name="connsiteY17" fmla="*/ 350923 h 3265488"/>
                <a:gd name="connsiteX18" fmla="*/ 1273969 w 2174875"/>
                <a:gd name="connsiteY18" fmla="*/ 412851 h 3265488"/>
                <a:gd name="connsiteX19" fmla="*/ 1362869 w 2174875"/>
                <a:gd name="connsiteY19" fmla="*/ 480336 h 3265488"/>
                <a:gd name="connsiteX20" fmla="*/ 1444625 w 2174875"/>
                <a:gd name="connsiteY20" fmla="*/ 550203 h 3265488"/>
                <a:gd name="connsiteX21" fmla="*/ 1524000 w 2174875"/>
                <a:gd name="connsiteY21" fmla="*/ 623245 h 3265488"/>
                <a:gd name="connsiteX22" fmla="*/ 1598613 w 2174875"/>
                <a:gd name="connsiteY22" fmla="*/ 699464 h 3265488"/>
                <a:gd name="connsiteX23" fmla="*/ 1669256 w 2174875"/>
                <a:gd name="connsiteY23" fmla="*/ 780446 h 3265488"/>
                <a:gd name="connsiteX24" fmla="*/ 1735931 w 2174875"/>
                <a:gd name="connsiteY24" fmla="*/ 864604 h 3265488"/>
                <a:gd name="connsiteX25" fmla="*/ 1797050 w 2174875"/>
                <a:gd name="connsiteY25" fmla="*/ 949556 h 3265488"/>
                <a:gd name="connsiteX26" fmla="*/ 1854994 w 2174875"/>
                <a:gd name="connsiteY26" fmla="*/ 1037684 h 3265488"/>
                <a:gd name="connsiteX27" fmla="*/ 1906588 w 2174875"/>
                <a:gd name="connsiteY27" fmla="*/ 1129781 h 3265488"/>
                <a:gd name="connsiteX28" fmla="*/ 1955800 w 2174875"/>
                <a:gd name="connsiteY28" fmla="*/ 1222673 h 3265488"/>
                <a:gd name="connsiteX29" fmla="*/ 1999456 w 2174875"/>
                <a:gd name="connsiteY29" fmla="*/ 1317152 h 3265488"/>
                <a:gd name="connsiteX30" fmla="*/ 2037556 w 2174875"/>
                <a:gd name="connsiteY30" fmla="*/ 1414807 h 3265488"/>
                <a:gd name="connsiteX31" fmla="*/ 2072481 w 2174875"/>
                <a:gd name="connsiteY31" fmla="*/ 1514050 h 3265488"/>
                <a:gd name="connsiteX32" fmla="*/ 2101850 w 2174875"/>
                <a:gd name="connsiteY32" fmla="*/ 1612499 h 3265488"/>
                <a:gd name="connsiteX33" fmla="*/ 2126456 w 2174875"/>
                <a:gd name="connsiteY33" fmla="*/ 1714917 h 3265488"/>
                <a:gd name="connsiteX34" fmla="*/ 2146300 w 2174875"/>
                <a:gd name="connsiteY34" fmla="*/ 1817336 h 3265488"/>
                <a:gd name="connsiteX35" fmla="*/ 2161381 w 2174875"/>
                <a:gd name="connsiteY35" fmla="*/ 1920549 h 3265488"/>
                <a:gd name="connsiteX36" fmla="*/ 2170113 w 2174875"/>
                <a:gd name="connsiteY36" fmla="*/ 2026143 h 3265488"/>
                <a:gd name="connsiteX37" fmla="*/ 2174875 w 2174875"/>
                <a:gd name="connsiteY37" fmla="*/ 2129356 h 3265488"/>
                <a:gd name="connsiteX38" fmla="*/ 2174875 w 2174875"/>
                <a:gd name="connsiteY38" fmla="*/ 2234950 h 3265488"/>
                <a:gd name="connsiteX39" fmla="*/ 2170113 w 2174875"/>
                <a:gd name="connsiteY39" fmla="*/ 2339750 h 3265488"/>
                <a:gd name="connsiteX40" fmla="*/ 2159794 w 2174875"/>
                <a:gd name="connsiteY40" fmla="*/ 2445345 h 3265488"/>
                <a:gd name="connsiteX41" fmla="*/ 2144713 w 2174875"/>
                <a:gd name="connsiteY41" fmla="*/ 2550145 h 3265488"/>
                <a:gd name="connsiteX42" fmla="*/ 2123281 w 2174875"/>
                <a:gd name="connsiteY42" fmla="*/ 2655740 h 3265488"/>
                <a:gd name="connsiteX43" fmla="*/ 2097088 w 2174875"/>
                <a:gd name="connsiteY43" fmla="*/ 2758952 h 3265488"/>
                <a:gd name="connsiteX44" fmla="*/ 2065338 w 2174875"/>
                <a:gd name="connsiteY44" fmla="*/ 2862959 h 3265488"/>
                <a:gd name="connsiteX45" fmla="*/ 2028825 w 2174875"/>
                <a:gd name="connsiteY45" fmla="*/ 2964584 h 3265488"/>
                <a:gd name="connsiteX46" fmla="*/ 1985963 w 2174875"/>
                <a:gd name="connsiteY46" fmla="*/ 3067002 h 3265488"/>
                <a:gd name="connsiteX47" fmla="*/ 1937544 w 2174875"/>
                <a:gd name="connsiteY47" fmla="*/ 3166245 h 3265488"/>
                <a:gd name="connsiteX48" fmla="*/ 1883569 w 2174875"/>
                <a:gd name="connsiteY48" fmla="*/ 3265488 h 3265488"/>
                <a:gd name="connsiteX49" fmla="*/ 885771 w 2174875"/>
                <a:gd name="connsiteY49" fmla="*/ 2688870 h 3265488"/>
                <a:gd name="connsiteX50" fmla="*/ 0 w 2174875"/>
                <a:gd name="connsiteY50" fmla="*/ 1161679 h 326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74875" h="3265488">
                  <a:moveTo>
                    <a:pt x="0" y="0"/>
                  </a:moveTo>
                  <a:lnTo>
                    <a:pt x="71438" y="1588"/>
                  </a:lnTo>
                  <a:lnTo>
                    <a:pt x="142081" y="4764"/>
                  </a:lnTo>
                  <a:lnTo>
                    <a:pt x="213519" y="10321"/>
                  </a:lnTo>
                  <a:lnTo>
                    <a:pt x="283369" y="19849"/>
                  </a:lnTo>
                  <a:lnTo>
                    <a:pt x="354806" y="28582"/>
                  </a:lnTo>
                  <a:lnTo>
                    <a:pt x="425450" y="42873"/>
                  </a:lnTo>
                  <a:lnTo>
                    <a:pt x="493713" y="57958"/>
                  </a:lnTo>
                  <a:lnTo>
                    <a:pt x="562769" y="74631"/>
                  </a:lnTo>
                  <a:lnTo>
                    <a:pt x="631031" y="94479"/>
                  </a:lnTo>
                  <a:lnTo>
                    <a:pt x="697706" y="115916"/>
                  </a:lnTo>
                  <a:lnTo>
                    <a:pt x="765175" y="140528"/>
                  </a:lnTo>
                  <a:lnTo>
                    <a:pt x="831850" y="165934"/>
                  </a:lnTo>
                  <a:lnTo>
                    <a:pt x="897731" y="193722"/>
                  </a:lnTo>
                  <a:lnTo>
                    <a:pt x="962025" y="223892"/>
                  </a:lnTo>
                  <a:lnTo>
                    <a:pt x="1025525" y="257238"/>
                  </a:lnTo>
                  <a:lnTo>
                    <a:pt x="1088231" y="292965"/>
                  </a:lnTo>
                  <a:lnTo>
                    <a:pt x="1182688" y="350923"/>
                  </a:lnTo>
                  <a:lnTo>
                    <a:pt x="1273969" y="412851"/>
                  </a:lnTo>
                  <a:lnTo>
                    <a:pt x="1362869" y="480336"/>
                  </a:lnTo>
                  <a:lnTo>
                    <a:pt x="1444625" y="550203"/>
                  </a:lnTo>
                  <a:lnTo>
                    <a:pt x="1524000" y="623245"/>
                  </a:lnTo>
                  <a:lnTo>
                    <a:pt x="1598613" y="699464"/>
                  </a:lnTo>
                  <a:lnTo>
                    <a:pt x="1669256" y="780446"/>
                  </a:lnTo>
                  <a:lnTo>
                    <a:pt x="1735931" y="864604"/>
                  </a:lnTo>
                  <a:lnTo>
                    <a:pt x="1797050" y="949556"/>
                  </a:lnTo>
                  <a:lnTo>
                    <a:pt x="1854994" y="1037684"/>
                  </a:lnTo>
                  <a:lnTo>
                    <a:pt x="1906588" y="1129781"/>
                  </a:lnTo>
                  <a:lnTo>
                    <a:pt x="1955800" y="1222673"/>
                  </a:lnTo>
                  <a:lnTo>
                    <a:pt x="1999456" y="1317152"/>
                  </a:lnTo>
                  <a:lnTo>
                    <a:pt x="2037556" y="1414807"/>
                  </a:lnTo>
                  <a:lnTo>
                    <a:pt x="2072481" y="1514050"/>
                  </a:lnTo>
                  <a:lnTo>
                    <a:pt x="2101850" y="1612499"/>
                  </a:lnTo>
                  <a:lnTo>
                    <a:pt x="2126456" y="1714917"/>
                  </a:lnTo>
                  <a:lnTo>
                    <a:pt x="2146300" y="1817336"/>
                  </a:lnTo>
                  <a:lnTo>
                    <a:pt x="2161381" y="1920549"/>
                  </a:lnTo>
                  <a:lnTo>
                    <a:pt x="2170113" y="2026143"/>
                  </a:lnTo>
                  <a:lnTo>
                    <a:pt x="2174875" y="2129356"/>
                  </a:lnTo>
                  <a:lnTo>
                    <a:pt x="2174875" y="2234950"/>
                  </a:lnTo>
                  <a:lnTo>
                    <a:pt x="2170113" y="2339750"/>
                  </a:lnTo>
                  <a:lnTo>
                    <a:pt x="2159794" y="2445345"/>
                  </a:lnTo>
                  <a:lnTo>
                    <a:pt x="2144713" y="2550145"/>
                  </a:lnTo>
                  <a:lnTo>
                    <a:pt x="2123281" y="2655740"/>
                  </a:lnTo>
                  <a:lnTo>
                    <a:pt x="2097088" y="2758952"/>
                  </a:lnTo>
                  <a:lnTo>
                    <a:pt x="2065338" y="2862959"/>
                  </a:lnTo>
                  <a:lnTo>
                    <a:pt x="2028825" y="2964584"/>
                  </a:lnTo>
                  <a:lnTo>
                    <a:pt x="1985963" y="3067002"/>
                  </a:lnTo>
                  <a:lnTo>
                    <a:pt x="1937544" y="3166245"/>
                  </a:lnTo>
                  <a:lnTo>
                    <a:pt x="1883569" y="3265488"/>
                  </a:lnTo>
                  <a:lnTo>
                    <a:pt x="885771" y="2688870"/>
                  </a:lnTo>
                  <a:lnTo>
                    <a:pt x="0" y="1161679"/>
                  </a:lnTo>
                  <a:close/>
                </a:path>
              </a:pathLst>
            </a:custGeom>
            <a:solidFill>
              <a:srgbClr val="F1515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cap="small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215828" y="3756991"/>
              <a:ext cx="3768725" cy="1637399"/>
            </a:xfrm>
            <a:custGeom>
              <a:avLst/>
              <a:gdLst>
                <a:gd name="connsiteX0" fmla="*/ 950989 w 3768725"/>
                <a:gd name="connsiteY0" fmla="*/ 0 h 1637399"/>
                <a:gd name="connsiteX1" fmla="*/ 2818537 w 3768725"/>
                <a:gd name="connsiteY1" fmla="*/ 0 h 1637399"/>
                <a:gd name="connsiteX2" fmla="*/ 3768725 w 3768725"/>
                <a:gd name="connsiteY2" fmla="*/ 548771 h 1637399"/>
                <a:gd name="connsiteX3" fmla="*/ 3732213 w 3768725"/>
                <a:gd name="connsiteY3" fmla="*/ 609912 h 1637399"/>
                <a:gd name="connsiteX4" fmla="*/ 3694113 w 3768725"/>
                <a:gd name="connsiteY4" fmla="*/ 671053 h 1637399"/>
                <a:gd name="connsiteX5" fmla="*/ 3652838 w 3768725"/>
                <a:gd name="connsiteY5" fmla="*/ 729018 h 1637399"/>
                <a:gd name="connsiteX6" fmla="*/ 3610769 w 3768725"/>
                <a:gd name="connsiteY6" fmla="*/ 786983 h 1637399"/>
                <a:gd name="connsiteX7" fmla="*/ 3566319 w 3768725"/>
                <a:gd name="connsiteY7" fmla="*/ 841771 h 1637399"/>
                <a:gd name="connsiteX8" fmla="*/ 3520281 w 3768725"/>
                <a:gd name="connsiteY8" fmla="*/ 896560 h 1637399"/>
                <a:gd name="connsiteX9" fmla="*/ 3473450 w 3768725"/>
                <a:gd name="connsiteY9" fmla="*/ 948967 h 1637399"/>
                <a:gd name="connsiteX10" fmla="*/ 3422650 w 3768725"/>
                <a:gd name="connsiteY10" fmla="*/ 1000579 h 1637399"/>
                <a:gd name="connsiteX11" fmla="*/ 3372644 w 3768725"/>
                <a:gd name="connsiteY11" fmla="*/ 1049016 h 1637399"/>
                <a:gd name="connsiteX12" fmla="*/ 3319463 w 3768725"/>
                <a:gd name="connsiteY12" fmla="*/ 1098246 h 1637399"/>
                <a:gd name="connsiteX13" fmla="*/ 3266281 w 3768725"/>
                <a:gd name="connsiteY13" fmla="*/ 1143506 h 1637399"/>
                <a:gd name="connsiteX14" fmla="*/ 3209925 w 3768725"/>
                <a:gd name="connsiteY14" fmla="*/ 1187973 h 1637399"/>
                <a:gd name="connsiteX15" fmla="*/ 3153569 w 3768725"/>
                <a:gd name="connsiteY15" fmla="*/ 1230851 h 1637399"/>
                <a:gd name="connsiteX16" fmla="*/ 3094038 w 3768725"/>
                <a:gd name="connsiteY16" fmla="*/ 1270553 h 1637399"/>
                <a:gd name="connsiteX17" fmla="*/ 3034506 w 3768725"/>
                <a:gd name="connsiteY17" fmla="*/ 1310255 h 1637399"/>
                <a:gd name="connsiteX18" fmla="*/ 2971800 w 3768725"/>
                <a:gd name="connsiteY18" fmla="*/ 1346781 h 1637399"/>
                <a:gd name="connsiteX19" fmla="*/ 2874169 w 3768725"/>
                <a:gd name="connsiteY19" fmla="*/ 1399981 h 1637399"/>
                <a:gd name="connsiteX20" fmla="*/ 2773363 w 3768725"/>
                <a:gd name="connsiteY20" fmla="*/ 1446830 h 1637399"/>
                <a:gd name="connsiteX21" fmla="*/ 2673350 w 3768725"/>
                <a:gd name="connsiteY21" fmla="*/ 1489708 h 1637399"/>
                <a:gd name="connsiteX22" fmla="*/ 2570956 w 3768725"/>
                <a:gd name="connsiteY22" fmla="*/ 1526234 h 1637399"/>
                <a:gd name="connsiteX23" fmla="*/ 2466975 w 3768725"/>
                <a:gd name="connsiteY23" fmla="*/ 1558789 h 1637399"/>
                <a:gd name="connsiteX24" fmla="*/ 2363788 w 3768725"/>
                <a:gd name="connsiteY24" fmla="*/ 1584198 h 1637399"/>
                <a:gd name="connsiteX25" fmla="*/ 2258219 w 3768725"/>
                <a:gd name="connsiteY25" fmla="*/ 1605638 h 1637399"/>
                <a:gd name="connsiteX26" fmla="*/ 2153444 w 3768725"/>
                <a:gd name="connsiteY26" fmla="*/ 1620724 h 1637399"/>
                <a:gd name="connsiteX27" fmla="*/ 2047875 w 3768725"/>
                <a:gd name="connsiteY27" fmla="*/ 1631841 h 1637399"/>
                <a:gd name="connsiteX28" fmla="*/ 1943100 w 3768725"/>
                <a:gd name="connsiteY28" fmla="*/ 1637399 h 1637399"/>
                <a:gd name="connsiteX29" fmla="*/ 1837531 w 3768725"/>
                <a:gd name="connsiteY29" fmla="*/ 1637399 h 1637399"/>
                <a:gd name="connsiteX30" fmla="*/ 1732756 w 3768725"/>
                <a:gd name="connsiteY30" fmla="*/ 1633429 h 1637399"/>
                <a:gd name="connsiteX31" fmla="*/ 1628775 w 3768725"/>
                <a:gd name="connsiteY31" fmla="*/ 1622312 h 1637399"/>
                <a:gd name="connsiteX32" fmla="*/ 1525588 w 3768725"/>
                <a:gd name="connsiteY32" fmla="*/ 1607226 h 1637399"/>
                <a:gd name="connsiteX33" fmla="*/ 1423194 w 3768725"/>
                <a:gd name="connsiteY33" fmla="*/ 1587375 h 1637399"/>
                <a:gd name="connsiteX34" fmla="*/ 1320800 w 3768725"/>
                <a:gd name="connsiteY34" fmla="*/ 1562759 h 1637399"/>
                <a:gd name="connsiteX35" fmla="*/ 1220788 w 3768725"/>
                <a:gd name="connsiteY35" fmla="*/ 1534174 h 1637399"/>
                <a:gd name="connsiteX36" fmla="*/ 1123156 w 3768725"/>
                <a:gd name="connsiteY36" fmla="*/ 1500824 h 1637399"/>
                <a:gd name="connsiteX37" fmla="*/ 1025525 w 3768725"/>
                <a:gd name="connsiteY37" fmla="*/ 1461122 h 1637399"/>
                <a:gd name="connsiteX38" fmla="*/ 929481 w 3768725"/>
                <a:gd name="connsiteY38" fmla="*/ 1416656 h 1637399"/>
                <a:gd name="connsiteX39" fmla="*/ 836613 w 3768725"/>
                <a:gd name="connsiteY39" fmla="*/ 1369014 h 1637399"/>
                <a:gd name="connsiteX40" fmla="*/ 746919 w 3768725"/>
                <a:gd name="connsiteY40" fmla="*/ 1315813 h 1637399"/>
                <a:gd name="connsiteX41" fmla="*/ 658019 w 3768725"/>
                <a:gd name="connsiteY41" fmla="*/ 1259436 h 1637399"/>
                <a:gd name="connsiteX42" fmla="*/ 571500 w 3768725"/>
                <a:gd name="connsiteY42" fmla="*/ 1196707 h 1637399"/>
                <a:gd name="connsiteX43" fmla="*/ 488950 w 3768725"/>
                <a:gd name="connsiteY43" fmla="*/ 1131596 h 1637399"/>
                <a:gd name="connsiteX44" fmla="*/ 407988 w 3768725"/>
                <a:gd name="connsiteY44" fmla="*/ 1061720 h 1637399"/>
                <a:gd name="connsiteX45" fmla="*/ 331788 w 3768725"/>
                <a:gd name="connsiteY45" fmla="*/ 987081 h 1637399"/>
                <a:gd name="connsiteX46" fmla="*/ 257175 w 3768725"/>
                <a:gd name="connsiteY46" fmla="*/ 907677 h 1637399"/>
                <a:gd name="connsiteX47" fmla="*/ 187325 w 3768725"/>
                <a:gd name="connsiteY47" fmla="*/ 823508 h 1637399"/>
                <a:gd name="connsiteX48" fmla="*/ 121444 w 3768725"/>
                <a:gd name="connsiteY48" fmla="*/ 736958 h 1637399"/>
                <a:gd name="connsiteX49" fmla="*/ 59531 w 3768725"/>
                <a:gd name="connsiteY49" fmla="*/ 644849 h 1637399"/>
                <a:gd name="connsiteX50" fmla="*/ 0 w 3768725"/>
                <a:gd name="connsiteY50" fmla="*/ 548771 h 163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68725" h="1637399">
                  <a:moveTo>
                    <a:pt x="950989" y="0"/>
                  </a:moveTo>
                  <a:lnTo>
                    <a:pt x="2818537" y="0"/>
                  </a:lnTo>
                  <a:lnTo>
                    <a:pt x="3768725" y="548771"/>
                  </a:lnTo>
                  <a:lnTo>
                    <a:pt x="3732213" y="609912"/>
                  </a:lnTo>
                  <a:lnTo>
                    <a:pt x="3694113" y="671053"/>
                  </a:lnTo>
                  <a:lnTo>
                    <a:pt x="3652838" y="729018"/>
                  </a:lnTo>
                  <a:lnTo>
                    <a:pt x="3610769" y="786983"/>
                  </a:lnTo>
                  <a:lnTo>
                    <a:pt x="3566319" y="841771"/>
                  </a:lnTo>
                  <a:lnTo>
                    <a:pt x="3520281" y="896560"/>
                  </a:lnTo>
                  <a:lnTo>
                    <a:pt x="3473450" y="948967"/>
                  </a:lnTo>
                  <a:lnTo>
                    <a:pt x="3422650" y="1000579"/>
                  </a:lnTo>
                  <a:lnTo>
                    <a:pt x="3372644" y="1049016"/>
                  </a:lnTo>
                  <a:lnTo>
                    <a:pt x="3319463" y="1098246"/>
                  </a:lnTo>
                  <a:lnTo>
                    <a:pt x="3266281" y="1143506"/>
                  </a:lnTo>
                  <a:lnTo>
                    <a:pt x="3209925" y="1187973"/>
                  </a:lnTo>
                  <a:lnTo>
                    <a:pt x="3153569" y="1230851"/>
                  </a:lnTo>
                  <a:lnTo>
                    <a:pt x="3094038" y="1270553"/>
                  </a:lnTo>
                  <a:lnTo>
                    <a:pt x="3034506" y="1310255"/>
                  </a:lnTo>
                  <a:lnTo>
                    <a:pt x="2971800" y="1346781"/>
                  </a:lnTo>
                  <a:lnTo>
                    <a:pt x="2874169" y="1399981"/>
                  </a:lnTo>
                  <a:lnTo>
                    <a:pt x="2773363" y="1446830"/>
                  </a:lnTo>
                  <a:lnTo>
                    <a:pt x="2673350" y="1489708"/>
                  </a:lnTo>
                  <a:lnTo>
                    <a:pt x="2570956" y="1526234"/>
                  </a:lnTo>
                  <a:lnTo>
                    <a:pt x="2466975" y="1558789"/>
                  </a:lnTo>
                  <a:lnTo>
                    <a:pt x="2363788" y="1584198"/>
                  </a:lnTo>
                  <a:lnTo>
                    <a:pt x="2258219" y="1605638"/>
                  </a:lnTo>
                  <a:lnTo>
                    <a:pt x="2153444" y="1620724"/>
                  </a:lnTo>
                  <a:lnTo>
                    <a:pt x="2047875" y="1631841"/>
                  </a:lnTo>
                  <a:lnTo>
                    <a:pt x="1943100" y="1637399"/>
                  </a:lnTo>
                  <a:lnTo>
                    <a:pt x="1837531" y="1637399"/>
                  </a:lnTo>
                  <a:lnTo>
                    <a:pt x="1732756" y="1633429"/>
                  </a:lnTo>
                  <a:lnTo>
                    <a:pt x="1628775" y="1622312"/>
                  </a:lnTo>
                  <a:lnTo>
                    <a:pt x="1525588" y="1607226"/>
                  </a:lnTo>
                  <a:lnTo>
                    <a:pt x="1423194" y="1587375"/>
                  </a:lnTo>
                  <a:lnTo>
                    <a:pt x="1320800" y="1562759"/>
                  </a:lnTo>
                  <a:lnTo>
                    <a:pt x="1220788" y="1534174"/>
                  </a:lnTo>
                  <a:lnTo>
                    <a:pt x="1123156" y="1500824"/>
                  </a:lnTo>
                  <a:lnTo>
                    <a:pt x="1025525" y="1461122"/>
                  </a:lnTo>
                  <a:lnTo>
                    <a:pt x="929481" y="1416656"/>
                  </a:lnTo>
                  <a:lnTo>
                    <a:pt x="836613" y="1369014"/>
                  </a:lnTo>
                  <a:lnTo>
                    <a:pt x="746919" y="1315813"/>
                  </a:lnTo>
                  <a:lnTo>
                    <a:pt x="658019" y="1259436"/>
                  </a:lnTo>
                  <a:lnTo>
                    <a:pt x="571500" y="1196707"/>
                  </a:lnTo>
                  <a:lnTo>
                    <a:pt x="488950" y="1131596"/>
                  </a:lnTo>
                  <a:lnTo>
                    <a:pt x="407988" y="1061720"/>
                  </a:lnTo>
                  <a:lnTo>
                    <a:pt x="331788" y="987081"/>
                  </a:lnTo>
                  <a:lnTo>
                    <a:pt x="257175" y="907677"/>
                  </a:lnTo>
                  <a:lnTo>
                    <a:pt x="187325" y="823508"/>
                  </a:lnTo>
                  <a:lnTo>
                    <a:pt x="121444" y="736958"/>
                  </a:lnTo>
                  <a:lnTo>
                    <a:pt x="59531" y="644849"/>
                  </a:lnTo>
                  <a:lnTo>
                    <a:pt x="0" y="548771"/>
                  </a:lnTo>
                  <a:close/>
                </a:path>
              </a:pathLst>
            </a:custGeom>
            <a:solidFill>
              <a:srgbClr val="5FAB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868165" y="943039"/>
              <a:ext cx="2176463" cy="3265488"/>
            </a:xfrm>
            <a:custGeom>
              <a:avLst/>
              <a:gdLst>
                <a:gd name="connsiteX0" fmla="*/ 2176463 w 2176463"/>
                <a:gd name="connsiteY0" fmla="*/ 0 h 3265488"/>
                <a:gd name="connsiteX1" fmla="*/ 2176463 w 2176463"/>
                <a:gd name="connsiteY1" fmla="*/ 1147103 h 3265488"/>
                <a:gd name="connsiteX2" fmla="*/ 1278357 w 2176463"/>
                <a:gd name="connsiteY2" fmla="*/ 2695562 h 3265488"/>
                <a:gd name="connsiteX3" fmla="*/ 291306 w 2176463"/>
                <a:gd name="connsiteY3" fmla="*/ 3265488 h 3265488"/>
                <a:gd name="connsiteX4" fmla="*/ 255588 w 2176463"/>
                <a:gd name="connsiteY4" fmla="*/ 3202767 h 3265488"/>
                <a:gd name="connsiteX5" fmla="*/ 223838 w 2176463"/>
                <a:gd name="connsiteY5" fmla="*/ 3138457 h 3265488"/>
                <a:gd name="connsiteX6" fmla="*/ 193675 w 2176463"/>
                <a:gd name="connsiteY6" fmla="*/ 3074942 h 3265488"/>
                <a:gd name="connsiteX7" fmla="*/ 164306 w 2176463"/>
                <a:gd name="connsiteY7" fmla="*/ 3009045 h 3265488"/>
                <a:gd name="connsiteX8" fmla="*/ 138906 w 2176463"/>
                <a:gd name="connsiteY8" fmla="*/ 2943147 h 3265488"/>
                <a:gd name="connsiteX9" fmla="*/ 115888 w 2176463"/>
                <a:gd name="connsiteY9" fmla="*/ 2876456 h 3265488"/>
                <a:gd name="connsiteX10" fmla="*/ 92869 w 2176463"/>
                <a:gd name="connsiteY10" fmla="*/ 2808177 h 3265488"/>
                <a:gd name="connsiteX11" fmla="*/ 74613 w 2176463"/>
                <a:gd name="connsiteY11" fmla="*/ 2740692 h 3265488"/>
                <a:gd name="connsiteX12" fmla="*/ 56356 w 2176463"/>
                <a:gd name="connsiteY12" fmla="*/ 2670825 h 3265488"/>
                <a:gd name="connsiteX13" fmla="*/ 41275 w 2176463"/>
                <a:gd name="connsiteY13" fmla="*/ 2601752 h 3265488"/>
                <a:gd name="connsiteX14" fmla="*/ 28575 w 2176463"/>
                <a:gd name="connsiteY14" fmla="*/ 2531885 h 3265488"/>
                <a:gd name="connsiteX15" fmla="*/ 18256 w 2176463"/>
                <a:gd name="connsiteY15" fmla="*/ 2462018 h 3265488"/>
                <a:gd name="connsiteX16" fmla="*/ 10319 w 2176463"/>
                <a:gd name="connsiteY16" fmla="*/ 2390563 h 3265488"/>
                <a:gd name="connsiteX17" fmla="*/ 4763 w 2176463"/>
                <a:gd name="connsiteY17" fmla="*/ 2319902 h 3265488"/>
                <a:gd name="connsiteX18" fmla="*/ 1588 w 2176463"/>
                <a:gd name="connsiteY18" fmla="*/ 2248447 h 3265488"/>
                <a:gd name="connsiteX19" fmla="*/ 0 w 2176463"/>
                <a:gd name="connsiteY19" fmla="*/ 2176992 h 3265488"/>
                <a:gd name="connsiteX20" fmla="*/ 3175 w 2176463"/>
                <a:gd name="connsiteY20" fmla="*/ 2064252 h 3265488"/>
                <a:gd name="connsiteX21" fmla="*/ 10319 w 2176463"/>
                <a:gd name="connsiteY21" fmla="*/ 1953894 h 3265488"/>
                <a:gd name="connsiteX22" fmla="*/ 24606 w 2176463"/>
                <a:gd name="connsiteY22" fmla="*/ 1845918 h 3265488"/>
                <a:gd name="connsiteX23" fmla="*/ 44450 w 2176463"/>
                <a:gd name="connsiteY23" fmla="*/ 1737942 h 3265488"/>
                <a:gd name="connsiteX24" fmla="*/ 68263 w 2176463"/>
                <a:gd name="connsiteY24" fmla="*/ 1632347 h 3265488"/>
                <a:gd name="connsiteX25" fmla="*/ 97631 w 2176463"/>
                <a:gd name="connsiteY25" fmla="*/ 1529135 h 3265488"/>
                <a:gd name="connsiteX26" fmla="*/ 130969 w 2176463"/>
                <a:gd name="connsiteY26" fmla="*/ 1428304 h 3265488"/>
                <a:gd name="connsiteX27" fmla="*/ 170656 w 2176463"/>
                <a:gd name="connsiteY27" fmla="*/ 1329061 h 3265488"/>
                <a:gd name="connsiteX28" fmla="*/ 215106 w 2176463"/>
                <a:gd name="connsiteY28" fmla="*/ 1232994 h 3265488"/>
                <a:gd name="connsiteX29" fmla="*/ 261938 w 2176463"/>
                <a:gd name="connsiteY29" fmla="*/ 1138515 h 3265488"/>
                <a:gd name="connsiteX30" fmla="*/ 315119 w 2176463"/>
                <a:gd name="connsiteY30" fmla="*/ 1048799 h 3265488"/>
                <a:gd name="connsiteX31" fmla="*/ 371475 w 2176463"/>
                <a:gd name="connsiteY31" fmla="*/ 960671 h 3265488"/>
                <a:gd name="connsiteX32" fmla="*/ 431006 w 2176463"/>
                <a:gd name="connsiteY32" fmla="*/ 874925 h 3265488"/>
                <a:gd name="connsiteX33" fmla="*/ 496888 w 2176463"/>
                <a:gd name="connsiteY33" fmla="*/ 792355 h 3265488"/>
                <a:gd name="connsiteX34" fmla="*/ 565150 w 2176463"/>
                <a:gd name="connsiteY34" fmla="*/ 713755 h 3265488"/>
                <a:gd name="connsiteX35" fmla="*/ 637382 w 2176463"/>
                <a:gd name="connsiteY35" fmla="*/ 637536 h 3265488"/>
                <a:gd name="connsiteX36" fmla="*/ 713582 w 2176463"/>
                <a:gd name="connsiteY36" fmla="*/ 565288 h 3265488"/>
                <a:gd name="connsiteX37" fmla="*/ 790575 w 2176463"/>
                <a:gd name="connsiteY37" fmla="*/ 497008 h 3265488"/>
                <a:gd name="connsiteX38" fmla="*/ 873125 w 2176463"/>
                <a:gd name="connsiteY38" fmla="*/ 432699 h 3265488"/>
                <a:gd name="connsiteX39" fmla="*/ 958850 w 2176463"/>
                <a:gd name="connsiteY39" fmla="*/ 371565 h 3265488"/>
                <a:gd name="connsiteX40" fmla="*/ 1046957 w 2176463"/>
                <a:gd name="connsiteY40" fmla="*/ 315195 h 3265488"/>
                <a:gd name="connsiteX41" fmla="*/ 1138238 w 2176463"/>
                <a:gd name="connsiteY41" fmla="*/ 263589 h 3265488"/>
                <a:gd name="connsiteX42" fmla="*/ 1232694 w 2176463"/>
                <a:gd name="connsiteY42" fmla="*/ 215159 h 3265488"/>
                <a:gd name="connsiteX43" fmla="*/ 1328738 w 2176463"/>
                <a:gd name="connsiteY43" fmla="*/ 172286 h 3265488"/>
                <a:gd name="connsiteX44" fmla="*/ 1427957 w 2176463"/>
                <a:gd name="connsiteY44" fmla="*/ 132589 h 3265488"/>
                <a:gd name="connsiteX45" fmla="*/ 1528763 w 2176463"/>
                <a:gd name="connsiteY45" fmla="*/ 99243 h 3265488"/>
                <a:gd name="connsiteX46" fmla="*/ 1631951 w 2176463"/>
                <a:gd name="connsiteY46" fmla="*/ 68279 h 3265488"/>
                <a:gd name="connsiteX47" fmla="*/ 1737519 w 2176463"/>
                <a:gd name="connsiteY47" fmla="*/ 44461 h 3265488"/>
                <a:gd name="connsiteX48" fmla="*/ 1843882 w 2176463"/>
                <a:gd name="connsiteY48" fmla="*/ 26200 h 3265488"/>
                <a:gd name="connsiteX49" fmla="*/ 1954213 w 2176463"/>
                <a:gd name="connsiteY49" fmla="*/ 11909 h 3265488"/>
                <a:gd name="connsiteX50" fmla="*/ 2063751 w 2176463"/>
                <a:gd name="connsiteY50" fmla="*/ 3176 h 326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76463" h="3265488">
                  <a:moveTo>
                    <a:pt x="2176463" y="0"/>
                  </a:moveTo>
                  <a:lnTo>
                    <a:pt x="2176463" y="1147103"/>
                  </a:lnTo>
                  <a:lnTo>
                    <a:pt x="1278357" y="2695562"/>
                  </a:lnTo>
                  <a:lnTo>
                    <a:pt x="291306" y="3265488"/>
                  </a:lnTo>
                  <a:lnTo>
                    <a:pt x="255588" y="3202767"/>
                  </a:lnTo>
                  <a:lnTo>
                    <a:pt x="223838" y="3138457"/>
                  </a:lnTo>
                  <a:lnTo>
                    <a:pt x="193675" y="3074942"/>
                  </a:lnTo>
                  <a:lnTo>
                    <a:pt x="164306" y="3009045"/>
                  </a:lnTo>
                  <a:lnTo>
                    <a:pt x="138906" y="2943147"/>
                  </a:lnTo>
                  <a:lnTo>
                    <a:pt x="115888" y="2876456"/>
                  </a:lnTo>
                  <a:lnTo>
                    <a:pt x="92869" y="2808177"/>
                  </a:lnTo>
                  <a:lnTo>
                    <a:pt x="74613" y="2740692"/>
                  </a:lnTo>
                  <a:lnTo>
                    <a:pt x="56356" y="2670825"/>
                  </a:lnTo>
                  <a:lnTo>
                    <a:pt x="41275" y="2601752"/>
                  </a:lnTo>
                  <a:lnTo>
                    <a:pt x="28575" y="2531885"/>
                  </a:lnTo>
                  <a:lnTo>
                    <a:pt x="18256" y="2462018"/>
                  </a:lnTo>
                  <a:lnTo>
                    <a:pt x="10319" y="2390563"/>
                  </a:lnTo>
                  <a:lnTo>
                    <a:pt x="4763" y="2319902"/>
                  </a:lnTo>
                  <a:lnTo>
                    <a:pt x="1588" y="2248447"/>
                  </a:lnTo>
                  <a:lnTo>
                    <a:pt x="0" y="2176992"/>
                  </a:lnTo>
                  <a:lnTo>
                    <a:pt x="3175" y="2064252"/>
                  </a:lnTo>
                  <a:lnTo>
                    <a:pt x="10319" y="1953894"/>
                  </a:lnTo>
                  <a:lnTo>
                    <a:pt x="24606" y="1845918"/>
                  </a:lnTo>
                  <a:lnTo>
                    <a:pt x="44450" y="1737942"/>
                  </a:lnTo>
                  <a:lnTo>
                    <a:pt x="68263" y="1632347"/>
                  </a:lnTo>
                  <a:lnTo>
                    <a:pt x="97631" y="1529135"/>
                  </a:lnTo>
                  <a:lnTo>
                    <a:pt x="130969" y="1428304"/>
                  </a:lnTo>
                  <a:lnTo>
                    <a:pt x="170656" y="1329061"/>
                  </a:lnTo>
                  <a:lnTo>
                    <a:pt x="215106" y="1232994"/>
                  </a:lnTo>
                  <a:lnTo>
                    <a:pt x="261938" y="1138515"/>
                  </a:lnTo>
                  <a:lnTo>
                    <a:pt x="315119" y="1048799"/>
                  </a:lnTo>
                  <a:lnTo>
                    <a:pt x="371475" y="960671"/>
                  </a:lnTo>
                  <a:lnTo>
                    <a:pt x="431006" y="874925"/>
                  </a:lnTo>
                  <a:lnTo>
                    <a:pt x="496888" y="792355"/>
                  </a:lnTo>
                  <a:lnTo>
                    <a:pt x="565150" y="713755"/>
                  </a:lnTo>
                  <a:lnTo>
                    <a:pt x="637382" y="637536"/>
                  </a:lnTo>
                  <a:lnTo>
                    <a:pt x="713582" y="565288"/>
                  </a:lnTo>
                  <a:lnTo>
                    <a:pt x="790575" y="497008"/>
                  </a:lnTo>
                  <a:lnTo>
                    <a:pt x="873125" y="432699"/>
                  </a:lnTo>
                  <a:lnTo>
                    <a:pt x="958850" y="371565"/>
                  </a:lnTo>
                  <a:lnTo>
                    <a:pt x="1046957" y="315195"/>
                  </a:lnTo>
                  <a:lnTo>
                    <a:pt x="1138238" y="263589"/>
                  </a:lnTo>
                  <a:lnTo>
                    <a:pt x="1232694" y="215159"/>
                  </a:lnTo>
                  <a:lnTo>
                    <a:pt x="1328738" y="172286"/>
                  </a:lnTo>
                  <a:lnTo>
                    <a:pt x="1427957" y="132589"/>
                  </a:lnTo>
                  <a:lnTo>
                    <a:pt x="1528763" y="99243"/>
                  </a:lnTo>
                  <a:lnTo>
                    <a:pt x="1631951" y="68279"/>
                  </a:lnTo>
                  <a:lnTo>
                    <a:pt x="1737519" y="44461"/>
                  </a:lnTo>
                  <a:lnTo>
                    <a:pt x="1843882" y="26200"/>
                  </a:lnTo>
                  <a:lnTo>
                    <a:pt x="1954213" y="11909"/>
                  </a:lnTo>
                  <a:lnTo>
                    <a:pt x="2063751" y="3176"/>
                  </a:lnTo>
                  <a:close/>
                </a:path>
              </a:pathLst>
            </a:custGeom>
            <a:solidFill>
              <a:srgbClr val="F4CF3B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cap="small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752609" y="3550717"/>
              <a:ext cx="341752" cy="341752"/>
            </a:xfrm>
            <a:prstGeom prst="ellipse">
              <a:avLst/>
            </a:prstGeom>
            <a:solidFill>
              <a:srgbClr val="AF241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 smtClean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1</a:t>
              </a:r>
              <a:endPara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69678" y="2171601"/>
              <a:ext cx="13716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85404" y="1770784"/>
              <a:ext cx="168266" cy="339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AF2415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8348853">
              <a:off x="2034210" y="2153720"/>
              <a:ext cx="1765434" cy="588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Мистецька комунікація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94053" y="1770784"/>
              <a:ext cx="168266" cy="339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967B08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588356" y="1086875"/>
              <a:ext cx="341752" cy="341752"/>
            </a:xfrm>
            <a:prstGeom prst="ellipse">
              <a:avLst/>
            </a:prstGeom>
            <a:solidFill>
              <a:srgbClr val="B2920A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 smtClean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3</a:t>
              </a:r>
              <a:endPara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475433" y="4250949"/>
              <a:ext cx="341752" cy="341752"/>
            </a:xfrm>
            <a:prstGeom prst="ellipse">
              <a:avLst/>
            </a:prstGeom>
            <a:solidFill>
              <a:srgbClr val="216A9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56395" y="4239531"/>
              <a:ext cx="2629778" cy="339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Мистецька діяльність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7040" y="3915818"/>
              <a:ext cx="168266" cy="339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>
                  <a:solidFill>
                    <a:srgbClr val="216A97"/>
                  </a:solidFill>
                  <a:latin typeface="Calibri Light" panose="020F0302020204030204" pitchFamily="34" charset="0"/>
                </a:defRPr>
              </a:lvl1pPr>
            </a:lstStyle>
            <a:p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36272" y="1136714"/>
              <a:ext cx="216024" cy="1658654"/>
            </a:xfrm>
            <a:prstGeom prst="rect">
              <a:avLst/>
            </a:prstGeom>
            <a:solidFill>
              <a:srgbClr val="EC6E6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cap="small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14974" y="1140794"/>
              <a:ext cx="4589521" cy="1654574"/>
            </a:xfrm>
            <a:prstGeom prst="rect">
              <a:avLst/>
            </a:prstGeom>
            <a:solidFill>
              <a:srgbClr val="EC6E62">
                <a:alpha val="5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cap="small" dirty="0">
                <a:solidFill>
                  <a:srgbClr val="AF2415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773408" y="1084162"/>
              <a:ext cx="341752" cy="341752"/>
            </a:xfrm>
            <a:prstGeom prst="ellipse">
              <a:avLst/>
            </a:prstGeom>
            <a:solidFill>
              <a:srgbClr val="AF241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36272" y="2929636"/>
              <a:ext cx="216024" cy="148252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cap="small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14974" y="2929636"/>
              <a:ext cx="4589520" cy="1482521"/>
            </a:xfrm>
            <a:prstGeom prst="rect">
              <a:avLst/>
            </a:prstGeom>
            <a:solidFill>
              <a:srgbClr val="170FAD">
                <a:alpha val="5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cap="small" dirty="0">
                <a:solidFill>
                  <a:srgbClr val="216A97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773408" y="2870419"/>
              <a:ext cx="341752" cy="341752"/>
            </a:xfrm>
            <a:prstGeom prst="ellipse">
              <a:avLst/>
            </a:prstGeom>
            <a:solidFill>
              <a:srgbClr val="216A9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36272" y="4729222"/>
              <a:ext cx="216024" cy="1566945"/>
            </a:xfrm>
            <a:prstGeom prst="rect">
              <a:avLst/>
            </a:prstGeom>
            <a:solidFill>
              <a:srgbClr val="F4CF3B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cap="small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14975" y="4733302"/>
              <a:ext cx="4589520" cy="156286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cap="small" dirty="0">
                <a:solidFill>
                  <a:srgbClr val="967B08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773408" y="4663340"/>
              <a:ext cx="341752" cy="341752"/>
            </a:xfrm>
            <a:prstGeom prst="ellipse">
              <a:avLst/>
            </a:prstGeom>
            <a:solidFill>
              <a:srgbClr val="B2920A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cap="small" dirty="0">
                  <a:solidFill>
                    <a:prstClr val="white"/>
                  </a:solidFill>
                  <a:effectLst>
                    <a:outerShdw blurRad="25400" dist="38100" dir="2700000" algn="tl">
                      <a:srgbClr val="000000">
                        <a:alpha val="70000"/>
                      </a:srgbClr>
                    </a:outerShdw>
                  </a:effectLst>
                  <a:cs typeface="Arial" pitchFamily="34" charset="0"/>
                </a:rPr>
                <a:t>3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 rot="3398943">
            <a:off x="2967383" y="1773194"/>
            <a:ext cx="2428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Мистецька грамотність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356722" y="999461"/>
            <a:ext cx="5272558" cy="1754326"/>
          </a:xfrm>
          <a:prstGeom prst="rect">
            <a:avLst/>
          </a:prstGeom>
          <a:solidFill>
            <a:srgbClr val="F15151"/>
          </a:solidFill>
        </p:spPr>
        <p:txBody>
          <a:bodyPr wrap="square">
            <a:spAutoFit/>
          </a:bodyPr>
          <a:lstStyle/>
          <a:p>
            <a:r>
              <a:rPr lang="uk-UA" sz="1200" dirty="0"/>
              <a:t>художня творчість; твір мистецтва; художній образ як категорія мистецтва; види мистецтва; засоби виразності різних видів мистецтва; </a:t>
            </a:r>
            <a:r>
              <a:rPr lang="uk-UA" sz="1200" dirty="0" err="1"/>
              <a:t>загальномистецький</a:t>
            </a:r>
            <a:r>
              <a:rPr lang="uk-UA" sz="1200" dirty="0"/>
              <a:t> словник (тема/сюжет, ритм, гармонія, композиція, контраст, форма тощо); жанри мистецтва; художні стилі і напрями; зміст і смисл у творі мистецтва; читання мистецького тексту; народне і професійне мистецтво; автентичність; стилізація; взаємодія/синтез мистецтв; дизайн; новітні технології в мистецтві; </a:t>
            </a:r>
            <a:r>
              <a:rPr lang="uk-UA" sz="1200" dirty="0" err="1"/>
              <a:t>медіамистецтво</a:t>
            </a:r>
            <a:r>
              <a:rPr lang="uk-UA" sz="1200" dirty="0"/>
              <a:t>; взаємовплив мистецтва і науки; культурне різноманіття</a:t>
            </a:r>
            <a:endParaRPr lang="ru-RU" sz="2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32686" y="2872270"/>
            <a:ext cx="5038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художня ідея та її втілення; креативність; способи творення художніх образів у різних видах мистецтва; виконавство (хор, соло, ансамбль, гра на музичних інструментах, танець; акторська майстерність тощо); творення візуальних/аудіовізуальних образів (малювання, ліплення, просторове проектування, декоративні техніки/художні ремесла, екранні образи тощо); мистецький проект; мистецькі професії; мистецтво і технології (штучний інтелект, робототехніка тощо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77188" y="4894325"/>
            <a:ext cx="5396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вплив мистецтва на особистість; діалог у мистецтві; емоційне і раціональне в мистецтві; форми зберігання мистецтва (усна традиція, запис художнього тексту (нотного, хореографічного, літературного тощо), екранізація,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аудіо-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фото-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відеофіксація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музейний простір, колекціонування тощо);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медіатекст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; сучасні способи і засоби художньої комунікації; нові виміри існування мистецьких творів (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інтерактивність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мультимедійність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масмедійність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гіпертекст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 тощо); сучасні комунікаційні та комунікативні технології; джерела інформації про мистецтво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Графік проведення творчого конкурсу для вступників на спеціальність 025  Музичне мистец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17766"/>
          <a:stretch/>
        </p:blipFill>
        <p:spPr bwMode="auto">
          <a:xfrm>
            <a:off x="198526" y="5748055"/>
            <a:ext cx="5417470" cy="97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02" y="5714869"/>
            <a:ext cx="1756130" cy="103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0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" y="214314"/>
            <a:ext cx="10981208" cy="782637"/>
          </a:xfrm>
        </p:spPr>
        <p:txBody>
          <a:bodyPr>
            <a:normAutofit fontScale="90000"/>
          </a:bodyPr>
          <a:lstStyle/>
          <a:p>
            <a:r>
              <a:rPr lang="uk-UA" altLang="en-US" sz="4800" b="1" dirty="0" smtClean="0">
                <a:solidFill>
                  <a:srgbClr val="FFC000"/>
                </a:solidFill>
                <a:latin typeface="Georgia" pitchFamily="18" charset="0"/>
              </a:rPr>
              <a:t>Формувальне оцінювання</a:t>
            </a:r>
            <a:br>
              <a:rPr lang="uk-UA" altLang="en-US" sz="4800" b="1" dirty="0" smtClean="0">
                <a:solidFill>
                  <a:srgbClr val="FFC000"/>
                </a:solidFill>
                <a:latin typeface="Georgia" pitchFamily="18" charset="0"/>
              </a:rPr>
            </a:br>
            <a:r>
              <a:rPr lang="uk-UA" altLang="en-US" sz="4000" b="1" dirty="0" smtClean="0">
                <a:solidFill>
                  <a:srgbClr val="E31313"/>
                </a:solidFill>
                <a:latin typeface="Georgia" pitchFamily="18" charset="0"/>
              </a:rPr>
              <a:t>Що ми хочемо виміряти?</a:t>
            </a:r>
          </a:p>
        </p:txBody>
      </p:sp>
      <p:pic>
        <p:nvPicPr>
          <p:cNvPr id="84994" name="Picture 2" descr="Пов’язане зображення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55" y="1202523"/>
            <a:ext cx="11369417" cy="549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7906617" y="1988840"/>
            <a:ext cx="4356109" cy="175432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Те, </a:t>
            </a:r>
            <a:r>
              <a:rPr lang="ru-RU" sz="3600" b="1" dirty="0" err="1">
                <a:solidFill>
                  <a:srgbClr val="FF0000"/>
                </a:solidFill>
                <a:latin typeface="Georgia" pitchFamily="18" charset="0"/>
              </a:rPr>
              <a:t>що</a:t>
            </a:r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Georgia" pitchFamily="18" charset="0"/>
              </a:rPr>
              <a:t>учні</a:t>
            </a:r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 не </a:t>
            </a:r>
            <a:r>
              <a:rPr lang="ru-RU" sz="3600" b="1" dirty="0" err="1">
                <a:solidFill>
                  <a:srgbClr val="FF0000"/>
                </a:solidFill>
                <a:latin typeface="Georgia" pitchFamily="18" charset="0"/>
              </a:rPr>
              <a:t>знають</a:t>
            </a:r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, не </a:t>
            </a:r>
            <a:r>
              <a:rPr lang="ru-RU" sz="3600" b="1" dirty="0" err="1">
                <a:solidFill>
                  <a:srgbClr val="FF0000"/>
                </a:solidFill>
                <a:latin typeface="Georgia" pitchFamily="18" charset="0"/>
              </a:rPr>
              <a:t>уміють</a:t>
            </a:r>
            <a:endParaRPr lang="en-US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-180032" y="3656993"/>
            <a:ext cx="4166713" cy="255454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rgbClr val="FF0000"/>
                </a:solidFill>
                <a:latin typeface="Georgia" pitchFamily="18" charset="0"/>
              </a:rPr>
              <a:t>Те, що учні знають, уміють</a:t>
            </a:r>
          </a:p>
          <a:p>
            <a:pPr algn="ctr">
              <a:defRPr/>
            </a:pP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5096145" y="5495925"/>
            <a:ext cx="692916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en-US" sz="3600" b="1" dirty="0">
                <a:solidFill>
                  <a:schemeClr val="bg1"/>
                </a:solidFill>
              </a:rPr>
              <a:t>Це будуть 2 різні аспекти оцінювання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345404"/>
              </p:ext>
            </p:extLst>
          </p:nvPr>
        </p:nvGraphicFramePr>
        <p:xfrm>
          <a:off x="236077" y="188641"/>
          <a:ext cx="11553159" cy="3456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657636" y="4000500"/>
            <a:ext cx="4261052" cy="120015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en-US" sz="3600" dirty="0">
                <a:solidFill>
                  <a:srgbClr val="000000"/>
                </a:solidFill>
                <a:latin typeface="Georgia" pitchFamily="18" charset="0"/>
              </a:rPr>
              <a:t>Підсумкове оцінювання</a:t>
            </a:r>
            <a:endParaRPr lang="en-US" alt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5071092" y="3979863"/>
            <a:ext cx="6718309" cy="21844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en-US" sz="3600" dirty="0">
                <a:solidFill>
                  <a:srgbClr val="000000"/>
                </a:solidFill>
                <a:latin typeface="Georgia" pitchFamily="18" charset="0"/>
              </a:rPr>
              <a:t>Формувальне </a:t>
            </a:r>
          </a:p>
          <a:p>
            <a:pPr algn="ctr">
              <a:defRPr/>
            </a:pPr>
            <a:r>
              <a:rPr lang="uk-UA" altLang="en-US" sz="3200" dirty="0">
                <a:solidFill>
                  <a:srgbClr val="000000"/>
                </a:solidFill>
                <a:latin typeface="Georgia" pitchFamily="18" charset="0"/>
              </a:rPr>
              <a:t>(</a:t>
            </a:r>
            <a:r>
              <a:rPr lang="uk-UA" altLang="en-US" sz="3200" dirty="0" err="1">
                <a:solidFill>
                  <a:srgbClr val="000000"/>
                </a:solidFill>
                <a:latin typeface="Georgia" pitchFamily="18" charset="0"/>
              </a:rPr>
              <a:t>формативне</a:t>
            </a:r>
            <a:r>
              <a:rPr lang="uk-UA" altLang="en-US" sz="3200" dirty="0">
                <a:solidFill>
                  <a:srgbClr val="000000"/>
                </a:solidFill>
                <a:latin typeface="Georgia" pitchFamily="18" charset="0"/>
              </a:rPr>
              <a:t>, формуюче, формаційне)</a:t>
            </a:r>
            <a:endParaRPr lang="en-US" altLang="en-US" sz="3200" dirty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uk-UA" altLang="en-US" sz="3600" dirty="0">
                <a:solidFill>
                  <a:srgbClr val="000000"/>
                </a:solidFill>
                <a:latin typeface="Georgia" pitchFamily="18" charset="0"/>
              </a:rPr>
              <a:t>оцінювання</a:t>
            </a:r>
            <a:endParaRPr lang="en-US" alt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7" name="Выгнутая вправо стрелка 6">
            <a:extLst>
              <a:ext uri="{FF2B5EF4-FFF2-40B4-BE49-F238E27FC236}"/>
            </a:extLst>
          </p:cNvPr>
          <p:cNvSpPr/>
          <p:nvPr/>
        </p:nvSpPr>
        <p:spPr>
          <a:xfrm rot="11208461">
            <a:off x="367790" y="2458196"/>
            <a:ext cx="2065958" cy="1394748"/>
          </a:xfrm>
          <a:prstGeom prst="curvedLeftArrow">
            <a:avLst/>
          </a:prstGeom>
          <a:solidFill>
            <a:srgbClr val="EF1F2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>
            <a:extLst>
              <a:ext uri="{FF2B5EF4-FFF2-40B4-BE49-F238E27FC236}"/>
            </a:extLst>
          </p:cNvPr>
          <p:cNvSpPr/>
          <p:nvPr/>
        </p:nvSpPr>
        <p:spPr>
          <a:xfrm rot="10343317" flipH="1">
            <a:off x="9623700" y="2409771"/>
            <a:ext cx="2056242" cy="1425046"/>
          </a:xfrm>
          <a:prstGeom prst="curvedLeftArrow">
            <a:avLst/>
          </a:prstGeom>
          <a:solidFill>
            <a:srgbClr val="EF1F2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5287964"/>
            <a:ext cx="5670269" cy="1077218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en-US" sz="3200" dirty="0">
                <a:solidFill>
                  <a:srgbClr val="000000"/>
                </a:solidFill>
                <a:latin typeface="Georgia" pitchFamily="18" charset="0"/>
              </a:rPr>
              <a:t>Оцінювання для поліпшення навчання</a:t>
            </a:r>
            <a:endParaRPr lang="en-US" altLang="en-US" sz="32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2" name="Штриховая стрелка вправо 11">
            <a:extLst>
              <a:ext uri="{FF2B5EF4-FFF2-40B4-BE49-F238E27FC236}"/>
            </a:extLst>
          </p:cNvPr>
          <p:cNvSpPr/>
          <p:nvPr/>
        </p:nvSpPr>
        <p:spPr>
          <a:xfrm rot="20083564">
            <a:off x="5419340" y="5136075"/>
            <a:ext cx="1157451" cy="1095737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 descr="До уваги учнів! Нам потрібні оцінки!! allastatkevic724@gmail.com чи  citi8989@ukr.net – Старокотельнянська гімназі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6" y="404664"/>
            <a:ext cx="1809750" cy="160972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4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Персональный сайт майстра в\н - Критерії оцінюва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1" y="161493"/>
            <a:ext cx="2286000" cy="200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77" y="-15398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104511">
            <a:off x="2330727" y="2899515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/>
              <a:t>формувальна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 rot="1515706">
            <a:off x="5090617" y="677441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err="1"/>
              <a:t>діагностувальна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 rot="3802356">
            <a:off x="7736555" y="1484784"/>
            <a:ext cx="165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/>
              <a:t>розвивальна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 rot="19538439">
            <a:off x="8433503" y="3341096"/>
            <a:ext cx="17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/>
              <a:t>коригувльна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17144" y="4797152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/>
              <a:t>прогностична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 rot="1426010">
            <a:off x="5040976" y="5430934"/>
            <a:ext cx="2306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/>
              <a:t>констатувальна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47281" y="1161619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uk-UA" b="1" dirty="0" err="1"/>
              <a:t>мотиваційно-стимулювальна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 rot="16967063">
            <a:off x="3249954" y="4497259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uk-UA" b="1" dirty="0"/>
              <a:t>виховна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057" y="2701513"/>
            <a:ext cx="3672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 функції </a:t>
            </a:r>
            <a:r>
              <a:rPr lang="uk-U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</a:p>
        </p:txBody>
      </p:sp>
    </p:spTree>
    <p:extLst>
      <p:ext uri="{BB962C8B-B14F-4D97-AF65-F5344CB8AC3E}">
        <p14:creationId xmlns:p14="http://schemas.microsoft.com/office/powerpoint/2010/main" val="4948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Заголовок 43"/>
          <p:cNvSpPr>
            <a:spLocks noGrp="1"/>
          </p:cNvSpPr>
          <p:nvPr>
            <p:ph type="title"/>
          </p:nvPr>
        </p:nvSpPr>
        <p:spPr>
          <a:xfrm>
            <a:off x="1537262" y="0"/>
            <a:ext cx="9661311" cy="72941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допомогу вчителю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/>
          <p:nvPr/>
        </p:nvPicPr>
        <p:blipFill rotWithShape="1">
          <a:blip r:embed="rId2"/>
          <a:srcRect l="7533" t="3991" r="8333" b="5075"/>
          <a:stretch/>
        </p:blipFill>
        <p:spPr bwMode="auto">
          <a:xfrm>
            <a:off x="4130347" y="2794691"/>
            <a:ext cx="3250997" cy="21722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6" name="Группа 65"/>
          <p:cNvGrpSpPr/>
          <p:nvPr/>
        </p:nvGrpSpPr>
        <p:grpSpPr>
          <a:xfrm>
            <a:off x="7949433" y="1715455"/>
            <a:ext cx="3166152" cy="2248624"/>
            <a:chOff x="4552950" y="2577782"/>
            <a:chExt cx="3086100" cy="3145102"/>
          </a:xfrm>
        </p:grpSpPr>
        <p:pic>
          <p:nvPicPr>
            <p:cNvPr id="67" name="Рисунок 66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t="5130" r="8493" b="5075"/>
            <a:stretch/>
          </p:blipFill>
          <p:spPr bwMode="auto">
            <a:xfrm>
              <a:off x="4552950" y="2577782"/>
              <a:ext cx="3086100" cy="1702435"/>
            </a:xfrm>
            <a:prstGeom prst="rect">
              <a:avLst/>
            </a:prstGeom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Рисунок 67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" t="19385" r="8654" b="12767"/>
            <a:stretch/>
          </p:blipFill>
          <p:spPr bwMode="auto">
            <a:xfrm>
              <a:off x="4552950" y="4280218"/>
              <a:ext cx="3086100" cy="1442666"/>
            </a:xfrm>
            <a:prstGeom prst="rect">
              <a:avLst/>
            </a:prstGeom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9" name="Рисунок 68"/>
          <p:cNvPicPr/>
          <p:nvPr/>
        </p:nvPicPr>
        <p:blipFill rotWithShape="1">
          <a:blip r:embed="rId5"/>
          <a:srcRect l="7212" t="5130" r="4969" b="4790"/>
          <a:stretch/>
        </p:blipFill>
        <p:spPr bwMode="auto">
          <a:xfrm>
            <a:off x="302283" y="1671266"/>
            <a:ext cx="3519534" cy="19171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8080797" y="4134351"/>
            <a:ext cx="3009615" cy="483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170FAD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https://cutt.ly/7Q62d3W</a:t>
            </a:r>
            <a:endParaRPr lang="ru-RU" b="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4334204" y="5148424"/>
            <a:ext cx="2952328" cy="433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170FAD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https://cutt.ly/rQ60zXX</a:t>
            </a:r>
            <a:endParaRPr lang="ru-RU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469001" y="3722634"/>
            <a:ext cx="2978333" cy="5446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170FAD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https://cutt.ly/FQ60bAg</a:t>
            </a:r>
            <a:endParaRPr lang="ru-RU" b="1" dirty="0"/>
          </a:p>
        </p:txBody>
      </p:sp>
      <p:sp>
        <p:nvSpPr>
          <p:cNvPr id="74" name="Прямоугольник с двумя вырезанными противолежащими углами 73"/>
          <p:cNvSpPr/>
          <p:nvPr/>
        </p:nvSpPr>
        <p:spPr>
          <a:xfrm>
            <a:off x="290038" y="5039387"/>
            <a:ext cx="3976540" cy="564262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70FAD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Методичний арсенал учителя </a:t>
            </a:r>
            <a:endParaRPr lang="ru-RU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Прямоугольник с двумя вырезанными противолежащими углами 75"/>
          <p:cNvSpPr/>
          <p:nvPr/>
        </p:nvSpPr>
        <p:spPr>
          <a:xfrm>
            <a:off x="7381344" y="977066"/>
            <a:ext cx="4025577" cy="61557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70FAD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Презентація модельних програм</a:t>
            </a:r>
            <a:endParaRPr lang="uk-UA" b="1" dirty="0"/>
          </a:p>
        </p:txBody>
      </p:sp>
      <p:sp>
        <p:nvSpPr>
          <p:cNvPr id="77" name="Прямоугольник с двумя вырезанными противолежащими углами 76"/>
          <p:cNvSpPr/>
          <p:nvPr/>
        </p:nvSpPr>
        <p:spPr>
          <a:xfrm>
            <a:off x="528000" y="952050"/>
            <a:ext cx="2978333" cy="605352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70FAD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Модельні програми</a:t>
            </a:r>
            <a:endParaRPr lang="ru-RU" b="1" dirty="0"/>
          </a:p>
        </p:txBody>
      </p:sp>
      <p:sp>
        <p:nvSpPr>
          <p:cNvPr id="78" name="Прямоугольник с двумя вырезанными противолежащими углами 77"/>
          <p:cNvSpPr/>
          <p:nvPr/>
        </p:nvSpPr>
        <p:spPr>
          <a:xfrm>
            <a:off x="4117335" y="2107706"/>
            <a:ext cx="3169197" cy="616544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70FAD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/>
              <a:t>Вебінар-презентація</a:t>
            </a:r>
            <a:endParaRPr lang="uk-UA" b="1" dirty="0"/>
          </a:p>
        </p:txBody>
      </p:sp>
      <p:grpSp>
        <p:nvGrpSpPr>
          <p:cNvPr id="75" name="Группа 74"/>
          <p:cNvGrpSpPr/>
          <p:nvPr/>
        </p:nvGrpSpPr>
        <p:grpSpPr>
          <a:xfrm>
            <a:off x="541779" y="5684501"/>
            <a:ext cx="995138" cy="925394"/>
            <a:chOff x="4362766" y="4287174"/>
            <a:chExt cx="2040668" cy="1565770"/>
          </a:xfrm>
          <a:solidFill>
            <a:srgbClr val="729F11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79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57543">
              <a:off x="4362766" y="4319996"/>
              <a:ext cx="975124" cy="1435705"/>
            </a:xfrm>
            <a:prstGeom prst="rect">
              <a:avLst/>
            </a:prstGeom>
            <a:grpFill/>
            <a:ln w="317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4926">
              <a:off x="4678671" y="4287174"/>
              <a:ext cx="989000" cy="1435705"/>
            </a:xfrm>
            <a:prstGeom prst="rect">
              <a:avLst/>
            </a:prstGeom>
            <a:grpFill/>
            <a:ln w="317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266">
              <a:off x="4984207" y="4295323"/>
              <a:ext cx="959051" cy="1435705"/>
            </a:xfrm>
            <a:prstGeom prst="rect">
              <a:avLst/>
            </a:prstGeom>
            <a:grpFill/>
            <a:ln w="317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8048">
              <a:off x="5414129" y="4417239"/>
              <a:ext cx="989305" cy="1435705"/>
            </a:xfrm>
            <a:prstGeom prst="rect">
              <a:avLst/>
            </a:prstGeom>
            <a:grpFill/>
            <a:ln w="317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3" name="TextBox 82"/>
          <p:cNvSpPr txBox="1"/>
          <p:nvPr/>
        </p:nvSpPr>
        <p:spPr>
          <a:xfrm>
            <a:off x="1764428" y="6108763"/>
            <a:ext cx="316771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170FAD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hlinkClick r:id="rId10"/>
              </a:rPr>
              <a:t>https://</a:t>
            </a:r>
            <a:r>
              <a:rPr lang="ru-RU" b="1" u="sng" dirty="0" smtClean="0">
                <a:solidFill>
                  <a:schemeClr val="bg1"/>
                </a:solidFill>
                <a:hlinkClick r:id="rId10"/>
              </a:rPr>
              <a:t>cutt.ly/lyP5Ay2</a:t>
            </a:r>
            <a:endParaRPr lang="ru-RU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66" y="274638"/>
            <a:ext cx="9659862" cy="92211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допомогу </a:t>
            </a:r>
            <a:r>
              <a:rPr lang="uk-UA" sz="4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вчителю рекомендуємо</a:t>
            </a:r>
            <a:endParaRPr lang="uk-UA" sz="4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113" y="2204864"/>
            <a:ext cx="10984971" cy="414416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pPr algn="just"/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      Видавничий Дім «Освіта»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yakistosviti.com.ua/uk/Mistetstvo-2021</a:t>
            </a:r>
            <a:r>
              <a:rPr lang="uk-UA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709" y="2619280"/>
            <a:ext cx="10997714" cy="691415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     Особливості вивчення етики в НУШ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https://www.youtube.com/watch?v=aeF-D4pIHB0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7662" y="1340768"/>
            <a:ext cx="11298113" cy="706804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pPr algn="just" fontAlgn="base"/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      Модельні навчальні програми для 5-9 класів нової української школи (запроваджуються поетапно з 2022 року) - сайт Міністерства освіти і науки України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https://cutt.ly/6QIIHiz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497" y="3068960"/>
            <a:ext cx="11017080" cy="983803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pPr algn="just"/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     Матеріали для використання у роботі під час воєнних дій 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https://cutt.ly/xDPLyQj</a:t>
            </a:r>
            <a:r>
              <a:rPr lang="uk-UA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сайт Інституту модернізації змісту освіти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966" y="3909362"/>
            <a:ext cx="11081457" cy="706804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    Як підтримати дитину під час бойових дій (поради психолога)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https://youtu.be/FnjGLQt3nQ8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113" y="4378853"/>
            <a:ext cx="11231648" cy="2257028"/>
          </a:xfrm>
          <a:prstGeom prst="rect">
            <a:avLst/>
          </a:prstGeom>
        </p:spPr>
        <p:txBody>
          <a:bodyPr wrap="square" lIns="120847" tIns="60424" rIns="120847" bIns="60424">
            <a:spAutoFit/>
          </a:bodyPr>
          <a:lstStyle/>
          <a:p>
            <a:pPr algn="just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        Як учителю організувати свою роботу під час війни: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рекомендації Державної служби якості   освіти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https://sqe.gov.ua/yak-vchitelyu-organizuvati-svoyu-robotu-p/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dirty="0" smtClean="0"/>
          </a:p>
          <a:p>
            <a:pPr algn="just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       Як організувати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викладання навчальних предметів в умовах воєнного стану: рекомендації Державної служби якості освіти 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https://sqe.gov.ua/yak-organizuvati-vikladannya-navchaln/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174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/>
        </p:nvGrpSpPr>
        <p:grpSpPr>
          <a:xfrm>
            <a:off x="743335" y="580261"/>
            <a:ext cx="10854835" cy="5222598"/>
            <a:chOff x="1478945" y="1441861"/>
            <a:chExt cx="8942891" cy="4759458"/>
          </a:xfrm>
        </p:grpSpPr>
        <p:sp>
          <p:nvSpPr>
            <p:cNvPr id="48" name="等腰三角形 6"/>
            <p:cNvSpPr/>
            <p:nvPr/>
          </p:nvSpPr>
          <p:spPr>
            <a:xfrm flipV="1">
              <a:off x="5789279" y="5478565"/>
              <a:ext cx="534743" cy="261310"/>
            </a:xfrm>
            <a:prstGeom prst="triangle">
              <a:avLst>
                <a:gd name="adj" fmla="val 50907"/>
              </a:avLst>
            </a:prstGeom>
            <a:solidFill>
              <a:srgbClr val="3B485B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等腰三角形 7"/>
            <p:cNvSpPr/>
            <p:nvPr/>
          </p:nvSpPr>
          <p:spPr>
            <a:xfrm rot="7200000" flipV="1">
              <a:off x="4461011" y="3112394"/>
              <a:ext cx="534712" cy="370771"/>
            </a:xfrm>
            <a:prstGeom prst="triangle">
              <a:avLst>
                <a:gd name="adj" fmla="val 50907"/>
              </a:avLst>
            </a:prstGeom>
            <a:solidFill>
              <a:schemeClr val="tx2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等腰三角形 8"/>
            <p:cNvSpPr/>
            <p:nvPr/>
          </p:nvSpPr>
          <p:spPr>
            <a:xfrm rot="14400000" flipV="1">
              <a:off x="7081344" y="3009547"/>
              <a:ext cx="534712" cy="261323"/>
            </a:xfrm>
            <a:prstGeom prst="triangle">
              <a:avLst>
                <a:gd name="adj" fmla="val 50907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1" name="任意多边形 9"/>
            <p:cNvSpPr/>
            <p:nvPr/>
          </p:nvSpPr>
          <p:spPr>
            <a:xfrm>
              <a:off x="3698309" y="3340642"/>
              <a:ext cx="2459017" cy="2125563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/>
            <p:cNvSpPr/>
            <p:nvPr/>
          </p:nvSpPr>
          <p:spPr>
            <a:xfrm flipH="1">
              <a:off x="6065348" y="3336963"/>
              <a:ext cx="2459017" cy="2125563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 rot="14400000" flipH="1">
              <a:off x="4559834" y="1773567"/>
              <a:ext cx="2458888" cy="2125675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5400"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4" name="组合 12"/>
            <p:cNvGrpSpPr/>
            <p:nvPr/>
          </p:nvGrpSpPr>
          <p:grpSpPr>
            <a:xfrm>
              <a:off x="4377219" y="2080748"/>
              <a:ext cx="2076569" cy="1047096"/>
              <a:chOff x="4217464" y="1833648"/>
              <a:chExt cx="2076938" cy="1047338"/>
            </a:xfrm>
            <a:solidFill>
              <a:schemeClr val="accent1"/>
            </a:solidFill>
          </p:grpSpPr>
          <p:sp>
            <p:nvSpPr>
              <p:cNvPr id="88" name="任意多边形 13"/>
              <p:cNvSpPr/>
              <p:nvPr/>
            </p:nvSpPr>
            <p:spPr>
              <a:xfrm rot="14911919">
                <a:off x="4732264" y="1318848"/>
                <a:ext cx="1047338" cy="2076938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9" name="文本框 31"/>
              <p:cNvSpPr txBox="1"/>
              <p:nvPr/>
            </p:nvSpPr>
            <p:spPr>
              <a:xfrm>
                <a:off x="5237208" y="1840577"/>
                <a:ext cx="785133" cy="477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399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lang="zh-CN" altLang="en-US" sz="2399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15"/>
            <p:cNvGrpSpPr/>
            <p:nvPr/>
          </p:nvGrpSpPr>
          <p:grpSpPr>
            <a:xfrm>
              <a:off x="4535322" y="4529994"/>
              <a:ext cx="1239812" cy="1671325"/>
              <a:chOff x="4375595" y="4283461"/>
              <a:chExt cx="1240034" cy="1671712"/>
            </a:xfrm>
          </p:grpSpPr>
          <p:sp>
            <p:nvSpPr>
              <p:cNvPr id="86" name="任意多边形 16"/>
              <p:cNvSpPr/>
              <p:nvPr/>
            </p:nvSpPr>
            <p:spPr>
              <a:xfrm rot="8121110">
                <a:off x="4568290" y="4283461"/>
                <a:ext cx="1047339" cy="1671712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9900"/>
                </a:solidFill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7" name="文本框 32"/>
              <p:cNvSpPr txBox="1"/>
              <p:nvPr/>
            </p:nvSpPr>
            <p:spPr>
              <a:xfrm>
                <a:off x="4375595" y="4611140"/>
                <a:ext cx="785133" cy="477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399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lang="zh-CN" altLang="en-US" sz="2399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组合 18"/>
            <p:cNvGrpSpPr/>
            <p:nvPr/>
          </p:nvGrpSpPr>
          <p:grpSpPr>
            <a:xfrm>
              <a:off x="7016727" y="3123523"/>
              <a:ext cx="1047151" cy="1671325"/>
              <a:chOff x="6857441" y="2876664"/>
              <a:chExt cx="1047339" cy="1671712"/>
            </a:xfrm>
          </p:grpSpPr>
          <p:sp>
            <p:nvSpPr>
              <p:cNvPr id="84" name="任意多边形 19"/>
              <p:cNvSpPr/>
              <p:nvPr/>
            </p:nvSpPr>
            <p:spPr>
              <a:xfrm rot="921110">
                <a:off x="6857441" y="2876664"/>
                <a:ext cx="1047339" cy="1671712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70C0"/>
                </a:solidFill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文本框 33"/>
              <p:cNvSpPr txBox="1"/>
              <p:nvPr/>
            </p:nvSpPr>
            <p:spPr>
              <a:xfrm>
                <a:off x="6964271" y="3614308"/>
                <a:ext cx="785133" cy="477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399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lang="zh-CN" altLang="en-US" sz="2399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7" name="文本框 51"/>
            <p:cNvSpPr txBox="1"/>
            <p:nvPr/>
          </p:nvSpPr>
          <p:spPr>
            <a:xfrm>
              <a:off x="5251558" y="3128889"/>
              <a:ext cx="1663076" cy="42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b="1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文本框 52"/>
            <p:cNvSpPr txBox="1"/>
            <p:nvPr/>
          </p:nvSpPr>
          <p:spPr>
            <a:xfrm>
              <a:off x="4291806" y="4239409"/>
              <a:ext cx="1647562" cy="422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999" b="1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文本框 53"/>
            <p:cNvSpPr txBox="1"/>
            <p:nvPr/>
          </p:nvSpPr>
          <p:spPr>
            <a:xfrm>
              <a:off x="6308407" y="4859242"/>
              <a:ext cx="1714008" cy="422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999" b="1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0" name="组合 24"/>
            <p:cNvGrpSpPr/>
            <p:nvPr/>
          </p:nvGrpSpPr>
          <p:grpSpPr>
            <a:xfrm>
              <a:off x="1478945" y="3316569"/>
              <a:ext cx="3119864" cy="1541355"/>
              <a:chOff x="1318674" y="3069754"/>
              <a:chExt cx="3120421" cy="1541712"/>
            </a:xfrm>
          </p:grpSpPr>
          <p:sp>
            <p:nvSpPr>
              <p:cNvPr id="80" name="任意多边形 25"/>
              <p:cNvSpPr/>
              <p:nvPr/>
            </p:nvSpPr>
            <p:spPr>
              <a:xfrm rot="5400000" flipH="1">
                <a:off x="1566832" y="2933868"/>
                <a:ext cx="1488088" cy="1808019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椭圆 26"/>
              <p:cNvSpPr/>
              <p:nvPr/>
            </p:nvSpPr>
            <p:spPr>
              <a:xfrm rot="5400000" flipH="1">
                <a:off x="4377801" y="4550172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2" name="椭圆 27"/>
              <p:cNvSpPr/>
              <p:nvPr/>
            </p:nvSpPr>
            <p:spPr>
              <a:xfrm rot="5400000" flipH="1">
                <a:off x="1316612" y="3071816"/>
                <a:ext cx="67623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83" name="直接连接符 28"/>
              <p:cNvCxnSpPr>
                <a:stCxn id="80" idx="2"/>
              </p:cNvCxnSpPr>
              <p:nvPr/>
            </p:nvCxnSpPr>
            <p:spPr>
              <a:xfrm>
                <a:off x="3214886" y="4581921"/>
                <a:ext cx="1152128" cy="1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1" name="组合 29"/>
            <p:cNvGrpSpPr/>
            <p:nvPr/>
          </p:nvGrpSpPr>
          <p:grpSpPr>
            <a:xfrm>
              <a:off x="6324020" y="1441861"/>
              <a:ext cx="4097816" cy="714892"/>
              <a:chOff x="6164615" y="1194618"/>
              <a:chExt cx="4098547" cy="715059"/>
            </a:xfrm>
          </p:grpSpPr>
          <p:sp>
            <p:nvSpPr>
              <p:cNvPr id="76" name="任意多边形 30"/>
              <p:cNvSpPr/>
              <p:nvPr/>
            </p:nvSpPr>
            <p:spPr>
              <a:xfrm rot="5400000">
                <a:off x="6636443" y="771003"/>
                <a:ext cx="666846" cy="1610502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椭圆 31"/>
              <p:cNvSpPr/>
              <p:nvPr/>
            </p:nvSpPr>
            <p:spPr>
              <a:xfrm rot="5400000" flipH="1">
                <a:off x="10201868" y="1525835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椭圆 32"/>
              <p:cNvSpPr/>
              <p:nvPr/>
            </p:nvSpPr>
            <p:spPr>
              <a:xfrm rot="5400000" flipH="1">
                <a:off x="6156291" y="1848906"/>
                <a:ext cx="69095" cy="5244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79" name="直接连接符 33"/>
              <p:cNvCxnSpPr/>
              <p:nvPr/>
            </p:nvCxnSpPr>
            <p:spPr>
              <a:xfrm>
                <a:off x="7749408" y="1194618"/>
                <a:ext cx="2336350" cy="0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2" name="组合 34"/>
            <p:cNvGrpSpPr/>
            <p:nvPr/>
          </p:nvGrpSpPr>
          <p:grpSpPr>
            <a:xfrm>
              <a:off x="7262560" y="4094597"/>
              <a:ext cx="2951800" cy="739762"/>
              <a:chOff x="7103319" y="3847966"/>
              <a:chExt cx="2952327" cy="739934"/>
            </a:xfrm>
          </p:grpSpPr>
          <p:sp>
            <p:nvSpPr>
              <p:cNvPr id="72" name="任意多边形 35"/>
              <p:cNvSpPr/>
              <p:nvPr/>
            </p:nvSpPr>
            <p:spPr>
              <a:xfrm rot="5400000">
                <a:off x="7498068" y="3570955"/>
                <a:ext cx="666846" cy="1279958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3" name="椭圆 36"/>
              <p:cNvSpPr/>
              <p:nvPr/>
            </p:nvSpPr>
            <p:spPr>
              <a:xfrm rot="5400000" flipH="1">
                <a:off x="9994352" y="3845760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4" name="椭圆 37"/>
              <p:cNvSpPr/>
              <p:nvPr/>
            </p:nvSpPr>
            <p:spPr>
              <a:xfrm rot="5400000" flipH="1">
                <a:off x="7101257" y="4522339"/>
                <a:ext cx="67623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75" name="直接连接符 38"/>
              <p:cNvCxnSpPr/>
              <p:nvPr/>
            </p:nvCxnSpPr>
            <p:spPr>
              <a:xfrm>
                <a:off x="8471470" y="3877510"/>
                <a:ext cx="1492211" cy="0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90" name="Прямоугольник 89"/>
          <p:cNvSpPr/>
          <p:nvPr/>
        </p:nvSpPr>
        <p:spPr>
          <a:xfrm>
            <a:off x="8578733" y="707566"/>
            <a:ext cx="342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Особливості  організації  освітнього  процесу  з мистецтва в умовах воєнного стану</a:t>
            </a:r>
            <a:endParaRPr lang="ru-RU" b="1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9380688" y="3750228"/>
            <a:ext cx="253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О</a:t>
            </a:r>
            <a:r>
              <a:rPr lang="uk-UA" b="1" dirty="0" smtClean="0"/>
              <a:t>сновні </a:t>
            </a:r>
            <a:r>
              <a:rPr lang="uk-UA" b="1" dirty="0"/>
              <a:t>орієнтири з упровадження ідей Нової української школи в умовах воєнного стану</a:t>
            </a:r>
            <a:endParaRPr lang="ru-RU" b="1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256651" y="2774201"/>
            <a:ext cx="2651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/>
              <a:t>Формувальне  оцінювання навчальних досягнень учнів з мистецтва в  Новій українській школі в умовах воєнного стану</a:t>
            </a:r>
            <a:endParaRPr lang="uk-UA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228" r="16347" b="16069"/>
          <a:stretch/>
        </p:blipFill>
        <p:spPr bwMode="auto">
          <a:xfrm>
            <a:off x="5322514" y="2505866"/>
            <a:ext cx="2067307" cy="1578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C000"/>
                </a:solidFill>
              </a:rPr>
              <a:t>Дякую за увагу</a:t>
            </a:r>
            <a:endParaRPr lang="ru-RU" sz="5400" b="1" dirty="0">
              <a:solidFill>
                <a:srgbClr val="FFC000"/>
              </a:solidFill>
            </a:endParaRPr>
          </a:p>
        </p:txBody>
      </p:sp>
      <p:sp>
        <p:nvSpPr>
          <p:cNvPr id="4" name="AutoShape 2" descr="Все буде Україна - Home | Facebook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Все буде Україна - Home | Facebook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Все буде Україна - Home | Facebook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Україна переможе і все буде добре | Cover photos, Beautiful dolls, Uk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4" y="1556792"/>
            <a:ext cx="7920880" cy="41584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985431" y="115890"/>
            <a:ext cx="10039884" cy="936625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 організації  освітнього  процесу  з мистецтва в умовах воєнного </a:t>
            </a:r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стану</a:t>
            </a: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88" y="1306361"/>
            <a:ext cx="2075365" cy="16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9" y="548680"/>
            <a:ext cx="238090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s://mon.gov.ua/storage/app/uploads/public/624/6b4/4b1/6246b44b12c68349843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66" y="1052737"/>
            <a:ext cx="4282739" cy="2180381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83765" y="3159776"/>
            <a:ext cx="442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https://mon.gov.ua/ua/news/pidtrimka-ditej-poradi-dlya-vchiteliv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23558" t="17959" r="1762" b="14196"/>
          <a:stretch/>
        </p:blipFill>
        <p:spPr bwMode="auto">
          <a:xfrm>
            <a:off x="3059138" y="3220041"/>
            <a:ext cx="3298707" cy="1638360"/>
          </a:xfrm>
          <a:prstGeom prst="rect">
            <a:avLst/>
          </a:prstGeom>
          <a:ln>
            <a:solidFill>
              <a:srgbClr val="00808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947217" y="4941233"/>
            <a:ext cx="3656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Посібник «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Розмови про війну» для батьків і опікунів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дітей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mon.gov.ua/storage/app/media/news/2022/03/31/Rozmovy.pro.viynu.31.03.22.pdf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1723" y="4408623"/>
            <a:ext cx="28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Поради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психологині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Катерини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Гольцберг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http://osvita.ua/school/85853/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45" y="2680431"/>
            <a:ext cx="2057160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Рисунок 25" descr="https://mon.gov.ua/storage/app/uploads/public/621/d1a/ed3/621d1aed33b01130296077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06" y="3724054"/>
            <a:ext cx="2085396" cy="179093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8318145" y="5514991"/>
            <a:ext cx="3348360" cy="11019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Поради дитячого психолога </a:t>
            </a:r>
            <a:endParaRPr lang="uk-UA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Світлана </a:t>
            </a:r>
            <a:r>
              <a:rPr lang="uk-UA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Ройз</a:t>
            </a:r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://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mon.gov.ua/ua/psihologichna-turbota-vid-svitlani-rojz</a:t>
            </a:r>
            <a:endParaRPr lang="ru-RU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1305" r="3101" b="44999"/>
          <a:stretch/>
        </p:blipFill>
        <p:spPr bwMode="auto">
          <a:xfrm>
            <a:off x="6588720" y="3803262"/>
            <a:ext cx="2683797" cy="994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914955" y="494123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https://poruch.me/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81" y="1277215"/>
            <a:ext cx="1673132" cy="167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 організації  освітнього  процесу  з мистецтва в умовах воєнного стану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2016" y="1484784"/>
            <a:ext cx="7056784" cy="52565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Складні соціальні та психологічні умови життя на теперішньому етапі потребують нових підходів у роботі.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Оскільки предмети художньо-мистецького циклу мають потужний терапевтичний потенціал, їх проведення має стати засобом гармонізації психологічного стану всіх учасників освітнього процесу. Варто розпочинати уроки з мотивувального неформального спілкування, знайомства з новими учнями для їх швидшої адаптації в колективі.</a:t>
            </a: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заняттях важливо максимально диференціювати форми практичних завдань, побудови процесу сприйняття візуального матеріалу на виключно життєствердних позитивних зразках мистецьких творів.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Як організувати викладання навчальних предметів в умовах воєнного стану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16" y="1484784"/>
            <a:ext cx="415614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80809" y="458112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https://sqe.gov.ua/yak-organizuvati-vikladannya-navchaln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51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/>
          <p:cNvSpPr>
            <a:spLocks noGrp="1"/>
          </p:cNvSpPr>
          <p:nvPr>
            <p:ph type="title"/>
          </p:nvPr>
        </p:nvSpPr>
        <p:spPr>
          <a:xfrm>
            <a:off x="584426" y="176316"/>
            <a:ext cx="10822782" cy="732403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rgbClr val="261D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орієнтири з упровадження ідей Нової української школи в умовах воєнного стану</a:t>
            </a: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57173" y="686522"/>
            <a:ext cx="9989637" cy="5587643"/>
            <a:chOff x="2225262" y="785237"/>
            <a:chExt cx="8789434" cy="5170445"/>
          </a:xfrm>
        </p:grpSpPr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5445521" y="3994995"/>
              <a:ext cx="1303004" cy="563544"/>
            </a:xfrm>
            <a:custGeom>
              <a:avLst/>
              <a:gdLst>
                <a:gd name="T0" fmla="*/ 63 w 537"/>
                <a:gd name="T1" fmla="*/ 120 h 233"/>
                <a:gd name="T2" fmla="*/ 448 w 537"/>
                <a:gd name="T3" fmla="*/ 17 h 233"/>
                <a:gd name="T4" fmla="*/ 473 w 537"/>
                <a:gd name="T5" fmla="*/ 113 h 233"/>
                <a:gd name="T6" fmla="*/ 89 w 537"/>
                <a:gd name="T7" fmla="*/ 216 h 233"/>
                <a:gd name="T8" fmla="*/ 63 w 537"/>
                <a:gd name="T9" fmla="*/ 12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33">
                  <a:moveTo>
                    <a:pt x="63" y="120"/>
                  </a:moveTo>
                  <a:cubicBezTo>
                    <a:pt x="448" y="17"/>
                    <a:pt x="448" y="17"/>
                    <a:pt x="448" y="17"/>
                  </a:cubicBezTo>
                  <a:cubicBezTo>
                    <a:pt x="511" y="0"/>
                    <a:pt x="537" y="96"/>
                    <a:pt x="473" y="113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25" y="233"/>
                    <a:pt x="0" y="137"/>
                    <a:pt x="63" y="12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5445521" y="4302847"/>
              <a:ext cx="1303004" cy="563544"/>
            </a:xfrm>
            <a:custGeom>
              <a:avLst/>
              <a:gdLst>
                <a:gd name="T0" fmla="*/ 63 w 537"/>
                <a:gd name="T1" fmla="*/ 120 h 233"/>
                <a:gd name="T2" fmla="*/ 89 w 537"/>
                <a:gd name="T3" fmla="*/ 216 h 233"/>
                <a:gd name="T4" fmla="*/ 473 w 537"/>
                <a:gd name="T5" fmla="*/ 113 h 233"/>
                <a:gd name="T6" fmla="*/ 448 w 537"/>
                <a:gd name="T7" fmla="*/ 17 h 233"/>
                <a:gd name="T8" fmla="*/ 63 w 537"/>
                <a:gd name="T9" fmla="*/ 12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33">
                  <a:moveTo>
                    <a:pt x="63" y="120"/>
                  </a:moveTo>
                  <a:cubicBezTo>
                    <a:pt x="0" y="137"/>
                    <a:pt x="25" y="233"/>
                    <a:pt x="89" y="216"/>
                  </a:cubicBezTo>
                  <a:cubicBezTo>
                    <a:pt x="473" y="113"/>
                    <a:pt x="473" y="113"/>
                    <a:pt x="473" y="113"/>
                  </a:cubicBezTo>
                  <a:cubicBezTo>
                    <a:pt x="537" y="96"/>
                    <a:pt x="511" y="0"/>
                    <a:pt x="448" y="17"/>
                  </a:cubicBezTo>
                  <a:cubicBezTo>
                    <a:pt x="63" y="120"/>
                    <a:pt x="63" y="120"/>
                    <a:pt x="63" y="12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5445521" y="3692256"/>
              <a:ext cx="1303004" cy="564567"/>
            </a:xfrm>
            <a:custGeom>
              <a:avLst/>
              <a:gdLst>
                <a:gd name="T0" fmla="*/ 63 w 537"/>
                <a:gd name="T1" fmla="*/ 120 h 233"/>
                <a:gd name="T2" fmla="*/ 89 w 537"/>
                <a:gd name="T3" fmla="*/ 216 h 233"/>
                <a:gd name="T4" fmla="*/ 473 w 537"/>
                <a:gd name="T5" fmla="*/ 113 h 233"/>
                <a:gd name="T6" fmla="*/ 448 w 537"/>
                <a:gd name="T7" fmla="*/ 17 h 233"/>
                <a:gd name="T8" fmla="*/ 63 w 537"/>
                <a:gd name="T9" fmla="*/ 12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33">
                  <a:moveTo>
                    <a:pt x="63" y="120"/>
                  </a:moveTo>
                  <a:cubicBezTo>
                    <a:pt x="0" y="137"/>
                    <a:pt x="25" y="233"/>
                    <a:pt x="89" y="216"/>
                  </a:cubicBezTo>
                  <a:cubicBezTo>
                    <a:pt x="473" y="113"/>
                    <a:pt x="473" y="113"/>
                    <a:pt x="473" y="113"/>
                  </a:cubicBezTo>
                  <a:cubicBezTo>
                    <a:pt x="537" y="96"/>
                    <a:pt x="511" y="0"/>
                    <a:pt x="448" y="17"/>
                  </a:cubicBezTo>
                  <a:cubicBezTo>
                    <a:pt x="63" y="120"/>
                    <a:pt x="63" y="120"/>
                    <a:pt x="63" y="12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5455749" y="3334288"/>
              <a:ext cx="909239" cy="496042"/>
            </a:xfrm>
            <a:custGeom>
              <a:avLst/>
              <a:gdLst>
                <a:gd name="T0" fmla="*/ 166 w 375"/>
                <a:gd name="T1" fmla="*/ 36 h 205"/>
                <a:gd name="T2" fmla="*/ 375 w 375"/>
                <a:gd name="T3" fmla="*/ 160 h 205"/>
                <a:gd name="T4" fmla="*/ 202 w 375"/>
                <a:gd name="T5" fmla="*/ 205 h 205"/>
                <a:gd name="T6" fmla="*/ 0 w 375"/>
                <a:gd name="T7" fmla="*/ 81 h 205"/>
                <a:gd name="T8" fmla="*/ 166 w 375"/>
                <a:gd name="T9" fmla="*/ 3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205">
                  <a:moveTo>
                    <a:pt x="166" y="36"/>
                  </a:moveTo>
                  <a:cubicBezTo>
                    <a:pt x="287" y="0"/>
                    <a:pt x="334" y="75"/>
                    <a:pt x="375" y="160"/>
                  </a:cubicBezTo>
                  <a:cubicBezTo>
                    <a:pt x="318" y="175"/>
                    <a:pt x="260" y="190"/>
                    <a:pt x="202" y="205"/>
                  </a:cubicBezTo>
                  <a:cubicBezTo>
                    <a:pt x="156" y="56"/>
                    <a:pt x="61" y="73"/>
                    <a:pt x="0" y="81"/>
                  </a:cubicBezTo>
                  <a:cubicBezTo>
                    <a:pt x="56" y="66"/>
                    <a:pt x="111" y="51"/>
                    <a:pt x="166" y="36"/>
                  </a:cubicBezTo>
                  <a:close/>
                </a:path>
              </a:pathLst>
            </a:custGeom>
            <a:solidFill>
              <a:srgbClr val="1020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"/>
            <p:cNvGrpSpPr/>
            <p:nvPr/>
          </p:nvGrpSpPr>
          <p:grpSpPr>
            <a:xfrm>
              <a:off x="5708371" y="4646497"/>
              <a:ext cx="831509" cy="740482"/>
              <a:chOff x="5708371" y="5136354"/>
              <a:chExt cx="831509" cy="740482"/>
            </a:xfrm>
          </p:grpSpPr>
          <p:sp>
            <p:nvSpPr>
              <p:cNvPr id="45" name="Freeform 19"/>
              <p:cNvSpPr>
                <a:spLocks/>
              </p:cNvSpPr>
              <p:nvPr/>
            </p:nvSpPr>
            <p:spPr bwMode="auto">
              <a:xfrm>
                <a:off x="5708371" y="5136354"/>
                <a:ext cx="831509" cy="563544"/>
              </a:xfrm>
              <a:custGeom>
                <a:avLst/>
                <a:gdLst>
                  <a:gd name="T0" fmla="*/ 813 w 813"/>
                  <a:gd name="T1" fmla="*/ 0 h 551"/>
                  <a:gd name="T2" fmla="*/ 524 w 813"/>
                  <a:gd name="T3" fmla="*/ 551 h 551"/>
                  <a:gd name="T4" fmla="*/ 256 w 813"/>
                  <a:gd name="T5" fmla="*/ 551 h 551"/>
                  <a:gd name="T6" fmla="*/ 0 w 813"/>
                  <a:gd name="T7" fmla="*/ 215 h 551"/>
                  <a:gd name="T8" fmla="*/ 0 w 813"/>
                  <a:gd name="T9" fmla="*/ 215 h 551"/>
                  <a:gd name="T10" fmla="*/ 813 w 813"/>
                  <a:gd name="T11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3" h="551">
                    <a:moveTo>
                      <a:pt x="813" y="0"/>
                    </a:moveTo>
                    <a:lnTo>
                      <a:pt x="524" y="551"/>
                    </a:lnTo>
                    <a:lnTo>
                      <a:pt x="256" y="551"/>
                    </a:lnTo>
                    <a:lnTo>
                      <a:pt x="0" y="215"/>
                    </a:lnTo>
                    <a:lnTo>
                      <a:pt x="0" y="215"/>
                    </a:lnTo>
                    <a:lnTo>
                      <a:pt x="81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6" name="Group 1"/>
              <p:cNvGrpSpPr/>
              <p:nvPr/>
            </p:nvGrpSpPr>
            <p:grpSpPr>
              <a:xfrm>
                <a:off x="5708371" y="5136354"/>
                <a:ext cx="831509" cy="740482"/>
                <a:chOff x="5708371" y="5136354"/>
                <a:chExt cx="831509" cy="740482"/>
              </a:xfrm>
            </p:grpSpPr>
            <p:sp>
              <p:nvSpPr>
                <p:cNvPr id="47" name="Freeform 20"/>
                <p:cNvSpPr>
                  <a:spLocks/>
                </p:cNvSpPr>
                <p:nvPr/>
              </p:nvSpPr>
              <p:spPr bwMode="auto">
                <a:xfrm>
                  <a:off x="5708371" y="5136354"/>
                  <a:ext cx="831509" cy="563544"/>
                </a:xfrm>
                <a:custGeom>
                  <a:avLst/>
                  <a:gdLst>
                    <a:gd name="T0" fmla="*/ 813 w 813"/>
                    <a:gd name="T1" fmla="*/ 0 h 551"/>
                    <a:gd name="T2" fmla="*/ 524 w 813"/>
                    <a:gd name="T3" fmla="*/ 551 h 551"/>
                    <a:gd name="T4" fmla="*/ 256 w 813"/>
                    <a:gd name="T5" fmla="*/ 551 h 551"/>
                    <a:gd name="T6" fmla="*/ 0 w 813"/>
                    <a:gd name="T7" fmla="*/ 215 h 551"/>
                    <a:gd name="T8" fmla="*/ 0 w 813"/>
                    <a:gd name="T9" fmla="*/ 215 h 551"/>
                    <a:gd name="T10" fmla="*/ 813 w 813"/>
                    <a:gd name="T11" fmla="*/ 0 h 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3" h="551">
                      <a:moveTo>
                        <a:pt x="813" y="0"/>
                      </a:moveTo>
                      <a:lnTo>
                        <a:pt x="524" y="551"/>
                      </a:lnTo>
                      <a:lnTo>
                        <a:pt x="256" y="551"/>
                      </a:lnTo>
                      <a:lnTo>
                        <a:pt x="0" y="215"/>
                      </a:lnTo>
                      <a:lnTo>
                        <a:pt x="0" y="215"/>
                      </a:lnTo>
                      <a:lnTo>
                        <a:pt x="813" y="0"/>
                      </a:lnTo>
                    </a:path>
                  </a:pathLst>
                </a:custGeom>
                <a:solidFill>
                  <a:srgbClr val="10206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1"/>
                <p:cNvSpPr>
                  <a:spLocks/>
                </p:cNvSpPr>
                <p:nvPr/>
              </p:nvSpPr>
              <p:spPr bwMode="auto">
                <a:xfrm>
                  <a:off x="5967131" y="5733649"/>
                  <a:ext cx="279215" cy="143187"/>
                </a:xfrm>
                <a:custGeom>
                  <a:avLst/>
                  <a:gdLst>
                    <a:gd name="T0" fmla="*/ 115 w 115"/>
                    <a:gd name="T1" fmla="*/ 0 h 59"/>
                    <a:gd name="T2" fmla="*/ 115 w 115"/>
                    <a:gd name="T3" fmla="*/ 2 h 59"/>
                    <a:gd name="T4" fmla="*/ 57 w 115"/>
                    <a:gd name="T5" fmla="*/ 59 h 59"/>
                    <a:gd name="T6" fmla="*/ 0 w 115"/>
                    <a:gd name="T7" fmla="*/ 2 h 59"/>
                    <a:gd name="T8" fmla="*/ 0 w 115"/>
                    <a:gd name="T9" fmla="*/ 0 h 59"/>
                    <a:gd name="T10" fmla="*/ 1 w 115"/>
                    <a:gd name="T11" fmla="*/ 2 h 59"/>
                    <a:gd name="T12" fmla="*/ 114 w 115"/>
                    <a:gd name="T13" fmla="*/ 2 h 59"/>
                    <a:gd name="T14" fmla="*/ 115 w 115"/>
                    <a:gd name="T15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5" h="59">
                      <a:moveTo>
                        <a:pt x="115" y="0"/>
                      </a:moveTo>
                      <a:cubicBezTo>
                        <a:pt x="115" y="0"/>
                        <a:pt x="115" y="1"/>
                        <a:pt x="115" y="2"/>
                      </a:cubicBezTo>
                      <a:cubicBezTo>
                        <a:pt x="115" y="33"/>
                        <a:pt x="89" y="59"/>
                        <a:pt x="57" y="59"/>
                      </a:cubicBezTo>
                      <a:cubicBezTo>
                        <a:pt x="26" y="59"/>
                        <a:pt x="0" y="3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14" y="2"/>
                        <a:pt x="114" y="2"/>
                        <a:pt x="114" y="2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lose/>
                    </a:path>
                  </a:pathLst>
                </a:custGeom>
                <a:solidFill>
                  <a:srgbClr val="10206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5241990" y="1490241"/>
              <a:ext cx="1048335" cy="411152"/>
            </a:xfrm>
            <a:custGeom>
              <a:avLst/>
              <a:gdLst>
                <a:gd name="T0" fmla="*/ 85 w 432"/>
                <a:gd name="T1" fmla="*/ 0 h 170"/>
                <a:gd name="T2" fmla="*/ 106 w 432"/>
                <a:gd name="T3" fmla="*/ 3 h 170"/>
                <a:gd name="T4" fmla="*/ 106 w 432"/>
                <a:gd name="T5" fmla="*/ 3 h 170"/>
                <a:gd name="T6" fmla="*/ 432 w 432"/>
                <a:gd name="T7" fmla="*/ 86 h 170"/>
                <a:gd name="T8" fmla="*/ 112 w 432"/>
                <a:gd name="T9" fmla="*/ 166 h 170"/>
                <a:gd name="T10" fmla="*/ 112 w 432"/>
                <a:gd name="T11" fmla="*/ 166 h 170"/>
                <a:gd name="T12" fmla="*/ 85 w 432"/>
                <a:gd name="T13" fmla="*/ 170 h 170"/>
                <a:gd name="T14" fmla="*/ 0 w 432"/>
                <a:gd name="T15" fmla="*/ 85 h 170"/>
                <a:gd name="T16" fmla="*/ 85 w 432"/>
                <a:gd name="T1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170">
                  <a:moveTo>
                    <a:pt x="85" y="0"/>
                  </a:moveTo>
                  <a:cubicBezTo>
                    <a:pt x="92" y="0"/>
                    <a:pt x="99" y="1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432" y="86"/>
                    <a:pt x="432" y="86"/>
                    <a:pt x="432" y="8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03" y="169"/>
                    <a:pt x="94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lose/>
                </a:path>
              </a:pathLst>
            </a:custGeom>
            <a:solidFill>
              <a:srgbClr val="2C2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5084746" y="1617652"/>
              <a:ext cx="2022667" cy="846697"/>
            </a:xfrm>
            <a:custGeom>
              <a:avLst/>
              <a:gdLst>
                <a:gd name="connsiteX0" fmla="*/ 982060 w 2022667"/>
                <a:gd name="connsiteY0" fmla="*/ 271936 h 846697"/>
                <a:gd name="connsiteX1" fmla="*/ 123436 w 2022667"/>
                <a:gd name="connsiteY1" fmla="*/ 504080 h 846697"/>
                <a:gd name="connsiteX2" fmla="*/ 140415 w 2022667"/>
                <a:gd name="connsiteY2" fmla="*/ 564534 h 846697"/>
                <a:gd name="connsiteX3" fmla="*/ 999038 w 2022667"/>
                <a:gd name="connsiteY3" fmla="*/ 332390 h 846697"/>
                <a:gd name="connsiteX4" fmla="*/ 982060 w 2022667"/>
                <a:gd name="connsiteY4" fmla="*/ 271936 h 846697"/>
                <a:gd name="connsiteX5" fmla="*/ 1810824 w 2022667"/>
                <a:gd name="connsiteY5" fmla="*/ 386 h 846697"/>
                <a:gd name="connsiteX6" fmla="*/ 1869874 w 2022667"/>
                <a:gd name="connsiteY6" fmla="*/ 407616 h 846697"/>
                <a:gd name="connsiteX7" fmla="*/ 261781 w 2022667"/>
                <a:gd name="connsiteY7" fmla="*/ 838458 h 846697"/>
                <a:gd name="connsiteX8" fmla="*/ 152634 w 2022667"/>
                <a:gd name="connsiteY8" fmla="*/ 439082 h 846697"/>
                <a:gd name="connsiteX9" fmla="*/ 1763153 w 2022667"/>
                <a:gd name="connsiteY9" fmla="*/ 8239 h 846697"/>
                <a:gd name="connsiteX10" fmla="*/ 1810824 w 2022667"/>
                <a:gd name="connsiteY10" fmla="*/ 386 h 8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2667" h="846697">
                  <a:moveTo>
                    <a:pt x="982060" y="271936"/>
                  </a:moveTo>
                  <a:cubicBezTo>
                    <a:pt x="123436" y="504080"/>
                    <a:pt x="123436" y="504080"/>
                    <a:pt x="123436" y="504080"/>
                  </a:cubicBezTo>
                  <a:cubicBezTo>
                    <a:pt x="84628" y="513753"/>
                    <a:pt x="101607" y="574207"/>
                    <a:pt x="140415" y="564534"/>
                  </a:cubicBezTo>
                  <a:cubicBezTo>
                    <a:pt x="999038" y="332390"/>
                    <a:pt x="999038" y="332390"/>
                    <a:pt x="999038" y="332390"/>
                  </a:cubicBezTo>
                  <a:cubicBezTo>
                    <a:pt x="1037846" y="320299"/>
                    <a:pt x="1020868" y="262263"/>
                    <a:pt x="982060" y="271936"/>
                  </a:cubicBezTo>
                  <a:close/>
                  <a:moveTo>
                    <a:pt x="1810824" y="386"/>
                  </a:moveTo>
                  <a:cubicBezTo>
                    <a:pt x="2039421" y="-13318"/>
                    <a:pt x="2117728" y="341809"/>
                    <a:pt x="1869874" y="407616"/>
                  </a:cubicBezTo>
                  <a:cubicBezTo>
                    <a:pt x="1869874" y="407616"/>
                    <a:pt x="1869874" y="407616"/>
                    <a:pt x="261781" y="838458"/>
                  </a:cubicBezTo>
                  <a:cubicBezTo>
                    <a:pt x="-5022" y="908651"/>
                    <a:pt x="-111743" y="509275"/>
                    <a:pt x="152634" y="439082"/>
                  </a:cubicBezTo>
                  <a:cubicBezTo>
                    <a:pt x="152634" y="439082"/>
                    <a:pt x="152634" y="439082"/>
                    <a:pt x="1763153" y="8239"/>
                  </a:cubicBezTo>
                  <a:cubicBezTo>
                    <a:pt x="1779676" y="3852"/>
                    <a:pt x="1795584" y="1299"/>
                    <a:pt x="1810824" y="386"/>
                  </a:cubicBezTo>
                  <a:close/>
                </a:path>
              </a:pathLst>
            </a:custGeom>
            <a:solidFill>
              <a:srgbClr val="2C24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5084746" y="2140306"/>
              <a:ext cx="2022667" cy="848703"/>
            </a:xfrm>
            <a:custGeom>
              <a:avLst/>
              <a:gdLst>
                <a:gd name="connsiteX0" fmla="*/ 982060 w 2022667"/>
                <a:gd name="connsiteY0" fmla="*/ 266822 h 848703"/>
                <a:gd name="connsiteX1" fmla="*/ 123436 w 2022667"/>
                <a:gd name="connsiteY1" fmla="*/ 499446 h 848703"/>
                <a:gd name="connsiteX2" fmla="*/ 140415 w 2022667"/>
                <a:gd name="connsiteY2" fmla="*/ 560025 h 848703"/>
                <a:gd name="connsiteX3" fmla="*/ 999038 w 2022667"/>
                <a:gd name="connsiteY3" fmla="*/ 327401 h 848703"/>
                <a:gd name="connsiteX4" fmla="*/ 982060 w 2022667"/>
                <a:gd name="connsiteY4" fmla="*/ 266822 h 848703"/>
                <a:gd name="connsiteX5" fmla="*/ 1810824 w 2022667"/>
                <a:gd name="connsiteY5" fmla="*/ 369 h 848703"/>
                <a:gd name="connsiteX6" fmla="*/ 1869874 w 2022667"/>
                <a:gd name="connsiteY6" fmla="*/ 409834 h 848703"/>
                <a:gd name="connsiteX7" fmla="*/ 261781 w 2022667"/>
                <a:gd name="connsiteY7" fmla="*/ 840511 h 848703"/>
                <a:gd name="connsiteX8" fmla="*/ 152634 w 2022667"/>
                <a:gd name="connsiteY8" fmla="*/ 438869 h 848703"/>
                <a:gd name="connsiteX9" fmla="*/ 1763153 w 2022667"/>
                <a:gd name="connsiteY9" fmla="*/ 8192 h 848703"/>
                <a:gd name="connsiteX10" fmla="*/ 1810824 w 2022667"/>
                <a:gd name="connsiteY10" fmla="*/ 369 h 84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2667" h="848703">
                  <a:moveTo>
                    <a:pt x="982060" y="266822"/>
                  </a:moveTo>
                  <a:cubicBezTo>
                    <a:pt x="123436" y="499446"/>
                    <a:pt x="123436" y="499446"/>
                    <a:pt x="123436" y="499446"/>
                  </a:cubicBezTo>
                  <a:cubicBezTo>
                    <a:pt x="84628" y="511562"/>
                    <a:pt x="101607" y="572141"/>
                    <a:pt x="140415" y="560025"/>
                  </a:cubicBezTo>
                  <a:cubicBezTo>
                    <a:pt x="999038" y="327401"/>
                    <a:pt x="999038" y="327401"/>
                    <a:pt x="999038" y="327401"/>
                  </a:cubicBezTo>
                  <a:cubicBezTo>
                    <a:pt x="1037846" y="317708"/>
                    <a:pt x="1020868" y="257129"/>
                    <a:pt x="982060" y="266822"/>
                  </a:cubicBezTo>
                  <a:close/>
                  <a:moveTo>
                    <a:pt x="1810824" y="369"/>
                  </a:moveTo>
                  <a:cubicBezTo>
                    <a:pt x="2039421" y="-13064"/>
                    <a:pt x="2117728" y="344054"/>
                    <a:pt x="1869874" y="409834"/>
                  </a:cubicBezTo>
                  <a:cubicBezTo>
                    <a:pt x="261781" y="840511"/>
                    <a:pt x="261781" y="840511"/>
                    <a:pt x="261781" y="840511"/>
                  </a:cubicBezTo>
                  <a:cubicBezTo>
                    <a:pt x="-5022" y="910677"/>
                    <a:pt x="-111743" y="509035"/>
                    <a:pt x="152634" y="438869"/>
                  </a:cubicBezTo>
                  <a:cubicBezTo>
                    <a:pt x="1763153" y="8192"/>
                    <a:pt x="1763153" y="8192"/>
                    <a:pt x="1763153" y="8192"/>
                  </a:cubicBezTo>
                  <a:cubicBezTo>
                    <a:pt x="1779676" y="3807"/>
                    <a:pt x="1795584" y="1264"/>
                    <a:pt x="1810824" y="36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5084746" y="2670055"/>
              <a:ext cx="2022667" cy="846868"/>
            </a:xfrm>
            <a:custGeom>
              <a:avLst/>
              <a:gdLst>
                <a:gd name="connsiteX0" fmla="*/ 982060 w 2022667"/>
                <a:gd name="connsiteY0" fmla="*/ 272356 h 846868"/>
                <a:gd name="connsiteX1" fmla="*/ 123436 w 2022667"/>
                <a:gd name="connsiteY1" fmla="*/ 504980 h 846868"/>
                <a:gd name="connsiteX2" fmla="*/ 140415 w 2022667"/>
                <a:gd name="connsiteY2" fmla="*/ 565559 h 846868"/>
                <a:gd name="connsiteX3" fmla="*/ 999038 w 2022667"/>
                <a:gd name="connsiteY3" fmla="*/ 332935 h 846868"/>
                <a:gd name="connsiteX4" fmla="*/ 982060 w 2022667"/>
                <a:gd name="connsiteY4" fmla="*/ 272356 h 846868"/>
                <a:gd name="connsiteX5" fmla="*/ 1810824 w 2022667"/>
                <a:gd name="connsiteY5" fmla="*/ 385 h 846868"/>
                <a:gd name="connsiteX6" fmla="*/ 1869874 w 2022667"/>
                <a:gd name="connsiteY6" fmla="*/ 409877 h 846868"/>
                <a:gd name="connsiteX7" fmla="*/ 261781 w 2022667"/>
                <a:gd name="connsiteY7" fmla="*/ 838134 h 846868"/>
                <a:gd name="connsiteX8" fmla="*/ 152634 w 2022667"/>
                <a:gd name="connsiteY8" fmla="*/ 438912 h 846868"/>
                <a:gd name="connsiteX9" fmla="*/ 1763153 w 2022667"/>
                <a:gd name="connsiteY9" fmla="*/ 8235 h 846868"/>
                <a:gd name="connsiteX10" fmla="*/ 1810824 w 2022667"/>
                <a:gd name="connsiteY10" fmla="*/ 385 h 84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2667" h="846868">
                  <a:moveTo>
                    <a:pt x="982060" y="272356"/>
                  </a:moveTo>
                  <a:lnTo>
                    <a:pt x="123436" y="504980"/>
                  </a:lnTo>
                  <a:cubicBezTo>
                    <a:pt x="84628" y="514673"/>
                    <a:pt x="101607" y="575252"/>
                    <a:pt x="140415" y="565559"/>
                  </a:cubicBezTo>
                  <a:cubicBezTo>
                    <a:pt x="999038" y="332935"/>
                    <a:pt x="999038" y="332935"/>
                    <a:pt x="999038" y="332935"/>
                  </a:cubicBezTo>
                  <a:cubicBezTo>
                    <a:pt x="1037846" y="320819"/>
                    <a:pt x="1020868" y="260240"/>
                    <a:pt x="982060" y="272356"/>
                  </a:cubicBezTo>
                  <a:close/>
                  <a:moveTo>
                    <a:pt x="1810824" y="385"/>
                  </a:moveTo>
                  <a:cubicBezTo>
                    <a:pt x="2039421" y="-13304"/>
                    <a:pt x="2117728" y="341828"/>
                    <a:pt x="1869874" y="409877"/>
                  </a:cubicBezTo>
                  <a:cubicBezTo>
                    <a:pt x="1869874" y="409877"/>
                    <a:pt x="1869874" y="409877"/>
                    <a:pt x="261781" y="838134"/>
                  </a:cubicBezTo>
                  <a:cubicBezTo>
                    <a:pt x="-5022" y="910720"/>
                    <a:pt x="-111743" y="509078"/>
                    <a:pt x="152634" y="438912"/>
                  </a:cubicBezTo>
                  <a:cubicBezTo>
                    <a:pt x="152634" y="438912"/>
                    <a:pt x="152634" y="438912"/>
                    <a:pt x="1763153" y="8235"/>
                  </a:cubicBezTo>
                  <a:cubicBezTo>
                    <a:pt x="1779676" y="3850"/>
                    <a:pt x="1795584" y="1298"/>
                    <a:pt x="1810824" y="385"/>
                  </a:cubicBezTo>
                  <a:close/>
                </a:path>
              </a:pathLst>
            </a:custGeom>
            <a:solidFill>
              <a:srgbClr val="1ADC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Oval 60"/>
            <p:cNvSpPr/>
            <p:nvPr/>
          </p:nvSpPr>
          <p:spPr bwMode="auto">
            <a:xfrm>
              <a:off x="2720489" y="785237"/>
              <a:ext cx="1014345" cy="8324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41" name="Oval 66"/>
            <p:cNvSpPr/>
            <p:nvPr/>
          </p:nvSpPr>
          <p:spPr bwMode="auto">
            <a:xfrm>
              <a:off x="8778755" y="4092851"/>
              <a:ext cx="864164" cy="87779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anchor="ctr"/>
            <a:lstStyle/>
            <a:p>
              <a:pPr algn="ctr">
                <a:defRPr/>
              </a:pP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39" name="Oval 64"/>
            <p:cNvSpPr/>
            <p:nvPr/>
          </p:nvSpPr>
          <p:spPr bwMode="auto">
            <a:xfrm>
              <a:off x="2225263" y="2464349"/>
              <a:ext cx="909579" cy="766450"/>
            </a:xfrm>
            <a:prstGeom prst="ellipse">
              <a:avLst/>
            </a:prstGeom>
            <a:solidFill>
              <a:srgbClr val="1AD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anchor="ctr"/>
            <a:lstStyle/>
            <a:p>
              <a:pPr algn="ctr">
                <a:defRPr/>
              </a:pPr>
              <a:endParaRPr lang="en-US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7" name="组合 30"/>
            <p:cNvGrpSpPr/>
            <p:nvPr/>
          </p:nvGrpSpPr>
          <p:grpSpPr>
            <a:xfrm>
              <a:off x="2620677" y="4153516"/>
              <a:ext cx="967261" cy="774753"/>
              <a:chOff x="2620677" y="4643373"/>
              <a:chExt cx="967261" cy="774753"/>
            </a:xfrm>
          </p:grpSpPr>
          <p:sp>
            <p:nvSpPr>
              <p:cNvPr id="33" name="Oval 63"/>
              <p:cNvSpPr/>
              <p:nvPr/>
            </p:nvSpPr>
            <p:spPr bwMode="auto">
              <a:xfrm>
                <a:off x="2620677" y="4643373"/>
                <a:ext cx="967261" cy="77475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9" tIns="30479" rIns="60959" bIns="30479" anchor="ctr"/>
              <a:lstStyle/>
              <a:p>
                <a:pPr algn="ctr">
                  <a:defRPr/>
                </a:pPr>
                <a:endParaRPr lang="en-US" sz="9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 294"/>
              <p:cNvSpPr>
                <a:spLocks noChangeArrowheads="1"/>
              </p:cNvSpPr>
              <p:nvPr/>
            </p:nvSpPr>
            <p:spPr bwMode="auto">
              <a:xfrm>
                <a:off x="3346690" y="4968884"/>
                <a:ext cx="45594" cy="69489"/>
              </a:xfrm>
              <a:custGeom>
                <a:avLst/>
                <a:gdLst>
                  <a:gd name="T0" fmla="*/ 17 w 151"/>
                  <a:gd name="T1" fmla="*/ 201 h 202"/>
                  <a:gd name="T2" fmla="*/ 75 w 151"/>
                  <a:gd name="T3" fmla="*/ 67 h 202"/>
                  <a:gd name="T4" fmla="*/ 84 w 151"/>
                  <a:gd name="T5" fmla="*/ 0 h 202"/>
                  <a:gd name="T6" fmla="*/ 33 w 151"/>
                  <a:gd name="T7" fmla="*/ 75 h 202"/>
                  <a:gd name="T8" fmla="*/ 17 w 151"/>
                  <a:gd name="T9" fmla="*/ 201 h 202"/>
                  <a:gd name="T10" fmla="*/ 17 w 151"/>
                  <a:gd name="T11" fmla="*/ 201 h 202"/>
                  <a:gd name="T12" fmla="*/ 17 w 151"/>
                  <a:gd name="T13" fmla="*/ 2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202">
                    <a:moveTo>
                      <a:pt x="17" y="201"/>
                    </a:moveTo>
                    <a:cubicBezTo>
                      <a:pt x="17" y="201"/>
                      <a:pt x="150" y="176"/>
                      <a:pt x="75" y="67"/>
                    </a:cubicBezTo>
                    <a:cubicBezTo>
                      <a:pt x="50" y="17"/>
                      <a:pt x="84" y="0"/>
                      <a:pt x="84" y="0"/>
                    </a:cubicBezTo>
                    <a:cubicBezTo>
                      <a:pt x="84" y="0"/>
                      <a:pt x="0" y="0"/>
                      <a:pt x="33" y="75"/>
                    </a:cubicBezTo>
                    <a:cubicBezTo>
                      <a:pt x="67" y="142"/>
                      <a:pt x="58" y="176"/>
                      <a:pt x="17" y="201"/>
                    </a:cubicBezTo>
                    <a:close/>
                    <a:moveTo>
                      <a:pt x="17" y="201"/>
                    </a:moveTo>
                    <a:lnTo>
                      <a:pt x="17" y="20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 dirty="0">
                  <a:ea typeface="SimSun" charset="0"/>
                </a:endParaRPr>
              </a:p>
            </p:txBody>
          </p:sp>
        </p:grpSp>
        <p:sp>
          <p:nvSpPr>
            <p:cNvPr id="27" name="Oval 62"/>
            <p:cNvSpPr/>
            <p:nvPr/>
          </p:nvSpPr>
          <p:spPr bwMode="auto">
            <a:xfrm>
              <a:off x="8778756" y="785237"/>
              <a:ext cx="864163" cy="8175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anchor="ctr"/>
            <a:lstStyle/>
            <a:p>
              <a:pPr algn="ctr">
                <a:defRPr/>
              </a:pP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5" name="Oval 65"/>
            <p:cNvSpPr/>
            <p:nvPr/>
          </p:nvSpPr>
          <p:spPr bwMode="auto">
            <a:xfrm>
              <a:off x="9396007" y="2312615"/>
              <a:ext cx="936225" cy="89597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anchor="ctr"/>
            <a:lstStyle/>
            <a:p>
              <a:pPr algn="ctr">
                <a:defRPr/>
              </a:pP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0" name="文本框 47"/>
            <p:cNvSpPr txBox="1"/>
            <p:nvPr/>
          </p:nvSpPr>
          <p:spPr>
            <a:xfrm>
              <a:off x="2225262" y="1679519"/>
              <a:ext cx="2281719" cy="79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Дотримання принципу наступності (початкова школа та середня школа)</a:t>
              </a:r>
              <a:endParaRPr lang="ru-RU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21" name="文本框 49"/>
            <p:cNvSpPr txBox="1"/>
            <p:nvPr/>
          </p:nvSpPr>
          <p:spPr>
            <a:xfrm>
              <a:off x="2276630" y="4958894"/>
              <a:ext cx="2281719" cy="99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Створення сприятливих умов для продукування креативних ідей</a:t>
              </a:r>
              <a:endParaRPr lang="ru-RU" altLang="ko-K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50"/>
            <p:cNvSpPr txBox="1"/>
            <p:nvPr/>
          </p:nvSpPr>
          <p:spPr>
            <a:xfrm>
              <a:off x="7970546" y="1679519"/>
              <a:ext cx="2281719" cy="63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  <a:spcAft>
                  <a:spcPts val="0"/>
                </a:spcAft>
              </a:pPr>
              <a:r>
                <a:rPr lang="uk-UA" sz="1600" b="1" dirty="0">
                  <a:solidFill>
                    <a:srgbClr val="C00000"/>
                  </a:solidFill>
                  <a:latin typeface="+mj-lt"/>
                  <a:cs typeface="Arial" pitchFamily="34" charset="0"/>
                </a:rPr>
                <a:t>Державний стандарт базової середньої освіти</a:t>
              </a:r>
              <a:endParaRPr lang="ru-RU" sz="16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3" name="文本框 51"/>
            <p:cNvSpPr txBox="1"/>
            <p:nvPr/>
          </p:nvSpPr>
          <p:spPr>
            <a:xfrm>
              <a:off x="7973578" y="3230799"/>
              <a:ext cx="3041118" cy="79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Реалізація: </a:t>
              </a:r>
              <a:r>
                <a:rPr lang="uk-UA" altLang="zh-CN" sz="1600" b="1" dirty="0" err="1" smtClean="0">
                  <a:solidFill>
                    <a:srgbClr val="C00000"/>
                  </a:solidFill>
                  <a:ea typeface="微软雅黑" pitchFamily="34" charset="-122"/>
                </a:rPr>
                <a:t>компетентнісного</a:t>
              </a: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, інтегрованого, </a:t>
              </a:r>
              <a:r>
                <a:rPr lang="uk-UA" altLang="zh-CN" sz="1600" b="1" dirty="0" err="1" smtClean="0">
                  <a:solidFill>
                    <a:srgbClr val="C00000"/>
                  </a:solidFill>
                  <a:ea typeface="微软雅黑" pitchFamily="34" charset="-122"/>
                </a:rPr>
                <a:t>діяльнісного</a:t>
              </a: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, </a:t>
              </a:r>
              <a:r>
                <a:rPr lang="uk-UA" altLang="zh-CN" sz="1600" b="1" dirty="0" err="1" smtClean="0">
                  <a:solidFill>
                    <a:srgbClr val="C00000"/>
                  </a:solidFill>
                  <a:ea typeface="微软雅黑" pitchFamily="34" charset="-122"/>
                </a:rPr>
                <a:t>особистісно</a:t>
              </a: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 орієнтованого  </a:t>
              </a:r>
              <a:r>
                <a:rPr lang="uk-UA" altLang="zh-CN" sz="1600" b="1" dirty="0" err="1" smtClean="0">
                  <a:solidFill>
                    <a:srgbClr val="C00000"/>
                  </a:solidFill>
                  <a:ea typeface="微软雅黑" pitchFamily="34" charset="-122"/>
                </a:rPr>
                <a:t>підхідів</a:t>
              </a:r>
              <a:endParaRPr lang="uk-UA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24" name="文本框 52"/>
            <p:cNvSpPr txBox="1"/>
            <p:nvPr/>
          </p:nvSpPr>
          <p:spPr>
            <a:xfrm>
              <a:off x="7864500" y="5077263"/>
              <a:ext cx="2554433" cy="61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uk-UA" altLang="zh-CN" sz="1600" b="1" dirty="0" smtClean="0">
                  <a:solidFill>
                    <a:srgbClr val="C00000"/>
                  </a:solidFill>
                  <a:ea typeface="微软雅黑" pitchFamily="34" charset="-122"/>
                </a:rPr>
                <a:t>Упровадження формувального оцінювання</a:t>
              </a:r>
              <a:endPara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</p:grpSp>
      <p:sp>
        <p:nvSpPr>
          <p:cNvPr id="50" name="文本框 47"/>
          <p:cNvSpPr txBox="1"/>
          <p:nvPr/>
        </p:nvSpPr>
        <p:spPr>
          <a:xfrm>
            <a:off x="872938" y="3503901"/>
            <a:ext cx="25932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 художньо-образного, асоціативного, критичного мислення</a:t>
            </a:r>
            <a:endParaRPr lang="ru-RU" altLang="zh-CN" sz="1600" dirty="0">
              <a:solidFill>
                <a:srgbClr val="C00000"/>
              </a:solidFill>
              <a:ea typeface="微软雅黑" pitchFamily="34" charset="-122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52" y="793260"/>
            <a:ext cx="889833" cy="74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35" y="2579302"/>
            <a:ext cx="1054813" cy="85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9271"/>
          <a:stretch/>
        </p:blipFill>
        <p:spPr bwMode="auto">
          <a:xfrm>
            <a:off x="8605551" y="4305588"/>
            <a:ext cx="920636" cy="766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27" y="773606"/>
            <a:ext cx="613896" cy="8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Образотворче мистецтво 5 клас - Дистанційні технології навчання  Житомирської ЗОШ №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18" y="2411173"/>
            <a:ext cx="841003" cy="944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Е-навчання ІППО: All cours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1" y="4281296"/>
            <a:ext cx="908077" cy="9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zh-CN" sz="3600" b="1" dirty="0">
                <a:solidFill>
                  <a:srgbClr val="C00000"/>
                </a:solidFill>
                <a:ea typeface="微软雅黑" pitchFamily="34" charset="-122"/>
              </a:rPr>
              <a:t>Дотримання принципу наступності </a:t>
            </a:r>
            <a:r>
              <a:rPr lang="uk-UA" altLang="zh-CN" sz="3600" b="1" dirty="0" smtClean="0">
                <a:solidFill>
                  <a:srgbClr val="C00000"/>
                </a:solidFill>
                <a:ea typeface="微软雅黑" pitchFamily="34" charset="-122"/>
              </a:rPr>
              <a:t/>
            </a:r>
            <a:br>
              <a:rPr lang="uk-UA" altLang="zh-CN" sz="3600" b="1" dirty="0" smtClean="0">
                <a:solidFill>
                  <a:srgbClr val="C00000"/>
                </a:solidFill>
                <a:ea typeface="微软雅黑" pitchFamily="34" charset="-122"/>
              </a:rPr>
            </a:br>
            <a:r>
              <a:rPr lang="uk-UA" altLang="zh-CN" sz="3600" b="1" dirty="0" smtClean="0">
                <a:solidFill>
                  <a:srgbClr val="C00000"/>
                </a:solidFill>
                <a:ea typeface="微软雅黑" pitchFamily="34" charset="-122"/>
              </a:rPr>
              <a:t>(</a:t>
            </a:r>
            <a:r>
              <a:rPr lang="uk-UA" altLang="zh-CN" sz="3600" b="1" dirty="0">
                <a:solidFill>
                  <a:srgbClr val="C00000"/>
                </a:solidFill>
                <a:ea typeface="微软雅黑" pitchFamily="34" charset="-122"/>
              </a:rPr>
              <a:t>початкова школа та середня школа)</a:t>
            </a:r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/>
            </a:r>
            <a:b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</a:br>
            <a:endParaRPr lang="ru-RU" dirty="0"/>
          </a:p>
        </p:txBody>
      </p:sp>
      <p:grpSp>
        <p:nvGrpSpPr>
          <p:cNvPr id="5" name="Group 3">
            <a:extLst>
              <a:ext uri="{FF2B5EF4-FFF2-40B4-BE49-F238E27FC236}">
                <a16:creationId xmlns="" xmlns:a16="http://schemas.microsoft.com/office/drawing/2014/main" id="{67A90921-741C-466E-A355-90FFDCBCCEF3}"/>
              </a:ext>
            </a:extLst>
          </p:cNvPr>
          <p:cNvGrpSpPr>
            <a:grpSpLocks noChangeAspect="1"/>
          </p:cNvGrpSpPr>
          <p:nvPr/>
        </p:nvGrpSpPr>
        <p:grpSpPr>
          <a:xfrm>
            <a:off x="4213983" y="1116420"/>
            <a:ext cx="4161298" cy="4736592"/>
            <a:chOff x="4727848" y="2348880"/>
            <a:chExt cx="3095078" cy="3522969"/>
          </a:xfrm>
        </p:grpSpPr>
        <p:sp>
          <p:nvSpPr>
            <p:cNvPr id="6" name="Freeform: Shape 4">
              <a:extLst>
                <a:ext uri="{FF2B5EF4-FFF2-40B4-BE49-F238E27FC236}">
                  <a16:creationId xmlns="" xmlns:a16="http://schemas.microsoft.com/office/drawing/2014/main" id="{3D5D2959-37B4-4848-8AC5-F6939C9C7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15" y="4161134"/>
              <a:ext cx="2945318" cy="1710715"/>
            </a:xfrm>
            <a:custGeom>
              <a:avLst/>
              <a:gdLst>
                <a:gd name="connsiteX0" fmla="*/ 2940631 w 2945318"/>
                <a:gd name="connsiteY0" fmla="*/ 0 h 1710715"/>
                <a:gd name="connsiteX1" fmla="*/ 2942396 w 2945318"/>
                <a:gd name="connsiteY1" fmla="*/ 42194 h 1710715"/>
                <a:gd name="connsiteX2" fmla="*/ 2945318 w 2945318"/>
                <a:gd name="connsiteY2" fmla="*/ 110757 h 1710715"/>
                <a:gd name="connsiteX3" fmla="*/ 2939722 w 2945318"/>
                <a:gd name="connsiteY3" fmla="*/ 195484 h 1710715"/>
                <a:gd name="connsiteX4" fmla="*/ 2930592 w 2945318"/>
                <a:gd name="connsiteY4" fmla="*/ 296065 h 1710715"/>
                <a:gd name="connsiteX5" fmla="*/ 2912625 w 2945318"/>
                <a:gd name="connsiteY5" fmla="*/ 411266 h 1710715"/>
                <a:gd name="connsiteX6" fmla="*/ 2879932 w 2945318"/>
                <a:gd name="connsiteY6" fmla="*/ 536684 h 1710715"/>
                <a:gd name="connsiteX7" fmla="*/ 2769188 w 2945318"/>
                <a:gd name="connsiteY7" fmla="*/ 810243 h 1710715"/>
                <a:gd name="connsiteX8" fmla="*/ 2587462 w 2945318"/>
                <a:gd name="connsiteY8" fmla="*/ 1090496 h 1710715"/>
                <a:gd name="connsiteX9" fmla="*/ 2528556 w 2945318"/>
                <a:gd name="connsiteY9" fmla="*/ 1157080 h 1710715"/>
                <a:gd name="connsiteX10" fmla="*/ 2467588 w 2945318"/>
                <a:gd name="connsiteY10" fmla="*/ 1223664 h 1710715"/>
                <a:gd name="connsiteX11" fmla="*/ 2328569 w 2945318"/>
                <a:gd name="connsiteY11" fmla="*/ 1345735 h 1710715"/>
                <a:gd name="connsiteX12" fmla="*/ 2002227 w 2945318"/>
                <a:gd name="connsiteY12" fmla="*/ 1546897 h 1710715"/>
                <a:gd name="connsiteX13" fmla="*/ 1914162 w 2945318"/>
                <a:gd name="connsiteY13" fmla="*/ 1587587 h 1710715"/>
                <a:gd name="connsiteX14" fmla="*/ 1821679 w 2945318"/>
                <a:gd name="connsiteY14" fmla="*/ 1619118 h 1710715"/>
                <a:gd name="connsiteX15" fmla="*/ 1625227 w 2945318"/>
                <a:gd name="connsiteY15" fmla="*/ 1672315 h 1710715"/>
                <a:gd name="connsiteX16" fmla="*/ 1574273 w 2945318"/>
                <a:gd name="connsiteY16" fmla="*/ 1683588 h 1710715"/>
                <a:gd name="connsiteX17" fmla="*/ 1531271 w 2945318"/>
                <a:gd name="connsiteY17" fmla="*/ 1689225 h 1710715"/>
                <a:gd name="connsiteX18" fmla="*/ 1447919 w 2945318"/>
                <a:gd name="connsiteY18" fmla="*/ 1701732 h 1710715"/>
                <a:gd name="connsiteX19" fmla="*/ 1426418 w 2945318"/>
                <a:gd name="connsiteY19" fmla="*/ 1705078 h 1710715"/>
                <a:gd name="connsiteX20" fmla="*/ 1421705 w 2945318"/>
                <a:gd name="connsiteY20" fmla="*/ 1705078 h 1710715"/>
                <a:gd name="connsiteX21" fmla="*/ 1419643 w 2945318"/>
                <a:gd name="connsiteY21" fmla="*/ 1706135 h 1710715"/>
                <a:gd name="connsiteX22" fmla="*/ 1417287 w 2945318"/>
                <a:gd name="connsiteY22" fmla="*/ 1706135 h 1710715"/>
                <a:gd name="connsiteX23" fmla="*/ 1404917 w 2945318"/>
                <a:gd name="connsiteY23" fmla="*/ 1706135 h 1710715"/>
                <a:gd name="connsiteX24" fmla="*/ 1393725 w 2945318"/>
                <a:gd name="connsiteY24" fmla="*/ 1706135 h 1710715"/>
                <a:gd name="connsiteX25" fmla="*/ 1345127 w 2945318"/>
                <a:gd name="connsiteY25" fmla="*/ 1708425 h 1710715"/>
                <a:gd name="connsiteX26" fmla="*/ 1250288 w 2945318"/>
                <a:gd name="connsiteY26" fmla="*/ 1710715 h 1710715"/>
                <a:gd name="connsiteX27" fmla="*/ 886541 w 2945318"/>
                <a:gd name="connsiteY27" fmla="*/ 1670025 h 1710715"/>
                <a:gd name="connsiteX28" fmla="*/ 721603 w 2945318"/>
                <a:gd name="connsiteY28" fmla="*/ 1624931 h 1710715"/>
                <a:gd name="connsiteX29" fmla="*/ 642669 w 2945318"/>
                <a:gd name="connsiteY29" fmla="*/ 1599918 h 1710715"/>
                <a:gd name="connsiteX30" fmla="*/ 569330 w 2945318"/>
                <a:gd name="connsiteY30" fmla="*/ 1568387 h 1710715"/>
                <a:gd name="connsiteX31" fmla="*/ 499232 w 2945318"/>
                <a:gd name="connsiteY31" fmla="*/ 1537913 h 1710715"/>
                <a:gd name="connsiteX32" fmla="*/ 433551 w 2945318"/>
                <a:gd name="connsiteY32" fmla="*/ 1506207 h 1710715"/>
                <a:gd name="connsiteX33" fmla="*/ 316327 w 2945318"/>
                <a:gd name="connsiteY33" fmla="*/ 1438389 h 1710715"/>
                <a:gd name="connsiteX34" fmla="*/ 262134 w 2945318"/>
                <a:gd name="connsiteY34" fmla="*/ 1402279 h 1710715"/>
                <a:gd name="connsiteX35" fmla="*/ 211180 w 2945318"/>
                <a:gd name="connsiteY35" fmla="*/ 1366168 h 1710715"/>
                <a:gd name="connsiteX36" fmla="*/ 121936 w 2945318"/>
                <a:gd name="connsiteY36" fmla="*/ 1298351 h 1710715"/>
                <a:gd name="connsiteX37" fmla="*/ 0 w 2945318"/>
                <a:gd name="connsiteY37" fmla="*/ 1194423 h 1710715"/>
                <a:gd name="connsiteX38" fmla="*/ 472697 w 2945318"/>
                <a:gd name="connsiteY38" fmla="*/ 738614 h 1710715"/>
                <a:gd name="connsiteX39" fmla="*/ 505903 w 2945318"/>
                <a:gd name="connsiteY39" fmla="*/ 783020 h 1710715"/>
                <a:gd name="connsiteX40" fmla="*/ 1568400 w 2945318"/>
                <a:gd name="connsiteY40" fmla="*/ 1284090 h 1710715"/>
                <a:gd name="connsiteX41" fmla="*/ 2938209 w 2945318"/>
                <a:gd name="connsiteY41" fmla="*/ 47954 h 17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945318" h="1710715">
                  <a:moveTo>
                    <a:pt x="2940631" y="0"/>
                  </a:moveTo>
                  <a:lnTo>
                    <a:pt x="2942396" y="42194"/>
                  </a:lnTo>
                  <a:cubicBezTo>
                    <a:pt x="2943238" y="62151"/>
                    <a:pt x="2944214" y="85083"/>
                    <a:pt x="2945318" y="110757"/>
                  </a:cubicBezTo>
                  <a:cubicBezTo>
                    <a:pt x="2944140" y="135594"/>
                    <a:pt x="2941784" y="165010"/>
                    <a:pt x="2939722" y="195484"/>
                  </a:cubicBezTo>
                  <a:cubicBezTo>
                    <a:pt x="2937366" y="227191"/>
                    <a:pt x="2938544" y="261011"/>
                    <a:pt x="2930592" y="296065"/>
                  </a:cubicBezTo>
                  <a:cubicBezTo>
                    <a:pt x="2924995" y="332176"/>
                    <a:pt x="2918221" y="370752"/>
                    <a:pt x="2912625" y="411266"/>
                  </a:cubicBezTo>
                  <a:cubicBezTo>
                    <a:pt x="2902316" y="450900"/>
                    <a:pt x="2891124" y="492647"/>
                    <a:pt x="2879932" y="536684"/>
                  </a:cubicBezTo>
                  <a:cubicBezTo>
                    <a:pt x="2852835" y="622645"/>
                    <a:pt x="2817786" y="717589"/>
                    <a:pt x="2769188" y="810243"/>
                  </a:cubicBezTo>
                  <a:cubicBezTo>
                    <a:pt x="2721768" y="905187"/>
                    <a:pt x="2659622" y="998898"/>
                    <a:pt x="2587462" y="1090496"/>
                  </a:cubicBezTo>
                  <a:cubicBezTo>
                    <a:pt x="2569201" y="1114100"/>
                    <a:pt x="2548878" y="1134533"/>
                    <a:pt x="2528556" y="1157080"/>
                  </a:cubicBezTo>
                  <a:cubicBezTo>
                    <a:pt x="2508233" y="1178570"/>
                    <a:pt x="2487910" y="1201117"/>
                    <a:pt x="2467588" y="1223664"/>
                  </a:cubicBezTo>
                  <a:cubicBezTo>
                    <a:pt x="2422524" y="1264354"/>
                    <a:pt x="2377166" y="1306278"/>
                    <a:pt x="2328569" y="1345735"/>
                  </a:cubicBezTo>
                  <a:cubicBezTo>
                    <a:pt x="2229311" y="1421479"/>
                    <a:pt x="2120924" y="1493700"/>
                    <a:pt x="2002227" y="1546897"/>
                  </a:cubicBezTo>
                  <a:lnTo>
                    <a:pt x="1914162" y="1587587"/>
                  </a:lnTo>
                  <a:lnTo>
                    <a:pt x="1821679" y="1619118"/>
                  </a:lnTo>
                  <a:cubicBezTo>
                    <a:pt x="1761889" y="1642898"/>
                    <a:pt x="1691791" y="1657694"/>
                    <a:pt x="1625227" y="1672315"/>
                  </a:cubicBezTo>
                  <a:lnTo>
                    <a:pt x="1574273" y="1683588"/>
                  </a:lnTo>
                  <a:lnTo>
                    <a:pt x="1531271" y="1689225"/>
                  </a:lnTo>
                  <a:cubicBezTo>
                    <a:pt x="1503290" y="1693805"/>
                    <a:pt x="1476194" y="1697152"/>
                    <a:pt x="1447919" y="1701732"/>
                  </a:cubicBezTo>
                  <a:cubicBezTo>
                    <a:pt x="1440850" y="1702788"/>
                    <a:pt x="1433486" y="1704022"/>
                    <a:pt x="1426418" y="1705078"/>
                  </a:cubicBezTo>
                  <a:lnTo>
                    <a:pt x="1421705" y="1705078"/>
                  </a:lnTo>
                  <a:cubicBezTo>
                    <a:pt x="1421116" y="1705431"/>
                    <a:pt x="1420233" y="1705783"/>
                    <a:pt x="1419643" y="1706135"/>
                  </a:cubicBezTo>
                  <a:lnTo>
                    <a:pt x="1417287" y="1706135"/>
                  </a:lnTo>
                  <a:lnTo>
                    <a:pt x="1404917" y="1706135"/>
                  </a:lnTo>
                  <a:lnTo>
                    <a:pt x="1393725" y="1706135"/>
                  </a:lnTo>
                  <a:lnTo>
                    <a:pt x="1345127" y="1708425"/>
                  </a:lnTo>
                  <a:cubicBezTo>
                    <a:pt x="1313317" y="1708425"/>
                    <a:pt x="1281803" y="1709658"/>
                    <a:pt x="1250288" y="1710715"/>
                  </a:cubicBezTo>
                  <a:cubicBezTo>
                    <a:pt x="1124817" y="1708425"/>
                    <a:pt x="1001703" y="1696095"/>
                    <a:pt x="886541" y="1670025"/>
                  </a:cubicBezTo>
                  <a:cubicBezTo>
                    <a:pt x="828813" y="1659808"/>
                    <a:pt x="774619" y="1641841"/>
                    <a:pt x="721603" y="1624931"/>
                  </a:cubicBezTo>
                  <a:cubicBezTo>
                    <a:pt x="694506" y="1617004"/>
                    <a:pt x="668587" y="1607844"/>
                    <a:pt x="642669" y="1599918"/>
                  </a:cubicBezTo>
                  <a:cubicBezTo>
                    <a:pt x="617633" y="1589877"/>
                    <a:pt x="594071" y="1578604"/>
                    <a:pt x="569330" y="1568387"/>
                  </a:cubicBezTo>
                  <a:cubicBezTo>
                    <a:pt x="545473" y="1558170"/>
                    <a:pt x="522794" y="1547954"/>
                    <a:pt x="499232" y="1537913"/>
                  </a:cubicBezTo>
                  <a:cubicBezTo>
                    <a:pt x="476553" y="1528754"/>
                    <a:pt x="453874" y="1517480"/>
                    <a:pt x="433551" y="1506207"/>
                  </a:cubicBezTo>
                  <a:lnTo>
                    <a:pt x="316327" y="1438389"/>
                  </a:lnTo>
                  <a:cubicBezTo>
                    <a:pt x="298066" y="1428173"/>
                    <a:pt x="278922" y="1415842"/>
                    <a:pt x="262134" y="1402279"/>
                  </a:cubicBezTo>
                  <a:cubicBezTo>
                    <a:pt x="243873" y="1389772"/>
                    <a:pt x="227084" y="1377442"/>
                    <a:pt x="211180" y="1366168"/>
                  </a:cubicBezTo>
                  <a:lnTo>
                    <a:pt x="121936" y="1298351"/>
                  </a:lnTo>
                  <a:cubicBezTo>
                    <a:pt x="45064" y="1231591"/>
                    <a:pt x="0" y="1194423"/>
                    <a:pt x="0" y="1194423"/>
                  </a:cubicBezTo>
                  <a:lnTo>
                    <a:pt x="472697" y="738614"/>
                  </a:lnTo>
                  <a:lnTo>
                    <a:pt x="505903" y="783020"/>
                  </a:lnTo>
                  <a:cubicBezTo>
                    <a:pt x="758450" y="1089036"/>
                    <a:pt x="1140647" y="1284090"/>
                    <a:pt x="1568400" y="1284090"/>
                  </a:cubicBezTo>
                  <a:cubicBezTo>
                    <a:pt x="2281323" y="1284090"/>
                    <a:pt x="2867697" y="742274"/>
                    <a:pt x="2938209" y="4795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 170">
              <a:extLst>
                <a:ext uri="{FF2B5EF4-FFF2-40B4-BE49-F238E27FC236}">
                  <a16:creationId xmlns="" xmlns:a16="http://schemas.microsoft.com/office/drawing/2014/main" id="{4B74DEA1-D42B-463C-8F86-D6C04BA7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848" y="4409886"/>
              <a:ext cx="955623" cy="1091124"/>
            </a:xfrm>
            <a:custGeom>
              <a:avLst/>
              <a:gdLst>
                <a:gd name="T0" fmla="*/ 0 w 134"/>
                <a:gd name="T1" fmla="*/ 153 h 153"/>
                <a:gd name="T2" fmla="*/ 4 w 134"/>
                <a:gd name="T3" fmla="*/ 0 h 153"/>
                <a:gd name="T4" fmla="*/ 134 w 134"/>
                <a:gd name="T5" fmla="*/ 80 h 153"/>
                <a:gd name="T6" fmla="*/ 0 w 134"/>
                <a:gd name="T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53">
                  <a:moveTo>
                    <a:pt x="0" y="153"/>
                  </a:moveTo>
                  <a:lnTo>
                    <a:pt x="4" y="0"/>
                  </a:lnTo>
                  <a:lnTo>
                    <a:pt x="134" y="80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="" xmlns:a16="http://schemas.microsoft.com/office/drawing/2014/main" id="{3CBB3290-9B61-44BE-B49B-13C3E745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240" y="2348880"/>
              <a:ext cx="2952448" cy="1734565"/>
            </a:xfrm>
            <a:custGeom>
              <a:avLst/>
              <a:gdLst>
                <a:gd name="connsiteX0" fmla="*/ 1697148 w 2952448"/>
                <a:gd name="connsiteY0" fmla="*/ 0 h 1734565"/>
                <a:gd name="connsiteX1" fmla="*/ 2063088 w 2952448"/>
                <a:gd name="connsiteY1" fmla="*/ 40676 h 1734565"/>
                <a:gd name="connsiteX2" fmla="*/ 2229631 w 2952448"/>
                <a:gd name="connsiteY2" fmla="*/ 85871 h 1734565"/>
                <a:gd name="connsiteX3" fmla="*/ 2307804 w 2952448"/>
                <a:gd name="connsiteY3" fmla="*/ 110729 h 1734565"/>
                <a:gd name="connsiteX4" fmla="*/ 2381445 w 2952448"/>
                <a:gd name="connsiteY4" fmla="*/ 141235 h 1734565"/>
                <a:gd name="connsiteX5" fmla="*/ 2451688 w 2952448"/>
                <a:gd name="connsiteY5" fmla="*/ 171742 h 1734565"/>
                <a:gd name="connsiteX6" fmla="*/ 2517398 w 2952448"/>
                <a:gd name="connsiteY6" fmla="*/ 204509 h 1734565"/>
                <a:gd name="connsiteX7" fmla="*/ 2636357 w 2952448"/>
                <a:gd name="connsiteY7" fmla="*/ 271172 h 1734565"/>
                <a:gd name="connsiteX8" fmla="*/ 2690738 w 2952448"/>
                <a:gd name="connsiteY8" fmla="*/ 307328 h 1734565"/>
                <a:gd name="connsiteX9" fmla="*/ 2741721 w 2952448"/>
                <a:gd name="connsiteY9" fmla="*/ 343484 h 1734565"/>
                <a:gd name="connsiteX10" fmla="*/ 2831223 w 2952448"/>
                <a:gd name="connsiteY10" fmla="*/ 411277 h 1734565"/>
                <a:gd name="connsiteX11" fmla="*/ 2952448 w 2952448"/>
                <a:gd name="connsiteY11" fmla="*/ 515227 h 1734565"/>
                <a:gd name="connsiteX12" fmla="*/ 2474618 w 2952448"/>
                <a:gd name="connsiteY12" fmla="*/ 977654 h 1734565"/>
                <a:gd name="connsiteX13" fmla="*/ 2441315 w 2952448"/>
                <a:gd name="connsiteY13" fmla="*/ 933118 h 1734565"/>
                <a:gd name="connsiteX14" fmla="*/ 1378818 w 2952448"/>
                <a:gd name="connsiteY14" fmla="*/ 432048 h 1734565"/>
                <a:gd name="connsiteX15" fmla="*/ 9009 w 2952448"/>
                <a:gd name="connsiteY15" fmla="*/ 1668184 h 1734565"/>
                <a:gd name="connsiteX16" fmla="*/ 5657 w 2952448"/>
                <a:gd name="connsiteY16" fmla="*/ 1734565 h 1734565"/>
                <a:gd name="connsiteX17" fmla="*/ 0 w 2952448"/>
                <a:gd name="connsiteY17" fmla="*/ 1601044 h 1734565"/>
                <a:gd name="connsiteX18" fmla="*/ 4532 w 2952448"/>
                <a:gd name="connsiteY18" fmla="*/ 1515173 h 1734565"/>
                <a:gd name="connsiteX19" fmla="*/ 14729 w 2952448"/>
                <a:gd name="connsiteY19" fmla="*/ 1414613 h 1734565"/>
                <a:gd name="connsiteX20" fmla="*/ 32856 w 2952448"/>
                <a:gd name="connsiteY20" fmla="*/ 1300495 h 1734565"/>
                <a:gd name="connsiteX21" fmla="*/ 65711 w 2952448"/>
                <a:gd name="connsiteY21" fmla="*/ 1175078 h 1734565"/>
                <a:gd name="connsiteX22" fmla="*/ 176739 w 2952448"/>
                <a:gd name="connsiteY22" fmla="*/ 901646 h 1734565"/>
                <a:gd name="connsiteX23" fmla="*/ 359143 w 2952448"/>
                <a:gd name="connsiteY23" fmla="*/ 621436 h 1734565"/>
                <a:gd name="connsiteX24" fmla="*/ 416923 w 2952448"/>
                <a:gd name="connsiteY24" fmla="*/ 554773 h 1734565"/>
                <a:gd name="connsiteX25" fmla="*/ 479235 w 2952448"/>
                <a:gd name="connsiteY25" fmla="*/ 488109 h 1734565"/>
                <a:gd name="connsiteX26" fmla="*/ 618587 w 2952448"/>
                <a:gd name="connsiteY26" fmla="*/ 364952 h 1734565"/>
                <a:gd name="connsiteX27" fmla="*/ 944874 w 2952448"/>
                <a:gd name="connsiteY27" fmla="*/ 164963 h 1734565"/>
                <a:gd name="connsiteX28" fmla="*/ 1033244 w 2952448"/>
                <a:gd name="connsiteY28" fmla="*/ 124287 h 1734565"/>
                <a:gd name="connsiteX29" fmla="*/ 1126145 w 2952448"/>
                <a:gd name="connsiteY29" fmla="*/ 91521 h 1734565"/>
                <a:gd name="connsiteX30" fmla="*/ 1322144 w 2952448"/>
                <a:gd name="connsiteY30" fmla="*/ 38416 h 1734565"/>
                <a:gd name="connsiteX31" fmla="*/ 1373126 w 2952448"/>
                <a:gd name="connsiteY31" fmla="*/ 28247 h 1734565"/>
                <a:gd name="connsiteX32" fmla="*/ 1416178 w 2952448"/>
                <a:gd name="connsiteY32" fmla="*/ 21468 h 1734565"/>
                <a:gd name="connsiteX33" fmla="*/ 1500016 w 2952448"/>
                <a:gd name="connsiteY33" fmla="*/ 9039 h 1734565"/>
                <a:gd name="connsiteX34" fmla="*/ 1520409 w 2952448"/>
                <a:gd name="connsiteY34" fmla="*/ 6779 h 1734565"/>
                <a:gd name="connsiteX35" fmla="*/ 1531738 w 2952448"/>
                <a:gd name="connsiteY35" fmla="*/ 4520 h 1734565"/>
                <a:gd name="connsiteX36" fmla="*/ 1554397 w 2952448"/>
                <a:gd name="connsiteY36" fmla="*/ 4520 h 1734565"/>
                <a:gd name="connsiteX37" fmla="*/ 1601981 w 2952448"/>
                <a:gd name="connsiteY37" fmla="*/ 2260 h 1734565"/>
                <a:gd name="connsiteX38" fmla="*/ 1697148 w 2952448"/>
                <a:gd name="connsiteY38" fmla="*/ 0 h 1734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952448" h="1734565">
                  <a:moveTo>
                    <a:pt x="1697148" y="0"/>
                  </a:moveTo>
                  <a:cubicBezTo>
                    <a:pt x="1825170" y="2260"/>
                    <a:pt x="1948661" y="14689"/>
                    <a:pt x="2063088" y="40676"/>
                  </a:cubicBezTo>
                  <a:cubicBezTo>
                    <a:pt x="2122001" y="50845"/>
                    <a:pt x="2176383" y="68923"/>
                    <a:pt x="2229631" y="85871"/>
                  </a:cubicBezTo>
                  <a:cubicBezTo>
                    <a:pt x="2255689" y="93780"/>
                    <a:pt x="2282879" y="101690"/>
                    <a:pt x="2307804" y="110729"/>
                  </a:cubicBezTo>
                  <a:cubicBezTo>
                    <a:pt x="2333862" y="119768"/>
                    <a:pt x="2357653" y="131067"/>
                    <a:pt x="2381445" y="141235"/>
                  </a:cubicBezTo>
                  <a:cubicBezTo>
                    <a:pt x="2405237" y="151404"/>
                    <a:pt x="2429029" y="161573"/>
                    <a:pt x="2451688" y="171742"/>
                  </a:cubicBezTo>
                  <a:cubicBezTo>
                    <a:pt x="2475479" y="181911"/>
                    <a:pt x="2497005" y="192080"/>
                    <a:pt x="2517398" y="204509"/>
                  </a:cubicBezTo>
                  <a:cubicBezTo>
                    <a:pt x="2559317" y="228236"/>
                    <a:pt x="2598970" y="250834"/>
                    <a:pt x="2636357" y="271172"/>
                  </a:cubicBezTo>
                  <a:cubicBezTo>
                    <a:pt x="2654484" y="281341"/>
                    <a:pt x="2672611" y="293770"/>
                    <a:pt x="2690738" y="307328"/>
                  </a:cubicBezTo>
                  <a:cubicBezTo>
                    <a:pt x="2707733" y="319757"/>
                    <a:pt x="2724727" y="332186"/>
                    <a:pt x="2741721" y="343484"/>
                  </a:cubicBezTo>
                  <a:cubicBezTo>
                    <a:pt x="2773443" y="368342"/>
                    <a:pt x="2804033" y="390940"/>
                    <a:pt x="2831223" y="411277"/>
                  </a:cubicBezTo>
                  <a:cubicBezTo>
                    <a:pt x="2908263" y="476811"/>
                    <a:pt x="2952448" y="515227"/>
                    <a:pt x="2952448" y="515227"/>
                  </a:cubicBezTo>
                  <a:lnTo>
                    <a:pt x="2474618" y="977654"/>
                  </a:lnTo>
                  <a:lnTo>
                    <a:pt x="2441315" y="933118"/>
                  </a:lnTo>
                  <a:cubicBezTo>
                    <a:pt x="2188768" y="627102"/>
                    <a:pt x="1806572" y="432048"/>
                    <a:pt x="1378818" y="432048"/>
                  </a:cubicBezTo>
                  <a:cubicBezTo>
                    <a:pt x="665895" y="432048"/>
                    <a:pt x="79521" y="973865"/>
                    <a:pt x="9009" y="1668184"/>
                  </a:cubicBezTo>
                  <a:lnTo>
                    <a:pt x="5657" y="1734565"/>
                  </a:lnTo>
                  <a:lnTo>
                    <a:pt x="0" y="1601044"/>
                  </a:lnTo>
                  <a:cubicBezTo>
                    <a:pt x="1133" y="1575057"/>
                    <a:pt x="3399" y="1546809"/>
                    <a:pt x="4532" y="1515173"/>
                  </a:cubicBezTo>
                  <a:cubicBezTo>
                    <a:pt x="7931" y="1484666"/>
                    <a:pt x="6798" y="1449640"/>
                    <a:pt x="14729" y="1414613"/>
                  </a:cubicBezTo>
                  <a:cubicBezTo>
                    <a:pt x="20393" y="1378457"/>
                    <a:pt x="26058" y="1340041"/>
                    <a:pt x="32856" y="1300495"/>
                  </a:cubicBezTo>
                  <a:cubicBezTo>
                    <a:pt x="41919" y="1259819"/>
                    <a:pt x="54381" y="1219144"/>
                    <a:pt x="65711" y="1175078"/>
                  </a:cubicBezTo>
                  <a:cubicBezTo>
                    <a:pt x="92902" y="1088077"/>
                    <a:pt x="126890" y="995427"/>
                    <a:pt x="176739" y="901646"/>
                  </a:cubicBezTo>
                  <a:cubicBezTo>
                    <a:pt x="224323" y="807866"/>
                    <a:pt x="285502" y="714086"/>
                    <a:pt x="359143" y="621436"/>
                  </a:cubicBezTo>
                  <a:cubicBezTo>
                    <a:pt x="376137" y="597708"/>
                    <a:pt x="397663" y="576240"/>
                    <a:pt x="416923" y="554773"/>
                  </a:cubicBezTo>
                  <a:cubicBezTo>
                    <a:pt x="437316" y="532175"/>
                    <a:pt x="458842" y="510707"/>
                    <a:pt x="479235" y="488109"/>
                  </a:cubicBezTo>
                  <a:cubicBezTo>
                    <a:pt x="523420" y="447434"/>
                    <a:pt x="569870" y="404498"/>
                    <a:pt x="618587" y="364952"/>
                  </a:cubicBezTo>
                  <a:cubicBezTo>
                    <a:pt x="718286" y="290380"/>
                    <a:pt x="825915" y="218067"/>
                    <a:pt x="944874" y="164963"/>
                  </a:cubicBezTo>
                  <a:lnTo>
                    <a:pt x="1033244" y="124287"/>
                  </a:lnTo>
                  <a:lnTo>
                    <a:pt x="1126145" y="91521"/>
                  </a:lnTo>
                  <a:cubicBezTo>
                    <a:pt x="1186191" y="68923"/>
                    <a:pt x="1254167" y="54234"/>
                    <a:pt x="1322144" y="38416"/>
                  </a:cubicBezTo>
                  <a:lnTo>
                    <a:pt x="1373126" y="28247"/>
                  </a:lnTo>
                  <a:lnTo>
                    <a:pt x="1416178" y="21468"/>
                  </a:lnTo>
                  <a:cubicBezTo>
                    <a:pt x="1444502" y="16948"/>
                    <a:pt x="1471692" y="13559"/>
                    <a:pt x="1500016" y="9039"/>
                  </a:cubicBezTo>
                  <a:lnTo>
                    <a:pt x="1520409" y="6779"/>
                  </a:lnTo>
                  <a:lnTo>
                    <a:pt x="1531738" y="4520"/>
                  </a:lnTo>
                  <a:lnTo>
                    <a:pt x="1554397" y="4520"/>
                  </a:lnTo>
                  <a:lnTo>
                    <a:pt x="1601981" y="2260"/>
                  </a:lnTo>
                  <a:cubicBezTo>
                    <a:pt x="1634836" y="2260"/>
                    <a:pt x="1666559" y="1130"/>
                    <a:pt x="1697148" y="0"/>
                  </a:cubicBezTo>
                  <a:close/>
                </a:path>
              </a:pathLst>
            </a:custGeom>
            <a:solidFill>
              <a:srgbClr val="170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172">
              <a:extLst>
                <a:ext uri="{FF2B5EF4-FFF2-40B4-BE49-F238E27FC236}">
                  <a16:creationId xmlns="" xmlns:a16="http://schemas.microsoft.com/office/drawing/2014/main" id="{1A33582F-4B64-44DE-B850-598B2CAD1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303" y="2719719"/>
              <a:ext cx="955623" cy="1083990"/>
            </a:xfrm>
            <a:custGeom>
              <a:avLst/>
              <a:gdLst>
                <a:gd name="T0" fmla="*/ 134 w 134"/>
                <a:gd name="T1" fmla="*/ 0 h 152"/>
                <a:gd name="T2" fmla="*/ 130 w 134"/>
                <a:gd name="T3" fmla="*/ 152 h 152"/>
                <a:gd name="T4" fmla="*/ 0 w 134"/>
                <a:gd name="T5" fmla="*/ 73 h 152"/>
                <a:gd name="T6" fmla="*/ 134 w 134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52">
                  <a:moveTo>
                    <a:pt x="134" y="0"/>
                  </a:moveTo>
                  <a:lnTo>
                    <a:pt x="130" y="152"/>
                  </a:lnTo>
                  <a:lnTo>
                    <a:pt x="0" y="7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170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0" name="Picture 2" descr="Затверджено типову освітню програму для 5-9 класів ЗЗСО: навчальне  навантаження учнів не збільшується, заклад освіти самостійно схвалює  рішення щодо предметів етичного спрямування | Міністерство освіти і науки  Украї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558" y="3344411"/>
            <a:ext cx="2399251" cy="2375016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94" y="1409385"/>
            <a:ext cx="2016224" cy="2911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 descr="Человечек для оформления презентации - Всем учителя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60" y="2254856"/>
            <a:ext cx="1690885" cy="2413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24024" y="4531919"/>
            <a:ext cx="3816424" cy="1921417"/>
          </a:xfrm>
          <a:prstGeom prst="roundRect">
            <a:avLst/>
          </a:prstGeom>
          <a:gradFill flip="none" rotWithShape="1">
            <a:gsLst>
              <a:gs pos="90840">
                <a:srgbClr val="FEFE66"/>
              </a:gs>
              <a:gs pos="0">
                <a:srgbClr val="FFC000"/>
              </a:gs>
              <a:gs pos="80000">
                <a:srgbClr val="ECF11B"/>
              </a:gs>
              <a:gs pos="100000">
                <a:srgbClr val="ECFD87"/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977900">
              <a:lnSpc>
                <a:spcPct val="90000"/>
              </a:lnSpc>
              <a:defRPr/>
            </a:pPr>
            <a:r>
              <a:rPr lang="uk-U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Державний стандарт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початкової освіти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(постанова Кабінету Міністрів України від 21.02.2018 №87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редакції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постанови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Кабінету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Міністрів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24.07.2019 № 688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внесення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Державного стандарту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початкової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uk-UA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1400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62068" y="1299190"/>
            <a:ext cx="3422230" cy="1911331"/>
          </a:xfrm>
          <a:prstGeom prst="roundRect">
            <a:avLst/>
          </a:prstGeom>
          <a:solidFill>
            <a:srgbClr val="00B0F0"/>
          </a:solidFill>
          <a:ln>
            <a:solidFill>
              <a:srgbClr val="170FAD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algn="ctr" fontAlgn="base">
              <a:lnSpc>
                <a:spcPct val="90000"/>
              </a:lnSpc>
            </a:pP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(постанова Кабінету Міністрів України 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від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30.09.2020 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№ 898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324" y="186541"/>
            <a:ext cx="958876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  <a:endParaRPr lang="uk-UA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32196" r="2599" b="23767"/>
          <a:stretch/>
        </p:blipFill>
        <p:spPr bwMode="auto">
          <a:xfrm>
            <a:off x="1226089" y="995843"/>
            <a:ext cx="9107047" cy="351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9138" t="27455" r="3970" b="23648"/>
          <a:stretch/>
        </p:blipFill>
        <p:spPr bwMode="auto">
          <a:xfrm>
            <a:off x="312324" y="4605202"/>
            <a:ext cx="3972140" cy="2087016"/>
          </a:xfrm>
          <a:prstGeom prst="rect">
            <a:avLst/>
          </a:prstGeom>
          <a:ln>
            <a:solidFill>
              <a:srgbClr val="FF99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7856" t="28256" r="3810" b="24048"/>
          <a:stretch/>
        </p:blipFill>
        <p:spPr bwMode="auto">
          <a:xfrm>
            <a:off x="7292380" y="4605202"/>
            <a:ext cx="4317586" cy="2087016"/>
          </a:xfrm>
          <a:prstGeom prst="rect">
            <a:avLst/>
          </a:prstGeom>
          <a:ln>
            <a:solidFill>
              <a:srgbClr val="FF99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0488" y="616830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https://cutt.ly/HUvjBnP</a:t>
            </a:r>
            <a:endParaRPr lang="ru-RU" b="1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009" y="351732"/>
            <a:ext cx="979308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i="1" dirty="0"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  <a:endParaRPr lang="uk-UA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36144" r="4475" b="15995"/>
          <a:stretch/>
        </p:blipFill>
        <p:spPr bwMode="auto">
          <a:xfrm>
            <a:off x="828080" y="1268760"/>
            <a:ext cx="10312497" cy="46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1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5096" t="23229" r="29285" b="14731"/>
          <a:stretch/>
        </p:blipFill>
        <p:spPr bwMode="auto">
          <a:xfrm>
            <a:off x="287050" y="3590335"/>
            <a:ext cx="5587185" cy="30689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300" t="21247" r="28966" b="10481"/>
          <a:stretch/>
        </p:blipFill>
        <p:spPr bwMode="auto">
          <a:xfrm>
            <a:off x="6127518" y="3590335"/>
            <a:ext cx="5587185" cy="30429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1911" t="22971" r="28011" b="11331"/>
          <a:stretch/>
        </p:blipFill>
        <p:spPr bwMode="auto">
          <a:xfrm>
            <a:off x="3746365" y="272011"/>
            <a:ext cx="5002595" cy="322899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03" y="239493"/>
            <a:ext cx="3670861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</a:t>
            </a: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освіти</a:t>
            </a:r>
            <a:endParaRPr lang="uk-UA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5" y="1412776"/>
            <a:ext cx="1827980" cy="137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947</Words>
  <Application>Microsoft Office PowerPoint</Application>
  <PresentationFormat>Произвольный</PresentationFormat>
  <Paragraphs>120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Особливості  організації  освітнього  процесу  з мистецтва в умовах воєнного стану</vt:lpstr>
      <vt:lpstr>Особливості  організації  освітнього  процесу  з мистецтва в умовах воєнного стану</vt:lpstr>
      <vt:lpstr>Основні орієнтири з упровадження ідей Нової української школи в умовах воєнного стану</vt:lpstr>
      <vt:lpstr>Дотримання принципу наступності  (початкова школа та середня школа) </vt:lpstr>
      <vt:lpstr>Презентация PowerPoint</vt:lpstr>
      <vt:lpstr>Презентация PowerPoint</vt:lpstr>
      <vt:lpstr>Презентация PowerPoint</vt:lpstr>
      <vt:lpstr>Державний стандарт базової середньої освіти </vt:lpstr>
      <vt:lpstr>МИСТЕЦТВО</vt:lpstr>
      <vt:lpstr>Презентация PowerPoint</vt:lpstr>
      <vt:lpstr>Державний стандарт базової середньої освіти </vt:lpstr>
      <vt:lpstr>Базові знання</vt:lpstr>
      <vt:lpstr>Формувальне оцінювання Що ми хочемо виміряти?</vt:lpstr>
      <vt:lpstr>Презентация PowerPoint</vt:lpstr>
      <vt:lpstr>Презентация PowerPoint</vt:lpstr>
      <vt:lpstr>На допомогу вчителю</vt:lpstr>
      <vt:lpstr>На допомогу вчителю рекомендуємо</vt:lpstr>
      <vt:lpstr>Дякую за увагу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Notebook</cp:lastModifiedBy>
  <cp:revision>80</cp:revision>
  <dcterms:created xsi:type="dcterms:W3CDTF">2015-03-18T19:26:38Z</dcterms:created>
  <dcterms:modified xsi:type="dcterms:W3CDTF">2022-04-21T05:45:19Z</dcterms:modified>
</cp:coreProperties>
</file>