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325" r:id="rId2"/>
    <p:sldId id="431" r:id="rId3"/>
    <p:sldId id="432" r:id="rId4"/>
    <p:sldId id="307" r:id="rId5"/>
    <p:sldId id="274" r:id="rId6"/>
    <p:sldId id="282" r:id="rId7"/>
    <p:sldId id="441" r:id="rId8"/>
    <p:sldId id="308" r:id="rId9"/>
    <p:sldId id="442" r:id="rId10"/>
    <p:sldId id="311" r:id="rId11"/>
    <p:sldId id="309" r:id="rId12"/>
    <p:sldId id="443" r:id="rId13"/>
    <p:sldId id="319" r:id="rId14"/>
    <p:sldId id="310" r:id="rId15"/>
    <p:sldId id="320" r:id="rId16"/>
    <p:sldId id="328" r:id="rId17"/>
    <p:sldId id="385" r:id="rId18"/>
    <p:sldId id="425" r:id="rId19"/>
    <p:sldId id="444" r:id="rId20"/>
    <p:sldId id="331" r:id="rId21"/>
    <p:sldId id="445" r:id="rId22"/>
    <p:sldId id="446" r:id="rId23"/>
    <p:sldId id="332" r:id="rId24"/>
    <p:sldId id="335" r:id="rId25"/>
    <p:sldId id="339" r:id="rId26"/>
    <p:sldId id="340" r:id="rId27"/>
    <p:sldId id="341" r:id="rId28"/>
    <p:sldId id="343" r:id="rId29"/>
    <p:sldId id="351" r:id="rId30"/>
    <p:sldId id="344" r:id="rId31"/>
    <p:sldId id="347" r:id="rId32"/>
    <p:sldId id="346" r:id="rId33"/>
    <p:sldId id="363" r:id="rId34"/>
    <p:sldId id="364" r:id="rId35"/>
    <p:sldId id="366" r:id="rId36"/>
    <p:sldId id="414" r:id="rId37"/>
    <p:sldId id="415" r:id="rId38"/>
    <p:sldId id="436" r:id="rId39"/>
    <p:sldId id="437" r:id="rId40"/>
    <p:sldId id="375" r:id="rId41"/>
    <p:sldId id="377" r:id="rId42"/>
    <p:sldId id="378" r:id="rId43"/>
    <p:sldId id="447" r:id="rId44"/>
    <p:sldId id="448" r:id="rId45"/>
    <p:sldId id="379" r:id="rId4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Пользователь" initials="П" lastIdx="4"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1861"/>
    <a:srgbClr val="0000FF"/>
    <a:srgbClr val="FF3300"/>
    <a:srgbClr val="21D818"/>
    <a:srgbClr val="6600FF"/>
    <a:srgbClr val="FF0909"/>
    <a:srgbClr val="00FF99"/>
    <a:srgbClr val="B4783C"/>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39" autoAdjust="0"/>
    <p:restoredTop sz="84870" autoAdjust="0"/>
  </p:normalViewPr>
  <p:slideViewPr>
    <p:cSldViewPr>
      <p:cViewPr>
        <p:scale>
          <a:sx n="65" d="100"/>
          <a:sy n="65" d="100"/>
        </p:scale>
        <p:origin x="-1080" y="-72"/>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225F3A-37DC-4146-B30A-74081882302B}" type="datetimeFigureOut">
              <a:rPr lang="ru-RU" smtClean="0"/>
              <a:t>18.04.2022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A5EF9F-21D0-4A00-9AA8-3108C437C123}" type="slidenum">
              <a:rPr lang="ru-RU" smtClean="0"/>
              <a:t>‹#›</a:t>
            </a:fld>
            <a:endParaRPr lang="ru-RU"/>
          </a:p>
        </p:txBody>
      </p:sp>
    </p:spTree>
    <p:extLst>
      <p:ext uri="{BB962C8B-B14F-4D97-AF65-F5344CB8AC3E}">
        <p14:creationId xmlns:p14="http://schemas.microsoft.com/office/powerpoint/2010/main" val="390989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3A5EF9F-21D0-4A00-9AA8-3108C437C123}" type="slidenum">
              <a:rPr lang="ru-RU" smtClean="0"/>
              <a:t>1</a:t>
            </a:fld>
            <a:endParaRPr lang="ru-RU"/>
          </a:p>
        </p:txBody>
      </p:sp>
    </p:spTree>
    <p:extLst>
      <p:ext uri="{BB962C8B-B14F-4D97-AF65-F5344CB8AC3E}">
        <p14:creationId xmlns:p14="http://schemas.microsoft.com/office/powerpoint/2010/main" val="2613654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3A5EF9F-21D0-4A00-9AA8-3108C437C123}" type="slidenum">
              <a:rPr lang="ru-RU" smtClean="0"/>
              <a:t>3</a:t>
            </a:fld>
            <a:endParaRPr lang="ru-RU"/>
          </a:p>
        </p:txBody>
      </p:sp>
    </p:spTree>
    <p:extLst>
      <p:ext uri="{BB962C8B-B14F-4D97-AF65-F5344CB8AC3E}">
        <p14:creationId xmlns:p14="http://schemas.microsoft.com/office/powerpoint/2010/main" val="629611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3A5EF9F-21D0-4A00-9AA8-3108C437C123}" type="slidenum">
              <a:rPr lang="ru-RU" smtClean="0"/>
              <a:t>10</a:t>
            </a:fld>
            <a:endParaRPr lang="ru-RU"/>
          </a:p>
        </p:txBody>
      </p:sp>
    </p:spTree>
    <p:extLst>
      <p:ext uri="{BB962C8B-B14F-4D97-AF65-F5344CB8AC3E}">
        <p14:creationId xmlns:p14="http://schemas.microsoft.com/office/powerpoint/2010/main" val="3226814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3A5EF9F-21D0-4A00-9AA8-3108C437C123}" type="slidenum">
              <a:rPr lang="ru-RU" smtClean="0"/>
              <a:t>20</a:t>
            </a:fld>
            <a:endParaRPr lang="ru-RU"/>
          </a:p>
        </p:txBody>
      </p:sp>
    </p:spTree>
    <p:extLst>
      <p:ext uri="{BB962C8B-B14F-4D97-AF65-F5344CB8AC3E}">
        <p14:creationId xmlns:p14="http://schemas.microsoft.com/office/powerpoint/2010/main" val="1659121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3A5EF9F-21D0-4A00-9AA8-3108C437C123}" type="slidenum">
              <a:rPr lang="ru-RU" smtClean="0"/>
              <a:t>23</a:t>
            </a:fld>
            <a:endParaRPr lang="ru-RU"/>
          </a:p>
        </p:txBody>
      </p:sp>
    </p:spTree>
    <p:extLst>
      <p:ext uri="{BB962C8B-B14F-4D97-AF65-F5344CB8AC3E}">
        <p14:creationId xmlns:p14="http://schemas.microsoft.com/office/powerpoint/2010/main" val="585216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3A5EF9F-21D0-4A00-9AA8-3108C437C123}" type="slidenum">
              <a:rPr lang="ru-RU" smtClean="0"/>
              <a:t>37</a:t>
            </a:fld>
            <a:endParaRPr lang="ru-RU"/>
          </a:p>
        </p:txBody>
      </p:sp>
    </p:spTree>
    <p:extLst>
      <p:ext uri="{BB962C8B-B14F-4D97-AF65-F5344CB8AC3E}">
        <p14:creationId xmlns:p14="http://schemas.microsoft.com/office/powerpoint/2010/main" val="2492539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3A5EF9F-21D0-4A00-9AA8-3108C437C123}" type="slidenum">
              <a:rPr lang="ru-RU" smtClean="0"/>
              <a:t>42</a:t>
            </a:fld>
            <a:endParaRPr lang="ru-RU"/>
          </a:p>
        </p:txBody>
      </p:sp>
    </p:spTree>
    <p:extLst>
      <p:ext uri="{BB962C8B-B14F-4D97-AF65-F5344CB8AC3E}">
        <p14:creationId xmlns:p14="http://schemas.microsoft.com/office/powerpoint/2010/main" val="3666503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3A5EF9F-21D0-4A00-9AA8-3108C437C123}" type="slidenum">
              <a:rPr lang="ru-RU" smtClean="0"/>
              <a:t>45</a:t>
            </a:fld>
            <a:endParaRPr lang="ru-RU"/>
          </a:p>
        </p:txBody>
      </p:sp>
    </p:spTree>
    <p:extLst>
      <p:ext uri="{BB962C8B-B14F-4D97-AF65-F5344CB8AC3E}">
        <p14:creationId xmlns:p14="http://schemas.microsoft.com/office/powerpoint/2010/main" val="36575490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5B106E36-FD25-4E2D-B0AA-010F637433A0}" type="datetimeFigureOut">
              <a:rPr lang="ru-RU" smtClean="0"/>
              <a:pPr/>
              <a:t>18.04.2022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18.04.2022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18.04.2022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18.04.2022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18.04.2022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5B106E36-FD25-4E2D-B0AA-010F637433A0}" type="datetimeFigureOut">
              <a:rPr lang="ru-RU" smtClean="0"/>
              <a:pPr/>
              <a:t>18.04.2022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5B106E36-FD25-4E2D-B0AA-010F637433A0}" type="datetimeFigureOut">
              <a:rPr lang="ru-RU" smtClean="0"/>
              <a:pPr/>
              <a:t>18.04.2022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B106E36-FD25-4E2D-B0AA-010F637433A0}" type="datetimeFigureOut">
              <a:rPr lang="ru-RU" smtClean="0"/>
              <a:pPr/>
              <a:t>18.04.2022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18.04.2022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18.04.2022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18.04.2022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18.04.2022</a:t>
            </a:fld>
            <a:endParaRPr lang="ru-RU"/>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0.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7.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4.wdp"/><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png"/><Relationship Id="rId7" Type="http://schemas.openxmlformats.org/officeDocument/2006/relationships/hyperlink" Target="https://lib.imzo.gov.ua/yelektronn-vers-pdruchnikv/" TargetMode="External"/><Relationship Id="rId2" Type="http://schemas.openxmlformats.org/officeDocument/2006/relationships/image" Target="../media/image19.jpe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0.png"/><Relationship Id="rId10" Type="http://schemas.openxmlformats.org/officeDocument/2006/relationships/image" Target="../media/image24.png"/><Relationship Id="rId4" Type="http://schemas.microsoft.com/office/2007/relationships/hdphoto" Target="../media/hdphoto1.wdp"/><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8.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6.wdp"/><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6.wdp"/><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8.jpeg"/><Relationship Id="rId5" Type="http://schemas.microsoft.com/office/2007/relationships/hdphoto" Target="../media/hdphoto9.wdp"/><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7.png"/><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30.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31.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0.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13.wdp"/><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7.png"/><Relationship Id="rId5" Type="http://schemas.microsoft.com/office/2007/relationships/hdphoto" Target="../media/hdphoto14.wdp"/><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8.png"/><Relationship Id="rId5" Type="http://schemas.microsoft.com/office/2007/relationships/hdphoto" Target="../media/hdphoto6.wdp"/><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15.wdp"/><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2.png"/><Relationship Id="rId5" Type="http://schemas.microsoft.com/office/2007/relationships/hdphoto" Target="../media/hdphoto16.wdp"/><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6.wdp"/><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4.png"/><Relationship Id="rId5" Type="http://schemas.microsoft.com/office/2007/relationships/hdphoto" Target="../media/hdphoto6.wdp"/><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6.png"/><Relationship Id="rId5" Type="http://schemas.microsoft.com/office/2007/relationships/hdphoto" Target="../media/hdphoto17.wdp"/><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9.png"/><Relationship Id="rId5" Type="http://schemas.microsoft.com/office/2007/relationships/hdphoto" Target="../media/hdphoto18.wdp"/><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0.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0.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55.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0.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microsoft.com/office/2007/relationships/hdphoto" Target="../media/hdphoto19.wdp"/><Relationship Id="rId3" Type="http://schemas.microsoft.com/office/2007/relationships/hdphoto" Target="../media/hdphoto1.wdp"/><Relationship Id="rId7" Type="http://schemas.openxmlformats.org/officeDocument/2006/relationships/image" Target="../media/image6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63.png"/><Relationship Id="rId5" Type="http://schemas.microsoft.com/office/2007/relationships/hdphoto" Target="../media/hdphoto6.wdp"/><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8" Type="http://schemas.openxmlformats.org/officeDocument/2006/relationships/hyperlink" Target="http://www.soippo.edu.ua/index.php/storinka-metodysta" TargetMode="External"/><Relationship Id="rId3" Type="http://schemas.openxmlformats.org/officeDocument/2006/relationships/image" Target="../media/image6.png"/><Relationship Id="rId7"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0.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12.wdp"/><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6.png"/><Relationship Id="rId7"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0.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hyperlink" Target="https://uk.wikipedia.org/wiki/%D0%9A%D0%BE%D0%BC%D0%BF%D0%B5%D1%82%D0%B5%D0%BD%D1%82%D0%BD%D1%96%D1%81%D1%82%D1%8C" TargetMode="Externa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2">
            <a:extLst>
              <a:ext uri="{FF2B5EF4-FFF2-40B4-BE49-F238E27FC236}">
                <a16:creationId xmlns:a16="http://schemas.microsoft.com/office/drawing/2014/main" xmlns="" id="{F6D45610-4E97-45AE-A477-BA23EABD0CC1}"/>
              </a:ext>
            </a:extLst>
          </p:cNvPr>
          <p:cNvPicPr>
            <a:picLocks/>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1010" t="3172" r="1610" b="10238"/>
          <a:stretch/>
        </p:blipFill>
        <p:spPr>
          <a:xfrm>
            <a:off x="0" y="0"/>
            <a:ext cx="12192000" cy="6857999"/>
          </a:xfrm>
          <a:prstGeom prst="rect">
            <a:avLst/>
          </a:prstGeom>
        </p:spPr>
      </p:pic>
      <p:sp>
        <p:nvSpPr>
          <p:cNvPr id="6" name="TextBox 5">
            <a:extLst>
              <a:ext uri="{FF2B5EF4-FFF2-40B4-BE49-F238E27FC236}">
                <a16:creationId xmlns:a16="http://schemas.microsoft.com/office/drawing/2014/main" xmlns="" id="{2574E4A1-8FBC-4276-81E4-0B65BA54E566}"/>
              </a:ext>
            </a:extLst>
          </p:cNvPr>
          <p:cNvSpPr txBox="1"/>
          <p:nvPr/>
        </p:nvSpPr>
        <p:spPr>
          <a:xfrm>
            <a:off x="2065105" y="819602"/>
            <a:ext cx="9379824" cy="2405371"/>
          </a:xfrm>
          <a:prstGeom prst="rect">
            <a:avLst/>
          </a:prstGeom>
          <a:solidFill>
            <a:schemeClr val="accent1"/>
          </a:solidFill>
          <a:effectLst>
            <a:glow rad="228600">
              <a:srgbClr val="00B0F0">
                <a:alpha val="40000"/>
              </a:srgbClr>
            </a:glow>
            <a:innerShdw blurRad="63500" dist="50800" dir="15120000">
              <a:prstClr val="black">
                <a:alpha val="50000"/>
              </a:prstClr>
            </a:innerShdw>
          </a:effectLst>
          <a:scene3d>
            <a:camera prst="orthographicFront"/>
            <a:lightRig rig="threePt" dir="t"/>
          </a:scene3d>
          <a:sp3d>
            <a:bevelT/>
          </a:sp3d>
        </p:spPr>
        <p:txBody>
          <a:bodyPr wrap="square" rtlCol="0">
            <a:spAutoFit/>
          </a:bodyPr>
          <a:lstStyle/>
          <a:p>
            <a:endParaRPr lang="ru-RU" dirty="0"/>
          </a:p>
        </p:txBody>
      </p:sp>
      <p:sp>
        <p:nvSpPr>
          <p:cNvPr id="7" name="TextBox 6">
            <a:extLst>
              <a:ext uri="{FF2B5EF4-FFF2-40B4-BE49-F238E27FC236}">
                <a16:creationId xmlns:a16="http://schemas.microsoft.com/office/drawing/2014/main" xmlns="" id="{BAE8F88E-69F8-4D14-A865-E6F16819EB5E}"/>
              </a:ext>
            </a:extLst>
          </p:cNvPr>
          <p:cNvSpPr txBox="1"/>
          <p:nvPr/>
        </p:nvSpPr>
        <p:spPr>
          <a:xfrm>
            <a:off x="2065105" y="1244668"/>
            <a:ext cx="9379824" cy="138499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bg1"/>
            </a:solidFill>
          </a:ln>
          <a:effectLst>
            <a:glow rad="228600">
              <a:schemeClr val="accent5">
                <a:satMod val="175000"/>
                <a:alpha val="40000"/>
              </a:schemeClr>
            </a:glow>
          </a:effectLst>
          <a:scene3d>
            <a:camera prst="orthographicFront"/>
            <a:lightRig rig="threePt" dir="t"/>
          </a:scene3d>
          <a:sp3d>
            <a:bevelT/>
            <a:bevelB w="114300" prst="artDeco"/>
          </a:sp3d>
        </p:spPr>
        <p:txBody>
          <a:bodyPr wrap="square" rtlCol="0">
            <a:spAutoFit/>
          </a:bodyPr>
          <a:lstStyle/>
          <a:p>
            <a:pPr algn="ctr"/>
            <a:r>
              <a:rPr lang="uk-UA" sz="2800" dirty="0" err="1" smtClean="0">
                <a:solidFill>
                  <a:srgbClr val="FF0000"/>
                </a:solidFill>
                <a:latin typeface="Arial Black" panose="020B0A04020102020204" pitchFamily="34" charset="0"/>
              </a:rPr>
              <a:t>Компетентісний</a:t>
            </a:r>
            <a:r>
              <a:rPr lang="uk-UA" sz="2800" dirty="0" smtClean="0">
                <a:solidFill>
                  <a:srgbClr val="FF0000"/>
                </a:solidFill>
                <a:latin typeface="Arial Black" panose="020B0A04020102020204" pitchFamily="34" charset="0"/>
              </a:rPr>
              <a:t> підхід </a:t>
            </a:r>
            <a:r>
              <a:rPr lang="uk-UA" sz="2800" dirty="0">
                <a:solidFill>
                  <a:srgbClr val="FF0000"/>
                </a:solidFill>
                <a:latin typeface="Arial Black" panose="020B0A04020102020204" pitchFamily="34" charset="0"/>
              </a:rPr>
              <a:t>у навчанні </a:t>
            </a:r>
            <a:r>
              <a:rPr lang="uk-UA" sz="2800" dirty="0" smtClean="0">
                <a:solidFill>
                  <a:srgbClr val="FF0000"/>
                </a:solidFill>
                <a:latin typeface="Arial Black" panose="020B0A04020102020204" pitchFamily="34" charset="0"/>
              </a:rPr>
              <a:t>учнів географії </a:t>
            </a:r>
            <a:r>
              <a:rPr lang="uk-UA" sz="2800" dirty="0">
                <a:solidFill>
                  <a:srgbClr val="FF0000"/>
                </a:solidFill>
                <a:latin typeface="Arial Black" panose="020B0A04020102020204" pitchFamily="34" charset="0"/>
              </a:rPr>
              <a:t>та економіки </a:t>
            </a:r>
            <a:br>
              <a:rPr lang="uk-UA" sz="2800" dirty="0">
                <a:solidFill>
                  <a:srgbClr val="FF0000"/>
                </a:solidFill>
                <a:latin typeface="Arial Black" panose="020B0A04020102020204" pitchFamily="34" charset="0"/>
              </a:rPr>
            </a:br>
            <a:r>
              <a:rPr lang="uk-UA" sz="2800" dirty="0">
                <a:solidFill>
                  <a:srgbClr val="FF0000"/>
                </a:solidFill>
                <a:latin typeface="Arial Black" panose="020B0A04020102020204" pitchFamily="34" charset="0"/>
              </a:rPr>
              <a:t>(засобами сучасного уроку)</a:t>
            </a:r>
            <a:endParaRPr lang="ru-RU" sz="2800" dirty="0">
              <a:solidFill>
                <a:srgbClr val="FF0000"/>
              </a:solidFill>
              <a:latin typeface="Arial Black" panose="020B0A04020102020204" pitchFamily="34" charset="0"/>
            </a:endParaRPr>
          </a:p>
        </p:txBody>
      </p:sp>
      <p:pic>
        <p:nvPicPr>
          <p:cNvPr id="9" name="Рисунок 8">
            <a:extLst>
              <a:ext uri="{FF2B5EF4-FFF2-40B4-BE49-F238E27FC236}">
                <a16:creationId xmlns:a16="http://schemas.microsoft.com/office/drawing/2014/main" xmlns="" id="{EE192F1B-E0B2-449F-899F-CEE62C7D2EB3}"/>
              </a:ext>
            </a:extLst>
          </p:cNvPr>
          <p:cNvPicPr/>
          <p:nvPr/>
        </p:nvPicPr>
        <p:blipFill>
          <a:blip r:embed="rId5">
            <a:extLst>
              <a:ext uri="{BEBA8EAE-BF5A-486C-A8C5-ECC9F3942E4B}">
                <a14:imgProps xmlns:a14="http://schemas.microsoft.com/office/drawing/2010/main">
                  <a14:imgLayer r:embed="rId6">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9908821" y="2777955"/>
            <a:ext cx="1850165" cy="1846343"/>
          </a:xfrm>
          <a:prstGeom prst="rect">
            <a:avLst/>
          </a:prstGeom>
          <a:noFill/>
        </p:spPr>
      </p:pic>
      <p:sp>
        <p:nvSpPr>
          <p:cNvPr id="10" name="Подзаголовок 2">
            <a:extLst>
              <a:ext uri="{FF2B5EF4-FFF2-40B4-BE49-F238E27FC236}">
                <a16:creationId xmlns:a16="http://schemas.microsoft.com/office/drawing/2014/main" xmlns="" id="{A2B8EAF8-712A-4E65-9272-63E63A317437}"/>
              </a:ext>
            </a:extLst>
          </p:cNvPr>
          <p:cNvSpPr txBox="1">
            <a:spLocks/>
          </p:cNvSpPr>
          <p:nvPr/>
        </p:nvSpPr>
        <p:spPr>
          <a:xfrm>
            <a:off x="6888088" y="5516643"/>
            <a:ext cx="5544616" cy="864815"/>
          </a:xfrm>
          <a:prstGeom prst="roundRect">
            <a:avLst>
              <a:gd name="adj" fmla="val 1782"/>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uk-UA" sz="1800" b="1" i="1" dirty="0">
                <a:solidFill>
                  <a:schemeClr val="accent2">
                    <a:lumMod val="75000"/>
                  </a:schemeClr>
                </a:solidFill>
                <a:latin typeface="Times New Roman" pitchFamily="18" charset="0"/>
                <a:cs typeface="Times New Roman" pitchFamily="18" charset="0"/>
              </a:rPr>
              <a:t>Попов В.Д., методист з географії та економіки навчально-методичного відділу координації освітньої діяльності та професійного розвитку Сумського ОІППО</a:t>
            </a:r>
          </a:p>
        </p:txBody>
      </p:sp>
      <p:pic>
        <p:nvPicPr>
          <p:cNvPr id="8" name="Рисунок 7">
            <a:extLst>
              <a:ext uri="{FF2B5EF4-FFF2-40B4-BE49-F238E27FC236}">
                <a16:creationId xmlns:a16="http://schemas.microsoft.com/office/drawing/2014/main" xmlns="" id="{F1C2437E-E286-4E12-9E5C-8EA36D3AF392}"/>
              </a:ext>
            </a:extLst>
          </p:cNvPr>
          <p:cNvPicPr/>
          <p:nvPr/>
        </p:nvPicPr>
        <p:blipFill rotWithShape="1">
          <a:blip r:embed="rId7"/>
          <a:srcRect l="25387" t="28034" r="25492" b="20342"/>
          <a:stretch/>
        </p:blipFill>
        <p:spPr bwMode="auto">
          <a:xfrm>
            <a:off x="229340" y="3708886"/>
            <a:ext cx="3433616" cy="2308324"/>
          </a:xfrm>
          <a:prstGeom prst="rect">
            <a:avLst/>
          </a:prstGeom>
          <a:ln w="12700">
            <a:solidFill>
              <a:schemeClr val="tx1"/>
            </a:solidFill>
          </a:ln>
          <a:effectLst>
            <a:softEdge rad="317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625858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2">
            <a:extLst>
              <a:ext uri="{FF2B5EF4-FFF2-40B4-BE49-F238E27FC236}">
                <a16:creationId xmlns:a16="http://schemas.microsoft.com/office/drawing/2014/main" xmlns="" id="{8443E0F8-77CB-4239-9431-CBE2B7C959B9}"/>
              </a:ext>
            </a:extLst>
          </p:cNvPr>
          <p:cNvPicPr>
            <a:picLocks noGrp="1"/>
          </p:cNvPicPr>
          <p:nvPr>
            <p:ph idx="1"/>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010" t="3172" r="1610" b="10238"/>
          <a:stretch/>
        </p:blipFill>
        <p:spPr>
          <a:xfrm>
            <a:off x="221037" y="-153452"/>
            <a:ext cx="12192000" cy="6857999"/>
          </a:xfrm>
        </p:spPr>
      </p:pic>
      <p:sp>
        <p:nvSpPr>
          <p:cNvPr id="14" name="Прямоугольник 13">
            <a:extLst>
              <a:ext uri="{FF2B5EF4-FFF2-40B4-BE49-F238E27FC236}">
                <a16:creationId xmlns:a16="http://schemas.microsoft.com/office/drawing/2014/main" xmlns="" id="{04782ECB-783A-416F-ADFA-A930EFF63CFB}"/>
              </a:ext>
            </a:extLst>
          </p:cNvPr>
          <p:cNvSpPr/>
          <p:nvPr/>
        </p:nvSpPr>
        <p:spPr>
          <a:xfrm>
            <a:off x="1703512" y="1165945"/>
            <a:ext cx="4896544" cy="1512167"/>
          </a:xfrm>
          <a:prstGeom prst="rect">
            <a:avLst/>
          </a:prstGeom>
          <a:solidFill>
            <a:srgbClr val="D8186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2000" b="1" dirty="0"/>
          </a:p>
          <a:p>
            <a:pPr algn="ctr"/>
            <a:r>
              <a:rPr lang="uk-UA" sz="2000" b="1" dirty="0" err="1"/>
              <a:t>Багатоваріативна</a:t>
            </a:r>
            <a:r>
              <a:rPr lang="uk-UA" sz="2000" b="1" dirty="0"/>
              <a:t> форма організації цілеспрямованої взаємодії</a:t>
            </a:r>
          </a:p>
          <a:p>
            <a:pPr algn="ctr"/>
            <a:r>
              <a:rPr lang="uk-UA" sz="2000" b="1" dirty="0"/>
              <a:t> вчителя і учнів </a:t>
            </a:r>
          </a:p>
          <a:p>
            <a:pPr algn="r"/>
            <a:r>
              <a:rPr lang="uk-UA" sz="2000" b="1" i="1" dirty="0"/>
              <a:t>  М. </a:t>
            </a:r>
            <a:r>
              <a:rPr lang="uk-UA" sz="2000" b="1" i="1" dirty="0" err="1"/>
              <a:t>Махмутов</a:t>
            </a:r>
            <a:r>
              <a:rPr lang="uk-UA" sz="2000" b="1" dirty="0"/>
              <a:t/>
            </a:r>
            <a:br>
              <a:rPr lang="uk-UA" sz="2000" b="1" dirty="0"/>
            </a:br>
            <a:endParaRPr lang="ru-RU" sz="2000" b="1" dirty="0"/>
          </a:p>
        </p:txBody>
      </p:sp>
      <p:sp>
        <p:nvSpPr>
          <p:cNvPr id="15" name="Прямоугольник 14">
            <a:extLst>
              <a:ext uri="{FF2B5EF4-FFF2-40B4-BE49-F238E27FC236}">
                <a16:creationId xmlns:a16="http://schemas.microsoft.com/office/drawing/2014/main" xmlns="" id="{E8A285B9-CFA3-482C-8511-A1D4262DCDFE}"/>
              </a:ext>
            </a:extLst>
          </p:cNvPr>
          <p:cNvSpPr/>
          <p:nvPr/>
        </p:nvSpPr>
        <p:spPr>
          <a:xfrm>
            <a:off x="7210358" y="1404523"/>
            <a:ext cx="4461230" cy="1512167"/>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uk-UA" sz="2000" b="1" dirty="0"/>
              <a:t>Дзеркало культури вчителя, головна сфера інтелектуального життя вихованців   </a:t>
            </a:r>
            <a:br>
              <a:rPr lang="uk-UA" sz="2000" b="1" dirty="0"/>
            </a:br>
            <a:r>
              <a:rPr lang="uk-UA" sz="2000" b="1" i="1" dirty="0"/>
              <a:t>В. Сухомлинський</a:t>
            </a:r>
            <a:r>
              <a:rPr lang="uk-UA" sz="2000" dirty="0"/>
              <a:t/>
            </a:r>
            <a:br>
              <a:rPr lang="uk-UA" sz="2000" dirty="0"/>
            </a:br>
            <a:endParaRPr lang="ru-RU" sz="2000" dirty="0"/>
          </a:p>
        </p:txBody>
      </p:sp>
      <p:sp>
        <p:nvSpPr>
          <p:cNvPr id="9" name="Овал 8">
            <a:extLst>
              <a:ext uri="{FF2B5EF4-FFF2-40B4-BE49-F238E27FC236}">
                <a16:creationId xmlns:a16="http://schemas.microsoft.com/office/drawing/2014/main" xmlns="" id="{F3D8A0D1-539A-4B67-B57D-8F7B2C466251}"/>
              </a:ext>
            </a:extLst>
          </p:cNvPr>
          <p:cNvSpPr/>
          <p:nvPr/>
        </p:nvSpPr>
        <p:spPr>
          <a:xfrm>
            <a:off x="1703512" y="72008"/>
            <a:ext cx="9649072" cy="1029737"/>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uk-UA" sz="2800" dirty="0">
                <a:solidFill>
                  <a:srgbClr val="FFFF00"/>
                </a:solidFill>
                <a:latin typeface="Arial Black" panose="020B0A04020102020204" pitchFamily="34" charset="0"/>
              </a:rPr>
              <a:t>Урок. Як я його розумію?</a:t>
            </a:r>
            <a:endParaRPr lang="ru-RU" sz="2800" dirty="0">
              <a:solidFill>
                <a:srgbClr val="FFFF00"/>
              </a:solidFill>
              <a:latin typeface="Arial Black" panose="020B0A04020102020204" pitchFamily="34" charset="0"/>
            </a:endParaRPr>
          </a:p>
        </p:txBody>
      </p:sp>
      <p:sp>
        <p:nvSpPr>
          <p:cNvPr id="11" name="Прямоугольник 10">
            <a:extLst>
              <a:ext uri="{FF2B5EF4-FFF2-40B4-BE49-F238E27FC236}">
                <a16:creationId xmlns:a16="http://schemas.microsoft.com/office/drawing/2014/main" xmlns="" id="{32073628-39B6-44DF-B5AB-345D6F4823AB}"/>
              </a:ext>
            </a:extLst>
          </p:cNvPr>
          <p:cNvSpPr/>
          <p:nvPr/>
        </p:nvSpPr>
        <p:spPr>
          <a:xfrm>
            <a:off x="6852367" y="5010136"/>
            <a:ext cx="4824536" cy="1029737"/>
          </a:xfrm>
          <a:prstGeom prst="rect">
            <a:avLst/>
          </a:prstGeom>
          <a:solidFill>
            <a:srgbClr val="D8186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uk-UA" dirty="0"/>
              <a:t> </a:t>
            </a:r>
            <a:r>
              <a:rPr lang="uk-UA" sz="2000" b="1" dirty="0"/>
              <a:t>Педагогічний твір, що творить учитель  </a:t>
            </a:r>
            <a:r>
              <a:rPr lang="uk-UA" sz="2000" b="1" i="1" dirty="0"/>
              <a:t>М. </a:t>
            </a:r>
            <a:r>
              <a:rPr lang="uk-UA" sz="2000" b="1" i="1" dirty="0" err="1"/>
              <a:t>Скаткін</a:t>
            </a:r>
            <a:endParaRPr lang="ru-RU" sz="2000" b="1" i="1" dirty="0"/>
          </a:p>
        </p:txBody>
      </p:sp>
      <p:sp>
        <p:nvSpPr>
          <p:cNvPr id="2" name="Свиток: горизонтальный 1">
            <a:extLst>
              <a:ext uri="{FF2B5EF4-FFF2-40B4-BE49-F238E27FC236}">
                <a16:creationId xmlns:a16="http://schemas.microsoft.com/office/drawing/2014/main" xmlns="" id="{55C026CC-49B6-4661-A336-3208C9209530}"/>
              </a:ext>
            </a:extLst>
          </p:cNvPr>
          <p:cNvSpPr/>
          <p:nvPr/>
        </p:nvSpPr>
        <p:spPr>
          <a:xfrm>
            <a:off x="1" y="2564904"/>
            <a:ext cx="6600056" cy="4293096"/>
          </a:xfrm>
          <a:prstGeom prst="horizontalScrol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200" dirty="0">
                <a:solidFill>
                  <a:schemeClr val="tx1"/>
                </a:solidFill>
              </a:rPr>
              <a:t>Так як освітній процес в основному відбувається на </a:t>
            </a:r>
            <a:r>
              <a:rPr lang="uk-UA" sz="2200" dirty="0" err="1">
                <a:solidFill>
                  <a:schemeClr val="tx1"/>
                </a:solidFill>
              </a:rPr>
              <a:t>уроці</a:t>
            </a:r>
            <a:r>
              <a:rPr lang="uk-UA" sz="2200" dirty="0">
                <a:solidFill>
                  <a:schemeClr val="tx1"/>
                </a:solidFill>
              </a:rPr>
              <a:t>, то і </a:t>
            </a:r>
            <a:r>
              <a:rPr lang="uk-UA" sz="2200" b="1" dirty="0">
                <a:solidFill>
                  <a:srgbClr val="FFFF00"/>
                </a:solidFill>
              </a:rPr>
              <a:t>сучасний урок </a:t>
            </a:r>
            <a:r>
              <a:rPr lang="uk-UA" sz="2200" dirty="0">
                <a:solidFill>
                  <a:schemeClr val="tx1"/>
                </a:solidFill>
              </a:rPr>
              <a:t>повинен мати </a:t>
            </a:r>
            <a:r>
              <a:rPr lang="uk-UA" sz="2200" dirty="0" err="1">
                <a:solidFill>
                  <a:schemeClr val="tx1"/>
                </a:solidFill>
              </a:rPr>
              <a:t>компетентнісно</a:t>
            </a:r>
            <a:r>
              <a:rPr lang="uk-UA" sz="2200" dirty="0">
                <a:solidFill>
                  <a:schemeClr val="tx1"/>
                </a:solidFill>
              </a:rPr>
              <a:t> орієнтоване спрямування, тобто і його </a:t>
            </a:r>
            <a:r>
              <a:rPr lang="uk-UA" sz="2200" b="1" dirty="0">
                <a:solidFill>
                  <a:srgbClr val="FFFF00"/>
                </a:solidFill>
              </a:rPr>
              <a:t>структура</a:t>
            </a:r>
            <a:r>
              <a:rPr lang="uk-UA" sz="2200" dirty="0">
                <a:solidFill>
                  <a:schemeClr val="tx1"/>
                </a:solidFill>
              </a:rPr>
              <a:t>, і його </a:t>
            </a:r>
            <a:r>
              <a:rPr lang="uk-UA" sz="2200" b="1" dirty="0">
                <a:solidFill>
                  <a:srgbClr val="FFFF00"/>
                </a:solidFill>
              </a:rPr>
              <a:t>форми проведення</a:t>
            </a:r>
            <a:r>
              <a:rPr lang="uk-UA" sz="2200" dirty="0">
                <a:solidFill>
                  <a:schemeClr val="tx1"/>
                </a:solidFill>
              </a:rPr>
              <a:t>, і </a:t>
            </a:r>
            <a:r>
              <a:rPr lang="uk-UA" sz="2200" b="1" dirty="0">
                <a:solidFill>
                  <a:srgbClr val="FFFF00"/>
                </a:solidFill>
              </a:rPr>
              <a:t>технології й методи</a:t>
            </a:r>
            <a:r>
              <a:rPr lang="uk-UA" sz="2200" dirty="0">
                <a:solidFill>
                  <a:schemeClr val="tx1"/>
                </a:solidFill>
              </a:rPr>
              <a:t>, що використовуються, мають забезпечувати розвиток і </a:t>
            </a:r>
            <a:r>
              <a:rPr lang="uk-UA" sz="2200" b="1" dirty="0">
                <a:solidFill>
                  <a:srgbClr val="FFFF00"/>
                </a:solidFill>
              </a:rPr>
              <a:t>формування </a:t>
            </a:r>
            <a:r>
              <a:rPr lang="uk-UA" sz="2200" b="1" dirty="0" err="1">
                <a:solidFill>
                  <a:srgbClr val="FFFF00"/>
                </a:solidFill>
              </a:rPr>
              <a:t>компетентностей</a:t>
            </a:r>
            <a:r>
              <a:rPr lang="uk-UA" sz="2200" dirty="0">
                <a:solidFill>
                  <a:schemeClr val="tx1"/>
                </a:solidFill>
              </a:rPr>
              <a:t>, необхідних особистості для </a:t>
            </a:r>
            <a:r>
              <a:rPr lang="uk-UA" sz="2200" dirty="0" err="1">
                <a:solidFill>
                  <a:schemeClr val="tx1"/>
                </a:solidFill>
              </a:rPr>
              <a:t>життєздійснення</a:t>
            </a:r>
            <a:r>
              <a:rPr lang="uk-UA" sz="2200" dirty="0">
                <a:solidFill>
                  <a:schemeClr val="tx1"/>
                </a:solidFill>
              </a:rPr>
              <a:t>, </a:t>
            </a:r>
            <a:r>
              <a:rPr lang="uk-UA" sz="2200" dirty="0" err="1">
                <a:solidFill>
                  <a:schemeClr val="tx1"/>
                </a:solidFill>
              </a:rPr>
              <a:t>життєреаліазації</a:t>
            </a:r>
            <a:r>
              <a:rPr lang="uk-UA" sz="2200" dirty="0">
                <a:solidFill>
                  <a:schemeClr val="tx1"/>
                </a:solidFill>
              </a:rPr>
              <a:t>, життєтворчості</a:t>
            </a:r>
            <a:endParaRPr lang="ru-RU" sz="2200" dirty="0">
              <a:solidFill>
                <a:schemeClr val="tx1"/>
              </a:solidFill>
            </a:endParaRPr>
          </a:p>
        </p:txBody>
      </p:sp>
      <p:pic>
        <p:nvPicPr>
          <p:cNvPr id="16" name="Рисунок 15">
            <a:extLst>
              <a:ext uri="{FF2B5EF4-FFF2-40B4-BE49-F238E27FC236}">
                <a16:creationId xmlns:a16="http://schemas.microsoft.com/office/drawing/2014/main" xmlns="" id="{A31EC884-2041-44AA-B6D9-B1D919D0C518}"/>
              </a:ext>
            </a:extLst>
          </p:cNvPr>
          <p:cNvPicPr/>
          <p:nvPr/>
        </p:nvPicPr>
        <p:blipFill>
          <a:blip r:embed="rId5"/>
          <a:stretch>
            <a:fillRect/>
          </a:stretch>
        </p:blipFill>
        <p:spPr>
          <a:xfrm>
            <a:off x="9163809" y="81476"/>
            <a:ext cx="3028150" cy="1922057"/>
          </a:xfrm>
          <a:prstGeom prst="rect">
            <a:avLst/>
          </a:prstGeom>
          <a:effectLst>
            <a:softEdge rad="635000"/>
          </a:effectLst>
        </p:spPr>
      </p:pic>
      <p:sp>
        <p:nvSpPr>
          <p:cNvPr id="3" name="Прямоугольник 2">
            <a:extLst>
              <a:ext uri="{FF2B5EF4-FFF2-40B4-BE49-F238E27FC236}">
                <a16:creationId xmlns:a16="http://schemas.microsoft.com/office/drawing/2014/main" xmlns="" id="{9A067D02-83C6-4556-9810-EAF4C2209588}"/>
              </a:ext>
            </a:extLst>
          </p:cNvPr>
          <p:cNvSpPr/>
          <p:nvPr/>
        </p:nvSpPr>
        <p:spPr>
          <a:xfrm>
            <a:off x="7210358" y="3219469"/>
            <a:ext cx="4461230" cy="11259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b="1" dirty="0"/>
              <a:t>Школа повинна дати те, чого треба життю</a:t>
            </a:r>
          </a:p>
          <a:p>
            <a:r>
              <a:rPr lang="uk-UA" b="1" dirty="0"/>
              <a:t> </a:t>
            </a:r>
            <a:r>
              <a:rPr lang="uk-UA" b="1" i="1" dirty="0"/>
              <a:t>М. Грушевський</a:t>
            </a:r>
            <a:endParaRPr lang="ru-RU" dirty="0"/>
          </a:p>
        </p:txBody>
      </p:sp>
    </p:spTree>
    <p:extLst>
      <p:ext uri="{BB962C8B-B14F-4D97-AF65-F5344CB8AC3E}">
        <p14:creationId xmlns:p14="http://schemas.microsoft.com/office/powerpoint/2010/main" val="419956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2">
            <a:extLst>
              <a:ext uri="{FF2B5EF4-FFF2-40B4-BE49-F238E27FC236}">
                <a16:creationId xmlns:a16="http://schemas.microsoft.com/office/drawing/2014/main" xmlns="" id="{1C86F627-0890-427B-BC9E-955F79F84B36}"/>
              </a:ext>
            </a:extLst>
          </p:cNvPr>
          <p:cNvPicPr>
            <a:picLocks noGrp="1"/>
          </p:cNvPicPr>
          <p:nvPr>
            <p:ph idx="1"/>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010" t="3172" r="1610" b="10238"/>
          <a:stretch/>
        </p:blipFill>
        <p:spPr>
          <a:xfrm>
            <a:off x="10235" y="0"/>
            <a:ext cx="12192000" cy="6857999"/>
          </a:xfrm>
        </p:spPr>
      </p:pic>
      <p:sp>
        <p:nvSpPr>
          <p:cNvPr id="3" name="Овал 2">
            <a:extLst>
              <a:ext uri="{FF2B5EF4-FFF2-40B4-BE49-F238E27FC236}">
                <a16:creationId xmlns:a16="http://schemas.microsoft.com/office/drawing/2014/main" xmlns="" id="{77A66AEF-C4CB-42C8-B895-B2C61EA72EA5}"/>
              </a:ext>
            </a:extLst>
          </p:cNvPr>
          <p:cNvSpPr/>
          <p:nvPr/>
        </p:nvSpPr>
        <p:spPr>
          <a:xfrm>
            <a:off x="1343472" y="100453"/>
            <a:ext cx="10081120" cy="1558151"/>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uk-UA" sz="2400" b="1" dirty="0"/>
              <a:t>Запровадження </a:t>
            </a:r>
            <a:r>
              <a:rPr lang="uk-UA" sz="2400" b="1" dirty="0" err="1"/>
              <a:t>компетентнісного</a:t>
            </a:r>
            <a:r>
              <a:rPr lang="uk-UA" sz="2400" b="1" dirty="0"/>
              <a:t> підходу у навчанні учнів географії та економіки засобами сучасного уроку передбачає: </a:t>
            </a:r>
            <a:endParaRPr lang="ru-RU" sz="2400" b="1" dirty="0"/>
          </a:p>
        </p:txBody>
      </p:sp>
      <p:sp>
        <p:nvSpPr>
          <p:cNvPr id="2" name="Прямоугольник 1">
            <a:extLst>
              <a:ext uri="{FF2B5EF4-FFF2-40B4-BE49-F238E27FC236}">
                <a16:creationId xmlns:a16="http://schemas.microsoft.com/office/drawing/2014/main" xmlns="" id="{76E9D1A0-AB43-45F7-90EB-E60C5C8CCD80}"/>
              </a:ext>
            </a:extLst>
          </p:cNvPr>
          <p:cNvSpPr/>
          <p:nvPr/>
        </p:nvSpPr>
        <p:spPr>
          <a:xfrm>
            <a:off x="1197071" y="2944053"/>
            <a:ext cx="5040560" cy="864096"/>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2000" b="1" dirty="0">
                <a:solidFill>
                  <a:srgbClr val="FFFF00"/>
                </a:solidFill>
              </a:rPr>
              <a:t>2. Використання інноваційних технологій в освітньому процесі</a:t>
            </a:r>
            <a:endParaRPr lang="ru-RU" dirty="0">
              <a:solidFill>
                <a:srgbClr val="FFFF00"/>
              </a:solidFill>
            </a:endParaRPr>
          </a:p>
        </p:txBody>
      </p:sp>
      <p:sp>
        <p:nvSpPr>
          <p:cNvPr id="6" name="Прямоугольник 5">
            <a:extLst>
              <a:ext uri="{FF2B5EF4-FFF2-40B4-BE49-F238E27FC236}">
                <a16:creationId xmlns:a16="http://schemas.microsoft.com/office/drawing/2014/main" xmlns="" id="{1EC9F658-054A-4B9C-81E1-099620FFC18A}"/>
              </a:ext>
            </a:extLst>
          </p:cNvPr>
          <p:cNvSpPr/>
          <p:nvPr/>
        </p:nvSpPr>
        <p:spPr>
          <a:xfrm>
            <a:off x="1220164" y="3907663"/>
            <a:ext cx="5040560" cy="864096"/>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2000" b="1" dirty="0">
                <a:solidFill>
                  <a:srgbClr val="FFFF00"/>
                </a:solidFill>
              </a:rPr>
              <a:t>3. Системну інтеграцію </a:t>
            </a:r>
            <a:r>
              <a:rPr lang="uk-UA" sz="2000" b="1" dirty="0" err="1">
                <a:solidFill>
                  <a:srgbClr val="FFFF00"/>
                </a:solidFill>
              </a:rPr>
              <a:t>навчальнoї</a:t>
            </a:r>
            <a:r>
              <a:rPr lang="uk-UA" sz="2000" b="1" dirty="0">
                <a:solidFill>
                  <a:srgbClr val="FFFF00"/>
                </a:solidFill>
              </a:rPr>
              <a:t> </a:t>
            </a:r>
            <a:r>
              <a:rPr lang="uk-UA" sz="2000" b="1" dirty="0" err="1">
                <a:solidFill>
                  <a:srgbClr val="FFFF00"/>
                </a:solidFill>
              </a:rPr>
              <a:t>діяльнoсті</a:t>
            </a:r>
            <a:endParaRPr lang="ru-RU" dirty="0">
              <a:solidFill>
                <a:srgbClr val="FFFF00"/>
              </a:solidFill>
            </a:endParaRPr>
          </a:p>
        </p:txBody>
      </p:sp>
      <p:sp>
        <p:nvSpPr>
          <p:cNvPr id="7" name="Прямоугольник 6">
            <a:extLst>
              <a:ext uri="{FF2B5EF4-FFF2-40B4-BE49-F238E27FC236}">
                <a16:creationId xmlns:a16="http://schemas.microsoft.com/office/drawing/2014/main" xmlns="" id="{1E0404B6-E88F-4F4C-A875-A55BC6A33737}"/>
              </a:ext>
            </a:extLst>
          </p:cNvPr>
          <p:cNvSpPr/>
          <p:nvPr/>
        </p:nvSpPr>
        <p:spPr>
          <a:xfrm>
            <a:off x="1199456" y="4968397"/>
            <a:ext cx="5040560" cy="1824102"/>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000" b="1" dirty="0">
                <a:solidFill>
                  <a:srgbClr val="FFFF00"/>
                </a:solidFill>
              </a:rPr>
              <a:t>4. Вибір форм організації навчальної діяльності учнів (індивідуально-самостійна, парна, групова чи їх оптимальне поєднання), методів та прийомів  для ефективної організації освітнього процесу</a:t>
            </a:r>
            <a:endParaRPr lang="ru-RU" sz="2000" b="1" dirty="0">
              <a:solidFill>
                <a:srgbClr val="FFFF00"/>
              </a:solidFill>
            </a:endParaRPr>
          </a:p>
        </p:txBody>
      </p:sp>
      <p:pic>
        <p:nvPicPr>
          <p:cNvPr id="11" name="Picture 9" descr="C:\Documents and Settings\Admin\Мои документы\Мои рисунки\Карти мира\Карта світу обємна.jpg">
            <a:extLst>
              <a:ext uri="{FF2B5EF4-FFF2-40B4-BE49-F238E27FC236}">
                <a16:creationId xmlns:a16="http://schemas.microsoft.com/office/drawing/2014/main" xmlns="" id="{14317534-F10E-48D9-B472-DA0960C9C3E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6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253380" y="180552"/>
            <a:ext cx="1958552" cy="912777"/>
          </a:xfrm>
          <a:prstGeom prst="ellipse">
            <a:avLst/>
          </a:prstGeom>
          <a:solidFill>
            <a:srgbClr val="FFFF00"/>
          </a:solidFill>
          <a:ln>
            <a:noFill/>
          </a:ln>
          <a:effectLst>
            <a:outerShdw blurRad="225425" dist="50800" dir="5220000" algn="ctr">
              <a:srgbClr val="000000">
                <a:alpha val="33000"/>
              </a:srgbClr>
            </a:outerShdw>
            <a:softEdge rad="11250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12" name="Прямоугольник 11">
            <a:extLst>
              <a:ext uri="{FF2B5EF4-FFF2-40B4-BE49-F238E27FC236}">
                <a16:creationId xmlns:a16="http://schemas.microsoft.com/office/drawing/2014/main" xmlns="" id="{1F9CDE77-4FA1-445B-8F75-C62A1271F831}"/>
              </a:ext>
            </a:extLst>
          </p:cNvPr>
          <p:cNvSpPr/>
          <p:nvPr/>
        </p:nvSpPr>
        <p:spPr>
          <a:xfrm>
            <a:off x="1197071" y="1911970"/>
            <a:ext cx="5040560" cy="789753"/>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2000" b="1" dirty="0">
                <a:solidFill>
                  <a:srgbClr val="FFFF00"/>
                </a:solidFill>
              </a:rPr>
              <a:t>1. Зміну конструкції уроку</a:t>
            </a:r>
            <a:endParaRPr lang="ru-RU" sz="2000" b="1" dirty="0">
              <a:solidFill>
                <a:srgbClr val="FFFF00"/>
              </a:solidFill>
            </a:endParaRPr>
          </a:p>
        </p:txBody>
      </p:sp>
      <p:sp>
        <p:nvSpPr>
          <p:cNvPr id="13" name="Прямоугольник 12">
            <a:extLst>
              <a:ext uri="{FF2B5EF4-FFF2-40B4-BE49-F238E27FC236}">
                <a16:creationId xmlns:a16="http://schemas.microsoft.com/office/drawing/2014/main" xmlns="" id="{11D86E8E-B55D-45D7-9D97-7E0BA9913588}"/>
              </a:ext>
            </a:extLst>
          </p:cNvPr>
          <p:cNvSpPr/>
          <p:nvPr/>
        </p:nvSpPr>
        <p:spPr>
          <a:xfrm>
            <a:off x="6671644" y="1895094"/>
            <a:ext cx="5040560" cy="864096"/>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2000" b="1" dirty="0">
                <a:solidFill>
                  <a:srgbClr val="FFFF00"/>
                </a:solidFill>
              </a:rPr>
              <a:t>5. Створення умов для самоосвітньої діяльності учнів</a:t>
            </a:r>
            <a:r>
              <a:rPr lang="uk-UA" dirty="0">
                <a:solidFill>
                  <a:srgbClr val="FFFF00"/>
                </a:solidFill>
              </a:rPr>
              <a:t>.</a:t>
            </a:r>
            <a:endParaRPr lang="ru-RU" dirty="0">
              <a:solidFill>
                <a:srgbClr val="FFFF00"/>
              </a:solidFill>
            </a:endParaRPr>
          </a:p>
        </p:txBody>
      </p:sp>
      <p:sp>
        <p:nvSpPr>
          <p:cNvPr id="14" name="Прямоугольник 13">
            <a:extLst>
              <a:ext uri="{FF2B5EF4-FFF2-40B4-BE49-F238E27FC236}">
                <a16:creationId xmlns:a16="http://schemas.microsoft.com/office/drawing/2014/main" xmlns="" id="{7643AA59-0D71-4F60-BC3D-0C72556F0433}"/>
              </a:ext>
            </a:extLst>
          </p:cNvPr>
          <p:cNvSpPr/>
          <p:nvPr/>
        </p:nvSpPr>
        <p:spPr>
          <a:xfrm>
            <a:off x="6711199" y="2946990"/>
            <a:ext cx="5040560" cy="1088634"/>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000" b="1" dirty="0">
                <a:solidFill>
                  <a:srgbClr val="FFFF00"/>
                </a:solidFill>
              </a:rPr>
              <a:t>6. Пізнання навколишнього середовища через творчу навчальну діяльність (</a:t>
            </a:r>
            <a:r>
              <a:rPr lang="uk-UA" sz="2000" b="1" dirty="0" err="1">
                <a:solidFill>
                  <a:srgbClr val="FFFF00"/>
                </a:solidFill>
              </a:rPr>
              <a:t>проєкти</a:t>
            </a:r>
            <a:r>
              <a:rPr lang="uk-UA" sz="2000" b="1" dirty="0">
                <a:solidFill>
                  <a:srgbClr val="FFFF00"/>
                </a:solidFill>
              </a:rPr>
              <a:t>, дослідження)</a:t>
            </a:r>
            <a:endParaRPr lang="ru-RU" sz="2000" b="1" dirty="0">
              <a:solidFill>
                <a:srgbClr val="FFFF00"/>
              </a:solidFill>
            </a:endParaRPr>
          </a:p>
        </p:txBody>
      </p:sp>
      <p:sp>
        <p:nvSpPr>
          <p:cNvPr id="15" name="Прямоугольник 14">
            <a:extLst>
              <a:ext uri="{FF2B5EF4-FFF2-40B4-BE49-F238E27FC236}">
                <a16:creationId xmlns:a16="http://schemas.microsoft.com/office/drawing/2014/main" xmlns="" id="{33123D70-25FC-40A0-9AA1-78C757D73AC3}"/>
              </a:ext>
            </a:extLst>
          </p:cNvPr>
          <p:cNvSpPr/>
          <p:nvPr/>
        </p:nvSpPr>
        <p:spPr>
          <a:xfrm>
            <a:off x="6719672" y="4201951"/>
            <a:ext cx="5040560" cy="1512169"/>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000" b="1" dirty="0">
                <a:solidFill>
                  <a:srgbClr val="FFFF00"/>
                </a:solidFill>
              </a:rPr>
              <a:t>7. Забезпечення інформаційної компетентності учнів: здатність самостійно знаходити й опрацювати нову інформацію з теми, у тому числі, використовуючи комп’ютерні технології</a:t>
            </a:r>
            <a:endParaRPr lang="ru-RU" sz="2000" b="1" dirty="0">
              <a:solidFill>
                <a:srgbClr val="FFFF00"/>
              </a:solidFill>
            </a:endParaRPr>
          </a:p>
        </p:txBody>
      </p:sp>
      <p:sp>
        <p:nvSpPr>
          <p:cNvPr id="16" name="Прямоугольник 15">
            <a:extLst>
              <a:ext uri="{FF2B5EF4-FFF2-40B4-BE49-F238E27FC236}">
                <a16:creationId xmlns:a16="http://schemas.microsoft.com/office/drawing/2014/main" xmlns="" id="{1F826A15-C4CC-40EA-ACAD-4EA7E3505CD4}"/>
              </a:ext>
            </a:extLst>
          </p:cNvPr>
          <p:cNvSpPr/>
          <p:nvPr/>
        </p:nvSpPr>
        <p:spPr>
          <a:xfrm>
            <a:off x="6727219" y="5866713"/>
            <a:ext cx="5040560" cy="912776"/>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2000" b="1" dirty="0">
                <a:solidFill>
                  <a:srgbClr val="FFFF00"/>
                </a:solidFill>
              </a:rPr>
              <a:t>8. Визначення критеріїв оцінювання компетентності учнів</a:t>
            </a:r>
            <a:endParaRPr lang="ru-RU" sz="2000" b="1" dirty="0">
              <a:solidFill>
                <a:srgbClr val="FFFF00"/>
              </a:solidFill>
            </a:endParaRPr>
          </a:p>
        </p:txBody>
      </p:sp>
      <p:sp>
        <p:nvSpPr>
          <p:cNvPr id="10" name="Стрелка: изогнутая вправо 9">
            <a:extLst>
              <a:ext uri="{FF2B5EF4-FFF2-40B4-BE49-F238E27FC236}">
                <a16:creationId xmlns:a16="http://schemas.microsoft.com/office/drawing/2014/main" xmlns="" id="{E6E14F7B-EDC7-42C3-8900-C325ECD735BE}"/>
              </a:ext>
            </a:extLst>
          </p:cNvPr>
          <p:cNvSpPr/>
          <p:nvPr/>
        </p:nvSpPr>
        <p:spPr>
          <a:xfrm>
            <a:off x="1991544" y="857813"/>
            <a:ext cx="648072" cy="1203035"/>
          </a:xfrm>
          <a:prstGeom prst="curved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7" name="Стрелка: изогнутая влево 16">
            <a:extLst>
              <a:ext uri="{FF2B5EF4-FFF2-40B4-BE49-F238E27FC236}">
                <a16:creationId xmlns:a16="http://schemas.microsoft.com/office/drawing/2014/main" xmlns="" id="{A7E19D2A-BB55-4304-84B6-2C32805CD955}"/>
              </a:ext>
            </a:extLst>
          </p:cNvPr>
          <p:cNvSpPr/>
          <p:nvPr/>
        </p:nvSpPr>
        <p:spPr>
          <a:xfrm>
            <a:off x="9984432" y="857813"/>
            <a:ext cx="720080" cy="1275043"/>
          </a:xfrm>
          <a:prstGeom prst="curvedLef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3442979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2">
            <a:extLst>
              <a:ext uri="{FF2B5EF4-FFF2-40B4-BE49-F238E27FC236}">
                <a16:creationId xmlns:a16="http://schemas.microsoft.com/office/drawing/2014/main" xmlns="" id="{AEA0E7FA-C3EF-415F-8304-5729CD85D6B3}"/>
              </a:ext>
            </a:extLst>
          </p:cNvPr>
          <p:cNvPicPr>
            <a:picLocks noGrp="1"/>
          </p:cNvPicPr>
          <p:nvPr>
            <p:ph idx="1"/>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010" t="3172" r="1610" b="10238"/>
          <a:stretch/>
        </p:blipFill>
        <p:spPr>
          <a:xfrm>
            <a:off x="10235" y="0"/>
            <a:ext cx="12192000" cy="6857999"/>
          </a:xfrm>
        </p:spPr>
      </p:pic>
      <p:sp>
        <p:nvSpPr>
          <p:cNvPr id="5" name="Овал 4">
            <a:extLst>
              <a:ext uri="{FF2B5EF4-FFF2-40B4-BE49-F238E27FC236}">
                <a16:creationId xmlns:a16="http://schemas.microsoft.com/office/drawing/2014/main" xmlns="" id="{FFA5238E-8CD6-42EA-ABD5-662A9AFE4ED7}"/>
              </a:ext>
            </a:extLst>
          </p:cNvPr>
          <p:cNvSpPr/>
          <p:nvPr/>
        </p:nvSpPr>
        <p:spPr>
          <a:xfrm>
            <a:off x="1703512" y="72008"/>
            <a:ext cx="9649072" cy="1029737"/>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uk-UA" sz="2800" dirty="0">
                <a:solidFill>
                  <a:srgbClr val="FFFF00"/>
                </a:solidFill>
                <a:latin typeface="Arial Black" panose="020B0A04020102020204" pitchFamily="34" charset="0"/>
              </a:rPr>
              <a:t>Урок. Як я його розумію?</a:t>
            </a:r>
            <a:endParaRPr lang="ru-RU" sz="2800" dirty="0">
              <a:solidFill>
                <a:srgbClr val="FFFF00"/>
              </a:solidFill>
              <a:latin typeface="Arial Black" panose="020B0A04020102020204" pitchFamily="34" charset="0"/>
            </a:endParaRPr>
          </a:p>
        </p:txBody>
      </p:sp>
      <p:sp>
        <p:nvSpPr>
          <p:cNvPr id="6" name="Взрыв: 8 точек 5">
            <a:extLst>
              <a:ext uri="{FF2B5EF4-FFF2-40B4-BE49-F238E27FC236}">
                <a16:creationId xmlns:a16="http://schemas.microsoft.com/office/drawing/2014/main" xmlns="" id="{42DE9348-C7EE-4C57-AEE4-332C24D4376E}"/>
              </a:ext>
            </a:extLst>
          </p:cNvPr>
          <p:cNvSpPr/>
          <p:nvPr/>
        </p:nvSpPr>
        <p:spPr>
          <a:xfrm>
            <a:off x="1127448" y="1844824"/>
            <a:ext cx="10153128" cy="4941168"/>
          </a:xfrm>
          <a:prstGeom prst="irregularSeal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2000" b="1" dirty="0">
              <a:solidFill>
                <a:schemeClr val="bg1"/>
              </a:solidFill>
            </a:endParaRPr>
          </a:p>
          <a:p>
            <a:pPr algn="ctr"/>
            <a:r>
              <a:rPr lang="uk-UA" sz="2200" b="1" dirty="0">
                <a:solidFill>
                  <a:schemeClr val="bg1"/>
                </a:solidFill>
              </a:rPr>
              <a:t>Сучасний урок - це твір мистецтва, де педагог уміло використовує всі можливості для розвитку особистості учня </a:t>
            </a:r>
          </a:p>
          <a:p>
            <a:pPr algn="r"/>
            <a:r>
              <a:rPr lang="uk-UA" sz="2200" b="1" i="1" dirty="0">
                <a:solidFill>
                  <a:schemeClr val="bg1"/>
                </a:solidFill>
              </a:rPr>
              <a:t>М. </a:t>
            </a:r>
            <a:r>
              <a:rPr lang="uk-UA" sz="2200" b="1" i="1" dirty="0" err="1">
                <a:solidFill>
                  <a:schemeClr val="bg1"/>
                </a:solidFill>
              </a:rPr>
              <a:t>Ебнер</a:t>
            </a:r>
            <a:r>
              <a:rPr lang="uk-UA" sz="2200" b="1" i="1" dirty="0">
                <a:solidFill>
                  <a:schemeClr val="bg1"/>
                </a:solidFill>
              </a:rPr>
              <a:t>- </a:t>
            </a:r>
            <a:r>
              <a:rPr lang="uk-UA" sz="2200" b="1" i="1" dirty="0" err="1">
                <a:solidFill>
                  <a:schemeClr val="bg1"/>
                </a:solidFill>
              </a:rPr>
              <a:t>Ешенбах</a:t>
            </a:r>
            <a:endParaRPr lang="ru-RU" sz="2200" dirty="0">
              <a:solidFill>
                <a:schemeClr val="bg1"/>
              </a:solidFill>
            </a:endParaRPr>
          </a:p>
        </p:txBody>
      </p:sp>
      <p:pic>
        <p:nvPicPr>
          <p:cNvPr id="7" name="Picture 9" descr="C:\Documents and Settings\Admin\Мои документы\Мои рисунки\Карти мира\Карта світу обємна.jpg">
            <a:extLst>
              <a:ext uri="{FF2B5EF4-FFF2-40B4-BE49-F238E27FC236}">
                <a16:creationId xmlns:a16="http://schemas.microsoft.com/office/drawing/2014/main" xmlns="" id="{DD32270E-98D8-4B12-BA58-B9995763E2E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872900" y="97668"/>
            <a:ext cx="2095271" cy="976494"/>
          </a:xfrm>
          <a:prstGeom prst="ellipse">
            <a:avLst/>
          </a:prstGeom>
          <a:solidFill>
            <a:srgbClr val="FFFF00"/>
          </a:solidFill>
          <a:ln>
            <a:noFill/>
          </a:ln>
          <a:effectLst>
            <a:outerShdw blurRad="225425" dist="50800" dir="5220000" algn="ctr">
              <a:srgbClr val="000000">
                <a:alpha val="33000"/>
              </a:srgbClr>
            </a:outerShdw>
            <a:softEdge rad="11250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2683687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344" y="5085184"/>
            <a:ext cx="1490940" cy="1656183"/>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Объект 2">
            <a:extLst>
              <a:ext uri="{FF2B5EF4-FFF2-40B4-BE49-F238E27FC236}">
                <a16:creationId xmlns:a16="http://schemas.microsoft.com/office/drawing/2014/main" xmlns="" id="{7794D78C-9D73-42CF-8708-3077D82D8D9A}"/>
              </a:ext>
            </a:extLst>
          </p:cNvPr>
          <p:cNvPicPr>
            <a:picLocks noGrp="1"/>
          </p:cNvPicPr>
          <p:nvPr>
            <p:ph idx="1"/>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010" t="3172" r="1610" b="10238"/>
          <a:stretch/>
        </p:blipFill>
        <p:spPr>
          <a:xfrm>
            <a:off x="0" y="0"/>
            <a:ext cx="12192000" cy="6857999"/>
          </a:xfrm>
        </p:spPr>
      </p:pic>
      <p:sp>
        <p:nvSpPr>
          <p:cNvPr id="5" name="Овал 4">
            <a:extLst>
              <a:ext uri="{FF2B5EF4-FFF2-40B4-BE49-F238E27FC236}">
                <a16:creationId xmlns:a16="http://schemas.microsoft.com/office/drawing/2014/main" xmlns="" id="{758175BB-4891-47EC-8570-A80F1A2EB5F1}"/>
              </a:ext>
            </a:extLst>
          </p:cNvPr>
          <p:cNvSpPr/>
          <p:nvPr/>
        </p:nvSpPr>
        <p:spPr>
          <a:xfrm>
            <a:off x="1271464" y="0"/>
            <a:ext cx="10153128" cy="90872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uk-UA" sz="2400" dirty="0">
                <a:solidFill>
                  <a:srgbClr val="FFFF00"/>
                </a:solidFill>
                <a:latin typeface="Arial Black" panose="020B0A04020102020204" pitchFamily="34" charset="0"/>
              </a:rPr>
              <a:t>Моделі дистанційного навчання</a:t>
            </a:r>
            <a:endParaRPr lang="ru-RU" sz="2400" dirty="0">
              <a:solidFill>
                <a:srgbClr val="FFFF00"/>
              </a:solidFill>
              <a:latin typeface="Arial Black" panose="020B0A04020102020204" pitchFamily="34" charset="0"/>
            </a:endParaRPr>
          </a:p>
        </p:txBody>
      </p:sp>
      <p:pic>
        <p:nvPicPr>
          <p:cNvPr id="10" name="Picture 9" descr="C:\Documents and Settings\Admin\Мои документы\Мои рисунки\Карти мира\Карта світу обємна.jpg">
            <a:extLst>
              <a:ext uri="{FF2B5EF4-FFF2-40B4-BE49-F238E27FC236}">
                <a16:creationId xmlns:a16="http://schemas.microsoft.com/office/drawing/2014/main" xmlns="" id="{1F826719-11DD-45FB-9E19-8EAB05205E9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6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377665" y="245071"/>
            <a:ext cx="2814335" cy="1311612"/>
          </a:xfrm>
          <a:prstGeom prst="ellipse">
            <a:avLst/>
          </a:prstGeom>
          <a:solidFill>
            <a:srgbClr val="FFFF00"/>
          </a:solidFill>
          <a:ln>
            <a:noFill/>
          </a:ln>
          <a:effectLst>
            <a:outerShdw blurRad="225425" dist="50800" dir="5220000" algn="ctr">
              <a:srgbClr val="000000">
                <a:alpha val="33000"/>
              </a:srgbClr>
            </a:outerShdw>
            <a:softEdge rad="11250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2" name="Прямоугольник: усеченные противолежащие углы 1">
            <a:extLst>
              <a:ext uri="{FF2B5EF4-FFF2-40B4-BE49-F238E27FC236}">
                <a16:creationId xmlns:a16="http://schemas.microsoft.com/office/drawing/2014/main" xmlns="" id="{A803AA1C-C69D-41D1-83E2-54833525502D}"/>
              </a:ext>
            </a:extLst>
          </p:cNvPr>
          <p:cNvSpPr/>
          <p:nvPr/>
        </p:nvSpPr>
        <p:spPr>
          <a:xfrm>
            <a:off x="1541733" y="2185694"/>
            <a:ext cx="8568952" cy="3600400"/>
          </a:xfrm>
          <a:prstGeom prst="snip2Diag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2400" dirty="0"/>
              <a:t>Відповідно до рекомендацій Міністерства освіти і науки України вчитель має </a:t>
            </a:r>
            <a:r>
              <a:rPr lang="uk-UA" sz="2400" dirty="0" err="1"/>
              <a:t>оперативно</a:t>
            </a:r>
            <a:r>
              <a:rPr lang="uk-UA" sz="2400" dirty="0"/>
              <a:t> реагувати на життєві виклики – забезпечити успішне завершення навчального року, виконання навчальних програм, організацію самостійної навчальної діяльності учнів, додаткові консультації із використанням технологій дистанційного навчання</a:t>
            </a:r>
            <a:endParaRPr lang="ru-RU" sz="2400" dirty="0"/>
          </a:p>
        </p:txBody>
      </p:sp>
    </p:spTree>
    <p:extLst>
      <p:ext uri="{BB962C8B-B14F-4D97-AF65-F5344CB8AC3E}">
        <p14:creationId xmlns:p14="http://schemas.microsoft.com/office/powerpoint/2010/main" val="1551142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2">
            <a:extLst>
              <a:ext uri="{FF2B5EF4-FFF2-40B4-BE49-F238E27FC236}">
                <a16:creationId xmlns:a16="http://schemas.microsoft.com/office/drawing/2014/main" xmlns="" id="{242B3B7E-ACC8-42EE-BD8C-E7AB754BA1B3}"/>
              </a:ext>
            </a:extLst>
          </p:cNvPr>
          <p:cNvPicPr>
            <a:picLocks noGrp="1"/>
          </p:cNvPicPr>
          <p:nvPr>
            <p:ph idx="1"/>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010" t="3172" r="1610" b="10238"/>
          <a:stretch/>
        </p:blipFill>
        <p:spPr>
          <a:xfrm>
            <a:off x="0" y="0"/>
            <a:ext cx="12192000" cy="6857999"/>
          </a:xfrm>
        </p:spPr>
      </p:pic>
      <p:sp>
        <p:nvSpPr>
          <p:cNvPr id="6" name="Овал 5">
            <a:extLst>
              <a:ext uri="{FF2B5EF4-FFF2-40B4-BE49-F238E27FC236}">
                <a16:creationId xmlns:a16="http://schemas.microsoft.com/office/drawing/2014/main" xmlns="" id="{1B8FD1E4-6AF7-4F59-9A4F-FA2CB8309457}"/>
              </a:ext>
            </a:extLst>
          </p:cNvPr>
          <p:cNvSpPr/>
          <p:nvPr/>
        </p:nvSpPr>
        <p:spPr>
          <a:xfrm>
            <a:off x="1271464" y="0"/>
            <a:ext cx="10153128" cy="1196752"/>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uk-UA" dirty="0">
                <a:solidFill>
                  <a:srgbClr val="FFFF00"/>
                </a:solidFill>
                <a:latin typeface="Arial Black" panose="020B0A04020102020204" pitchFamily="34" charset="0"/>
              </a:rPr>
              <a:t>Модель змішаного навчання «Перевернутий клас»</a:t>
            </a:r>
            <a:endParaRPr lang="ru-RU" dirty="0">
              <a:solidFill>
                <a:srgbClr val="FFFF00"/>
              </a:solidFill>
              <a:latin typeface="Arial Black" panose="020B0A04020102020204" pitchFamily="34" charset="0"/>
            </a:endParaRPr>
          </a:p>
        </p:txBody>
      </p:sp>
      <p:pic>
        <p:nvPicPr>
          <p:cNvPr id="11" name="Picture 9" descr="C:\Documents and Settings\Admin\Мои документы\Мои рисунки\Карти мира\Карта світу обємна.jpg">
            <a:extLst>
              <a:ext uri="{FF2B5EF4-FFF2-40B4-BE49-F238E27FC236}">
                <a16:creationId xmlns:a16="http://schemas.microsoft.com/office/drawing/2014/main" xmlns="" id="{DBC14E46-06DF-4BF8-B8DE-214EEA76A76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872900" y="97668"/>
            <a:ext cx="2095271" cy="976494"/>
          </a:xfrm>
          <a:prstGeom prst="ellipse">
            <a:avLst/>
          </a:prstGeom>
          <a:solidFill>
            <a:srgbClr val="FFFF00"/>
          </a:solidFill>
          <a:ln>
            <a:noFill/>
          </a:ln>
          <a:effectLst>
            <a:outerShdw blurRad="225425" dist="50800" dir="5220000" algn="ctr">
              <a:srgbClr val="000000">
                <a:alpha val="33000"/>
              </a:srgbClr>
            </a:outerShdw>
            <a:softEdge rad="11250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2" name="Рисунок 11">
            <a:extLst>
              <a:ext uri="{FF2B5EF4-FFF2-40B4-BE49-F238E27FC236}">
                <a16:creationId xmlns:a16="http://schemas.microsoft.com/office/drawing/2014/main" xmlns="" id="{C10FF785-BE36-4727-A44E-BF81E958972B}"/>
              </a:ext>
            </a:extLst>
          </p:cNvPr>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Lst>
          </a:blip>
          <a:srcRect l="28710" t="27119" r="35831" b="20854"/>
          <a:stretch/>
        </p:blipFill>
        <p:spPr bwMode="auto">
          <a:xfrm>
            <a:off x="8208404" y="1844824"/>
            <a:ext cx="3983596" cy="4104455"/>
          </a:xfrm>
          <a:prstGeom prst="rect">
            <a:avLst/>
          </a:prstGeom>
          <a:ln>
            <a:noFill/>
          </a:ln>
          <a:effectLst>
            <a:softEdge rad="317500"/>
          </a:effectLst>
          <a:extLst>
            <a:ext uri="{53640926-AAD7-44D8-BBD7-CCE9431645EC}">
              <a14:shadowObscured xmlns:a14="http://schemas.microsoft.com/office/drawing/2010/main"/>
            </a:ext>
          </a:extLst>
        </p:spPr>
      </p:pic>
      <p:sp>
        <p:nvSpPr>
          <p:cNvPr id="2" name="Блок-схема: сохраненные данные 1">
            <a:extLst>
              <a:ext uri="{FF2B5EF4-FFF2-40B4-BE49-F238E27FC236}">
                <a16:creationId xmlns:a16="http://schemas.microsoft.com/office/drawing/2014/main" xmlns="" id="{2E559B94-BA19-4855-B0D4-D8548723C919}"/>
              </a:ext>
            </a:extLst>
          </p:cNvPr>
          <p:cNvSpPr/>
          <p:nvPr/>
        </p:nvSpPr>
        <p:spPr>
          <a:xfrm>
            <a:off x="979913" y="2148323"/>
            <a:ext cx="8932511" cy="3580967"/>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000" b="1" dirty="0"/>
              <a:t>Модель навчання </a:t>
            </a:r>
            <a:r>
              <a:rPr lang="uk-UA" sz="2400" b="1" dirty="0">
                <a:solidFill>
                  <a:srgbClr val="FFFF00"/>
                </a:solidFill>
              </a:rPr>
              <a:t>«Перевернутий клас» </a:t>
            </a:r>
            <a:r>
              <a:rPr lang="uk-UA" sz="2400" b="1" dirty="0">
                <a:solidFill>
                  <a:schemeClr val="bg1"/>
                </a:solidFill>
              </a:rPr>
              <a:t>є</a:t>
            </a:r>
            <a:r>
              <a:rPr lang="uk-UA" sz="2000" b="1" dirty="0"/>
              <a:t> різновидом змішаного навчання, головною особливістю якого є те, що домашнім завданням для учнів має бути робота в онлайн-середовищі: перегляд навчальних відеоматеріалів або інформаційних ресурсів для опрацювання нового навчального матеріалу чи закріплення вже вивченого. </a:t>
            </a:r>
            <a:r>
              <a:rPr lang="ru-RU" sz="2000" b="1" dirty="0" err="1"/>
              <a:t>Натомість</a:t>
            </a:r>
            <a:r>
              <a:rPr lang="ru-RU" sz="2000" b="1" dirty="0"/>
              <a:t> у </a:t>
            </a:r>
            <a:r>
              <a:rPr lang="ru-RU" sz="2000" b="1" dirty="0" err="1"/>
              <a:t>класі</a:t>
            </a:r>
            <a:r>
              <a:rPr lang="ru-RU" sz="2000" b="1" dirty="0"/>
              <a:t> </a:t>
            </a:r>
            <a:r>
              <a:rPr lang="ru-RU" sz="2000" b="1" dirty="0" err="1"/>
              <a:t>діти</a:t>
            </a:r>
            <a:r>
              <a:rPr lang="ru-RU" sz="2000" b="1" dirty="0"/>
              <a:t> </a:t>
            </a:r>
            <a:r>
              <a:rPr lang="ru-RU" sz="2000" b="1" dirty="0" err="1"/>
              <a:t>під</a:t>
            </a:r>
            <a:r>
              <a:rPr lang="ru-RU" sz="2000" b="1" dirty="0"/>
              <a:t> </a:t>
            </a:r>
            <a:r>
              <a:rPr lang="ru-RU" sz="2000" b="1" dirty="0" err="1"/>
              <a:t>керівництвом</a:t>
            </a:r>
            <a:r>
              <a:rPr lang="ru-RU" sz="2000" b="1" dirty="0"/>
              <a:t> і за </a:t>
            </a:r>
            <a:r>
              <a:rPr lang="ru-RU" sz="2000" b="1" dirty="0" err="1"/>
              <a:t>допомогою</a:t>
            </a:r>
            <a:r>
              <a:rPr lang="ru-RU" sz="2000" b="1" dirty="0"/>
              <a:t> </a:t>
            </a:r>
            <a:r>
              <a:rPr lang="ru-RU" sz="2000" b="1" dirty="0" err="1"/>
              <a:t>вчителя</a:t>
            </a:r>
            <a:r>
              <a:rPr lang="ru-RU" sz="2000" b="1" dirty="0"/>
              <a:t> </a:t>
            </a:r>
            <a:r>
              <a:rPr lang="ru-RU" sz="2000" b="1" dirty="0" err="1"/>
              <a:t>виконують</a:t>
            </a:r>
            <a:r>
              <a:rPr lang="ru-RU" sz="2000" b="1" dirty="0"/>
              <a:t> </a:t>
            </a:r>
            <a:r>
              <a:rPr lang="ru-RU" sz="2000" b="1" dirty="0" err="1"/>
              <a:t>практичні</a:t>
            </a:r>
            <a:r>
              <a:rPr lang="ru-RU" sz="2000" b="1" dirty="0"/>
              <a:t> </a:t>
            </a:r>
            <a:r>
              <a:rPr lang="ru-RU" sz="2000" b="1" dirty="0" err="1"/>
              <a:t>завдання</a:t>
            </a:r>
            <a:r>
              <a:rPr lang="ru-RU" sz="2000" b="1" dirty="0"/>
              <a:t> до </a:t>
            </a:r>
            <a:r>
              <a:rPr lang="ru-RU" sz="2000" b="1" dirty="0" err="1"/>
              <a:t>тієї</a:t>
            </a:r>
            <a:r>
              <a:rPr lang="ru-RU" sz="2000" b="1" dirty="0"/>
              <a:t> теми, </a:t>
            </a:r>
            <a:r>
              <a:rPr lang="ru-RU" sz="2000" b="1" dirty="0" err="1"/>
              <a:t>що</a:t>
            </a:r>
            <a:r>
              <a:rPr lang="ru-RU" sz="2000" b="1" dirty="0"/>
              <a:t> </a:t>
            </a:r>
            <a:r>
              <a:rPr lang="ru-RU" sz="2000" b="1" dirty="0" err="1"/>
              <a:t>засвоїли</a:t>
            </a:r>
            <a:r>
              <a:rPr lang="ru-RU" sz="2000" b="1" dirty="0"/>
              <a:t> </a:t>
            </a:r>
            <a:r>
              <a:rPr lang="ru-RU" sz="2000" b="1" dirty="0" err="1"/>
              <a:t>вдома</a:t>
            </a:r>
            <a:endParaRPr lang="ru-RU" sz="2000" b="1" dirty="0"/>
          </a:p>
        </p:txBody>
      </p:sp>
    </p:spTree>
    <p:extLst>
      <p:ext uri="{BB962C8B-B14F-4D97-AF65-F5344CB8AC3E}">
        <p14:creationId xmlns:p14="http://schemas.microsoft.com/office/powerpoint/2010/main" val="2606203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245934"/>
            <a:ext cx="1490940" cy="1656183"/>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Объект 2">
            <a:extLst>
              <a:ext uri="{FF2B5EF4-FFF2-40B4-BE49-F238E27FC236}">
                <a16:creationId xmlns:a16="http://schemas.microsoft.com/office/drawing/2014/main" xmlns="" id="{55D4397E-7F01-4CDA-A30F-D168A1F694F4}"/>
              </a:ext>
            </a:extLst>
          </p:cNvPr>
          <p:cNvPicPr>
            <a:picLocks noGrp="1"/>
          </p:cNvPicPr>
          <p:nvPr>
            <p:ph idx="1"/>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010" t="3172" r="1610" b="10238"/>
          <a:stretch/>
        </p:blipFill>
        <p:spPr>
          <a:xfrm>
            <a:off x="16906" y="1"/>
            <a:ext cx="12192000" cy="6857999"/>
          </a:xfrm>
        </p:spPr>
      </p:pic>
      <p:sp>
        <p:nvSpPr>
          <p:cNvPr id="4" name="Овал 3">
            <a:extLst>
              <a:ext uri="{FF2B5EF4-FFF2-40B4-BE49-F238E27FC236}">
                <a16:creationId xmlns:a16="http://schemas.microsoft.com/office/drawing/2014/main" xmlns="" id="{87F8D8A5-403D-40DA-A143-583DCD25B456}"/>
              </a:ext>
            </a:extLst>
          </p:cNvPr>
          <p:cNvSpPr/>
          <p:nvPr/>
        </p:nvSpPr>
        <p:spPr>
          <a:xfrm>
            <a:off x="1271464" y="100454"/>
            <a:ext cx="10153128" cy="925437"/>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uk-UA" dirty="0">
                <a:solidFill>
                  <a:srgbClr val="FFFF00"/>
                </a:solidFill>
                <a:latin typeface="Arial Black" panose="020B0A04020102020204" pitchFamily="34" charset="0"/>
              </a:rPr>
              <a:t>Підручник як засіб навчання</a:t>
            </a:r>
            <a:endParaRPr lang="ru-RU" dirty="0">
              <a:solidFill>
                <a:srgbClr val="FFFF00"/>
              </a:solidFill>
              <a:latin typeface="Arial Black" panose="020B0A04020102020204" pitchFamily="34" charset="0"/>
            </a:endParaRPr>
          </a:p>
        </p:txBody>
      </p:sp>
      <p:pic>
        <p:nvPicPr>
          <p:cNvPr id="12" name="Picture 9" descr="C:\Documents and Settings\Admin\Мои документы\Мои рисунки\Карти мира\Карта світу обємна.jpg">
            <a:extLst>
              <a:ext uri="{FF2B5EF4-FFF2-40B4-BE49-F238E27FC236}">
                <a16:creationId xmlns:a16="http://schemas.microsoft.com/office/drawing/2014/main" xmlns="" id="{EA194E9F-8B73-4931-96A2-736F4C25742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6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377665" y="245071"/>
            <a:ext cx="2814335" cy="1311612"/>
          </a:xfrm>
          <a:prstGeom prst="ellipse">
            <a:avLst/>
          </a:prstGeom>
          <a:solidFill>
            <a:srgbClr val="FFFF00"/>
          </a:solidFill>
          <a:ln>
            <a:noFill/>
          </a:ln>
          <a:effectLst>
            <a:outerShdw blurRad="225425" dist="50800" dir="5220000" algn="ctr">
              <a:srgbClr val="000000">
                <a:alpha val="33000"/>
              </a:srgbClr>
            </a:outerShdw>
            <a:softEdge rad="11250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2" name="Блок-схема: сохраненные данные 1">
            <a:extLst>
              <a:ext uri="{FF2B5EF4-FFF2-40B4-BE49-F238E27FC236}">
                <a16:creationId xmlns:a16="http://schemas.microsoft.com/office/drawing/2014/main" xmlns="" id="{D09735F3-6426-4A8F-A2DD-9FFB94916FF7}"/>
              </a:ext>
            </a:extLst>
          </p:cNvPr>
          <p:cNvSpPr/>
          <p:nvPr/>
        </p:nvSpPr>
        <p:spPr>
          <a:xfrm>
            <a:off x="551384" y="2219043"/>
            <a:ext cx="9536904" cy="3613066"/>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000" b="1" dirty="0"/>
              <a:t>Важливим засобом навчання, особливо в умовах проведення уроків географії у дистанційному форматі, є підручники, усі структурні блоки яких підпорядковані набуттю учнями </a:t>
            </a:r>
            <a:r>
              <a:rPr lang="uk-UA" sz="2000" b="1" dirty="0" err="1"/>
              <a:t>компетентностей</a:t>
            </a:r>
            <a:r>
              <a:rPr lang="uk-UA" sz="2000" b="1" dirty="0"/>
              <a:t> в природничих науках та технологіях.          </a:t>
            </a:r>
            <a:endParaRPr lang="ru-RU" sz="2000" b="1" dirty="0"/>
          </a:p>
          <a:p>
            <a:pPr algn="just"/>
            <a:r>
              <a:rPr lang="uk-UA" sz="2000" b="1" dirty="0"/>
              <a:t>Електронні версії підручників розміщено на сайті Інституту модернізації змісту освіти  за посиланням: </a:t>
            </a:r>
            <a:r>
              <a:rPr lang="uk-UA" sz="2000" b="1" u="sng" dirty="0">
                <a:solidFill>
                  <a:srgbClr val="FFFF00"/>
                </a:solidFill>
                <a:hlinkClick r:id="rId7">
                  <a:extLst>
                    <a:ext uri="{A12FA001-AC4F-418D-AE19-62706E023703}">
                      <ahyp:hlinkClr xmlns:ahyp="http://schemas.microsoft.com/office/drawing/2018/hyperlinkcolor" xmlns="" val="tx"/>
                    </a:ext>
                  </a:extLst>
                </a:hlinkClick>
              </a:rPr>
              <a:t>https://lib.imzo.gov.ua/yelektronn-vers-pdruchnikv/</a:t>
            </a:r>
            <a:r>
              <a:rPr lang="uk-UA" sz="2000" b="1" dirty="0">
                <a:solidFill>
                  <a:srgbClr val="FFFF00"/>
                </a:solidFill>
              </a:rPr>
              <a:t>. </a:t>
            </a:r>
            <a:endParaRPr lang="ru-RU" sz="2000" b="1" dirty="0">
              <a:solidFill>
                <a:srgbClr val="FFFF00"/>
              </a:solidFill>
            </a:endParaRPr>
          </a:p>
        </p:txBody>
      </p:sp>
      <p:pic>
        <p:nvPicPr>
          <p:cNvPr id="13" name="Рисунок 12">
            <a:extLst>
              <a:ext uri="{FF2B5EF4-FFF2-40B4-BE49-F238E27FC236}">
                <a16:creationId xmlns:a16="http://schemas.microsoft.com/office/drawing/2014/main" xmlns="" id="{22438632-FF6D-4591-9264-50A4E3797EE3}"/>
              </a:ext>
            </a:extLst>
          </p:cNvPr>
          <p:cNvPicPr/>
          <p:nvPr/>
        </p:nvPicPr>
        <p:blipFill>
          <a:blip r:embed="rId8">
            <a:extLst>
              <a:ext uri="{28A0092B-C50C-407E-A947-70E740481C1C}">
                <a14:useLocalDpi xmlns:a14="http://schemas.microsoft.com/office/drawing/2010/main" val="0"/>
              </a:ext>
            </a:extLst>
          </a:blip>
          <a:stretch>
            <a:fillRect/>
          </a:stretch>
        </p:blipFill>
        <p:spPr>
          <a:xfrm>
            <a:off x="10149268" y="4417384"/>
            <a:ext cx="1607185" cy="1979295"/>
          </a:xfrm>
          <a:prstGeom prst="rect">
            <a:avLst/>
          </a:prstGeom>
          <a:ln>
            <a:noFill/>
          </a:ln>
          <a:effectLst>
            <a:softEdge rad="112500"/>
          </a:effectLst>
          <a:scene3d>
            <a:camera prst="perspectiveHeroicExtremeLeftFacing"/>
            <a:lightRig rig="threePt" dir="t"/>
          </a:scene3d>
          <a:sp3d>
            <a:bevelT/>
          </a:sp3d>
        </p:spPr>
      </p:pic>
      <p:pic>
        <p:nvPicPr>
          <p:cNvPr id="15" name="Рисунок 14">
            <a:extLst>
              <a:ext uri="{FF2B5EF4-FFF2-40B4-BE49-F238E27FC236}">
                <a16:creationId xmlns:a16="http://schemas.microsoft.com/office/drawing/2014/main" xmlns="" id="{20208A9A-432C-49DE-A23B-6377BC865609}"/>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10341395" y="1626769"/>
            <a:ext cx="1494155" cy="2049780"/>
          </a:xfrm>
          <a:prstGeom prst="rect">
            <a:avLst/>
          </a:prstGeom>
          <a:scene3d>
            <a:camera prst="perspectiveHeroicExtremeLeftFacing"/>
            <a:lightRig rig="threePt" dir="t"/>
          </a:scene3d>
          <a:sp3d>
            <a:bevelT/>
          </a:sp3d>
        </p:spPr>
      </p:pic>
      <p:pic>
        <p:nvPicPr>
          <p:cNvPr id="16" name="Рисунок 15">
            <a:extLst>
              <a:ext uri="{FF2B5EF4-FFF2-40B4-BE49-F238E27FC236}">
                <a16:creationId xmlns:a16="http://schemas.microsoft.com/office/drawing/2014/main" xmlns="" id="{F26DDC93-6533-4858-8194-8D54EA56AEFE}"/>
              </a:ext>
            </a:extLst>
          </p:cNvPr>
          <p:cNvPicPr/>
          <p:nvPr/>
        </p:nvPicPr>
        <p:blipFill>
          <a:blip r:embed="rId10">
            <a:extLst>
              <a:ext uri="{28A0092B-C50C-407E-A947-70E740481C1C}">
                <a14:useLocalDpi xmlns:a14="http://schemas.microsoft.com/office/drawing/2010/main" val="0"/>
              </a:ext>
            </a:extLst>
          </a:blip>
          <a:stretch>
            <a:fillRect/>
          </a:stretch>
        </p:blipFill>
        <p:spPr>
          <a:xfrm>
            <a:off x="8643168" y="2941313"/>
            <a:ext cx="1533525" cy="2168525"/>
          </a:xfrm>
          <a:prstGeom prst="rect">
            <a:avLst/>
          </a:prstGeom>
          <a:scene3d>
            <a:camera prst="perspectiveHeroicExtremeLeftFacing"/>
            <a:lightRig rig="threePt" dir="t"/>
          </a:scene3d>
          <a:sp3d>
            <a:bevelT/>
          </a:sp3d>
        </p:spPr>
      </p:pic>
    </p:spTree>
    <p:extLst>
      <p:ext uri="{BB962C8B-B14F-4D97-AF65-F5344CB8AC3E}">
        <p14:creationId xmlns:p14="http://schemas.microsoft.com/office/powerpoint/2010/main" val="2153286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2">
            <a:extLst>
              <a:ext uri="{FF2B5EF4-FFF2-40B4-BE49-F238E27FC236}">
                <a16:creationId xmlns:a16="http://schemas.microsoft.com/office/drawing/2014/main" xmlns="" id="{2DE33806-FC02-41FA-B6C1-6F4C78C5675E}"/>
              </a:ext>
            </a:extLst>
          </p:cNvPr>
          <p:cNvPicPr>
            <a:picLocks noGrp="1"/>
          </p:cNvPicPr>
          <p:nvPr>
            <p:ph idx="1"/>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010" t="3172" r="1610" b="10238"/>
          <a:stretch/>
        </p:blipFill>
        <p:spPr>
          <a:xfrm>
            <a:off x="0" y="0"/>
            <a:ext cx="12192000" cy="6857999"/>
          </a:xfrm>
        </p:spPr>
      </p:pic>
      <p:sp>
        <p:nvSpPr>
          <p:cNvPr id="7" name="Овал 6">
            <a:extLst>
              <a:ext uri="{FF2B5EF4-FFF2-40B4-BE49-F238E27FC236}">
                <a16:creationId xmlns:a16="http://schemas.microsoft.com/office/drawing/2014/main" xmlns="" id="{215EF76C-9EDF-4CAD-BB9D-09C5BA56313A}"/>
              </a:ext>
            </a:extLst>
          </p:cNvPr>
          <p:cNvSpPr/>
          <p:nvPr/>
        </p:nvSpPr>
        <p:spPr>
          <a:xfrm>
            <a:off x="1343472" y="22136"/>
            <a:ext cx="10153128" cy="109629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uk-UA">
                <a:solidFill>
                  <a:srgbClr val="FFFF00"/>
                </a:solidFill>
                <a:latin typeface="Arial Black" panose="020B0A04020102020204" pitchFamily="34" charset="0"/>
              </a:rPr>
              <a:t>Підручник як засіб навчання</a:t>
            </a:r>
            <a:endParaRPr lang="uk-UA" dirty="0">
              <a:solidFill>
                <a:srgbClr val="FFFF00"/>
              </a:solidFill>
              <a:latin typeface="Arial Black" panose="020B0A04020102020204" pitchFamily="34" charset="0"/>
            </a:endParaRPr>
          </a:p>
        </p:txBody>
      </p:sp>
      <p:sp>
        <p:nvSpPr>
          <p:cNvPr id="2" name="Блок-схема: сохраненные данные 1">
            <a:extLst>
              <a:ext uri="{FF2B5EF4-FFF2-40B4-BE49-F238E27FC236}">
                <a16:creationId xmlns:a16="http://schemas.microsoft.com/office/drawing/2014/main" xmlns="" id="{678DB83F-4BE1-4EA8-8370-A077E186F633}"/>
              </a:ext>
            </a:extLst>
          </p:cNvPr>
          <p:cNvSpPr/>
          <p:nvPr/>
        </p:nvSpPr>
        <p:spPr>
          <a:xfrm>
            <a:off x="261792" y="2479149"/>
            <a:ext cx="10513168" cy="3456384"/>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1900" b="1" dirty="0"/>
              <a:t>В умовах воєнного стану виконання навчальних програм може здійснюватися шляхом  ущільнення навчального матеріалу, його самостійного опанування учнями, зокрема за допомогою підручника. Для цього учителю варто скласти «дорожню карту», визначити найбільш важливі теми програми, зміст яких потребує засвоєння та надати учням опорний конспект. За наслідками вивчення матеріалу учням необхідно з’ясувати ступінь його засвоєння. Для здійснення самооцінки учні можуть скористатися питаннями та завданнями рубрик підручника, що містяться в кінці кожного параграфа.</a:t>
            </a:r>
            <a:endParaRPr lang="ru-RU" sz="1900" b="1" dirty="0"/>
          </a:p>
        </p:txBody>
      </p:sp>
      <p:pic>
        <p:nvPicPr>
          <p:cNvPr id="9" name="Picture 9" descr="C:\Documents and Settings\Admin\Мои документы\Мои рисунки\Карти мира\Карта світу обємна.jpg">
            <a:extLst>
              <a:ext uri="{FF2B5EF4-FFF2-40B4-BE49-F238E27FC236}">
                <a16:creationId xmlns:a16="http://schemas.microsoft.com/office/drawing/2014/main" xmlns="" id="{97FFD3F8-E436-4544-B455-7864F4A1D94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6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377665" y="245071"/>
            <a:ext cx="2814335" cy="1311612"/>
          </a:xfrm>
          <a:prstGeom prst="ellipse">
            <a:avLst/>
          </a:prstGeom>
          <a:solidFill>
            <a:srgbClr val="FFFF00"/>
          </a:solidFill>
          <a:ln>
            <a:noFill/>
          </a:ln>
          <a:effectLst>
            <a:outerShdw blurRad="225425" dist="50800" dir="5220000" algn="ctr">
              <a:srgbClr val="000000">
                <a:alpha val="33000"/>
              </a:srgbClr>
            </a:outerShdw>
            <a:softEdge rad="11250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6" name="Рисунок 5">
            <a:extLst>
              <a:ext uri="{FF2B5EF4-FFF2-40B4-BE49-F238E27FC236}">
                <a16:creationId xmlns:a16="http://schemas.microsoft.com/office/drawing/2014/main" xmlns="" id="{24FD3ABB-A5D8-457E-AB4C-459E3CA337AE}"/>
              </a:ext>
            </a:extLst>
          </p:cNvPr>
          <p:cNvPicPr/>
          <p:nvPr/>
        </p:nvPicPr>
        <p:blipFill>
          <a:blip r:embed="rId6" cstate="print">
            <a:extLst>
              <a:ext uri="{BEBA8EAE-BF5A-486C-A8C5-ECC9F3942E4B}">
                <a14:imgProps xmlns:a14="http://schemas.microsoft.com/office/drawing/2010/main">
                  <a14:imgLayer r:embed="rId7">
                    <a14:imgEffect>
                      <a14:sharpenSoften amount="54000"/>
                    </a14:imgEffect>
                    <a14:imgEffect>
                      <a14:brightnessContrast bright="-3000" contrast="50000"/>
                    </a14:imgEffect>
                  </a14:imgLayer>
                </a14:imgProps>
              </a:ext>
              <a:ext uri="{28A0092B-C50C-407E-A947-70E740481C1C}">
                <a14:useLocalDpi xmlns:a14="http://schemas.microsoft.com/office/drawing/2010/main" val="0"/>
              </a:ext>
            </a:extLst>
          </a:blip>
          <a:stretch>
            <a:fillRect/>
          </a:stretch>
        </p:blipFill>
        <p:spPr>
          <a:xfrm>
            <a:off x="9696400" y="2946350"/>
            <a:ext cx="1478915" cy="2381139"/>
          </a:xfrm>
          <a:prstGeom prst="rect">
            <a:avLst/>
          </a:prstGeom>
          <a:scene3d>
            <a:camera prst="isometricOffAxis2Left"/>
            <a:lightRig rig="threePt" dir="t"/>
          </a:scene3d>
          <a:sp3d>
            <a:bevelT/>
          </a:sp3d>
        </p:spPr>
      </p:pic>
    </p:spTree>
    <p:extLst>
      <p:ext uri="{BB962C8B-B14F-4D97-AF65-F5344CB8AC3E}">
        <p14:creationId xmlns:p14="http://schemas.microsoft.com/office/powerpoint/2010/main" val="3296308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2">
            <a:extLst>
              <a:ext uri="{FF2B5EF4-FFF2-40B4-BE49-F238E27FC236}">
                <a16:creationId xmlns:a16="http://schemas.microsoft.com/office/drawing/2014/main" xmlns="" id="{406844B0-0177-4783-9AE8-A091C12B667A}"/>
              </a:ext>
            </a:extLst>
          </p:cNvPr>
          <p:cNvPicPr>
            <a:picLocks noGrp="1"/>
          </p:cNvPicPr>
          <p:nvPr>
            <p:ph idx="1"/>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010" t="3172" r="1610" b="10238"/>
          <a:stretch/>
        </p:blipFill>
        <p:spPr>
          <a:xfrm>
            <a:off x="-30564" y="1"/>
            <a:ext cx="12192000" cy="6857999"/>
          </a:xfrm>
        </p:spPr>
      </p:pic>
      <p:sp>
        <p:nvSpPr>
          <p:cNvPr id="7" name="Овал 6">
            <a:extLst>
              <a:ext uri="{FF2B5EF4-FFF2-40B4-BE49-F238E27FC236}">
                <a16:creationId xmlns:a16="http://schemas.microsoft.com/office/drawing/2014/main" xmlns="" id="{51E03902-DF4A-480E-B34E-74364E7931F6}"/>
              </a:ext>
            </a:extLst>
          </p:cNvPr>
          <p:cNvSpPr/>
          <p:nvPr/>
        </p:nvSpPr>
        <p:spPr>
          <a:xfrm>
            <a:off x="1271464" y="100454"/>
            <a:ext cx="10153128" cy="109629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uk-UA" dirty="0">
                <a:solidFill>
                  <a:srgbClr val="FFFF00"/>
                </a:solidFill>
                <a:latin typeface="Arial Black" panose="020B0A04020102020204" pitchFamily="34" charset="0"/>
              </a:rPr>
              <a:t>Виконання проектів та досліджень</a:t>
            </a:r>
            <a:endParaRPr lang="ru-RU" dirty="0">
              <a:solidFill>
                <a:srgbClr val="FFFF00"/>
              </a:solidFill>
              <a:latin typeface="Arial Black" panose="020B0A04020102020204" pitchFamily="34" charset="0"/>
            </a:endParaRPr>
          </a:p>
        </p:txBody>
      </p:sp>
      <p:pic>
        <p:nvPicPr>
          <p:cNvPr id="8" name="Picture 9" descr="C:\Documents and Settings\Admin\Мои документы\Мои рисунки\Карти мира\Карта світу обємна.jpg">
            <a:extLst>
              <a:ext uri="{FF2B5EF4-FFF2-40B4-BE49-F238E27FC236}">
                <a16:creationId xmlns:a16="http://schemas.microsoft.com/office/drawing/2014/main" xmlns="" id="{D63F938B-1421-4015-A581-6BBFAF8415E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6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585376" y="572395"/>
            <a:ext cx="2814335" cy="1311612"/>
          </a:xfrm>
          <a:prstGeom prst="ellipse">
            <a:avLst/>
          </a:prstGeom>
          <a:solidFill>
            <a:srgbClr val="FFFF00"/>
          </a:solidFill>
          <a:ln>
            <a:noFill/>
          </a:ln>
          <a:effectLst>
            <a:outerShdw blurRad="225425" dist="50800" dir="5220000" algn="ctr">
              <a:srgbClr val="000000">
                <a:alpha val="33000"/>
              </a:srgbClr>
            </a:outerShdw>
            <a:softEdge rad="11250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0" name="Picture 2">
            <a:extLst>
              <a:ext uri="{FF2B5EF4-FFF2-40B4-BE49-F238E27FC236}">
                <a16:creationId xmlns:a16="http://schemas.microsoft.com/office/drawing/2014/main" xmlns="" id="{AB551A4A-9D31-4634-AF20-31A4D3E6888E}"/>
              </a:ext>
            </a:extLst>
          </p:cNvPr>
          <p:cNvPicPr/>
          <p:nvPr/>
        </p:nvPicPr>
        <p:blipFill rotWithShape="1">
          <a:blip r:embed="rId6" cstate="print">
            <a:extLst>
              <a:ext uri="{28A0092B-C50C-407E-A947-70E740481C1C}">
                <a14:useLocalDpi xmlns:a14="http://schemas.microsoft.com/office/drawing/2010/main" val="0"/>
              </a:ext>
            </a:extLst>
          </a:blip>
          <a:srcRect l="14865" r="14865"/>
          <a:stretch/>
        </p:blipFill>
        <p:spPr bwMode="auto">
          <a:xfrm>
            <a:off x="8400256" y="2456401"/>
            <a:ext cx="3320039" cy="3672408"/>
          </a:xfrm>
          <a:prstGeom prst="rect">
            <a:avLst/>
          </a:prstGeom>
          <a:noFill/>
          <a:ln>
            <a:noFill/>
          </a:ln>
          <a:effectLst/>
          <a:scene3d>
            <a:camera prst="orthographicFront"/>
            <a:lightRig rig="threePt" dir="t"/>
          </a:scene3d>
          <a:sp3d>
            <a:bevelT/>
          </a:sp3d>
          <a:extLst>
            <a:ext uri="{53640926-AAD7-44D8-BBD7-CCE9431645EC}">
              <a14:shadowObscured xmlns:a14="http://schemas.microsoft.com/office/drawing/2010/main"/>
            </a:ext>
          </a:extLst>
        </p:spPr>
      </p:pic>
      <p:sp>
        <p:nvSpPr>
          <p:cNvPr id="12" name="Блок-схема: сохраненные данные 11">
            <a:extLst>
              <a:ext uri="{FF2B5EF4-FFF2-40B4-BE49-F238E27FC236}">
                <a16:creationId xmlns:a16="http://schemas.microsoft.com/office/drawing/2014/main" xmlns="" id="{B052DDD4-7A08-4CD7-A7FE-0078DC2AE95D}"/>
              </a:ext>
            </a:extLst>
          </p:cNvPr>
          <p:cNvSpPr/>
          <p:nvPr/>
        </p:nvSpPr>
        <p:spPr>
          <a:xfrm>
            <a:off x="693515" y="2465177"/>
            <a:ext cx="9361040" cy="367240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000" b="1" dirty="0"/>
              <a:t>Адаптувати освітній процес до реальних життєвих ситуацій допоможе залучення учнів до виконання </a:t>
            </a:r>
            <a:r>
              <a:rPr lang="uk-UA" sz="2000" b="1" dirty="0">
                <a:solidFill>
                  <a:srgbClr val="FFFF00"/>
                </a:solidFill>
              </a:rPr>
              <a:t>проектів та міні-досліджень</a:t>
            </a:r>
            <a:r>
              <a:rPr lang="uk-UA" sz="2000" b="1" dirty="0"/>
              <a:t>, передбачених навчальними програмами з географії та економіки. На вимогу часу тематика досліджень також може бути запропонована вчителем.</a:t>
            </a:r>
            <a:endParaRPr lang="ru-RU" sz="2000" b="1" dirty="0"/>
          </a:p>
          <a:p>
            <a:pPr algn="just"/>
            <a:r>
              <a:rPr lang="uk-UA" sz="2000" b="1" dirty="0"/>
              <a:t>Проведення міні-досліджень, особливо в старших класах,  є нині актуальним</a:t>
            </a:r>
            <a:r>
              <a:rPr lang="ru-RU" sz="2000" b="1" dirty="0"/>
              <a:t> для </a:t>
            </a:r>
            <a:r>
              <a:rPr lang="ru-RU" sz="2000" b="1" dirty="0" err="1"/>
              <a:t>розуміння</a:t>
            </a:r>
            <a:r>
              <a:rPr lang="ru-RU" sz="2000" b="1" dirty="0"/>
              <a:t> </a:t>
            </a:r>
            <a:r>
              <a:rPr lang="ru-RU" sz="2000" b="1" dirty="0" err="1"/>
              <a:t>учнями</a:t>
            </a:r>
            <a:r>
              <a:rPr lang="ru-RU" sz="2000" b="1" dirty="0"/>
              <a:t>  </a:t>
            </a:r>
            <a:r>
              <a:rPr lang="ru-RU" sz="2000" b="1" dirty="0" err="1"/>
              <a:t>політичних</a:t>
            </a:r>
            <a:r>
              <a:rPr lang="ru-RU" sz="2000" b="1" dirty="0"/>
              <a:t> та </a:t>
            </a:r>
            <a:r>
              <a:rPr lang="ru-RU" sz="2000" b="1" dirty="0" err="1"/>
              <a:t>економічних</a:t>
            </a:r>
            <a:r>
              <a:rPr lang="ru-RU" sz="2000" b="1" dirty="0"/>
              <a:t> </a:t>
            </a:r>
            <a:r>
              <a:rPr lang="ru-RU" sz="2000" b="1" dirty="0" err="1"/>
              <a:t>подій</a:t>
            </a:r>
            <a:r>
              <a:rPr lang="ru-RU" sz="2000" b="1" dirty="0"/>
              <a:t> у </a:t>
            </a:r>
            <a:r>
              <a:rPr lang="ru-RU" sz="2000" b="1" dirty="0" err="1"/>
              <a:t>сучасному</a:t>
            </a:r>
            <a:r>
              <a:rPr lang="ru-RU" sz="2000" b="1" dirty="0"/>
              <a:t> </a:t>
            </a:r>
            <a:r>
              <a:rPr lang="ru-RU" sz="2000" b="1" dirty="0" err="1"/>
              <a:t>світі</a:t>
            </a:r>
            <a:r>
              <a:rPr lang="ru-RU" sz="2000" b="1" dirty="0"/>
              <a:t>, </a:t>
            </a:r>
            <a:r>
              <a:rPr lang="ru-RU" sz="2000" b="1" dirty="0" err="1"/>
              <a:t>формування</a:t>
            </a:r>
            <a:r>
              <a:rPr lang="ru-RU" sz="2000" b="1" dirty="0"/>
              <a:t> в них  </a:t>
            </a:r>
            <a:r>
              <a:rPr lang="ru-RU" sz="2000" b="1" dirty="0" err="1"/>
              <a:t>громадянської</a:t>
            </a:r>
            <a:r>
              <a:rPr lang="ru-RU" sz="2000" b="1" dirty="0"/>
              <a:t> </a:t>
            </a:r>
            <a:r>
              <a:rPr lang="ru-RU" sz="2000" b="1" dirty="0" err="1"/>
              <a:t>компетентності</a:t>
            </a:r>
            <a:r>
              <a:rPr lang="uk-UA" sz="2000" b="1" dirty="0"/>
              <a:t>.</a:t>
            </a:r>
            <a:endParaRPr lang="ru-RU" sz="2000" b="1" dirty="0"/>
          </a:p>
        </p:txBody>
      </p:sp>
    </p:spTree>
    <p:extLst>
      <p:ext uri="{BB962C8B-B14F-4D97-AF65-F5344CB8AC3E}">
        <p14:creationId xmlns:p14="http://schemas.microsoft.com/office/powerpoint/2010/main" val="3153441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2">
            <a:extLst>
              <a:ext uri="{FF2B5EF4-FFF2-40B4-BE49-F238E27FC236}">
                <a16:creationId xmlns:a16="http://schemas.microsoft.com/office/drawing/2014/main" xmlns="" id="{FFD0D071-D7FE-4AF7-8570-0AF315D4BA70}"/>
              </a:ext>
            </a:extLst>
          </p:cNvPr>
          <p:cNvPicPr>
            <a:picLocks noGrp="1"/>
          </p:cNvPicPr>
          <p:nvPr>
            <p:ph idx="1"/>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010" t="3172" r="1610" b="10238"/>
          <a:stretch/>
        </p:blipFill>
        <p:spPr>
          <a:xfrm>
            <a:off x="2385" y="-34242"/>
            <a:ext cx="12192000" cy="6857999"/>
          </a:xfrm>
        </p:spPr>
      </p:pic>
      <p:sp>
        <p:nvSpPr>
          <p:cNvPr id="19" name="Овал 18">
            <a:extLst>
              <a:ext uri="{FF2B5EF4-FFF2-40B4-BE49-F238E27FC236}">
                <a16:creationId xmlns:a16="http://schemas.microsoft.com/office/drawing/2014/main" xmlns="" id="{EC3394B5-C7BB-40C6-8A8B-1C7DE7B4A6D4}"/>
              </a:ext>
            </a:extLst>
          </p:cNvPr>
          <p:cNvSpPr/>
          <p:nvPr/>
        </p:nvSpPr>
        <p:spPr>
          <a:xfrm>
            <a:off x="1271464" y="100454"/>
            <a:ext cx="10153128" cy="109629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uk-UA" dirty="0">
                <a:solidFill>
                  <a:srgbClr val="FFFF00"/>
                </a:solidFill>
                <a:latin typeface="Arial Black" panose="020B0A04020102020204" pitchFamily="34" charset="0"/>
              </a:rPr>
              <a:t>Виконання проектів та досліджень</a:t>
            </a:r>
            <a:endParaRPr lang="ru-RU" dirty="0">
              <a:solidFill>
                <a:srgbClr val="FFFF00"/>
              </a:solidFill>
              <a:latin typeface="Arial Black" panose="020B0A04020102020204" pitchFamily="34" charset="0"/>
            </a:endParaRPr>
          </a:p>
        </p:txBody>
      </p:sp>
      <p:pic>
        <p:nvPicPr>
          <p:cNvPr id="20" name="Picture 9" descr="C:\Documents and Settings\Admin\Мои документы\Мои рисунки\Карти мира\Карта світу обємна.jpg">
            <a:extLst>
              <a:ext uri="{FF2B5EF4-FFF2-40B4-BE49-F238E27FC236}">
                <a16:creationId xmlns:a16="http://schemas.microsoft.com/office/drawing/2014/main" xmlns="" id="{46CAB1BD-FDFD-4674-8356-5979889256C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6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377665" y="276468"/>
            <a:ext cx="2046927" cy="953964"/>
          </a:xfrm>
          <a:prstGeom prst="ellipse">
            <a:avLst/>
          </a:prstGeom>
          <a:solidFill>
            <a:srgbClr val="FFFF00"/>
          </a:solidFill>
          <a:ln>
            <a:noFill/>
          </a:ln>
          <a:effectLst>
            <a:outerShdw blurRad="225425" dist="50800" dir="5220000" algn="ctr">
              <a:srgbClr val="000000">
                <a:alpha val="33000"/>
              </a:srgbClr>
            </a:outerShdw>
            <a:softEdge rad="11250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27" name="Picture 2">
            <a:extLst>
              <a:ext uri="{FF2B5EF4-FFF2-40B4-BE49-F238E27FC236}">
                <a16:creationId xmlns:a16="http://schemas.microsoft.com/office/drawing/2014/main" xmlns="" id="{ACB30D77-E6BA-4F72-A8C8-365AA1EAA783}"/>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28191" y="1392654"/>
            <a:ext cx="1617787" cy="2216428"/>
          </a:xfrm>
          <a:prstGeom prst="rect">
            <a:avLst/>
          </a:prstGeom>
          <a:noFill/>
          <a:ln>
            <a:noFill/>
          </a:ln>
          <a:effectLst>
            <a:softEdge rad="317500"/>
          </a:effectLst>
          <a:scene3d>
            <a:camera prst="orthographicFront"/>
            <a:lightRig rig="threePt" dir="t"/>
          </a:scene3d>
          <a:sp3d>
            <a:bevelT/>
          </a:sp3d>
        </p:spPr>
      </p:pic>
      <p:sp>
        <p:nvSpPr>
          <p:cNvPr id="2" name="Блок-схема: сохраненные данные 1">
            <a:extLst>
              <a:ext uri="{FF2B5EF4-FFF2-40B4-BE49-F238E27FC236}">
                <a16:creationId xmlns:a16="http://schemas.microsoft.com/office/drawing/2014/main" xmlns="" id="{8A5AA8E4-EABA-4CC3-8096-0BD26DEC3CCE}"/>
              </a:ext>
            </a:extLst>
          </p:cNvPr>
          <p:cNvSpPr/>
          <p:nvPr/>
        </p:nvSpPr>
        <p:spPr>
          <a:xfrm>
            <a:off x="2135560" y="1396598"/>
            <a:ext cx="7704856" cy="1096298"/>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a:latin typeface="Arial Black" panose="020B0A04020102020204" pitchFamily="34" charset="0"/>
              </a:rPr>
              <a:t>Курс «Географія: регіони та країни», 10 клас</a:t>
            </a:r>
            <a:endParaRPr lang="ru-RU" sz="2000" b="1" dirty="0">
              <a:latin typeface="Arial Black" panose="020B0A04020102020204" pitchFamily="34" charset="0"/>
            </a:endParaRPr>
          </a:p>
          <a:p>
            <a:pPr algn="ctr"/>
            <a:endParaRPr lang="uk-UA" sz="2000" b="1" dirty="0">
              <a:latin typeface="Arial Black" panose="020B0A04020102020204" pitchFamily="34" charset="0"/>
            </a:endParaRPr>
          </a:p>
        </p:txBody>
      </p:sp>
      <p:sp>
        <p:nvSpPr>
          <p:cNvPr id="3" name="Прямоугольник 2">
            <a:extLst>
              <a:ext uri="{FF2B5EF4-FFF2-40B4-BE49-F238E27FC236}">
                <a16:creationId xmlns:a16="http://schemas.microsoft.com/office/drawing/2014/main" xmlns="" id="{650BBC83-D19B-40F8-9881-19164FC76119}"/>
              </a:ext>
            </a:extLst>
          </p:cNvPr>
          <p:cNvSpPr/>
          <p:nvPr/>
        </p:nvSpPr>
        <p:spPr>
          <a:xfrm>
            <a:off x="4079776" y="2725699"/>
            <a:ext cx="3168352" cy="1338115"/>
          </a:xfrm>
          <a:prstGeom prst="rect">
            <a:avLst/>
          </a:prstGeom>
          <a:solidFill>
            <a:srgbClr val="D818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t>Тема розділу: «Інтеграційні процеси. Міжнародні організації в Європі</a:t>
            </a:r>
            <a:r>
              <a:rPr lang="uk-UA" dirty="0"/>
              <a:t>»</a:t>
            </a:r>
            <a:endParaRPr lang="ru-RU" dirty="0"/>
          </a:p>
        </p:txBody>
      </p:sp>
      <p:sp>
        <p:nvSpPr>
          <p:cNvPr id="5" name="Прямоугольник 4">
            <a:extLst>
              <a:ext uri="{FF2B5EF4-FFF2-40B4-BE49-F238E27FC236}">
                <a16:creationId xmlns:a16="http://schemas.microsoft.com/office/drawing/2014/main" xmlns="" id="{450A5706-E157-4FDD-B0BC-D23402A89911}"/>
              </a:ext>
            </a:extLst>
          </p:cNvPr>
          <p:cNvSpPr/>
          <p:nvPr/>
        </p:nvSpPr>
        <p:spPr>
          <a:xfrm>
            <a:off x="1055440" y="4648235"/>
            <a:ext cx="3024336" cy="150471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t>Проект: «Спрогнозуйте позитивні риси та ризики вступу України а ЄС»</a:t>
            </a:r>
            <a:endParaRPr lang="ru-RU" b="1" dirty="0"/>
          </a:p>
        </p:txBody>
      </p:sp>
      <p:sp>
        <p:nvSpPr>
          <p:cNvPr id="7" name="Прямоугольник 6">
            <a:extLst>
              <a:ext uri="{FF2B5EF4-FFF2-40B4-BE49-F238E27FC236}">
                <a16:creationId xmlns:a16="http://schemas.microsoft.com/office/drawing/2014/main" xmlns="" id="{C12A1BDB-63B6-42EE-A12F-7807187F6273}"/>
              </a:ext>
            </a:extLst>
          </p:cNvPr>
          <p:cNvSpPr/>
          <p:nvPr/>
        </p:nvSpPr>
        <p:spPr>
          <a:xfrm>
            <a:off x="6960096" y="4296617"/>
            <a:ext cx="3152250" cy="246092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t>Дослідження: «Чи існує пряма залежність між наявними природними ресурсами та рівнем розвитку окремих країн Європи. Поясніть свою відповідь, використовуючи конкретні приклади»</a:t>
            </a:r>
            <a:endParaRPr lang="ru-RU" b="1" dirty="0"/>
          </a:p>
        </p:txBody>
      </p:sp>
      <p:sp>
        <p:nvSpPr>
          <p:cNvPr id="8" name="Стрелка: вниз 7">
            <a:extLst>
              <a:ext uri="{FF2B5EF4-FFF2-40B4-BE49-F238E27FC236}">
                <a16:creationId xmlns:a16="http://schemas.microsoft.com/office/drawing/2014/main" xmlns="" id="{9FC4D140-D1DC-47ED-9DE4-41335AE906B1}"/>
              </a:ext>
            </a:extLst>
          </p:cNvPr>
          <p:cNvSpPr/>
          <p:nvPr/>
        </p:nvSpPr>
        <p:spPr>
          <a:xfrm>
            <a:off x="5431317" y="2492896"/>
            <a:ext cx="649443" cy="432048"/>
          </a:xfrm>
          <a:prstGeom prst="down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трелка: вниз 8">
            <a:extLst>
              <a:ext uri="{FF2B5EF4-FFF2-40B4-BE49-F238E27FC236}">
                <a16:creationId xmlns:a16="http://schemas.microsoft.com/office/drawing/2014/main" xmlns="" id="{015463C4-94CE-48B0-883F-41F930E3ED1B}"/>
              </a:ext>
            </a:extLst>
          </p:cNvPr>
          <p:cNvSpPr/>
          <p:nvPr/>
        </p:nvSpPr>
        <p:spPr>
          <a:xfrm rot="2610804">
            <a:off x="3526985" y="3696047"/>
            <a:ext cx="720080" cy="1338115"/>
          </a:xfrm>
          <a:prstGeom prst="down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Стрелка: вниз 9">
            <a:extLst>
              <a:ext uri="{FF2B5EF4-FFF2-40B4-BE49-F238E27FC236}">
                <a16:creationId xmlns:a16="http://schemas.microsoft.com/office/drawing/2014/main" xmlns="" id="{CDD0E997-BBA0-40BC-99D1-E56F83D8F5B8}"/>
              </a:ext>
            </a:extLst>
          </p:cNvPr>
          <p:cNvSpPr/>
          <p:nvPr/>
        </p:nvSpPr>
        <p:spPr>
          <a:xfrm rot="18807680">
            <a:off x="6960096" y="3609082"/>
            <a:ext cx="720080" cy="687535"/>
          </a:xfrm>
          <a:prstGeom prst="down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583929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вал 3">
            <a:extLst>
              <a:ext uri="{FF2B5EF4-FFF2-40B4-BE49-F238E27FC236}">
                <a16:creationId xmlns:a16="http://schemas.microsoft.com/office/drawing/2014/main" xmlns="" id="{1AA8E675-75F9-4BA5-BEEE-218467291629}"/>
              </a:ext>
            </a:extLst>
          </p:cNvPr>
          <p:cNvSpPr/>
          <p:nvPr/>
        </p:nvSpPr>
        <p:spPr>
          <a:xfrm>
            <a:off x="1271464" y="100454"/>
            <a:ext cx="10153128" cy="835144"/>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uk-UA" dirty="0">
                <a:solidFill>
                  <a:srgbClr val="FFFF00"/>
                </a:solidFill>
                <a:latin typeface="Arial Black" panose="020B0A04020102020204" pitchFamily="34" charset="0"/>
              </a:rPr>
              <a:t>Виконання проектів та досліджень</a:t>
            </a:r>
            <a:endParaRPr lang="ru-RU" dirty="0">
              <a:solidFill>
                <a:srgbClr val="FFFF00"/>
              </a:solidFill>
              <a:latin typeface="Arial Black" panose="020B0A04020102020204" pitchFamily="34" charset="0"/>
            </a:endParaRPr>
          </a:p>
        </p:txBody>
      </p:sp>
      <p:pic>
        <p:nvPicPr>
          <p:cNvPr id="5" name="Picture 9" descr="C:\Documents and Settings\Admin\Мои документы\Мои рисунки\Карти мира\Карта світу обємна.jpg">
            <a:extLst>
              <a:ext uri="{FF2B5EF4-FFF2-40B4-BE49-F238E27FC236}">
                <a16:creationId xmlns:a16="http://schemas.microsoft.com/office/drawing/2014/main" xmlns="" id="{3E4F57E0-3377-4330-BC65-77C96664C532}"/>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6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377665" y="276468"/>
            <a:ext cx="2046927" cy="953964"/>
          </a:xfrm>
          <a:prstGeom prst="ellipse">
            <a:avLst/>
          </a:prstGeom>
          <a:solidFill>
            <a:srgbClr val="FFFF00"/>
          </a:solidFill>
          <a:ln>
            <a:noFill/>
          </a:ln>
          <a:effectLst>
            <a:outerShdw blurRad="225425" dist="50800" dir="5220000" algn="ctr">
              <a:srgbClr val="000000">
                <a:alpha val="33000"/>
              </a:srgbClr>
            </a:outerShdw>
            <a:softEdge rad="11250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6" name="Блок-схема: сохраненные данные 5">
            <a:extLst>
              <a:ext uri="{FF2B5EF4-FFF2-40B4-BE49-F238E27FC236}">
                <a16:creationId xmlns:a16="http://schemas.microsoft.com/office/drawing/2014/main" xmlns="" id="{43BCC051-AF83-49E2-9CD2-CBA1478FB106}"/>
              </a:ext>
            </a:extLst>
          </p:cNvPr>
          <p:cNvSpPr/>
          <p:nvPr/>
        </p:nvSpPr>
        <p:spPr>
          <a:xfrm>
            <a:off x="2135560" y="1396598"/>
            <a:ext cx="7704856" cy="1096298"/>
          </a:xfrm>
          <a:prstGeom prst="flowChartOnlineStorag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a:latin typeface="Arial Black" panose="020B0A04020102020204" pitchFamily="34" charset="0"/>
              </a:rPr>
              <a:t>Курс «Географічний простір Землі», 11 клас</a:t>
            </a:r>
            <a:endParaRPr lang="ru-RU" sz="2000" b="1" dirty="0">
              <a:latin typeface="Arial Black" panose="020B0A04020102020204" pitchFamily="34" charset="0"/>
            </a:endParaRPr>
          </a:p>
          <a:p>
            <a:pPr algn="ctr"/>
            <a:endParaRPr lang="uk-UA" sz="2000" b="1" dirty="0">
              <a:latin typeface="Arial Black" panose="020B0A04020102020204" pitchFamily="34" charset="0"/>
            </a:endParaRPr>
          </a:p>
        </p:txBody>
      </p:sp>
      <p:sp>
        <p:nvSpPr>
          <p:cNvPr id="7" name="Прямоугольник 6">
            <a:extLst>
              <a:ext uri="{FF2B5EF4-FFF2-40B4-BE49-F238E27FC236}">
                <a16:creationId xmlns:a16="http://schemas.microsoft.com/office/drawing/2014/main" xmlns="" id="{5153E06B-E867-4137-8988-4013F1DEE200}"/>
              </a:ext>
            </a:extLst>
          </p:cNvPr>
          <p:cNvSpPr/>
          <p:nvPr/>
        </p:nvSpPr>
        <p:spPr>
          <a:xfrm>
            <a:off x="4223792" y="2725699"/>
            <a:ext cx="3024336" cy="991333"/>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uk-UA" b="1" dirty="0"/>
              <a:t>Тема розділу: «Політична географія та геополітика</a:t>
            </a:r>
            <a:r>
              <a:rPr lang="uk-UA" dirty="0"/>
              <a:t>»</a:t>
            </a:r>
            <a:endParaRPr lang="ru-RU" dirty="0"/>
          </a:p>
        </p:txBody>
      </p:sp>
      <p:sp>
        <p:nvSpPr>
          <p:cNvPr id="10" name="Прямоугольник 9">
            <a:extLst>
              <a:ext uri="{FF2B5EF4-FFF2-40B4-BE49-F238E27FC236}">
                <a16:creationId xmlns:a16="http://schemas.microsoft.com/office/drawing/2014/main" xmlns="" id="{61E2AA47-E037-4F1A-B6DA-C121009D5284}"/>
              </a:ext>
            </a:extLst>
          </p:cNvPr>
          <p:cNvSpPr/>
          <p:nvPr/>
        </p:nvSpPr>
        <p:spPr>
          <a:xfrm>
            <a:off x="4235232" y="4077072"/>
            <a:ext cx="3024336" cy="2448272"/>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uk-UA" b="1" dirty="0"/>
              <a:t>Міні-дослідження з теми: </a:t>
            </a:r>
          </a:p>
          <a:p>
            <a:pPr algn="ctr"/>
            <a:r>
              <a:rPr lang="uk-UA" b="1" dirty="0"/>
              <a:t>«Застосування різновидів «сили» (економічної, </a:t>
            </a:r>
            <a:r>
              <a:rPr lang="uk-UA" b="1" dirty="0" err="1"/>
              <a:t>мілітарної</a:t>
            </a:r>
            <a:r>
              <a:rPr lang="uk-UA" b="1" dirty="0"/>
              <a:t>, «</a:t>
            </a:r>
            <a:r>
              <a:rPr lang="uk-UA" b="1" dirty="0" err="1"/>
              <a:t>мякої</a:t>
            </a:r>
            <a:r>
              <a:rPr lang="uk-UA" b="1" dirty="0"/>
              <a:t>») у геополітичних протистояннях, що мають місце в сучасності</a:t>
            </a:r>
            <a:r>
              <a:rPr lang="uk-UA" dirty="0"/>
              <a:t>»</a:t>
            </a:r>
            <a:endParaRPr lang="ru-RU" dirty="0"/>
          </a:p>
        </p:txBody>
      </p:sp>
      <p:sp>
        <p:nvSpPr>
          <p:cNvPr id="11" name="Стрелка: вниз 10">
            <a:extLst>
              <a:ext uri="{FF2B5EF4-FFF2-40B4-BE49-F238E27FC236}">
                <a16:creationId xmlns:a16="http://schemas.microsoft.com/office/drawing/2014/main" xmlns="" id="{0F9DE24E-2475-4D4F-81BF-E8436F13D462}"/>
              </a:ext>
            </a:extLst>
          </p:cNvPr>
          <p:cNvSpPr/>
          <p:nvPr/>
        </p:nvSpPr>
        <p:spPr>
          <a:xfrm>
            <a:off x="5375920" y="2276872"/>
            <a:ext cx="720080" cy="576064"/>
          </a:xfrm>
          <a:prstGeom prst="down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Стрелка: вниз 11">
            <a:extLst>
              <a:ext uri="{FF2B5EF4-FFF2-40B4-BE49-F238E27FC236}">
                <a16:creationId xmlns:a16="http://schemas.microsoft.com/office/drawing/2014/main" xmlns="" id="{BF04CABF-5E27-4CEC-B7A0-20FC27B434F0}"/>
              </a:ext>
            </a:extLst>
          </p:cNvPr>
          <p:cNvSpPr/>
          <p:nvPr/>
        </p:nvSpPr>
        <p:spPr>
          <a:xfrm>
            <a:off x="5387360" y="3717032"/>
            <a:ext cx="720080" cy="576064"/>
          </a:xfrm>
          <a:prstGeom prst="down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3" name="Рисунок 12">
            <a:extLst>
              <a:ext uri="{FF2B5EF4-FFF2-40B4-BE49-F238E27FC236}">
                <a16:creationId xmlns:a16="http://schemas.microsoft.com/office/drawing/2014/main" xmlns="" id="{DAAD1A6D-2D48-4025-BE42-198C54D859E8}"/>
              </a:ext>
            </a:extLst>
          </p:cNvPr>
          <p:cNvPicPr/>
          <p:nvPr/>
        </p:nvPicPr>
        <p:blipFill>
          <a:blip r:embed="rId4">
            <a:extLst>
              <a:ext uri="{BEBA8EAE-BF5A-486C-A8C5-ECC9F3942E4B}">
                <a14:imgProps xmlns:a14="http://schemas.microsoft.com/office/drawing/2010/main">
                  <a14:imgLayer r:embed="rId5">
                    <a14:imgEffect>
                      <a14:sharpenSoften amount="46000"/>
                    </a14:imgEffect>
                    <a14:imgEffect>
                      <a14:brightnessContrast bright="-2000" contrast="3000"/>
                    </a14:imgEffect>
                  </a14:imgLayer>
                </a14:imgProps>
              </a:ext>
              <a:ext uri="{28A0092B-C50C-407E-A947-70E740481C1C}">
                <a14:useLocalDpi xmlns:a14="http://schemas.microsoft.com/office/drawing/2010/main" val="0"/>
              </a:ext>
            </a:extLst>
          </a:blip>
          <a:stretch>
            <a:fillRect/>
          </a:stretch>
        </p:blipFill>
        <p:spPr>
          <a:xfrm>
            <a:off x="9012324" y="1295638"/>
            <a:ext cx="1476164" cy="2016224"/>
          </a:xfrm>
          <a:prstGeom prst="rect">
            <a:avLst/>
          </a:prstGeom>
          <a:ln>
            <a:noFill/>
          </a:ln>
          <a:effectLst>
            <a:softEdge rad="112500"/>
          </a:effectLst>
          <a:scene3d>
            <a:camera prst="orthographicFront"/>
            <a:lightRig rig="threePt" dir="t"/>
          </a:scene3d>
          <a:sp3d>
            <a:bevelT/>
          </a:sp3d>
        </p:spPr>
      </p:pic>
    </p:spTree>
    <p:extLst>
      <p:ext uri="{BB962C8B-B14F-4D97-AF65-F5344CB8AC3E}">
        <p14:creationId xmlns:p14="http://schemas.microsoft.com/office/powerpoint/2010/main" val="1307032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2">
            <a:extLst>
              <a:ext uri="{FF2B5EF4-FFF2-40B4-BE49-F238E27FC236}">
                <a16:creationId xmlns:a16="http://schemas.microsoft.com/office/drawing/2014/main" xmlns="" id="{9A0B4593-D543-4FA4-9B1B-A53522071B3D}"/>
              </a:ext>
            </a:extLst>
          </p:cNvPr>
          <p:cNvPicPr>
            <a:picLocks noGrp="1"/>
          </p:cNvPicPr>
          <p:nvPr>
            <p:ph idx="1"/>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010" t="3172" r="1610" b="10238"/>
          <a:stretch/>
        </p:blipFill>
        <p:spPr>
          <a:xfrm>
            <a:off x="6634" y="1"/>
            <a:ext cx="12192000" cy="6857999"/>
          </a:xfrm>
        </p:spPr>
      </p:pic>
      <p:pic>
        <p:nvPicPr>
          <p:cNvPr id="5" name="Рисунок 4">
            <a:extLst>
              <a:ext uri="{FF2B5EF4-FFF2-40B4-BE49-F238E27FC236}">
                <a16:creationId xmlns:a16="http://schemas.microsoft.com/office/drawing/2014/main" xmlns="" id="{9342F576-7946-465E-AA91-81BD85DE5949}"/>
              </a:ext>
            </a:extLst>
          </p:cNvPr>
          <p:cNvPicPr>
            <a:picLocks noChangeAspect="1"/>
          </p:cNvPicPr>
          <p:nvPr/>
        </p:nvPicPr>
        <p:blipFill>
          <a:blip r:embed="rId4"/>
          <a:stretch>
            <a:fillRect/>
          </a:stretch>
        </p:blipFill>
        <p:spPr>
          <a:xfrm>
            <a:off x="1594395" y="847047"/>
            <a:ext cx="9470157" cy="4968757"/>
          </a:xfrm>
          <a:prstGeom prst="rect">
            <a:avLst/>
          </a:prstGeom>
          <a:scene3d>
            <a:camera prst="orthographicFront"/>
            <a:lightRig rig="threePt" dir="t"/>
          </a:scene3d>
          <a:sp3d>
            <a:bevelT/>
          </a:sp3d>
        </p:spPr>
      </p:pic>
      <p:pic>
        <p:nvPicPr>
          <p:cNvPr id="6" name="Рисунок 5">
            <a:extLst>
              <a:ext uri="{FF2B5EF4-FFF2-40B4-BE49-F238E27FC236}">
                <a16:creationId xmlns:a16="http://schemas.microsoft.com/office/drawing/2014/main" xmlns="" id="{099B2144-D892-4974-A733-12DA49F6E389}"/>
              </a:ext>
            </a:extLst>
          </p:cNvPr>
          <p:cNvPicPr>
            <a:picLocks noChangeAspect="1"/>
          </p:cNvPicPr>
          <p:nvPr/>
        </p:nvPicPr>
        <p:blipFill>
          <a:blip r:embed="rId5"/>
          <a:stretch>
            <a:fillRect/>
          </a:stretch>
        </p:blipFill>
        <p:spPr>
          <a:xfrm>
            <a:off x="8325051" y="3696643"/>
            <a:ext cx="3065489" cy="2194359"/>
          </a:xfrm>
          <a:prstGeom prst="rect">
            <a:avLst/>
          </a:prstGeom>
          <a:effectLst>
            <a:outerShdw blurRad="40000" dist="23000" dir="5400000" rotWithShape="0">
              <a:srgbClr val="000000">
                <a:alpha val="35000"/>
              </a:srgbClr>
            </a:outerShdw>
            <a:softEdge rad="635000"/>
          </a:effectLst>
          <a:scene3d>
            <a:camera prst="perspectiveFront"/>
            <a:lightRig rig="threePt" dir="t">
              <a:rot lat="0" lon="0" rev="1200000"/>
            </a:lightRig>
          </a:scene3d>
          <a:sp3d/>
        </p:spPr>
        <p:style>
          <a:lnRef idx="0">
            <a:schemeClr val="accent6"/>
          </a:lnRef>
          <a:fillRef idx="3">
            <a:schemeClr val="accent6"/>
          </a:fillRef>
          <a:effectRef idx="3">
            <a:schemeClr val="accent6"/>
          </a:effectRef>
          <a:fontRef idx="minor">
            <a:schemeClr val="lt1"/>
          </a:fontRef>
        </p:style>
      </p:pic>
      <p:pic>
        <p:nvPicPr>
          <p:cNvPr id="7" name="Рисунок 6">
            <a:extLst>
              <a:ext uri="{FF2B5EF4-FFF2-40B4-BE49-F238E27FC236}">
                <a16:creationId xmlns:a16="http://schemas.microsoft.com/office/drawing/2014/main" xmlns="" id="{B25EBF90-E620-41C2-B0AD-D97B1234D29E}"/>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572691" y="2599464"/>
            <a:ext cx="1751965" cy="2454985"/>
          </a:xfrm>
          <a:prstGeom prst="rect">
            <a:avLst/>
          </a:prstGeom>
          <a:effectLst>
            <a:softEdge rad="317500"/>
          </a:effectLst>
        </p:spPr>
      </p:pic>
    </p:spTree>
    <p:extLst>
      <p:ext uri="{BB962C8B-B14F-4D97-AF65-F5344CB8AC3E}">
        <p14:creationId xmlns:p14="http://schemas.microsoft.com/office/powerpoint/2010/main" val="11603782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2">
            <a:extLst>
              <a:ext uri="{FF2B5EF4-FFF2-40B4-BE49-F238E27FC236}">
                <a16:creationId xmlns:a16="http://schemas.microsoft.com/office/drawing/2014/main" xmlns="" id="{E8E6D347-0556-4B52-8625-6746469A8359}"/>
              </a:ext>
            </a:extLst>
          </p:cNvPr>
          <p:cNvPicPr>
            <a:picLocks noGrp="1"/>
          </p:cNvPicPr>
          <p:nvPr>
            <p:ph idx="1"/>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010" t="3172" r="1610" b="10238"/>
          <a:stretch/>
        </p:blipFill>
        <p:spPr>
          <a:xfrm>
            <a:off x="0" y="1"/>
            <a:ext cx="12192000" cy="6857999"/>
          </a:xfrm>
        </p:spPr>
      </p:pic>
      <p:sp>
        <p:nvSpPr>
          <p:cNvPr id="10" name="Овал 9">
            <a:extLst>
              <a:ext uri="{FF2B5EF4-FFF2-40B4-BE49-F238E27FC236}">
                <a16:creationId xmlns:a16="http://schemas.microsoft.com/office/drawing/2014/main" xmlns="" id="{566777F2-CC0F-4C36-BD04-8CD2B91E7765}"/>
              </a:ext>
            </a:extLst>
          </p:cNvPr>
          <p:cNvSpPr/>
          <p:nvPr/>
        </p:nvSpPr>
        <p:spPr>
          <a:xfrm>
            <a:off x="1271464" y="0"/>
            <a:ext cx="10801200" cy="2165641"/>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uk-UA" sz="2000" dirty="0">
              <a:solidFill>
                <a:srgbClr val="FFC000"/>
              </a:solidFill>
              <a:latin typeface="Arial Black" panose="020B0A04020102020204" pitchFamily="34" charset="0"/>
            </a:endParaRPr>
          </a:p>
          <a:p>
            <a:pPr algn="ctr"/>
            <a:r>
              <a:rPr lang="uk-UA" sz="2400" dirty="0">
                <a:solidFill>
                  <a:srgbClr val="FFC000"/>
                </a:solidFill>
                <a:latin typeface="Arial Black" panose="020B0A04020102020204" pitchFamily="34" charset="0"/>
              </a:rPr>
              <a:t>Інноваційні технології</a:t>
            </a:r>
            <a:r>
              <a:rPr lang="uk-UA" sz="2400" dirty="0">
                <a:solidFill>
                  <a:srgbClr val="FFFF00"/>
                </a:solidFill>
                <a:latin typeface="Arial Black" panose="020B0A04020102020204" pitchFamily="34" charset="0"/>
              </a:rPr>
              <a:t> – </a:t>
            </a:r>
            <a:r>
              <a:rPr lang="ru-RU" sz="2000" b="1" dirty="0" err="1">
                <a:solidFill>
                  <a:srgbClr val="FFFF00"/>
                </a:solidFill>
                <a:latin typeface="Arial Black" panose="020B0A04020102020204" pitchFamily="34" charset="0"/>
              </a:rPr>
              <a:t>систематичне</a:t>
            </a:r>
            <a:r>
              <a:rPr lang="ru-RU" sz="2000" b="1" dirty="0">
                <a:solidFill>
                  <a:srgbClr val="FFFF00"/>
                </a:solidFill>
                <a:latin typeface="Arial Black" panose="020B0A04020102020204" pitchFamily="34" charset="0"/>
              </a:rPr>
              <a:t> і </a:t>
            </a:r>
            <a:r>
              <a:rPr lang="ru-RU" sz="2000" b="1" dirty="0" err="1">
                <a:solidFill>
                  <a:srgbClr val="FFFF00"/>
                </a:solidFill>
                <a:latin typeface="Arial Black" panose="020B0A04020102020204" pitchFamily="34" charset="0"/>
              </a:rPr>
              <a:t>послідовне</a:t>
            </a:r>
            <a:r>
              <a:rPr lang="ru-RU" sz="2000" b="1" dirty="0">
                <a:solidFill>
                  <a:srgbClr val="FFFF00"/>
                </a:solidFill>
                <a:latin typeface="Arial Black" panose="020B0A04020102020204" pitchFamily="34" charset="0"/>
              </a:rPr>
              <a:t> </a:t>
            </a:r>
            <a:r>
              <a:rPr lang="ru-RU" sz="2000" b="1" dirty="0" err="1">
                <a:solidFill>
                  <a:srgbClr val="FFFF00"/>
                </a:solidFill>
                <a:latin typeface="Arial Black" panose="020B0A04020102020204" pitchFamily="34" charset="0"/>
              </a:rPr>
              <a:t>практичне</a:t>
            </a:r>
            <a:r>
              <a:rPr lang="ru-RU" sz="2000" b="1" dirty="0">
                <a:solidFill>
                  <a:srgbClr val="FFFF00"/>
                </a:solidFill>
                <a:latin typeface="Arial Black" panose="020B0A04020102020204" pitchFamily="34" charset="0"/>
              </a:rPr>
              <a:t> </a:t>
            </a:r>
            <a:r>
              <a:rPr lang="ru-RU" sz="2000" b="1" dirty="0" err="1">
                <a:solidFill>
                  <a:srgbClr val="FFFF00"/>
                </a:solidFill>
                <a:latin typeface="Arial Black" panose="020B0A04020102020204" pitchFamily="34" charset="0"/>
              </a:rPr>
              <a:t>втілення</a:t>
            </a:r>
            <a:r>
              <a:rPr lang="ru-RU" sz="2000" b="1" dirty="0">
                <a:solidFill>
                  <a:srgbClr val="FFFF00"/>
                </a:solidFill>
                <a:latin typeface="Arial Black" panose="020B0A04020102020204" pitchFamily="34" charset="0"/>
              </a:rPr>
              <a:t> </a:t>
            </a:r>
            <a:r>
              <a:rPr lang="ru-RU" sz="2000" b="1" dirty="0" err="1">
                <a:solidFill>
                  <a:srgbClr val="FFFF00"/>
                </a:solidFill>
                <a:latin typeface="Arial Black" panose="020B0A04020102020204" pitchFamily="34" charset="0"/>
              </a:rPr>
              <a:t>заздалегідь</a:t>
            </a:r>
            <a:r>
              <a:rPr lang="ru-RU" sz="2000" b="1" dirty="0">
                <a:solidFill>
                  <a:srgbClr val="FFFF00"/>
                </a:solidFill>
                <a:latin typeface="Arial Black" panose="020B0A04020102020204" pitchFamily="34" charset="0"/>
              </a:rPr>
              <a:t> </a:t>
            </a:r>
            <a:r>
              <a:rPr lang="ru-RU" sz="2000" b="1" dirty="0" err="1">
                <a:solidFill>
                  <a:srgbClr val="FFFF00"/>
                </a:solidFill>
                <a:latin typeface="Arial Black" panose="020B0A04020102020204" pitchFamily="34" charset="0"/>
              </a:rPr>
              <a:t>спроектованого</a:t>
            </a:r>
            <a:r>
              <a:rPr lang="ru-RU" sz="2000" b="1" dirty="0">
                <a:solidFill>
                  <a:srgbClr val="FFFF00"/>
                </a:solidFill>
                <a:latin typeface="Arial Black" panose="020B0A04020102020204" pitchFamily="34" charset="0"/>
              </a:rPr>
              <a:t> </a:t>
            </a:r>
            <a:r>
              <a:rPr lang="ru-RU" sz="2000" b="1" dirty="0" err="1">
                <a:solidFill>
                  <a:srgbClr val="FFFF00"/>
                </a:solidFill>
                <a:latin typeface="Arial Black" panose="020B0A04020102020204" pitchFamily="34" charset="0"/>
              </a:rPr>
              <a:t>освітнього</a:t>
            </a:r>
            <a:r>
              <a:rPr lang="ru-RU" sz="2000" b="1" dirty="0">
                <a:solidFill>
                  <a:srgbClr val="FFFF00"/>
                </a:solidFill>
                <a:latin typeface="Arial Black" panose="020B0A04020102020204" pitchFamily="34" charset="0"/>
              </a:rPr>
              <a:t> </a:t>
            </a:r>
            <a:r>
              <a:rPr lang="ru-RU" sz="2000" b="1" dirty="0" err="1">
                <a:solidFill>
                  <a:srgbClr val="FFFF00"/>
                </a:solidFill>
                <a:latin typeface="Arial Black" panose="020B0A04020102020204" pitchFamily="34" charset="0"/>
              </a:rPr>
              <a:t>процесу</a:t>
            </a:r>
            <a:r>
              <a:rPr lang="ru-RU" sz="2000" b="1" dirty="0">
                <a:solidFill>
                  <a:srgbClr val="FFFF00"/>
                </a:solidFill>
                <a:latin typeface="Arial Black" panose="020B0A04020102020204" pitchFamily="34" charset="0"/>
              </a:rPr>
              <a:t>; проект </a:t>
            </a:r>
            <a:r>
              <a:rPr lang="ru-RU" sz="2000" b="1" dirty="0" err="1">
                <a:solidFill>
                  <a:srgbClr val="FFFF00"/>
                </a:solidFill>
                <a:latin typeface="Arial Black" panose="020B0A04020102020204" pitchFamily="34" charset="0"/>
              </a:rPr>
              <a:t>певної</a:t>
            </a:r>
            <a:r>
              <a:rPr lang="ru-RU" sz="2000" b="1" dirty="0">
                <a:solidFill>
                  <a:srgbClr val="FFFF00"/>
                </a:solidFill>
                <a:latin typeface="Arial Black" panose="020B0A04020102020204" pitchFamily="34" charset="0"/>
              </a:rPr>
              <a:t> </a:t>
            </a:r>
            <a:r>
              <a:rPr lang="ru-RU" sz="2000" b="1" dirty="0" err="1">
                <a:solidFill>
                  <a:srgbClr val="FFFF00"/>
                </a:solidFill>
                <a:latin typeface="Arial Black" panose="020B0A04020102020204" pitchFamily="34" charset="0"/>
              </a:rPr>
              <a:t>педагогічної</a:t>
            </a:r>
            <a:r>
              <a:rPr lang="ru-RU" sz="2000" b="1" dirty="0">
                <a:solidFill>
                  <a:srgbClr val="FFFF00"/>
                </a:solidFill>
                <a:latin typeface="Arial Black" panose="020B0A04020102020204" pitchFamily="34" charset="0"/>
              </a:rPr>
              <a:t> </a:t>
            </a:r>
            <a:r>
              <a:rPr lang="ru-RU" sz="2000" b="1" dirty="0" err="1">
                <a:solidFill>
                  <a:srgbClr val="FFFF00"/>
                </a:solidFill>
                <a:latin typeface="Arial Black" panose="020B0A04020102020204" pitchFamily="34" charset="0"/>
              </a:rPr>
              <a:t>системи</a:t>
            </a:r>
            <a:r>
              <a:rPr lang="ru-RU" sz="2000" b="1" dirty="0">
                <a:solidFill>
                  <a:srgbClr val="FFFF00"/>
                </a:solidFill>
                <a:latin typeface="Arial Black" panose="020B0A04020102020204" pitchFamily="34" charset="0"/>
              </a:rPr>
              <a:t>, </a:t>
            </a:r>
            <a:r>
              <a:rPr lang="ru-RU" sz="2000" b="1" dirty="0" err="1">
                <a:solidFill>
                  <a:srgbClr val="FFFF00"/>
                </a:solidFill>
                <a:latin typeface="Arial Black" panose="020B0A04020102020204" pitchFamily="34" charset="0"/>
              </a:rPr>
              <a:t>реалізованої</a:t>
            </a:r>
            <a:r>
              <a:rPr lang="ru-RU" sz="2000" b="1" dirty="0">
                <a:solidFill>
                  <a:srgbClr val="FFFF00"/>
                </a:solidFill>
                <a:latin typeface="Arial Black" panose="020B0A04020102020204" pitchFamily="34" charset="0"/>
              </a:rPr>
              <a:t> на </a:t>
            </a:r>
            <a:r>
              <a:rPr lang="ru-RU" sz="2000" b="1" dirty="0" err="1">
                <a:solidFill>
                  <a:srgbClr val="FFFF00"/>
                </a:solidFill>
                <a:latin typeface="Arial Black" panose="020B0A04020102020204" pitchFamily="34" charset="0"/>
              </a:rPr>
              <a:t>практиці</a:t>
            </a:r>
            <a:r>
              <a:rPr lang="ru-RU" sz="2000" b="1" dirty="0">
                <a:solidFill>
                  <a:srgbClr val="FFFF00"/>
                </a:solidFill>
                <a:latin typeface="Arial Black" panose="020B0A04020102020204" pitchFamily="34" charset="0"/>
              </a:rPr>
              <a:t> </a:t>
            </a:r>
            <a:endParaRPr lang="ru-RU" sz="2000" b="1" dirty="0">
              <a:solidFill>
                <a:schemeClr val="bg1"/>
              </a:solidFill>
              <a:latin typeface="Arial Black" panose="020B0A04020102020204" pitchFamily="34" charset="0"/>
            </a:endParaRPr>
          </a:p>
          <a:p>
            <a:pPr algn="ctr"/>
            <a:endParaRPr lang="ru-RU" sz="2000" dirty="0">
              <a:solidFill>
                <a:srgbClr val="FFFF00"/>
              </a:solidFill>
              <a:latin typeface="Arial Black" panose="020B0A04020102020204" pitchFamily="34" charset="0"/>
            </a:endParaRPr>
          </a:p>
        </p:txBody>
      </p:sp>
      <p:pic>
        <p:nvPicPr>
          <p:cNvPr id="11" name="Picture 9" descr="C:\Documents and Settings\Admin\Мои документы\Мои рисунки\Карти мира\Карта світу обємна.jpg">
            <a:extLst>
              <a:ext uri="{FF2B5EF4-FFF2-40B4-BE49-F238E27FC236}">
                <a16:creationId xmlns:a16="http://schemas.microsoft.com/office/drawing/2014/main" xmlns="" id="{2FF076ED-E460-47E6-AD61-B6A38252F95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6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272464" y="1156576"/>
            <a:ext cx="2165161" cy="1009066"/>
          </a:xfrm>
          <a:prstGeom prst="ellipse">
            <a:avLst/>
          </a:prstGeom>
          <a:solidFill>
            <a:srgbClr val="FFFF00"/>
          </a:solidFill>
          <a:ln>
            <a:noFill/>
          </a:ln>
          <a:effectLst>
            <a:outerShdw blurRad="225425" dist="50800" dir="5220000" algn="ctr">
              <a:srgbClr val="000000">
                <a:alpha val="33000"/>
              </a:srgbClr>
            </a:outerShdw>
            <a:softEdge rad="11250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7" name="Овал 6">
            <a:extLst>
              <a:ext uri="{FF2B5EF4-FFF2-40B4-BE49-F238E27FC236}">
                <a16:creationId xmlns:a16="http://schemas.microsoft.com/office/drawing/2014/main" xmlns="" id="{BBABF18B-4106-490A-BBAB-5BB59AEB284D}"/>
              </a:ext>
            </a:extLst>
          </p:cNvPr>
          <p:cNvSpPr/>
          <p:nvPr/>
        </p:nvSpPr>
        <p:spPr>
          <a:xfrm>
            <a:off x="4781854" y="3501223"/>
            <a:ext cx="3240360" cy="165618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a:solidFill>
                  <a:srgbClr val="FFFF00"/>
                </a:solidFill>
              </a:rPr>
              <a:t>Інноваційні технології</a:t>
            </a:r>
            <a:endParaRPr lang="ru-RU" sz="2400" b="1" dirty="0">
              <a:solidFill>
                <a:srgbClr val="FFFF00"/>
              </a:solidFill>
            </a:endParaRPr>
          </a:p>
        </p:txBody>
      </p:sp>
      <p:sp>
        <p:nvSpPr>
          <p:cNvPr id="9" name="Прямоугольник 8">
            <a:extLst>
              <a:ext uri="{FF2B5EF4-FFF2-40B4-BE49-F238E27FC236}">
                <a16:creationId xmlns:a16="http://schemas.microsoft.com/office/drawing/2014/main" xmlns="" id="{4E58DE73-77FD-408B-A2A1-C4B5507454CE}"/>
              </a:ext>
            </a:extLst>
          </p:cNvPr>
          <p:cNvSpPr/>
          <p:nvPr/>
        </p:nvSpPr>
        <p:spPr>
          <a:xfrm>
            <a:off x="5012383" y="2297131"/>
            <a:ext cx="2916324" cy="1096298"/>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uk-UA" b="1" dirty="0"/>
              <a:t>Інформаційно-комунікаційні технології</a:t>
            </a:r>
            <a:endParaRPr lang="ru-RU" b="1" dirty="0"/>
          </a:p>
        </p:txBody>
      </p:sp>
      <p:sp>
        <p:nvSpPr>
          <p:cNvPr id="12" name="Прямоугольник 11">
            <a:extLst>
              <a:ext uri="{FF2B5EF4-FFF2-40B4-BE49-F238E27FC236}">
                <a16:creationId xmlns:a16="http://schemas.microsoft.com/office/drawing/2014/main" xmlns="" id="{93708B61-8B0F-4963-B023-DF82A0BA8BA5}"/>
              </a:ext>
            </a:extLst>
          </p:cNvPr>
          <p:cNvSpPr/>
          <p:nvPr/>
        </p:nvSpPr>
        <p:spPr>
          <a:xfrm>
            <a:off x="5050741" y="5548443"/>
            <a:ext cx="2952328" cy="1201182"/>
          </a:xfrm>
          <a:prstGeom prst="rect">
            <a:avLst/>
          </a:prstGeom>
          <a:solidFill>
            <a:srgbClr val="D81861"/>
          </a:solidFill>
          <a:ln>
            <a:solidFill>
              <a:srgbClr val="D8186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uk-UA" b="1" dirty="0"/>
              <a:t>Технологія проблемного навчання</a:t>
            </a:r>
            <a:endParaRPr lang="ru-RU" b="1" dirty="0"/>
          </a:p>
        </p:txBody>
      </p:sp>
      <p:sp>
        <p:nvSpPr>
          <p:cNvPr id="13" name="Прямоугольник 12">
            <a:extLst>
              <a:ext uri="{FF2B5EF4-FFF2-40B4-BE49-F238E27FC236}">
                <a16:creationId xmlns:a16="http://schemas.microsoft.com/office/drawing/2014/main" xmlns="" id="{2E56415C-D62B-489B-B372-986E025A1035}"/>
              </a:ext>
            </a:extLst>
          </p:cNvPr>
          <p:cNvSpPr/>
          <p:nvPr/>
        </p:nvSpPr>
        <p:spPr>
          <a:xfrm>
            <a:off x="9122379" y="3246769"/>
            <a:ext cx="2819636" cy="1224136"/>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uk-UA" b="1" dirty="0"/>
              <a:t>Технологія особистісно-орієнтовного навчання</a:t>
            </a:r>
            <a:endParaRPr lang="ru-RU" b="1" dirty="0"/>
          </a:p>
        </p:txBody>
      </p:sp>
      <p:sp>
        <p:nvSpPr>
          <p:cNvPr id="15" name="Прямоугольник 14">
            <a:extLst>
              <a:ext uri="{FF2B5EF4-FFF2-40B4-BE49-F238E27FC236}">
                <a16:creationId xmlns:a16="http://schemas.microsoft.com/office/drawing/2014/main" xmlns="" id="{14860216-6943-48F2-8ACA-7055AEB31AFD}"/>
              </a:ext>
            </a:extLst>
          </p:cNvPr>
          <p:cNvSpPr/>
          <p:nvPr/>
        </p:nvSpPr>
        <p:spPr>
          <a:xfrm>
            <a:off x="8999754" y="4793894"/>
            <a:ext cx="2903984" cy="1201182"/>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uk-UA" b="1" dirty="0"/>
              <a:t>Технологія критичного мислення</a:t>
            </a:r>
            <a:endParaRPr lang="ru-RU" b="1" dirty="0"/>
          </a:p>
        </p:txBody>
      </p:sp>
      <p:sp>
        <p:nvSpPr>
          <p:cNvPr id="18" name="Прямоугольник 17">
            <a:extLst>
              <a:ext uri="{FF2B5EF4-FFF2-40B4-BE49-F238E27FC236}">
                <a16:creationId xmlns:a16="http://schemas.microsoft.com/office/drawing/2014/main" xmlns="" id="{AE2709BD-6370-4DFE-9FE4-12092B7AF32C}"/>
              </a:ext>
            </a:extLst>
          </p:cNvPr>
          <p:cNvSpPr/>
          <p:nvPr/>
        </p:nvSpPr>
        <p:spPr>
          <a:xfrm>
            <a:off x="1224524" y="3128530"/>
            <a:ext cx="2819636" cy="1224137"/>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uk-UA" b="1" dirty="0"/>
              <a:t>Проектна технологія</a:t>
            </a:r>
            <a:endParaRPr lang="ru-RU" b="1" dirty="0"/>
          </a:p>
        </p:txBody>
      </p:sp>
      <p:sp>
        <p:nvSpPr>
          <p:cNvPr id="19" name="Блок-схема: процесс 18">
            <a:extLst>
              <a:ext uri="{FF2B5EF4-FFF2-40B4-BE49-F238E27FC236}">
                <a16:creationId xmlns:a16="http://schemas.microsoft.com/office/drawing/2014/main" xmlns="" id="{19B242E8-7E50-4B23-8013-F3986F493A58}"/>
              </a:ext>
            </a:extLst>
          </p:cNvPr>
          <p:cNvSpPr/>
          <p:nvPr/>
        </p:nvSpPr>
        <p:spPr>
          <a:xfrm>
            <a:off x="1271464" y="4825457"/>
            <a:ext cx="2819636" cy="1201182"/>
          </a:xfrm>
          <a:prstGeom prst="flowChartProcess">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uk-UA" b="1" dirty="0"/>
              <a:t>Ігрові технології</a:t>
            </a:r>
            <a:endParaRPr lang="ru-RU" b="1" dirty="0"/>
          </a:p>
        </p:txBody>
      </p:sp>
      <p:sp>
        <p:nvSpPr>
          <p:cNvPr id="20" name="Стрелка: вправо 19">
            <a:extLst>
              <a:ext uri="{FF2B5EF4-FFF2-40B4-BE49-F238E27FC236}">
                <a16:creationId xmlns:a16="http://schemas.microsoft.com/office/drawing/2014/main" xmlns="" id="{D40C89B0-3BA1-4B3E-87CD-28E580E2C564}"/>
              </a:ext>
            </a:extLst>
          </p:cNvPr>
          <p:cNvSpPr/>
          <p:nvPr/>
        </p:nvSpPr>
        <p:spPr>
          <a:xfrm rot="20714459">
            <a:off x="7599859" y="3200599"/>
            <a:ext cx="1512168" cy="558337"/>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Стрелка: вверх 20">
            <a:extLst>
              <a:ext uri="{FF2B5EF4-FFF2-40B4-BE49-F238E27FC236}">
                <a16:creationId xmlns:a16="http://schemas.microsoft.com/office/drawing/2014/main" xmlns="" id="{5C733DA1-AEAE-4D82-A6A4-8020CC5E224B}"/>
              </a:ext>
            </a:extLst>
          </p:cNvPr>
          <p:cNvSpPr/>
          <p:nvPr/>
        </p:nvSpPr>
        <p:spPr>
          <a:xfrm>
            <a:off x="6083765" y="3449718"/>
            <a:ext cx="612068" cy="515656"/>
          </a:xfrm>
          <a:prstGeom prst="up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Стрелка: влево 21">
            <a:extLst>
              <a:ext uri="{FF2B5EF4-FFF2-40B4-BE49-F238E27FC236}">
                <a16:creationId xmlns:a16="http://schemas.microsoft.com/office/drawing/2014/main" xmlns="" id="{619A45B9-0F49-41C2-B9F1-9EF225592F48}"/>
              </a:ext>
            </a:extLst>
          </p:cNvPr>
          <p:cNvSpPr/>
          <p:nvPr/>
        </p:nvSpPr>
        <p:spPr>
          <a:xfrm rot="1473432">
            <a:off x="3953568" y="3077564"/>
            <a:ext cx="1491710" cy="515656"/>
          </a:xfrm>
          <a:prstGeom prst="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Стрелка: влево 22">
            <a:extLst>
              <a:ext uri="{FF2B5EF4-FFF2-40B4-BE49-F238E27FC236}">
                <a16:creationId xmlns:a16="http://schemas.microsoft.com/office/drawing/2014/main" xmlns="" id="{099AE74B-FA09-433E-A80F-588B25811A7D}"/>
              </a:ext>
            </a:extLst>
          </p:cNvPr>
          <p:cNvSpPr/>
          <p:nvPr/>
        </p:nvSpPr>
        <p:spPr>
          <a:xfrm rot="20015303">
            <a:off x="4005377" y="4257439"/>
            <a:ext cx="1459127" cy="562204"/>
          </a:xfrm>
          <a:prstGeom prst="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Стрелка: вниз 23">
            <a:extLst>
              <a:ext uri="{FF2B5EF4-FFF2-40B4-BE49-F238E27FC236}">
                <a16:creationId xmlns:a16="http://schemas.microsoft.com/office/drawing/2014/main" xmlns="" id="{816B0211-ECE9-45E1-A5FA-DAADF8B956E6}"/>
              </a:ext>
            </a:extLst>
          </p:cNvPr>
          <p:cNvSpPr/>
          <p:nvPr/>
        </p:nvSpPr>
        <p:spPr>
          <a:xfrm>
            <a:off x="6164511" y="4903112"/>
            <a:ext cx="612068" cy="672581"/>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Стрелка: вправо 24">
            <a:extLst>
              <a:ext uri="{FF2B5EF4-FFF2-40B4-BE49-F238E27FC236}">
                <a16:creationId xmlns:a16="http://schemas.microsoft.com/office/drawing/2014/main" xmlns="" id="{16C4DC9F-681D-4842-AD8B-080CD11D987A}"/>
              </a:ext>
            </a:extLst>
          </p:cNvPr>
          <p:cNvSpPr/>
          <p:nvPr/>
        </p:nvSpPr>
        <p:spPr>
          <a:xfrm rot="1973534">
            <a:off x="7541687" y="4223130"/>
            <a:ext cx="1506641" cy="55901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937462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2">
            <a:extLst>
              <a:ext uri="{FF2B5EF4-FFF2-40B4-BE49-F238E27FC236}">
                <a16:creationId xmlns:a16="http://schemas.microsoft.com/office/drawing/2014/main" xmlns="" id="{7B7B4C11-E350-4A12-88BD-5815B6848630}"/>
              </a:ext>
            </a:extLst>
          </p:cNvPr>
          <p:cNvPicPr>
            <a:picLocks noGrp="1"/>
          </p:cNvPicPr>
          <p:nvPr>
            <p:ph idx="1"/>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010" t="3172" r="1610" b="10238"/>
          <a:stretch/>
        </p:blipFill>
        <p:spPr>
          <a:xfrm>
            <a:off x="0" y="1"/>
            <a:ext cx="12192000" cy="6857999"/>
          </a:xfrm>
        </p:spPr>
      </p:pic>
      <p:sp>
        <p:nvSpPr>
          <p:cNvPr id="5" name="Взрыв: 14 точек 4">
            <a:extLst>
              <a:ext uri="{FF2B5EF4-FFF2-40B4-BE49-F238E27FC236}">
                <a16:creationId xmlns:a16="http://schemas.microsoft.com/office/drawing/2014/main" xmlns="" id="{61F6A4DF-50B1-49C6-AC29-6F832E182EEA}"/>
              </a:ext>
            </a:extLst>
          </p:cNvPr>
          <p:cNvSpPr/>
          <p:nvPr/>
        </p:nvSpPr>
        <p:spPr>
          <a:xfrm>
            <a:off x="1055440" y="980728"/>
            <a:ext cx="10225136" cy="4896544"/>
          </a:xfrm>
          <a:prstGeom prst="irregularSeal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uk-UA" sz="2400" b="1" dirty="0"/>
              <a:t>Формула ефективного дистанційного уроку: одне провокативне запитання замість сотні визначень </a:t>
            </a:r>
            <a:r>
              <a:rPr lang="uk-UA" sz="2400" b="1" i="1" dirty="0"/>
              <a:t>Бернард </a:t>
            </a:r>
            <a:r>
              <a:rPr lang="uk-UA" sz="2400" b="1" i="1" dirty="0" err="1"/>
              <a:t>Бул</a:t>
            </a:r>
            <a:endParaRPr lang="ru-RU" sz="2400" dirty="0"/>
          </a:p>
        </p:txBody>
      </p:sp>
      <p:sp>
        <p:nvSpPr>
          <p:cNvPr id="6" name="Овал 5">
            <a:extLst>
              <a:ext uri="{FF2B5EF4-FFF2-40B4-BE49-F238E27FC236}">
                <a16:creationId xmlns:a16="http://schemas.microsoft.com/office/drawing/2014/main" xmlns="" id="{CEABEA5B-02B7-44CC-BC97-DDDEFE4EC383}"/>
              </a:ext>
            </a:extLst>
          </p:cNvPr>
          <p:cNvSpPr/>
          <p:nvPr/>
        </p:nvSpPr>
        <p:spPr>
          <a:xfrm>
            <a:off x="1271464" y="100454"/>
            <a:ext cx="10153128" cy="835144"/>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uk-UA" dirty="0">
                <a:solidFill>
                  <a:srgbClr val="FFFF00"/>
                </a:solidFill>
                <a:latin typeface="Arial Black" panose="020B0A04020102020204" pitchFamily="34" charset="0"/>
              </a:rPr>
              <a:t>Формула дистанційного уроку</a:t>
            </a:r>
            <a:endParaRPr lang="ru-RU" dirty="0">
              <a:solidFill>
                <a:srgbClr val="FFFF00"/>
              </a:solidFill>
              <a:latin typeface="Arial Black" panose="020B0A04020102020204" pitchFamily="34" charset="0"/>
            </a:endParaRPr>
          </a:p>
        </p:txBody>
      </p:sp>
      <p:pic>
        <p:nvPicPr>
          <p:cNvPr id="7" name="Рисунок 6">
            <a:extLst>
              <a:ext uri="{FF2B5EF4-FFF2-40B4-BE49-F238E27FC236}">
                <a16:creationId xmlns:a16="http://schemas.microsoft.com/office/drawing/2014/main" xmlns="" id="{5AC858EA-BFC8-48D4-9377-F71F122351E7}"/>
              </a:ext>
            </a:extLst>
          </p:cNvPr>
          <p:cNvPicPr/>
          <p:nvPr/>
        </p:nvPicPr>
        <p:blipFill>
          <a:blip r:embed="rId4"/>
          <a:stretch>
            <a:fillRect/>
          </a:stretch>
        </p:blipFill>
        <p:spPr>
          <a:xfrm>
            <a:off x="8483667" y="-315416"/>
            <a:ext cx="3733797" cy="2780397"/>
          </a:xfrm>
          <a:prstGeom prst="rect">
            <a:avLst/>
          </a:prstGeom>
          <a:effectLst>
            <a:softEdge rad="635000"/>
          </a:effectLst>
        </p:spPr>
      </p:pic>
    </p:spTree>
    <p:extLst>
      <p:ext uri="{BB962C8B-B14F-4D97-AF65-F5344CB8AC3E}">
        <p14:creationId xmlns:p14="http://schemas.microsoft.com/office/powerpoint/2010/main" val="3252762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2">
            <a:extLst>
              <a:ext uri="{FF2B5EF4-FFF2-40B4-BE49-F238E27FC236}">
                <a16:creationId xmlns:a16="http://schemas.microsoft.com/office/drawing/2014/main" xmlns="" id="{7E3C678D-6F4C-4F08-BA0D-983BF6222D21}"/>
              </a:ext>
            </a:extLst>
          </p:cNvPr>
          <p:cNvPicPr>
            <a:picLocks noGrp="1"/>
          </p:cNvPicPr>
          <p:nvPr>
            <p:ph idx="1"/>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010" t="3172" r="1610" b="10238"/>
          <a:stretch/>
        </p:blipFill>
        <p:spPr>
          <a:xfrm>
            <a:off x="0" y="1"/>
            <a:ext cx="12192000" cy="6857999"/>
          </a:xfrm>
        </p:spPr>
      </p:pic>
      <p:sp>
        <p:nvSpPr>
          <p:cNvPr id="5" name="Овал 4">
            <a:extLst>
              <a:ext uri="{FF2B5EF4-FFF2-40B4-BE49-F238E27FC236}">
                <a16:creationId xmlns:a16="http://schemas.microsoft.com/office/drawing/2014/main" xmlns="" id="{03D6930F-458E-4FB6-8112-D51457594CF4}"/>
              </a:ext>
            </a:extLst>
          </p:cNvPr>
          <p:cNvSpPr/>
          <p:nvPr/>
        </p:nvSpPr>
        <p:spPr>
          <a:xfrm>
            <a:off x="1271464" y="100454"/>
            <a:ext cx="10153128" cy="835144"/>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uk-UA" dirty="0">
                <a:solidFill>
                  <a:srgbClr val="FFFF00"/>
                </a:solidFill>
                <a:latin typeface="Arial Black" panose="020B0A04020102020204" pitchFamily="34" charset="0"/>
              </a:rPr>
              <a:t>Формула дистанційного уроку</a:t>
            </a:r>
            <a:endParaRPr lang="ru-RU" dirty="0">
              <a:solidFill>
                <a:srgbClr val="FFFF00"/>
              </a:solidFill>
              <a:latin typeface="Arial Black" panose="020B0A04020102020204" pitchFamily="34" charset="0"/>
            </a:endParaRPr>
          </a:p>
        </p:txBody>
      </p:sp>
      <p:sp>
        <p:nvSpPr>
          <p:cNvPr id="6" name="Взрыв: 8 точек 5">
            <a:extLst>
              <a:ext uri="{FF2B5EF4-FFF2-40B4-BE49-F238E27FC236}">
                <a16:creationId xmlns:a16="http://schemas.microsoft.com/office/drawing/2014/main" xmlns="" id="{01C1CD4D-4E64-4447-B46D-3E2254F4C0E3}"/>
              </a:ext>
            </a:extLst>
          </p:cNvPr>
          <p:cNvSpPr/>
          <p:nvPr/>
        </p:nvSpPr>
        <p:spPr>
          <a:xfrm>
            <a:off x="1487488" y="1268760"/>
            <a:ext cx="10441160" cy="5488786"/>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uk-UA" sz="2000" b="1" dirty="0"/>
              <a:t>Діти не навчаються, якщо просто сидять і слухають. Вони повинні говорити про те, що вони вивчають, рефлексувати та зіставляти нові знання з попереднім досвідом.  Те, що ви викладаєте, має стати частиною самих учнів     </a:t>
            </a:r>
            <a:r>
              <a:rPr lang="uk-UA" sz="2000" b="1" i="1" dirty="0"/>
              <a:t>Стівен </a:t>
            </a:r>
            <a:r>
              <a:rPr lang="uk-UA" sz="2000" b="1" i="1" dirty="0" err="1"/>
              <a:t>Ерман</a:t>
            </a:r>
            <a:r>
              <a:rPr lang="uk-UA" sz="2000" b="1" dirty="0"/>
              <a:t> </a:t>
            </a:r>
            <a:endParaRPr lang="ru-RU" sz="2000" b="1" dirty="0"/>
          </a:p>
        </p:txBody>
      </p:sp>
      <p:pic>
        <p:nvPicPr>
          <p:cNvPr id="7" name="Рисунок 6">
            <a:extLst>
              <a:ext uri="{FF2B5EF4-FFF2-40B4-BE49-F238E27FC236}">
                <a16:creationId xmlns:a16="http://schemas.microsoft.com/office/drawing/2014/main" xmlns="" id="{27C1DD93-A5A9-4F21-9B33-D18BABD814EA}"/>
              </a:ext>
            </a:extLst>
          </p:cNvPr>
          <p:cNvPicPr/>
          <p:nvPr/>
        </p:nvPicPr>
        <p:blipFill>
          <a:blip r:embed="rId4"/>
          <a:stretch>
            <a:fillRect/>
          </a:stretch>
        </p:blipFill>
        <p:spPr>
          <a:xfrm>
            <a:off x="8458203" y="-308195"/>
            <a:ext cx="3733797" cy="2780397"/>
          </a:xfrm>
          <a:prstGeom prst="rect">
            <a:avLst/>
          </a:prstGeom>
          <a:effectLst>
            <a:softEdge rad="635000"/>
          </a:effectLst>
        </p:spPr>
      </p:pic>
    </p:spTree>
    <p:extLst>
      <p:ext uri="{BB962C8B-B14F-4D97-AF65-F5344CB8AC3E}">
        <p14:creationId xmlns:p14="http://schemas.microsoft.com/office/powerpoint/2010/main" val="375655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2">
            <a:extLst>
              <a:ext uri="{FF2B5EF4-FFF2-40B4-BE49-F238E27FC236}">
                <a16:creationId xmlns:a16="http://schemas.microsoft.com/office/drawing/2014/main" xmlns="" id="{71856C95-DCDD-476F-BEAC-46BB8901F087}"/>
              </a:ext>
            </a:extLst>
          </p:cNvPr>
          <p:cNvPicPr>
            <a:picLocks noGrp="1"/>
          </p:cNvPicPr>
          <p:nvPr>
            <p:ph idx="1"/>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010" t="3172" r="1610" b="10238"/>
          <a:stretch/>
        </p:blipFill>
        <p:spPr>
          <a:xfrm>
            <a:off x="2266" y="0"/>
            <a:ext cx="12192000" cy="6857999"/>
          </a:xfrm>
        </p:spPr>
      </p:pic>
      <p:sp>
        <p:nvSpPr>
          <p:cNvPr id="12" name="Овал 11">
            <a:extLst>
              <a:ext uri="{FF2B5EF4-FFF2-40B4-BE49-F238E27FC236}">
                <a16:creationId xmlns:a16="http://schemas.microsoft.com/office/drawing/2014/main" xmlns="" id="{EE4B7592-91A9-4245-8807-4135060A87C9}"/>
              </a:ext>
            </a:extLst>
          </p:cNvPr>
          <p:cNvSpPr/>
          <p:nvPr/>
        </p:nvSpPr>
        <p:spPr>
          <a:xfrm>
            <a:off x="1271464" y="100454"/>
            <a:ext cx="10153128" cy="109629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uk-UA" sz="2000" dirty="0">
                <a:solidFill>
                  <a:srgbClr val="FFFF00"/>
                </a:solidFill>
                <a:latin typeface="Arial Black" panose="020B0A04020102020204" pitchFamily="34" charset="0"/>
              </a:rPr>
              <a:t>Технологія проблемного навчання</a:t>
            </a:r>
            <a:endParaRPr lang="ru-RU" sz="2000" dirty="0">
              <a:solidFill>
                <a:srgbClr val="FFFF00"/>
              </a:solidFill>
              <a:latin typeface="Arial Black" panose="020B0A04020102020204" pitchFamily="34" charset="0"/>
            </a:endParaRPr>
          </a:p>
        </p:txBody>
      </p:sp>
      <p:pic>
        <p:nvPicPr>
          <p:cNvPr id="13" name="Picture 9" descr="C:\Documents and Settings\Admin\Мои документы\Мои рисунки\Карти мира\Карта світу обємна.jpg">
            <a:extLst>
              <a:ext uri="{FF2B5EF4-FFF2-40B4-BE49-F238E27FC236}">
                <a16:creationId xmlns:a16="http://schemas.microsoft.com/office/drawing/2014/main" xmlns="" id="{D3219C98-B6B7-4C5A-964C-99D741BC376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6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802554" y="252558"/>
            <a:ext cx="2241507" cy="1044647"/>
          </a:xfrm>
          <a:prstGeom prst="ellipse">
            <a:avLst/>
          </a:prstGeom>
          <a:solidFill>
            <a:srgbClr val="FFFF00"/>
          </a:solidFill>
          <a:ln>
            <a:noFill/>
          </a:ln>
          <a:effectLst>
            <a:outerShdw blurRad="225425" dist="50800" dir="5220000" algn="ctr">
              <a:srgbClr val="000000">
                <a:alpha val="33000"/>
              </a:srgbClr>
            </a:outerShdw>
            <a:softEdge rad="11250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6" name="Свиток: горизонтальный 5">
            <a:extLst>
              <a:ext uri="{FF2B5EF4-FFF2-40B4-BE49-F238E27FC236}">
                <a16:creationId xmlns:a16="http://schemas.microsoft.com/office/drawing/2014/main" xmlns="" id="{A864A63B-A3DA-4D22-952D-D638D5BF08FA}"/>
              </a:ext>
            </a:extLst>
          </p:cNvPr>
          <p:cNvSpPr/>
          <p:nvPr/>
        </p:nvSpPr>
        <p:spPr>
          <a:xfrm>
            <a:off x="2063552" y="1844824"/>
            <a:ext cx="8208912" cy="3744416"/>
          </a:xfrm>
          <a:prstGeom prst="horizontalScroll">
            <a:avLst/>
          </a:prstGeom>
        </p:spPr>
        <p:style>
          <a:lnRef idx="0">
            <a:schemeClr val="accent2"/>
          </a:lnRef>
          <a:fillRef idx="3">
            <a:schemeClr val="accent2"/>
          </a:fillRef>
          <a:effectRef idx="3">
            <a:schemeClr val="accent2"/>
          </a:effectRef>
          <a:fontRef idx="minor">
            <a:schemeClr val="lt1"/>
          </a:fontRef>
        </p:style>
        <p:txBody>
          <a:bodyPr rtlCol="0" anchor="ctr"/>
          <a:lstStyle/>
          <a:p>
            <a:pPr algn="just"/>
            <a:r>
              <a:rPr lang="ru-RU" sz="2400" b="1" dirty="0" err="1">
                <a:solidFill>
                  <a:srgbClr val="FFFF00"/>
                </a:solidFill>
              </a:rPr>
              <a:t>Проблемне</a:t>
            </a:r>
            <a:r>
              <a:rPr lang="ru-RU" sz="2400" b="1" dirty="0">
                <a:solidFill>
                  <a:srgbClr val="FFFF00"/>
                </a:solidFill>
              </a:rPr>
              <a:t> </a:t>
            </a:r>
            <a:r>
              <a:rPr lang="ru-RU" sz="2400" b="1" dirty="0" err="1">
                <a:solidFill>
                  <a:srgbClr val="FFFF00"/>
                </a:solidFill>
              </a:rPr>
              <a:t>навчання</a:t>
            </a:r>
            <a:r>
              <a:rPr lang="ru-RU" sz="2400" b="1" dirty="0">
                <a:solidFill>
                  <a:srgbClr val="FFFF00"/>
                </a:solidFill>
              </a:rPr>
              <a:t> </a:t>
            </a:r>
            <a:r>
              <a:rPr lang="ru-RU" sz="2400" b="1" dirty="0"/>
              <a:t>– </a:t>
            </a:r>
            <a:r>
              <a:rPr lang="ru-RU" sz="2400" b="1" dirty="0" err="1"/>
              <a:t>технологія</a:t>
            </a:r>
            <a:r>
              <a:rPr lang="ru-RU" sz="2400" b="1" dirty="0"/>
              <a:t> </a:t>
            </a:r>
            <a:r>
              <a:rPr lang="ru-RU" sz="2400" b="1" dirty="0" err="1"/>
              <a:t>розвивальної</a:t>
            </a:r>
            <a:r>
              <a:rPr lang="ru-RU" sz="2400" b="1" dirty="0"/>
              <a:t> </a:t>
            </a:r>
            <a:r>
              <a:rPr lang="ru-RU" sz="2400" b="1" dirty="0" err="1"/>
              <a:t>освіти</a:t>
            </a:r>
            <a:r>
              <a:rPr lang="ru-RU" sz="2400" b="1" dirty="0"/>
              <a:t>, </a:t>
            </a:r>
            <a:r>
              <a:rPr lang="ru-RU" sz="2400" b="1" dirty="0" err="1"/>
              <a:t>спрямована</a:t>
            </a:r>
            <a:r>
              <a:rPr lang="ru-RU" sz="2400" b="1" dirty="0"/>
              <a:t> на </a:t>
            </a:r>
            <a:r>
              <a:rPr lang="ru-RU" sz="2400" b="1" dirty="0" err="1"/>
              <a:t>активне</a:t>
            </a:r>
            <a:r>
              <a:rPr lang="ru-RU" sz="2400" b="1" dirty="0"/>
              <a:t> </a:t>
            </a:r>
            <a:r>
              <a:rPr lang="ru-RU" sz="2400" b="1" dirty="0" err="1"/>
              <a:t>одержання</a:t>
            </a:r>
            <a:r>
              <a:rPr lang="ru-RU" sz="2400" b="1" dirty="0"/>
              <a:t> </a:t>
            </a:r>
            <a:r>
              <a:rPr lang="ru-RU" sz="2400" b="1" dirty="0" err="1"/>
              <a:t>знань</a:t>
            </a:r>
            <a:r>
              <a:rPr lang="ru-RU" sz="2400" b="1" dirty="0"/>
              <a:t>, </a:t>
            </a:r>
            <a:r>
              <a:rPr lang="ru-RU" sz="2400" b="1" dirty="0" err="1"/>
              <a:t>формування</a:t>
            </a:r>
            <a:r>
              <a:rPr lang="ru-RU" sz="2400" b="1" dirty="0"/>
              <a:t> </a:t>
            </a:r>
            <a:r>
              <a:rPr lang="ru-RU" sz="2400" b="1" dirty="0" err="1"/>
              <a:t>розумових</a:t>
            </a:r>
            <a:r>
              <a:rPr lang="ru-RU" sz="2400" b="1" dirty="0"/>
              <a:t> </a:t>
            </a:r>
            <a:r>
              <a:rPr lang="ru-RU" sz="2400" b="1" dirty="0" err="1"/>
              <a:t>здібностей</a:t>
            </a:r>
            <a:r>
              <a:rPr lang="ru-RU" sz="2400" b="1" dirty="0"/>
              <a:t> та </a:t>
            </a:r>
            <a:r>
              <a:rPr lang="ru-RU" sz="2400" b="1" dirty="0" err="1"/>
              <a:t>прийомів</a:t>
            </a:r>
            <a:r>
              <a:rPr lang="ru-RU" sz="2400" b="1" dirty="0"/>
              <a:t> </a:t>
            </a:r>
            <a:r>
              <a:rPr lang="ru-RU" sz="2400" b="1" dirty="0" err="1"/>
              <a:t>дослідницької</a:t>
            </a:r>
            <a:r>
              <a:rPr lang="ru-RU" sz="2400" b="1" dirty="0"/>
              <a:t> </a:t>
            </a:r>
            <a:r>
              <a:rPr lang="ru-RU" sz="2400" b="1" dirty="0" err="1"/>
              <a:t>діяльності</a:t>
            </a:r>
            <a:r>
              <a:rPr lang="ru-RU" sz="2400" b="1" dirty="0"/>
              <a:t>, </a:t>
            </a:r>
            <a:r>
              <a:rPr lang="ru-RU" sz="2400" b="1" dirty="0" err="1"/>
              <a:t>залучення</a:t>
            </a:r>
            <a:r>
              <a:rPr lang="ru-RU" sz="2400" b="1" dirty="0"/>
              <a:t> до </a:t>
            </a:r>
            <a:r>
              <a:rPr lang="ru-RU" sz="2400" b="1" dirty="0" err="1"/>
              <a:t>наукового</a:t>
            </a:r>
            <a:r>
              <a:rPr lang="ru-RU" sz="2400" b="1" dirty="0"/>
              <a:t> </a:t>
            </a:r>
            <a:r>
              <a:rPr lang="ru-RU" sz="2400" b="1" dirty="0" err="1"/>
              <a:t>пошуку</a:t>
            </a:r>
            <a:r>
              <a:rPr lang="ru-RU" sz="2400" b="1" dirty="0"/>
              <a:t>, </a:t>
            </a:r>
            <a:r>
              <a:rPr lang="ru-RU" sz="2400" b="1" dirty="0" err="1"/>
              <a:t>розвиток</a:t>
            </a:r>
            <a:r>
              <a:rPr lang="ru-RU" sz="2400" b="1" dirty="0"/>
              <a:t> </a:t>
            </a:r>
            <a:r>
              <a:rPr lang="ru-RU" sz="2400" b="1" dirty="0" err="1"/>
              <a:t>творчості</a:t>
            </a:r>
            <a:endParaRPr lang="ru-RU" b="1" dirty="0"/>
          </a:p>
        </p:txBody>
      </p:sp>
      <p:pic>
        <p:nvPicPr>
          <p:cNvPr id="7" name="Рисунок 6">
            <a:extLst>
              <a:ext uri="{FF2B5EF4-FFF2-40B4-BE49-F238E27FC236}">
                <a16:creationId xmlns:a16="http://schemas.microsoft.com/office/drawing/2014/main" xmlns="" id="{7FF82A68-E06E-43EC-AF9F-0DA4711FD196}"/>
              </a:ext>
            </a:extLst>
          </p:cNvPr>
          <p:cNvPicPr>
            <a:picLocks noChangeAspect="1"/>
          </p:cNvPicPr>
          <p:nvPr/>
        </p:nvPicPr>
        <p:blipFill>
          <a:blip r:embed="rId7"/>
          <a:stretch>
            <a:fillRect/>
          </a:stretch>
        </p:blipFill>
        <p:spPr>
          <a:xfrm>
            <a:off x="1097146" y="4577525"/>
            <a:ext cx="1932812" cy="2023430"/>
          </a:xfrm>
          <a:prstGeom prst="rect">
            <a:avLst/>
          </a:prstGeom>
          <a:effectLst>
            <a:softEdge rad="317500"/>
          </a:effectLst>
        </p:spPr>
      </p:pic>
    </p:spTree>
    <p:extLst>
      <p:ext uri="{BB962C8B-B14F-4D97-AF65-F5344CB8AC3E}">
        <p14:creationId xmlns:p14="http://schemas.microsoft.com/office/powerpoint/2010/main" val="351294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2">
            <a:extLst>
              <a:ext uri="{FF2B5EF4-FFF2-40B4-BE49-F238E27FC236}">
                <a16:creationId xmlns:a16="http://schemas.microsoft.com/office/drawing/2014/main" xmlns="" id="{EB9719F8-BF06-4118-B7E0-AA6763A33330}"/>
              </a:ext>
            </a:extLst>
          </p:cNvPr>
          <p:cNvPicPr>
            <a:picLocks noGrp="1"/>
          </p:cNvPicPr>
          <p:nvPr>
            <p:ph idx="1"/>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010" t="3172" r="1610" b="10238"/>
          <a:stretch/>
        </p:blipFill>
        <p:spPr>
          <a:xfrm>
            <a:off x="0" y="0"/>
            <a:ext cx="12192000" cy="6857999"/>
          </a:xfrm>
        </p:spPr>
      </p:pic>
      <p:sp>
        <p:nvSpPr>
          <p:cNvPr id="11" name="Овал 10">
            <a:extLst>
              <a:ext uri="{FF2B5EF4-FFF2-40B4-BE49-F238E27FC236}">
                <a16:creationId xmlns:a16="http://schemas.microsoft.com/office/drawing/2014/main" xmlns="" id="{9D659C0F-62AE-4F4F-84C9-088BE3CA53BB}"/>
              </a:ext>
            </a:extLst>
          </p:cNvPr>
          <p:cNvSpPr/>
          <p:nvPr/>
        </p:nvSpPr>
        <p:spPr>
          <a:xfrm>
            <a:off x="1271464" y="100454"/>
            <a:ext cx="10153128" cy="73625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uk-UA" dirty="0">
                <a:solidFill>
                  <a:srgbClr val="FFFF00"/>
                </a:solidFill>
                <a:latin typeface="Arial Black" panose="020B0A04020102020204" pitchFamily="34" charset="0"/>
              </a:rPr>
              <a:t>Технологія проблемного навчання</a:t>
            </a:r>
            <a:endParaRPr lang="ru-RU" dirty="0">
              <a:solidFill>
                <a:srgbClr val="FFFF00"/>
              </a:solidFill>
              <a:latin typeface="Arial Black" panose="020B0A04020102020204" pitchFamily="34" charset="0"/>
            </a:endParaRPr>
          </a:p>
        </p:txBody>
      </p:sp>
      <p:pic>
        <p:nvPicPr>
          <p:cNvPr id="5" name="Рисунок 4">
            <a:extLst>
              <a:ext uri="{FF2B5EF4-FFF2-40B4-BE49-F238E27FC236}">
                <a16:creationId xmlns:a16="http://schemas.microsoft.com/office/drawing/2014/main" xmlns="" id="{1C15D634-759A-45FA-9256-8FE50947E11D}"/>
              </a:ext>
            </a:extLst>
          </p:cNvPr>
          <p:cNvPicPr>
            <a:picLocks noChangeAspect="1"/>
          </p:cNvPicPr>
          <p:nvPr/>
        </p:nvPicPr>
        <p:blipFill rotWithShape="1">
          <a:blip r:embed="rId4"/>
          <a:srcRect l="9313" t="19551" r="11937" b="17450"/>
          <a:stretch/>
        </p:blipFill>
        <p:spPr>
          <a:xfrm>
            <a:off x="1631504" y="1340768"/>
            <a:ext cx="8640960" cy="4320480"/>
          </a:xfrm>
          <a:prstGeom prst="rect">
            <a:avLst/>
          </a:prstGeom>
          <a:ln w="12700">
            <a:solidFill>
              <a:schemeClr val="tx1"/>
            </a:solidFill>
          </a:ln>
        </p:spPr>
      </p:pic>
      <p:pic>
        <p:nvPicPr>
          <p:cNvPr id="13" name="Picture 9" descr="C:\Documents and Settings\Admin\Мои документы\Мои рисунки\Карти мира\Карта світу обємна.jpg">
            <a:extLst>
              <a:ext uri="{FF2B5EF4-FFF2-40B4-BE49-F238E27FC236}">
                <a16:creationId xmlns:a16="http://schemas.microsoft.com/office/drawing/2014/main" xmlns="" id="{40CDD19C-8DFF-414A-9267-7F63C1B903F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6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108253" y="21644"/>
            <a:ext cx="2207568" cy="1028830"/>
          </a:xfrm>
          <a:prstGeom prst="ellipse">
            <a:avLst/>
          </a:prstGeom>
          <a:solidFill>
            <a:srgbClr val="FFFF00"/>
          </a:solidFill>
          <a:ln>
            <a:noFill/>
          </a:ln>
          <a:effectLst>
            <a:outerShdw blurRad="225425" dist="50800" dir="5220000" algn="ctr">
              <a:srgbClr val="000000">
                <a:alpha val="33000"/>
              </a:srgbClr>
            </a:outerShdw>
            <a:softEdge rad="11250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30586828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2">
            <a:extLst>
              <a:ext uri="{FF2B5EF4-FFF2-40B4-BE49-F238E27FC236}">
                <a16:creationId xmlns:a16="http://schemas.microsoft.com/office/drawing/2014/main" xmlns="" id="{9BD61DB6-C99D-4060-B00C-DBCD94D5821C}"/>
              </a:ext>
            </a:extLst>
          </p:cNvPr>
          <p:cNvPicPr>
            <a:picLocks noGrp="1"/>
          </p:cNvPicPr>
          <p:nvPr>
            <p:ph idx="1"/>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010" t="3172" r="1610" b="10238"/>
          <a:stretch/>
        </p:blipFill>
        <p:spPr>
          <a:xfrm>
            <a:off x="-16432" y="-8530"/>
            <a:ext cx="12192000" cy="6857999"/>
          </a:xfrm>
          <a:solidFill>
            <a:srgbClr val="FFFF00"/>
          </a:solidFill>
        </p:spPr>
      </p:pic>
      <p:pic>
        <p:nvPicPr>
          <p:cNvPr id="20" name="Picture 9" descr="C:\Documents and Settings\Admin\Мои документы\Мои рисунки\Карти мира\Карта світу обємна.jpg">
            <a:extLst>
              <a:ext uri="{FF2B5EF4-FFF2-40B4-BE49-F238E27FC236}">
                <a16:creationId xmlns:a16="http://schemas.microsoft.com/office/drawing/2014/main" xmlns="" id="{C009743A-87BE-41D3-AD47-9715CBAD029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6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910960" y="32165"/>
            <a:ext cx="2186776" cy="1019140"/>
          </a:xfrm>
          <a:prstGeom prst="ellipse">
            <a:avLst/>
          </a:prstGeom>
          <a:solidFill>
            <a:srgbClr val="FFFF00"/>
          </a:solidFill>
          <a:ln>
            <a:noFill/>
          </a:ln>
          <a:effectLst>
            <a:outerShdw blurRad="225425" dist="50800" dir="5220000" algn="ctr">
              <a:srgbClr val="000000">
                <a:alpha val="33000"/>
              </a:srgbClr>
            </a:outerShdw>
            <a:softEdge rad="11250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3" name="Рисунок 2">
            <a:extLst>
              <a:ext uri="{FF2B5EF4-FFF2-40B4-BE49-F238E27FC236}">
                <a16:creationId xmlns:a16="http://schemas.microsoft.com/office/drawing/2014/main" xmlns="" id="{0A3E6C20-CD96-42CF-9767-7E567BCFC8FB}"/>
              </a:ext>
            </a:extLst>
          </p:cNvPr>
          <p:cNvPicPr>
            <a:picLocks noChangeAspect="1"/>
          </p:cNvPicPr>
          <p:nvPr/>
        </p:nvPicPr>
        <p:blipFill rotWithShape="1">
          <a:blip r:embed="rId6"/>
          <a:srcRect l="16532" t="10101" r="59794" b="6373"/>
          <a:stretch/>
        </p:blipFill>
        <p:spPr>
          <a:xfrm>
            <a:off x="6672064" y="324125"/>
            <a:ext cx="2808312" cy="6192688"/>
          </a:xfrm>
          <a:prstGeom prst="rect">
            <a:avLst/>
          </a:prstGeom>
          <a:ln w="12700">
            <a:solidFill>
              <a:schemeClr val="tx1"/>
            </a:solidFill>
          </a:ln>
        </p:spPr>
      </p:pic>
      <p:pic>
        <p:nvPicPr>
          <p:cNvPr id="6" name="Рисунок 5">
            <a:extLst>
              <a:ext uri="{FF2B5EF4-FFF2-40B4-BE49-F238E27FC236}">
                <a16:creationId xmlns:a16="http://schemas.microsoft.com/office/drawing/2014/main" xmlns="" id="{DADDE9A6-FAFA-4B71-BF9F-EC47925F4E0B}"/>
              </a:ext>
            </a:extLst>
          </p:cNvPr>
          <p:cNvPicPr>
            <a:picLocks noChangeAspect="1"/>
          </p:cNvPicPr>
          <p:nvPr/>
        </p:nvPicPr>
        <p:blipFill rotWithShape="1">
          <a:blip r:embed="rId7"/>
          <a:srcRect l="17845" t="32150" r="61156" b="9050"/>
          <a:stretch/>
        </p:blipFill>
        <p:spPr>
          <a:xfrm>
            <a:off x="1703512" y="32165"/>
            <a:ext cx="4032448" cy="6657679"/>
          </a:xfrm>
          <a:prstGeom prst="rect">
            <a:avLst/>
          </a:prstGeom>
          <a:ln w="12700">
            <a:solidFill>
              <a:schemeClr val="tx1"/>
            </a:solidFill>
          </a:ln>
        </p:spPr>
      </p:pic>
      <p:sp>
        <p:nvSpPr>
          <p:cNvPr id="7" name="Прямоугольник 6">
            <a:extLst>
              <a:ext uri="{FF2B5EF4-FFF2-40B4-BE49-F238E27FC236}">
                <a16:creationId xmlns:a16="http://schemas.microsoft.com/office/drawing/2014/main" xmlns="" id="{BC062BAC-8765-4776-AA3B-6B2D89035B0C}"/>
              </a:ext>
            </a:extLst>
          </p:cNvPr>
          <p:cNvSpPr/>
          <p:nvPr/>
        </p:nvSpPr>
        <p:spPr>
          <a:xfrm>
            <a:off x="1847528" y="4077072"/>
            <a:ext cx="3384376" cy="504056"/>
          </a:xfrm>
          <a:prstGeom prst="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a:extLst>
              <a:ext uri="{FF2B5EF4-FFF2-40B4-BE49-F238E27FC236}">
                <a16:creationId xmlns:a16="http://schemas.microsoft.com/office/drawing/2014/main" xmlns="" id="{0DEA54A4-AA73-43B0-8167-68C8D44E3134}"/>
              </a:ext>
            </a:extLst>
          </p:cNvPr>
          <p:cNvSpPr/>
          <p:nvPr/>
        </p:nvSpPr>
        <p:spPr>
          <a:xfrm>
            <a:off x="1754492" y="4554056"/>
            <a:ext cx="3981468" cy="504056"/>
          </a:xfrm>
          <a:prstGeom prst="rect">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xmlns="" id="{B344B331-8DE4-42B5-A22E-8DC96CB5404A}"/>
              </a:ext>
            </a:extLst>
          </p:cNvPr>
          <p:cNvSpPr/>
          <p:nvPr/>
        </p:nvSpPr>
        <p:spPr>
          <a:xfrm>
            <a:off x="1847528" y="1968356"/>
            <a:ext cx="1008112" cy="236508"/>
          </a:xfrm>
          <a:prstGeom prst="rect">
            <a:avLst/>
          </a:prstGeom>
          <a:solidFill>
            <a:srgbClr val="FFFF00">
              <a:alpha val="1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a:extLst>
              <a:ext uri="{FF2B5EF4-FFF2-40B4-BE49-F238E27FC236}">
                <a16:creationId xmlns:a16="http://schemas.microsoft.com/office/drawing/2014/main" xmlns="" id="{7A1D5152-1F0A-465D-B1B5-31AB67BE8AF9}"/>
              </a:ext>
            </a:extLst>
          </p:cNvPr>
          <p:cNvSpPr/>
          <p:nvPr/>
        </p:nvSpPr>
        <p:spPr>
          <a:xfrm>
            <a:off x="2207568" y="2204864"/>
            <a:ext cx="648072" cy="236508"/>
          </a:xfrm>
          <a:prstGeom prst="rect">
            <a:avLst/>
          </a:prstGeom>
          <a:solidFill>
            <a:srgbClr val="FFFF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a:extLst>
              <a:ext uri="{FF2B5EF4-FFF2-40B4-BE49-F238E27FC236}">
                <a16:creationId xmlns:a16="http://schemas.microsoft.com/office/drawing/2014/main" xmlns="" id="{0061E11C-5F2F-44BB-A11E-66E5C8C2C4B2}"/>
              </a:ext>
            </a:extLst>
          </p:cNvPr>
          <p:cNvSpPr/>
          <p:nvPr/>
        </p:nvSpPr>
        <p:spPr>
          <a:xfrm>
            <a:off x="1847528" y="2708920"/>
            <a:ext cx="3744416" cy="1131644"/>
          </a:xfrm>
          <a:prstGeom prst="rect">
            <a:avLst/>
          </a:prstGeom>
          <a:solidFill>
            <a:srgbClr val="FFFF00">
              <a:alpha val="1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Блок-схема: процесс 11">
            <a:extLst>
              <a:ext uri="{FF2B5EF4-FFF2-40B4-BE49-F238E27FC236}">
                <a16:creationId xmlns:a16="http://schemas.microsoft.com/office/drawing/2014/main" xmlns="" id="{D6084100-F021-46DC-8A8D-401EBE4E2C8C}"/>
              </a:ext>
            </a:extLst>
          </p:cNvPr>
          <p:cNvSpPr/>
          <p:nvPr/>
        </p:nvSpPr>
        <p:spPr>
          <a:xfrm>
            <a:off x="6672064" y="764704"/>
            <a:ext cx="2808312" cy="1019140"/>
          </a:xfrm>
          <a:prstGeom prst="flowChartProcess">
            <a:avLst/>
          </a:prstGeom>
          <a:solidFill>
            <a:srgbClr val="FF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Блок-схема: процесс 12">
            <a:extLst>
              <a:ext uri="{FF2B5EF4-FFF2-40B4-BE49-F238E27FC236}">
                <a16:creationId xmlns:a16="http://schemas.microsoft.com/office/drawing/2014/main" xmlns="" id="{2F6836DF-7DB5-4055-8B85-F9CF087B0588}"/>
              </a:ext>
            </a:extLst>
          </p:cNvPr>
          <p:cNvSpPr/>
          <p:nvPr/>
        </p:nvSpPr>
        <p:spPr>
          <a:xfrm>
            <a:off x="6672064" y="1783844"/>
            <a:ext cx="2808312" cy="2056720"/>
          </a:xfrm>
          <a:prstGeom prst="flowChartProcess">
            <a:avLst/>
          </a:prstGeom>
          <a:solidFill>
            <a:srgbClr val="FFFF00">
              <a:alpha val="2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517296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2">
            <a:extLst>
              <a:ext uri="{FF2B5EF4-FFF2-40B4-BE49-F238E27FC236}">
                <a16:creationId xmlns:a16="http://schemas.microsoft.com/office/drawing/2014/main" xmlns="" id="{5AF31661-06AA-4548-A52C-84B33BA8B91D}"/>
              </a:ext>
            </a:extLst>
          </p:cNvPr>
          <p:cNvPicPr>
            <a:picLocks noGrp="1"/>
          </p:cNvPicPr>
          <p:nvPr>
            <p:ph idx="1"/>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010" t="3172" r="1610" b="10238"/>
          <a:stretch/>
        </p:blipFill>
        <p:spPr>
          <a:xfrm>
            <a:off x="0" y="24992"/>
            <a:ext cx="12192000" cy="6857999"/>
          </a:xfrm>
        </p:spPr>
      </p:pic>
      <p:pic>
        <p:nvPicPr>
          <p:cNvPr id="15" name="Picture 9" descr="C:\Documents and Settings\Admin\Мои документы\Мои рисунки\Карти мира\Карта світу обємна.jpg">
            <a:extLst>
              <a:ext uri="{FF2B5EF4-FFF2-40B4-BE49-F238E27FC236}">
                <a16:creationId xmlns:a16="http://schemas.microsoft.com/office/drawing/2014/main" xmlns="" id="{3EE039FF-5AC5-46BC-B39A-BE1F623A93B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6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151724" y="407368"/>
            <a:ext cx="2018492" cy="940712"/>
          </a:xfrm>
          <a:prstGeom prst="ellipse">
            <a:avLst/>
          </a:prstGeom>
          <a:solidFill>
            <a:srgbClr val="FFFF00"/>
          </a:solidFill>
          <a:ln>
            <a:noFill/>
          </a:ln>
          <a:effectLst>
            <a:outerShdw blurRad="225425" dist="50800" dir="5220000" algn="ctr">
              <a:srgbClr val="000000">
                <a:alpha val="33000"/>
              </a:srgbClr>
            </a:outerShdw>
            <a:softEdge rad="11250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6" name="Рисунок 5">
            <a:extLst>
              <a:ext uri="{FF2B5EF4-FFF2-40B4-BE49-F238E27FC236}">
                <a16:creationId xmlns:a16="http://schemas.microsoft.com/office/drawing/2014/main" xmlns="" id="{C7052B2D-68DD-403F-AC52-FAF7FFA2E8BE}"/>
              </a:ext>
            </a:extLst>
          </p:cNvPr>
          <p:cNvPicPr>
            <a:picLocks noChangeAspect="1"/>
          </p:cNvPicPr>
          <p:nvPr/>
        </p:nvPicPr>
        <p:blipFill rotWithShape="1">
          <a:blip r:embed="rId6"/>
          <a:srcRect l="41469" t="10101" r="25063" b="12201"/>
          <a:stretch/>
        </p:blipFill>
        <p:spPr>
          <a:xfrm>
            <a:off x="5276330" y="325408"/>
            <a:ext cx="4752528" cy="6895825"/>
          </a:xfrm>
          <a:prstGeom prst="rect">
            <a:avLst/>
          </a:prstGeom>
          <a:ln w="12700">
            <a:solidFill>
              <a:schemeClr val="tx1"/>
            </a:solidFill>
          </a:ln>
        </p:spPr>
      </p:pic>
      <p:pic>
        <p:nvPicPr>
          <p:cNvPr id="16" name="Рисунок 15">
            <a:extLst>
              <a:ext uri="{FF2B5EF4-FFF2-40B4-BE49-F238E27FC236}">
                <a16:creationId xmlns:a16="http://schemas.microsoft.com/office/drawing/2014/main" xmlns="" id="{5B0043C5-3997-4562-B961-0E582991A31D}"/>
              </a:ext>
            </a:extLst>
          </p:cNvPr>
          <p:cNvPicPr>
            <a:picLocks noChangeAspect="1"/>
          </p:cNvPicPr>
          <p:nvPr/>
        </p:nvPicPr>
        <p:blipFill rotWithShape="1">
          <a:blip r:embed="rId7"/>
          <a:srcRect l="16532" t="10101" r="59794" b="6373"/>
          <a:stretch/>
        </p:blipFill>
        <p:spPr>
          <a:xfrm>
            <a:off x="2160866" y="332656"/>
            <a:ext cx="2808312" cy="6192688"/>
          </a:xfrm>
          <a:prstGeom prst="rect">
            <a:avLst/>
          </a:prstGeom>
          <a:solidFill>
            <a:srgbClr val="FFFF00">
              <a:alpha val="80000"/>
            </a:srgbClr>
          </a:solidFill>
          <a:ln w="12700">
            <a:solidFill>
              <a:schemeClr val="tx1"/>
            </a:solidFill>
          </a:ln>
        </p:spPr>
      </p:pic>
      <p:sp>
        <p:nvSpPr>
          <p:cNvPr id="14" name="Блок-схема: процесс 13">
            <a:extLst>
              <a:ext uri="{FF2B5EF4-FFF2-40B4-BE49-F238E27FC236}">
                <a16:creationId xmlns:a16="http://schemas.microsoft.com/office/drawing/2014/main" xmlns="" id="{A338B02E-8316-4C03-BE51-64C2F9E6630C}"/>
              </a:ext>
            </a:extLst>
          </p:cNvPr>
          <p:cNvSpPr/>
          <p:nvPr/>
        </p:nvSpPr>
        <p:spPr>
          <a:xfrm>
            <a:off x="2153772" y="836712"/>
            <a:ext cx="2783006" cy="2952328"/>
          </a:xfrm>
          <a:prstGeom prst="flowChartProcess">
            <a:avLst/>
          </a:prstGeom>
          <a:solidFill>
            <a:srgbClr val="FFFF00">
              <a:alpha val="1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3855604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2">
            <a:extLst>
              <a:ext uri="{FF2B5EF4-FFF2-40B4-BE49-F238E27FC236}">
                <a16:creationId xmlns:a16="http://schemas.microsoft.com/office/drawing/2014/main" xmlns="" id="{4DDBF02E-7181-45A2-8482-84CE5F27E111}"/>
              </a:ext>
            </a:extLst>
          </p:cNvPr>
          <p:cNvPicPr>
            <a:picLocks noGrp="1"/>
          </p:cNvPicPr>
          <p:nvPr>
            <p:ph idx="1"/>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010" t="3172" r="1610" b="10238"/>
          <a:stretch/>
        </p:blipFill>
        <p:spPr>
          <a:xfrm>
            <a:off x="0" y="0"/>
            <a:ext cx="12192000" cy="6857999"/>
          </a:xfrm>
        </p:spPr>
      </p:pic>
      <p:pic>
        <p:nvPicPr>
          <p:cNvPr id="15" name="Picture 9" descr="C:\Documents and Settings\Admin\Мои документы\Мои рисунки\Карти мира\Карта світу обємна.jpg">
            <a:extLst>
              <a:ext uri="{FF2B5EF4-FFF2-40B4-BE49-F238E27FC236}">
                <a16:creationId xmlns:a16="http://schemas.microsoft.com/office/drawing/2014/main" xmlns="" id="{4D6AF421-6613-49AC-9FC4-54E46AE91EE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6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377665" y="245071"/>
            <a:ext cx="2814335" cy="1311612"/>
          </a:xfrm>
          <a:prstGeom prst="ellipse">
            <a:avLst/>
          </a:prstGeom>
          <a:solidFill>
            <a:srgbClr val="FFFF00"/>
          </a:solidFill>
          <a:ln>
            <a:noFill/>
          </a:ln>
          <a:effectLst>
            <a:outerShdw blurRad="225425" dist="50800" dir="5220000" algn="ctr">
              <a:srgbClr val="000000">
                <a:alpha val="33000"/>
              </a:srgbClr>
            </a:outerShdw>
            <a:softEdge rad="11250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2" name="Рисунок 1">
            <a:extLst>
              <a:ext uri="{FF2B5EF4-FFF2-40B4-BE49-F238E27FC236}">
                <a16:creationId xmlns:a16="http://schemas.microsoft.com/office/drawing/2014/main" xmlns="" id="{C7062D7C-8425-4868-9E78-CF74990975A6}"/>
              </a:ext>
            </a:extLst>
          </p:cNvPr>
          <p:cNvPicPr>
            <a:picLocks noChangeAspect="1"/>
          </p:cNvPicPr>
          <p:nvPr/>
        </p:nvPicPr>
        <p:blipFill rotWithShape="1">
          <a:blip r:embed="rId6"/>
          <a:srcRect l="16532" t="40550" r="18500" b="16401"/>
          <a:stretch/>
        </p:blipFill>
        <p:spPr>
          <a:xfrm>
            <a:off x="1831835" y="1556683"/>
            <a:ext cx="10084896" cy="4176573"/>
          </a:xfrm>
          <a:prstGeom prst="rect">
            <a:avLst/>
          </a:prstGeom>
          <a:ln w="12700">
            <a:solidFill>
              <a:schemeClr val="tx1"/>
            </a:solidFill>
          </a:ln>
        </p:spPr>
      </p:pic>
    </p:spTree>
    <p:extLst>
      <p:ext uri="{BB962C8B-B14F-4D97-AF65-F5344CB8AC3E}">
        <p14:creationId xmlns:p14="http://schemas.microsoft.com/office/powerpoint/2010/main" val="8236811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2">
            <a:extLst>
              <a:ext uri="{FF2B5EF4-FFF2-40B4-BE49-F238E27FC236}">
                <a16:creationId xmlns:a16="http://schemas.microsoft.com/office/drawing/2014/main" xmlns="" id="{8A122B25-C1C5-476F-B4D1-C9C150B54A20}"/>
              </a:ext>
            </a:extLst>
          </p:cNvPr>
          <p:cNvPicPr>
            <a:picLocks noGrp="1"/>
          </p:cNvPicPr>
          <p:nvPr>
            <p:ph idx="1"/>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010" t="3172" r="1610" b="10238"/>
          <a:stretch/>
        </p:blipFill>
        <p:spPr>
          <a:xfrm>
            <a:off x="279" y="0"/>
            <a:ext cx="12192000" cy="6857999"/>
          </a:xfrm>
        </p:spPr>
      </p:pic>
      <p:sp>
        <p:nvSpPr>
          <p:cNvPr id="11" name="Прямоугольник 10">
            <a:extLst>
              <a:ext uri="{FF2B5EF4-FFF2-40B4-BE49-F238E27FC236}">
                <a16:creationId xmlns:a16="http://schemas.microsoft.com/office/drawing/2014/main" xmlns="" id="{54917117-D048-4900-BD0C-2CF38D22B277}"/>
              </a:ext>
            </a:extLst>
          </p:cNvPr>
          <p:cNvSpPr/>
          <p:nvPr/>
        </p:nvSpPr>
        <p:spPr>
          <a:xfrm>
            <a:off x="6050281" y="5708911"/>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6" name="Picture 9" descr="C:\Documents and Settings\Admin\Мои документы\Мои рисунки\Карти мира\Карта світу обємна.jpg">
            <a:extLst>
              <a:ext uri="{FF2B5EF4-FFF2-40B4-BE49-F238E27FC236}">
                <a16:creationId xmlns:a16="http://schemas.microsoft.com/office/drawing/2014/main" xmlns="" id="{2DDC65D5-ACC8-4AE1-81EC-108275A98C8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6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225617" y="0"/>
            <a:ext cx="1847528" cy="861035"/>
          </a:xfrm>
          <a:prstGeom prst="ellipse">
            <a:avLst/>
          </a:prstGeom>
          <a:solidFill>
            <a:srgbClr val="FFFF00"/>
          </a:solidFill>
          <a:ln>
            <a:noFill/>
          </a:ln>
          <a:effectLst>
            <a:outerShdw blurRad="225425" dist="50800" dir="5220000" algn="ctr">
              <a:srgbClr val="000000">
                <a:alpha val="33000"/>
              </a:srgbClr>
            </a:outerShdw>
            <a:softEdge rad="11250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9" name="Рисунок 8">
            <a:extLst>
              <a:ext uri="{FF2B5EF4-FFF2-40B4-BE49-F238E27FC236}">
                <a16:creationId xmlns:a16="http://schemas.microsoft.com/office/drawing/2014/main" xmlns="" id="{DBC9D59B-7AD7-4BC4-81A3-69F9944150B7}"/>
              </a:ext>
            </a:extLst>
          </p:cNvPr>
          <p:cNvPicPr>
            <a:picLocks noChangeAspect="1"/>
          </p:cNvPicPr>
          <p:nvPr/>
        </p:nvPicPr>
        <p:blipFill rotWithShape="1">
          <a:blip r:embed="rId6"/>
          <a:srcRect l="9970" t="12556" r="12365" b="12200"/>
          <a:stretch/>
        </p:blipFill>
        <p:spPr>
          <a:xfrm>
            <a:off x="1703512" y="861034"/>
            <a:ext cx="8759944" cy="5304269"/>
          </a:xfrm>
          <a:prstGeom prst="rect">
            <a:avLst/>
          </a:prstGeom>
          <a:ln w="12700">
            <a:solidFill>
              <a:schemeClr val="tx1"/>
            </a:solidFill>
          </a:ln>
        </p:spPr>
      </p:pic>
    </p:spTree>
    <p:extLst>
      <p:ext uri="{BB962C8B-B14F-4D97-AF65-F5344CB8AC3E}">
        <p14:creationId xmlns:p14="http://schemas.microsoft.com/office/powerpoint/2010/main" val="9156951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2">
            <a:extLst>
              <a:ext uri="{FF2B5EF4-FFF2-40B4-BE49-F238E27FC236}">
                <a16:creationId xmlns:a16="http://schemas.microsoft.com/office/drawing/2014/main" xmlns="" id="{D766853E-1F31-455A-B60F-A30035E7F307}"/>
              </a:ext>
            </a:extLst>
          </p:cNvPr>
          <p:cNvPicPr>
            <a:picLocks noGrp="1"/>
          </p:cNvPicPr>
          <p:nvPr>
            <p:ph idx="1"/>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010" t="3172" r="1610" b="10238"/>
          <a:stretch/>
        </p:blipFill>
        <p:spPr>
          <a:xfrm>
            <a:off x="13867" y="0"/>
            <a:ext cx="12192000" cy="6857999"/>
          </a:xfrm>
        </p:spPr>
      </p:pic>
      <p:pic>
        <p:nvPicPr>
          <p:cNvPr id="15" name="Picture 9" descr="C:\Documents and Settings\Admin\Мои документы\Мои рисунки\Карти мира\Карта світу обємна.jpg">
            <a:extLst>
              <a:ext uri="{FF2B5EF4-FFF2-40B4-BE49-F238E27FC236}">
                <a16:creationId xmlns:a16="http://schemas.microsoft.com/office/drawing/2014/main" xmlns="" id="{0B6F5966-A92A-4104-88AF-1AB0B6BDEFA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6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012379" y="245071"/>
            <a:ext cx="2179621" cy="1015806"/>
          </a:xfrm>
          <a:prstGeom prst="ellipse">
            <a:avLst/>
          </a:prstGeom>
          <a:solidFill>
            <a:srgbClr val="FFFF00"/>
          </a:solidFill>
          <a:ln>
            <a:noFill/>
          </a:ln>
          <a:effectLst>
            <a:outerShdw blurRad="225425" dist="50800" dir="5220000" algn="ctr">
              <a:srgbClr val="000000">
                <a:alpha val="33000"/>
              </a:srgbClr>
            </a:outerShdw>
            <a:softEdge rad="11250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8" name="Рисунок 17">
            <a:extLst>
              <a:ext uri="{FF2B5EF4-FFF2-40B4-BE49-F238E27FC236}">
                <a16:creationId xmlns:a16="http://schemas.microsoft.com/office/drawing/2014/main" xmlns="" id="{3EA3A6FB-A04E-4862-9CE2-4CE6269CC9CC}"/>
              </a:ext>
            </a:extLst>
          </p:cNvPr>
          <p:cNvPicPr>
            <a:picLocks noChangeAspect="1"/>
          </p:cNvPicPr>
          <p:nvPr/>
        </p:nvPicPr>
        <p:blipFill rotWithShape="1">
          <a:blip r:embed="rId6"/>
          <a:srcRect l="9313" t="27951" r="11937" b="13250"/>
          <a:stretch/>
        </p:blipFill>
        <p:spPr>
          <a:xfrm>
            <a:off x="1631504" y="1505948"/>
            <a:ext cx="9521426" cy="4443332"/>
          </a:xfrm>
          <a:prstGeom prst="rect">
            <a:avLst/>
          </a:prstGeom>
          <a:ln w="12700">
            <a:solidFill>
              <a:schemeClr val="tx1"/>
            </a:solidFill>
          </a:ln>
        </p:spPr>
      </p:pic>
    </p:spTree>
    <p:extLst>
      <p:ext uri="{BB962C8B-B14F-4D97-AF65-F5344CB8AC3E}">
        <p14:creationId xmlns:p14="http://schemas.microsoft.com/office/powerpoint/2010/main" val="28232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2">
            <a:extLst>
              <a:ext uri="{FF2B5EF4-FFF2-40B4-BE49-F238E27FC236}">
                <a16:creationId xmlns:a16="http://schemas.microsoft.com/office/drawing/2014/main" xmlns="" id="{0DD19372-1CDC-412C-AADE-EDCEAB997386}"/>
              </a:ext>
            </a:extLst>
          </p:cNvPr>
          <p:cNvPicPr>
            <a:picLocks/>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1010" t="3172" r="1610" b="10238"/>
          <a:stretch/>
        </p:blipFill>
        <p:spPr>
          <a:xfrm>
            <a:off x="0" y="0"/>
            <a:ext cx="12192000" cy="6857999"/>
          </a:xfrm>
          <a:prstGeom prst="rect">
            <a:avLst/>
          </a:prstGeom>
        </p:spPr>
      </p:pic>
      <p:sp>
        <p:nvSpPr>
          <p:cNvPr id="9" name="Выноска: стрелка вправо 8">
            <a:extLst>
              <a:ext uri="{FF2B5EF4-FFF2-40B4-BE49-F238E27FC236}">
                <a16:creationId xmlns:a16="http://schemas.microsoft.com/office/drawing/2014/main" xmlns="" id="{4891D7ED-5C0C-4964-981A-D999A6C8EED7}"/>
              </a:ext>
            </a:extLst>
          </p:cNvPr>
          <p:cNvSpPr/>
          <p:nvPr/>
        </p:nvSpPr>
        <p:spPr>
          <a:xfrm>
            <a:off x="1343472" y="390526"/>
            <a:ext cx="5424343" cy="3294898"/>
          </a:xfrm>
          <a:prstGeom prst="rightArrowCallout">
            <a:avLst/>
          </a:prstGeom>
          <a:solidFill>
            <a:srgbClr val="D81861"/>
          </a:solidFill>
          <a:ln>
            <a:solidFill>
              <a:srgbClr val="C00000"/>
            </a:solidFill>
          </a:ln>
          <a:scene3d>
            <a:camera prst="perspectiveContrastingRightFacing"/>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b="1" dirty="0">
                <a:solidFill>
                  <a:srgbClr val="FFFF00"/>
                </a:solidFill>
              </a:rPr>
              <a:t>Законом України «Про освіту», визначено </a:t>
            </a:r>
            <a:r>
              <a:rPr lang="uk-UA" sz="2800" b="1" i="1" dirty="0">
                <a:solidFill>
                  <a:srgbClr val="FFFF00"/>
                </a:solidFill>
              </a:rPr>
              <a:t>мету повної загальної середньої освіти</a:t>
            </a:r>
            <a:r>
              <a:rPr lang="uk-UA" sz="2800" b="1" dirty="0">
                <a:solidFill>
                  <a:srgbClr val="FFFF00"/>
                </a:solidFill>
              </a:rPr>
              <a:t> </a:t>
            </a:r>
            <a:endParaRPr lang="ru-RU" sz="2800" b="1" dirty="0">
              <a:solidFill>
                <a:srgbClr val="FFFF00"/>
              </a:solidFill>
              <a:latin typeface="Arial Black" panose="020B0A04020102020204" pitchFamily="34" charset="0"/>
            </a:endParaRPr>
          </a:p>
        </p:txBody>
      </p:sp>
      <p:sp>
        <p:nvSpPr>
          <p:cNvPr id="2" name="Свиток: вертикальный 1">
            <a:extLst>
              <a:ext uri="{FF2B5EF4-FFF2-40B4-BE49-F238E27FC236}">
                <a16:creationId xmlns:a16="http://schemas.microsoft.com/office/drawing/2014/main" xmlns="" id="{03C24CC8-6456-4EAB-B230-FB5EAAA84F8C}"/>
              </a:ext>
            </a:extLst>
          </p:cNvPr>
          <p:cNvSpPr/>
          <p:nvPr/>
        </p:nvSpPr>
        <p:spPr>
          <a:xfrm>
            <a:off x="4999328" y="414251"/>
            <a:ext cx="6480720" cy="5904656"/>
          </a:xfrm>
          <a:prstGeom prst="verticalScroll">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a:solidFill>
                  <a:srgbClr val="FFFF00"/>
                </a:solidFill>
              </a:rPr>
              <a:t>всебічний розвиток, виховання і соціалізація особистості, яка здатна до життя в суспільстві та цивілізованої взаємодії з природою, має прагнення до самовдосконалення і навчання впродовж життя, готова до свідомого життєвого вибору та самореалізації, відповідальності, трудової діяльності та громадянської активності</a:t>
            </a:r>
            <a:endParaRPr lang="ru-RU" sz="2400" b="1" dirty="0">
              <a:solidFill>
                <a:srgbClr val="FFFF00"/>
              </a:solidFill>
            </a:endParaRPr>
          </a:p>
        </p:txBody>
      </p:sp>
      <p:pic>
        <p:nvPicPr>
          <p:cNvPr id="7" name="Рисунок 6">
            <a:extLst>
              <a:ext uri="{FF2B5EF4-FFF2-40B4-BE49-F238E27FC236}">
                <a16:creationId xmlns:a16="http://schemas.microsoft.com/office/drawing/2014/main" xmlns="" id="{62413AFF-9442-4BCE-8E2E-5677999503E5}"/>
              </a:ext>
            </a:extLst>
          </p:cNvPr>
          <p:cNvPicPr>
            <a:picLocks noChangeAspect="1"/>
          </p:cNvPicPr>
          <p:nvPr/>
        </p:nvPicPr>
        <p:blipFill>
          <a:blip r:embed="rId5"/>
          <a:stretch>
            <a:fillRect/>
          </a:stretch>
        </p:blipFill>
        <p:spPr>
          <a:xfrm>
            <a:off x="0" y="4075950"/>
            <a:ext cx="4056191" cy="2703071"/>
          </a:xfrm>
          <a:prstGeom prst="rect">
            <a:avLst/>
          </a:prstGeom>
          <a:scene3d>
            <a:camera prst="orthographicFront"/>
            <a:lightRig rig="threePt" dir="t"/>
          </a:scene3d>
          <a:sp3d>
            <a:bevelT/>
          </a:sp3d>
        </p:spPr>
      </p:pic>
    </p:spTree>
    <p:extLst>
      <p:ext uri="{BB962C8B-B14F-4D97-AF65-F5344CB8AC3E}">
        <p14:creationId xmlns:p14="http://schemas.microsoft.com/office/powerpoint/2010/main" val="6986248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2">
            <a:extLst>
              <a:ext uri="{FF2B5EF4-FFF2-40B4-BE49-F238E27FC236}">
                <a16:creationId xmlns:a16="http://schemas.microsoft.com/office/drawing/2014/main" xmlns="" id="{CA8016B9-C585-42AA-A347-837AF76C233F}"/>
              </a:ext>
            </a:extLst>
          </p:cNvPr>
          <p:cNvPicPr>
            <a:picLocks noGrp="1"/>
          </p:cNvPicPr>
          <p:nvPr>
            <p:ph idx="1"/>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010" t="3172" r="1610" b="10238"/>
          <a:stretch/>
        </p:blipFill>
        <p:spPr>
          <a:xfrm>
            <a:off x="0" y="0"/>
            <a:ext cx="12192000" cy="6857999"/>
          </a:xfrm>
        </p:spPr>
      </p:pic>
      <p:pic>
        <p:nvPicPr>
          <p:cNvPr id="18" name="Picture 9" descr="C:\Documents and Settings\Admin\Мои документы\Мои рисунки\Карти мира\Карта світу обємна.jpg">
            <a:extLst>
              <a:ext uri="{FF2B5EF4-FFF2-40B4-BE49-F238E27FC236}">
                <a16:creationId xmlns:a16="http://schemas.microsoft.com/office/drawing/2014/main" xmlns="" id="{5BEC89E9-4754-49E4-B104-B58AA2FEBE0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6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377665" y="245071"/>
            <a:ext cx="2814335" cy="1311612"/>
          </a:xfrm>
          <a:prstGeom prst="ellipse">
            <a:avLst/>
          </a:prstGeom>
          <a:solidFill>
            <a:srgbClr val="FFFF00"/>
          </a:solidFill>
          <a:ln>
            <a:noFill/>
          </a:ln>
          <a:effectLst>
            <a:outerShdw blurRad="225425" dist="50800" dir="5220000" algn="ctr">
              <a:srgbClr val="000000">
                <a:alpha val="33000"/>
              </a:srgbClr>
            </a:outerShdw>
            <a:softEdge rad="11250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2" name="Рисунок 1">
            <a:extLst>
              <a:ext uri="{FF2B5EF4-FFF2-40B4-BE49-F238E27FC236}">
                <a16:creationId xmlns:a16="http://schemas.microsoft.com/office/drawing/2014/main" xmlns="" id="{FB841D93-C8C1-4ECA-92AD-78B9F28AE177}"/>
              </a:ext>
            </a:extLst>
          </p:cNvPr>
          <p:cNvPicPr>
            <a:picLocks noChangeAspect="1"/>
          </p:cNvPicPr>
          <p:nvPr/>
        </p:nvPicPr>
        <p:blipFill rotWithShape="1">
          <a:blip r:embed="rId6"/>
          <a:srcRect l="15875" t="9051" r="17844" b="5901"/>
          <a:stretch/>
        </p:blipFill>
        <p:spPr>
          <a:xfrm>
            <a:off x="1847528" y="620688"/>
            <a:ext cx="7272808" cy="5832648"/>
          </a:xfrm>
          <a:prstGeom prst="rect">
            <a:avLst/>
          </a:prstGeom>
          <a:ln w="12700">
            <a:solidFill>
              <a:schemeClr val="tx1"/>
            </a:solidFill>
          </a:ln>
        </p:spPr>
      </p:pic>
    </p:spTree>
    <p:extLst>
      <p:ext uri="{BB962C8B-B14F-4D97-AF65-F5344CB8AC3E}">
        <p14:creationId xmlns:p14="http://schemas.microsoft.com/office/powerpoint/2010/main" val="1690130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2">
            <a:extLst>
              <a:ext uri="{FF2B5EF4-FFF2-40B4-BE49-F238E27FC236}">
                <a16:creationId xmlns:a16="http://schemas.microsoft.com/office/drawing/2014/main" xmlns="" id="{98A6696B-2923-4175-BBFC-D3934DFDBA31}"/>
              </a:ext>
            </a:extLst>
          </p:cNvPr>
          <p:cNvPicPr>
            <a:picLocks noGrp="1"/>
          </p:cNvPicPr>
          <p:nvPr>
            <p:ph idx="1"/>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010" t="3172" r="1610" b="10238"/>
          <a:stretch/>
        </p:blipFill>
        <p:spPr>
          <a:xfrm>
            <a:off x="0" y="0"/>
            <a:ext cx="12192000" cy="6857999"/>
          </a:xfrm>
        </p:spPr>
      </p:pic>
      <p:pic>
        <p:nvPicPr>
          <p:cNvPr id="8" name="Picture 9" descr="C:\Documents and Settings\Admin\Мои документы\Мои рисунки\Карти мира\Карта світу обємна.jpg">
            <a:extLst>
              <a:ext uri="{FF2B5EF4-FFF2-40B4-BE49-F238E27FC236}">
                <a16:creationId xmlns:a16="http://schemas.microsoft.com/office/drawing/2014/main" xmlns="" id="{96F5A1B7-DE98-49E6-93D6-2AFB2A86B6F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6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624392" y="188640"/>
            <a:ext cx="2814335" cy="1311612"/>
          </a:xfrm>
          <a:prstGeom prst="ellipse">
            <a:avLst/>
          </a:prstGeom>
          <a:solidFill>
            <a:srgbClr val="FFFF00"/>
          </a:solidFill>
          <a:ln>
            <a:noFill/>
          </a:ln>
          <a:effectLst>
            <a:outerShdw blurRad="225425" dist="50800" dir="5220000" algn="ctr">
              <a:srgbClr val="000000">
                <a:alpha val="33000"/>
              </a:srgbClr>
            </a:outerShdw>
            <a:softEdge rad="11250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2" name="Рисунок 1">
            <a:extLst>
              <a:ext uri="{FF2B5EF4-FFF2-40B4-BE49-F238E27FC236}">
                <a16:creationId xmlns:a16="http://schemas.microsoft.com/office/drawing/2014/main" xmlns="" id="{BBBDF56F-5303-4771-B217-641DDE42BE13}"/>
              </a:ext>
            </a:extLst>
          </p:cNvPr>
          <p:cNvPicPr>
            <a:picLocks noChangeAspect="1"/>
          </p:cNvPicPr>
          <p:nvPr/>
        </p:nvPicPr>
        <p:blipFill rotWithShape="1">
          <a:blip r:embed="rId6"/>
          <a:srcRect l="9313" t="14301" r="11281" b="43700"/>
          <a:stretch/>
        </p:blipFill>
        <p:spPr>
          <a:xfrm>
            <a:off x="767408" y="2060848"/>
            <a:ext cx="11326858" cy="3744416"/>
          </a:xfrm>
          <a:prstGeom prst="rect">
            <a:avLst/>
          </a:prstGeom>
          <a:ln w="12700">
            <a:solidFill>
              <a:schemeClr val="tx1"/>
            </a:solidFill>
          </a:ln>
        </p:spPr>
      </p:pic>
    </p:spTree>
    <p:extLst>
      <p:ext uri="{BB962C8B-B14F-4D97-AF65-F5344CB8AC3E}">
        <p14:creationId xmlns:p14="http://schemas.microsoft.com/office/powerpoint/2010/main" val="15117612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2">
            <a:extLst>
              <a:ext uri="{FF2B5EF4-FFF2-40B4-BE49-F238E27FC236}">
                <a16:creationId xmlns:a16="http://schemas.microsoft.com/office/drawing/2014/main" xmlns="" id="{BB908892-56D5-4547-AC80-48D0EADE9E8C}"/>
              </a:ext>
            </a:extLst>
          </p:cNvPr>
          <p:cNvPicPr>
            <a:picLocks noGrp="1"/>
          </p:cNvPicPr>
          <p:nvPr>
            <p:ph idx="1"/>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010" t="3172" r="1610" b="10238"/>
          <a:stretch/>
        </p:blipFill>
        <p:spPr>
          <a:xfrm>
            <a:off x="0" y="0"/>
            <a:ext cx="12192000" cy="6857999"/>
          </a:xfrm>
        </p:spPr>
      </p:pic>
      <p:pic>
        <p:nvPicPr>
          <p:cNvPr id="13" name="Picture 9" descr="C:\Documents and Settings\Admin\Мои документы\Мои рисунки\Карти мира\Карта світу обємна.jpg">
            <a:extLst>
              <a:ext uri="{FF2B5EF4-FFF2-40B4-BE49-F238E27FC236}">
                <a16:creationId xmlns:a16="http://schemas.microsoft.com/office/drawing/2014/main" xmlns="" id="{5C0024A4-A75E-414F-8EE1-A3875012D51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6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378488" y="404664"/>
            <a:ext cx="1728192" cy="805419"/>
          </a:xfrm>
          <a:prstGeom prst="ellipse">
            <a:avLst/>
          </a:prstGeom>
          <a:solidFill>
            <a:srgbClr val="FFFF00"/>
          </a:solidFill>
          <a:ln>
            <a:noFill/>
          </a:ln>
          <a:effectLst>
            <a:outerShdw blurRad="225425" dist="50800" dir="5220000" algn="ctr">
              <a:srgbClr val="000000">
                <a:alpha val="33000"/>
              </a:srgbClr>
            </a:outerShdw>
            <a:softEdge rad="11250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3" name="Рисунок 2">
            <a:extLst>
              <a:ext uri="{FF2B5EF4-FFF2-40B4-BE49-F238E27FC236}">
                <a16:creationId xmlns:a16="http://schemas.microsoft.com/office/drawing/2014/main" xmlns="" id="{FC9D4F52-7F44-43CC-B9AE-EC7455E8E042}"/>
              </a:ext>
            </a:extLst>
          </p:cNvPr>
          <p:cNvPicPr>
            <a:picLocks noChangeAspect="1"/>
          </p:cNvPicPr>
          <p:nvPr/>
        </p:nvPicPr>
        <p:blipFill rotWithShape="1">
          <a:blip r:embed="rId6"/>
          <a:srcRect l="9970" t="12201" r="12594" b="17451"/>
          <a:stretch/>
        </p:blipFill>
        <p:spPr>
          <a:xfrm>
            <a:off x="1844304" y="1979479"/>
            <a:ext cx="8503392" cy="4828198"/>
          </a:xfrm>
          <a:prstGeom prst="rect">
            <a:avLst/>
          </a:prstGeom>
          <a:ln w="12700">
            <a:solidFill>
              <a:schemeClr val="tx1"/>
            </a:solidFill>
          </a:ln>
        </p:spPr>
      </p:pic>
      <p:pic>
        <p:nvPicPr>
          <p:cNvPr id="8" name="Рисунок 7">
            <a:extLst>
              <a:ext uri="{FF2B5EF4-FFF2-40B4-BE49-F238E27FC236}">
                <a16:creationId xmlns:a16="http://schemas.microsoft.com/office/drawing/2014/main" xmlns="" id="{1FA1C09C-74E5-412D-8A67-EDDE98599801}"/>
              </a:ext>
            </a:extLst>
          </p:cNvPr>
          <p:cNvPicPr>
            <a:picLocks noChangeAspect="1"/>
          </p:cNvPicPr>
          <p:nvPr/>
        </p:nvPicPr>
        <p:blipFill rotWithShape="1">
          <a:blip r:embed="rId7"/>
          <a:srcRect l="9910" t="58399" r="12594" b="9051"/>
          <a:stretch/>
        </p:blipFill>
        <p:spPr>
          <a:xfrm>
            <a:off x="1844304" y="74731"/>
            <a:ext cx="8503392" cy="2175539"/>
          </a:xfrm>
          <a:prstGeom prst="rect">
            <a:avLst/>
          </a:prstGeom>
          <a:ln w="12700">
            <a:solidFill>
              <a:schemeClr val="tx1"/>
            </a:solidFill>
          </a:ln>
        </p:spPr>
      </p:pic>
    </p:spTree>
    <p:extLst>
      <p:ext uri="{BB962C8B-B14F-4D97-AF65-F5344CB8AC3E}">
        <p14:creationId xmlns:p14="http://schemas.microsoft.com/office/powerpoint/2010/main" val="1203391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Объект 2">
            <a:extLst>
              <a:ext uri="{FF2B5EF4-FFF2-40B4-BE49-F238E27FC236}">
                <a16:creationId xmlns:a16="http://schemas.microsoft.com/office/drawing/2014/main" xmlns="" id="{9B3BB6EE-4AA3-49E8-9F04-011A122082C4}"/>
              </a:ext>
            </a:extLst>
          </p:cNvPr>
          <p:cNvPicPr>
            <a:picLocks noGrp="1"/>
          </p:cNvPicPr>
          <p:nvPr>
            <p:ph idx="1"/>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010" t="3172" r="1610" b="10238"/>
          <a:stretch/>
        </p:blipFill>
        <p:spPr>
          <a:xfrm>
            <a:off x="7669" y="0"/>
            <a:ext cx="12192000" cy="6857999"/>
          </a:xfrm>
        </p:spPr>
      </p:pic>
      <p:pic>
        <p:nvPicPr>
          <p:cNvPr id="10" name="Picture 9" descr="C:\Documents and Settings\Admin\Мои документы\Мои рисунки\Карти мира\Карта світу обємна.jpg">
            <a:extLst>
              <a:ext uri="{FF2B5EF4-FFF2-40B4-BE49-F238E27FC236}">
                <a16:creationId xmlns:a16="http://schemas.microsoft.com/office/drawing/2014/main" xmlns="" id="{BF961964-F0EF-4B82-8ADA-0CA05448214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6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137627" y="180091"/>
            <a:ext cx="2063745" cy="961802"/>
          </a:xfrm>
          <a:prstGeom prst="ellipse">
            <a:avLst/>
          </a:prstGeom>
          <a:solidFill>
            <a:srgbClr val="FFFF00"/>
          </a:solidFill>
          <a:ln>
            <a:noFill/>
          </a:ln>
          <a:effectLst>
            <a:outerShdw blurRad="225425" dist="50800" dir="5220000" algn="ctr">
              <a:srgbClr val="000000">
                <a:alpha val="33000"/>
              </a:srgbClr>
            </a:outerShdw>
            <a:softEdge rad="11250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9" name="Рисунок 8">
            <a:extLst>
              <a:ext uri="{FF2B5EF4-FFF2-40B4-BE49-F238E27FC236}">
                <a16:creationId xmlns:a16="http://schemas.microsoft.com/office/drawing/2014/main" xmlns="" id="{05BB5138-635F-4E47-8DF9-9CAFAFDDE023}"/>
              </a:ext>
            </a:extLst>
          </p:cNvPr>
          <p:cNvPicPr>
            <a:picLocks noChangeAspect="1"/>
          </p:cNvPicPr>
          <p:nvPr/>
        </p:nvPicPr>
        <p:blipFill rotWithShape="1">
          <a:blip r:embed="rId6"/>
          <a:srcRect l="9313" t="15350" r="11281" b="8001"/>
          <a:stretch/>
        </p:blipFill>
        <p:spPr>
          <a:xfrm>
            <a:off x="2279576" y="1238881"/>
            <a:ext cx="8712968" cy="5256584"/>
          </a:xfrm>
          <a:prstGeom prst="rect">
            <a:avLst/>
          </a:prstGeom>
          <a:ln w="12700">
            <a:solidFill>
              <a:schemeClr val="tx1"/>
            </a:solidFill>
          </a:ln>
        </p:spPr>
      </p:pic>
      <p:pic>
        <p:nvPicPr>
          <p:cNvPr id="5" name="Рисунок 4">
            <a:extLst>
              <a:ext uri="{FF2B5EF4-FFF2-40B4-BE49-F238E27FC236}">
                <a16:creationId xmlns:a16="http://schemas.microsoft.com/office/drawing/2014/main" xmlns="" id="{0360D483-8B2F-46D7-8CA8-77E4D6D950C6}"/>
              </a:ext>
            </a:extLst>
          </p:cNvPr>
          <p:cNvPicPr>
            <a:picLocks noChangeAspect="1"/>
          </p:cNvPicPr>
          <p:nvPr/>
        </p:nvPicPr>
        <p:blipFill>
          <a:blip r:embed="rId7"/>
          <a:stretch>
            <a:fillRect/>
          </a:stretch>
        </p:blipFill>
        <p:spPr>
          <a:xfrm>
            <a:off x="263352" y="4365104"/>
            <a:ext cx="2134306" cy="2265730"/>
          </a:xfrm>
          <a:prstGeom prst="rect">
            <a:avLst/>
          </a:prstGeom>
          <a:effectLst>
            <a:softEdge rad="317500"/>
          </a:effectLst>
        </p:spPr>
      </p:pic>
    </p:spTree>
    <p:extLst>
      <p:ext uri="{BB962C8B-B14F-4D97-AF65-F5344CB8AC3E}">
        <p14:creationId xmlns:p14="http://schemas.microsoft.com/office/powerpoint/2010/main" val="2908219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Объект 2">
            <a:extLst>
              <a:ext uri="{FF2B5EF4-FFF2-40B4-BE49-F238E27FC236}">
                <a16:creationId xmlns:a16="http://schemas.microsoft.com/office/drawing/2014/main" xmlns="" id="{D99A200A-753A-4597-A311-53A455841BC7}"/>
              </a:ext>
            </a:extLst>
          </p:cNvPr>
          <p:cNvPicPr>
            <a:picLocks noGrp="1"/>
          </p:cNvPicPr>
          <p:nvPr>
            <p:ph idx="1"/>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010" t="3172" r="1610" b="10238"/>
          <a:stretch/>
        </p:blipFill>
        <p:spPr>
          <a:xfrm>
            <a:off x="0" y="0"/>
            <a:ext cx="12192000" cy="6857999"/>
          </a:xfrm>
        </p:spPr>
      </p:pic>
      <p:pic>
        <p:nvPicPr>
          <p:cNvPr id="9" name="Рисунок 8">
            <a:extLst>
              <a:ext uri="{FF2B5EF4-FFF2-40B4-BE49-F238E27FC236}">
                <a16:creationId xmlns:a16="http://schemas.microsoft.com/office/drawing/2014/main" xmlns="" id="{5B893AEF-2A1C-4E3B-A7EF-76622B6B9C5F}"/>
              </a:ext>
            </a:extLst>
          </p:cNvPr>
          <p:cNvPicPr>
            <a:picLocks noChangeAspect="1"/>
          </p:cNvPicPr>
          <p:nvPr/>
        </p:nvPicPr>
        <p:blipFill>
          <a:blip r:embed="rId4"/>
          <a:stretch>
            <a:fillRect/>
          </a:stretch>
        </p:blipFill>
        <p:spPr>
          <a:xfrm flipH="1">
            <a:off x="9984431" y="-103428"/>
            <a:ext cx="2050513" cy="2563634"/>
          </a:xfrm>
          <a:prstGeom prst="rect">
            <a:avLst/>
          </a:prstGeom>
          <a:effectLst>
            <a:softEdge rad="317500"/>
          </a:effectLst>
        </p:spPr>
      </p:pic>
      <p:pic>
        <p:nvPicPr>
          <p:cNvPr id="4" name="Рисунок 3">
            <a:extLst>
              <a:ext uri="{FF2B5EF4-FFF2-40B4-BE49-F238E27FC236}">
                <a16:creationId xmlns:a16="http://schemas.microsoft.com/office/drawing/2014/main" xmlns="" id="{B35011CB-2E3A-4425-943E-8F4EFA48455D}"/>
              </a:ext>
            </a:extLst>
          </p:cNvPr>
          <p:cNvPicPr>
            <a:picLocks noChangeAspect="1"/>
          </p:cNvPicPr>
          <p:nvPr/>
        </p:nvPicPr>
        <p:blipFill rotWithShape="1">
          <a:blip r:embed="rId5"/>
          <a:srcRect l="10626" t="50000" r="12593" b="16400"/>
          <a:stretch/>
        </p:blipFill>
        <p:spPr>
          <a:xfrm>
            <a:off x="983432" y="2436292"/>
            <a:ext cx="10736073" cy="2936362"/>
          </a:xfrm>
          <a:prstGeom prst="rect">
            <a:avLst/>
          </a:prstGeom>
          <a:ln w="12700">
            <a:solidFill>
              <a:schemeClr val="tx1"/>
            </a:solidFill>
          </a:ln>
        </p:spPr>
      </p:pic>
    </p:spTree>
    <p:extLst>
      <p:ext uri="{BB962C8B-B14F-4D97-AF65-F5344CB8AC3E}">
        <p14:creationId xmlns:p14="http://schemas.microsoft.com/office/powerpoint/2010/main" val="3074230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Объект 2">
            <a:extLst>
              <a:ext uri="{FF2B5EF4-FFF2-40B4-BE49-F238E27FC236}">
                <a16:creationId xmlns:a16="http://schemas.microsoft.com/office/drawing/2014/main" xmlns="" id="{0D532A66-FF20-4850-B5D2-D690ABA8BDEA}"/>
              </a:ext>
            </a:extLst>
          </p:cNvPr>
          <p:cNvPicPr>
            <a:picLocks noGrp="1"/>
          </p:cNvPicPr>
          <p:nvPr>
            <p:ph idx="1"/>
          </p:nvPr>
        </p:nvPicPr>
        <p:blipFill rotWithShape="1">
          <a:blip r:embed="rId2">
            <a:extLst>
              <a:ext uri="{28A0092B-C50C-407E-A947-70E740481C1C}">
                <a14:useLocalDpi xmlns:a14="http://schemas.microsoft.com/office/drawing/2010/main" val="0"/>
              </a:ext>
            </a:extLst>
          </a:blip>
          <a:srcRect l="1010" t="3172" r="1610" b="10238"/>
          <a:stretch/>
        </p:blipFill>
        <p:spPr>
          <a:xfrm>
            <a:off x="0" y="0"/>
            <a:ext cx="12192000" cy="6857999"/>
          </a:xfrm>
        </p:spPr>
      </p:pic>
      <p:pic>
        <p:nvPicPr>
          <p:cNvPr id="13" name="Picture 2">
            <a:extLst>
              <a:ext uri="{FF2B5EF4-FFF2-40B4-BE49-F238E27FC236}">
                <a16:creationId xmlns:a16="http://schemas.microsoft.com/office/drawing/2014/main" xmlns="" id="{5E86C0DC-00F7-4464-BF13-00A7EED570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4176" y="1209821"/>
            <a:ext cx="2232248" cy="1962702"/>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Рисунок 20">
            <a:extLst>
              <a:ext uri="{FF2B5EF4-FFF2-40B4-BE49-F238E27FC236}">
                <a16:creationId xmlns:a16="http://schemas.microsoft.com/office/drawing/2014/main" xmlns="" id="{D9D2FEB5-C0F0-4E0E-84E1-DD106790A5ED}"/>
              </a:ext>
            </a:extLst>
          </p:cNvPr>
          <p:cNvPicPr>
            <a:picLocks noChangeAspect="1"/>
          </p:cNvPicPr>
          <p:nvPr/>
        </p:nvPicPr>
        <p:blipFill rotWithShape="1">
          <a:blip r:embed="rId4"/>
          <a:srcRect l="23093" t="11151" r="25064" b="10100"/>
          <a:stretch/>
        </p:blipFill>
        <p:spPr>
          <a:xfrm>
            <a:off x="2049350" y="94319"/>
            <a:ext cx="7025059" cy="6669360"/>
          </a:xfrm>
          <a:prstGeom prst="rect">
            <a:avLst/>
          </a:prstGeom>
          <a:ln w="12700">
            <a:solidFill>
              <a:schemeClr val="tx1"/>
            </a:solidFill>
          </a:ln>
        </p:spPr>
      </p:pic>
      <p:pic>
        <p:nvPicPr>
          <p:cNvPr id="22" name="Picture 9" descr="C:\Documents and Settings\Admin\Мои документы\Мои рисунки\Карти мира\Карта світу обємна.jpg">
            <a:extLst>
              <a:ext uri="{FF2B5EF4-FFF2-40B4-BE49-F238E27FC236}">
                <a16:creationId xmlns:a16="http://schemas.microsoft.com/office/drawing/2014/main" xmlns="" id="{BBBA7481-9BA2-4CCB-A01B-59C331604C5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6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377665" y="245071"/>
            <a:ext cx="2814335" cy="1311612"/>
          </a:xfrm>
          <a:prstGeom prst="ellipse">
            <a:avLst/>
          </a:prstGeom>
          <a:solidFill>
            <a:srgbClr val="FFFF00"/>
          </a:solidFill>
          <a:ln>
            <a:noFill/>
          </a:ln>
          <a:effectLst>
            <a:outerShdw blurRad="225425" dist="50800" dir="5220000" algn="ctr">
              <a:srgbClr val="000000">
                <a:alpha val="33000"/>
              </a:srgbClr>
            </a:outerShdw>
            <a:softEdge rad="11250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4919876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2">
            <a:extLst>
              <a:ext uri="{FF2B5EF4-FFF2-40B4-BE49-F238E27FC236}">
                <a16:creationId xmlns:a16="http://schemas.microsoft.com/office/drawing/2014/main" xmlns="" id="{1927F0AD-22DF-4CCB-9904-1122ADFFE574}"/>
              </a:ext>
            </a:extLst>
          </p:cNvPr>
          <p:cNvPicPr>
            <a:picLocks/>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010" t="3172" r="1610" b="10238"/>
          <a:stretch/>
        </p:blipFill>
        <p:spPr>
          <a:xfrm>
            <a:off x="33476" y="-9985"/>
            <a:ext cx="12192000" cy="6857999"/>
          </a:xfrm>
          <a:prstGeom prst="rect">
            <a:avLst/>
          </a:prstGeom>
        </p:spPr>
      </p:pic>
      <p:pic>
        <p:nvPicPr>
          <p:cNvPr id="7" name="Рисунок 6">
            <a:extLst>
              <a:ext uri="{FF2B5EF4-FFF2-40B4-BE49-F238E27FC236}">
                <a16:creationId xmlns:a16="http://schemas.microsoft.com/office/drawing/2014/main" xmlns="" id="{34688EA3-540B-44D3-BAC2-C9BEE39E2BDA}"/>
              </a:ext>
            </a:extLst>
          </p:cNvPr>
          <p:cNvPicPr>
            <a:picLocks noChangeAspect="1"/>
          </p:cNvPicPr>
          <p:nvPr/>
        </p:nvPicPr>
        <p:blipFill rotWithShape="1">
          <a:blip r:embed="rId4"/>
          <a:srcRect l="22438" t="5900" r="24406" b="8001"/>
          <a:stretch/>
        </p:blipFill>
        <p:spPr>
          <a:xfrm>
            <a:off x="3071664" y="138649"/>
            <a:ext cx="6480720" cy="6560729"/>
          </a:xfrm>
          <a:prstGeom prst="rect">
            <a:avLst/>
          </a:prstGeom>
          <a:ln w="12700">
            <a:solidFill>
              <a:schemeClr val="tx1"/>
            </a:solidFill>
          </a:ln>
        </p:spPr>
      </p:pic>
      <p:pic>
        <p:nvPicPr>
          <p:cNvPr id="11" name="Picture 9" descr="C:\Documents and Settings\Admin\Мои документы\Мои рисунки\Карти мира\Карта світу обємна.jpg">
            <a:extLst>
              <a:ext uri="{FF2B5EF4-FFF2-40B4-BE49-F238E27FC236}">
                <a16:creationId xmlns:a16="http://schemas.microsoft.com/office/drawing/2014/main" xmlns="" id="{5D3002D5-05C8-4C4C-95D2-F26600AD945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6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552384" y="158622"/>
            <a:ext cx="2814335" cy="1311612"/>
          </a:xfrm>
          <a:prstGeom prst="ellipse">
            <a:avLst/>
          </a:prstGeom>
          <a:solidFill>
            <a:srgbClr val="FFFF00"/>
          </a:solidFill>
          <a:ln>
            <a:noFill/>
          </a:ln>
          <a:effectLst>
            <a:outerShdw blurRad="225425" dist="50800" dir="5220000" algn="ctr">
              <a:srgbClr val="000000">
                <a:alpha val="33000"/>
              </a:srgbClr>
            </a:outerShdw>
            <a:softEdge rad="11250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5" name="Рисунок 4">
            <a:extLst>
              <a:ext uri="{FF2B5EF4-FFF2-40B4-BE49-F238E27FC236}">
                <a16:creationId xmlns:a16="http://schemas.microsoft.com/office/drawing/2014/main" xmlns="" id="{D8C70FB1-3999-4373-989B-3AAE55AB9E64}"/>
              </a:ext>
            </a:extLst>
          </p:cNvPr>
          <p:cNvPicPr>
            <a:picLocks noChangeAspect="1"/>
          </p:cNvPicPr>
          <p:nvPr/>
        </p:nvPicPr>
        <p:blipFill>
          <a:blip r:embed="rId7"/>
          <a:stretch>
            <a:fillRect/>
          </a:stretch>
        </p:blipFill>
        <p:spPr>
          <a:xfrm>
            <a:off x="398572" y="4646729"/>
            <a:ext cx="2014970" cy="2023430"/>
          </a:xfrm>
          <a:prstGeom prst="rect">
            <a:avLst/>
          </a:prstGeom>
          <a:effectLst>
            <a:softEdge rad="317500"/>
          </a:effectLst>
        </p:spPr>
      </p:pic>
    </p:spTree>
    <p:extLst>
      <p:ext uri="{BB962C8B-B14F-4D97-AF65-F5344CB8AC3E}">
        <p14:creationId xmlns:p14="http://schemas.microsoft.com/office/powerpoint/2010/main" val="3170370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2">
            <a:extLst>
              <a:ext uri="{FF2B5EF4-FFF2-40B4-BE49-F238E27FC236}">
                <a16:creationId xmlns:a16="http://schemas.microsoft.com/office/drawing/2014/main" xmlns="" id="{FD468239-8F4D-4DB5-821C-C237D5E3F4CF}"/>
              </a:ext>
            </a:extLst>
          </p:cNvPr>
          <p:cNvPicPr>
            <a:picLocks/>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010" t="3172" r="1610" b="10238"/>
          <a:stretch/>
        </p:blipFill>
        <p:spPr>
          <a:xfrm>
            <a:off x="33476" y="-9985"/>
            <a:ext cx="12192000" cy="6857999"/>
          </a:xfrm>
          <a:prstGeom prst="rect">
            <a:avLst/>
          </a:prstGeom>
        </p:spPr>
      </p:pic>
      <p:pic>
        <p:nvPicPr>
          <p:cNvPr id="2" name="Рисунок 1">
            <a:extLst>
              <a:ext uri="{FF2B5EF4-FFF2-40B4-BE49-F238E27FC236}">
                <a16:creationId xmlns:a16="http://schemas.microsoft.com/office/drawing/2014/main" xmlns="" id="{18D3DEEA-73B1-48E8-A6F4-B7B033E9F00B}"/>
              </a:ext>
            </a:extLst>
          </p:cNvPr>
          <p:cNvPicPr>
            <a:picLocks noChangeAspect="1"/>
          </p:cNvPicPr>
          <p:nvPr/>
        </p:nvPicPr>
        <p:blipFill rotWithShape="1">
          <a:blip r:embed="rId5"/>
          <a:srcRect l="15876" t="33201" r="17844" b="15350"/>
          <a:stretch/>
        </p:blipFill>
        <p:spPr>
          <a:xfrm>
            <a:off x="1970860" y="1599426"/>
            <a:ext cx="10254616" cy="4975012"/>
          </a:xfrm>
          <a:prstGeom prst="rect">
            <a:avLst/>
          </a:prstGeom>
          <a:ln w="12700">
            <a:solidFill>
              <a:schemeClr val="tx1"/>
            </a:solidFill>
          </a:ln>
        </p:spPr>
      </p:pic>
      <p:pic>
        <p:nvPicPr>
          <p:cNvPr id="9" name="Picture 9" descr="C:\Documents and Settings\Admin\Мои документы\Мои рисунки\Карти мира\Карта світу обємна.jpg">
            <a:extLst>
              <a:ext uri="{FF2B5EF4-FFF2-40B4-BE49-F238E27FC236}">
                <a16:creationId xmlns:a16="http://schemas.microsoft.com/office/drawing/2014/main" xmlns="" id="{25935343-8627-418C-AA62-6E73F715044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6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984432" y="188640"/>
            <a:ext cx="2495600" cy="1163067"/>
          </a:xfrm>
          <a:prstGeom prst="ellipse">
            <a:avLst/>
          </a:prstGeom>
          <a:solidFill>
            <a:srgbClr val="FFFF00"/>
          </a:solidFill>
          <a:ln>
            <a:noFill/>
          </a:ln>
          <a:effectLst>
            <a:outerShdw blurRad="225425" dist="50800" dir="5220000" algn="ctr">
              <a:srgbClr val="000000">
                <a:alpha val="33000"/>
              </a:srgbClr>
            </a:outerShdw>
            <a:softEdge rad="11250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5" name="Рисунок 4">
            <a:extLst>
              <a:ext uri="{FF2B5EF4-FFF2-40B4-BE49-F238E27FC236}">
                <a16:creationId xmlns:a16="http://schemas.microsoft.com/office/drawing/2014/main" xmlns="" id="{345B23C4-313F-4CFC-B1F4-3FF23D9F7C2B}"/>
              </a:ext>
            </a:extLst>
          </p:cNvPr>
          <p:cNvPicPr>
            <a:picLocks noChangeAspect="1"/>
          </p:cNvPicPr>
          <p:nvPr/>
        </p:nvPicPr>
        <p:blipFill>
          <a:blip r:embed="rId8"/>
          <a:stretch>
            <a:fillRect/>
          </a:stretch>
        </p:blipFill>
        <p:spPr>
          <a:xfrm>
            <a:off x="335360" y="4551008"/>
            <a:ext cx="1924853" cy="2023430"/>
          </a:xfrm>
          <a:prstGeom prst="rect">
            <a:avLst/>
          </a:prstGeom>
          <a:effectLst>
            <a:softEdge rad="317500"/>
          </a:effectLst>
        </p:spPr>
      </p:pic>
    </p:spTree>
    <p:extLst>
      <p:ext uri="{BB962C8B-B14F-4D97-AF65-F5344CB8AC3E}">
        <p14:creationId xmlns:p14="http://schemas.microsoft.com/office/powerpoint/2010/main" val="1720587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2">
            <a:extLst>
              <a:ext uri="{FF2B5EF4-FFF2-40B4-BE49-F238E27FC236}">
                <a16:creationId xmlns:a16="http://schemas.microsoft.com/office/drawing/2014/main" xmlns="" id="{C1F6BD4D-2187-4C5A-AAC4-407283D93BFF}"/>
              </a:ext>
            </a:extLst>
          </p:cNvPr>
          <p:cNvPicPr>
            <a:picLocks/>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010" t="3172" r="1610" b="10238"/>
          <a:stretch/>
        </p:blipFill>
        <p:spPr>
          <a:xfrm>
            <a:off x="33476" y="-9985"/>
            <a:ext cx="12192000" cy="6857999"/>
          </a:xfrm>
          <a:prstGeom prst="rect">
            <a:avLst/>
          </a:prstGeom>
        </p:spPr>
      </p:pic>
      <p:pic>
        <p:nvPicPr>
          <p:cNvPr id="2" name="Рисунок 1">
            <a:extLst>
              <a:ext uri="{FF2B5EF4-FFF2-40B4-BE49-F238E27FC236}">
                <a16:creationId xmlns:a16="http://schemas.microsoft.com/office/drawing/2014/main" xmlns="" id="{E5B11B6B-1708-4726-9A9C-8CE15BF479DA}"/>
              </a:ext>
            </a:extLst>
          </p:cNvPr>
          <p:cNvPicPr>
            <a:picLocks noChangeAspect="1"/>
          </p:cNvPicPr>
          <p:nvPr/>
        </p:nvPicPr>
        <p:blipFill rotWithShape="1">
          <a:blip r:embed="rId4"/>
          <a:srcRect l="9970" t="22700" r="11938" b="10100"/>
          <a:stretch/>
        </p:blipFill>
        <p:spPr>
          <a:xfrm>
            <a:off x="1919536" y="1268760"/>
            <a:ext cx="10041741" cy="5400600"/>
          </a:xfrm>
          <a:prstGeom prst="rect">
            <a:avLst/>
          </a:prstGeom>
          <a:ln w="12700">
            <a:solidFill>
              <a:schemeClr val="tx1"/>
            </a:solidFill>
          </a:ln>
        </p:spPr>
      </p:pic>
      <p:pic>
        <p:nvPicPr>
          <p:cNvPr id="6" name="Picture 9" descr="C:\Documents and Settings\Admin\Мои документы\Мои рисунки\Карти мира\Карта світу обємна.jpg">
            <a:extLst>
              <a:ext uri="{FF2B5EF4-FFF2-40B4-BE49-F238E27FC236}">
                <a16:creationId xmlns:a16="http://schemas.microsoft.com/office/drawing/2014/main" xmlns="" id="{5AD4FBA7-D493-4B60-A73B-AF58239410F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6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984432" y="188640"/>
            <a:ext cx="2495600" cy="1163067"/>
          </a:xfrm>
          <a:prstGeom prst="ellipse">
            <a:avLst/>
          </a:prstGeom>
          <a:solidFill>
            <a:srgbClr val="FFFF00"/>
          </a:solidFill>
          <a:ln>
            <a:noFill/>
          </a:ln>
          <a:effectLst>
            <a:outerShdw blurRad="225425" dist="50800" dir="5220000" algn="ctr">
              <a:srgbClr val="000000">
                <a:alpha val="33000"/>
              </a:srgbClr>
            </a:outerShdw>
            <a:softEdge rad="11250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30625813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2">
            <a:extLst>
              <a:ext uri="{FF2B5EF4-FFF2-40B4-BE49-F238E27FC236}">
                <a16:creationId xmlns:a16="http://schemas.microsoft.com/office/drawing/2014/main" xmlns="" id="{C066642E-FFF2-477F-8EB4-2B7796E6BD4A}"/>
              </a:ext>
            </a:extLst>
          </p:cNvPr>
          <p:cNvPicPr>
            <a:picLocks/>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010" t="3172" r="1610" b="10238"/>
          <a:stretch/>
        </p:blipFill>
        <p:spPr>
          <a:xfrm>
            <a:off x="33476" y="-9985"/>
            <a:ext cx="12192000" cy="6857999"/>
          </a:xfrm>
          <a:prstGeom prst="rect">
            <a:avLst/>
          </a:prstGeom>
        </p:spPr>
      </p:pic>
      <p:pic>
        <p:nvPicPr>
          <p:cNvPr id="2" name="Рисунок 1">
            <a:extLst>
              <a:ext uri="{FF2B5EF4-FFF2-40B4-BE49-F238E27FC236}">
                <a16:creationId xmlns:a16="http://schemas.microsoft.com/office/drawing/2014/main" xmlns="" id="{3C11E755-C7FA-493E-81FF-6C2CC7283CE3}"/>
              </a:ext>
            </a:extLst>
          </p:cNvPr>
          <p:cNvPicPr>
            <a:picLocks noChangeAspect="1"/>
          </p:cNvPicPr>
          <p:nvPr/>
        </p:nvPicPr>
        <p:blipFill rotWithShape="1">
          <a:blip r:embed="rId4"/>
          <a:srcRect l="9970" t="11151" r="11938" b="8001"/>
          <a:stretch/>
        </p:blipFill>
        <p:spPr>
          <a:xfrm>
            <a:off x="1559496" y="1325880"/>
            <a:ext cx="8534207" cy="5522134"/>
          </a:xfrm>
          <a:prstGeom prst="rect">
            <a:avLst/>
          </a:prstGeom>
          <a:ln w="12700">
            <a:solidFill>
              <a:schemeClr val="tx1"/>
            </a:solidFill>
          </a:ln>
        </p:spPr>
      </p:pic>
      <p:pic>
        <p:nvPicPr>
          <p:cNvPr id="7" name="Рисунок 6">
            <a:extLst>
              <a:ext uri="{FF2B5EF4-FFF2-40B4-BE49-F238E27FC236}">
                <a16:creationId xmlns:a16="http://schemas.microsoft.com/office/drawing/2014/main" xmlns="" id="{333DCFBB-6E5D-433F-A7E2-786C415936D2}"/>
              </a:ext>
            </a:extLst>
          </p:cNvPr>
          <p:cNvPicPr>
            <a:picLocks noChangeAspect="1"/>
          </p:cNvPicPr>
          <p:nvPr/>
        </p:nvPicPr>
        <p:blipFill>
          <a:blip r:embed="rId5"/>
          <a:stretch>
            <a:fillRect/>
          </a:stretch>
        </p:blipFill>
        <p:spPr>
          <a:xfrm>
            <a:off x="9340208" y="-9985"/>
            <a:ext cx="2919508" cy="2340128"/>
          </a:xfrm>
          <a:prstGeom prst="rect">
            <a:avLst/>
          </a:prstGeom>
          <a:effectLst>
            <a:softEdge rad="317500"/>
          </a:effectLst>
        </p:spPr>
      </p:pic>
    </p:spTree>
    <p:extLst>
      <p:ext uri="{BB962C8B-B14F-4D97-AF65-F5344CB8AC3E}">
        <p14:creationId xmlns:p14="http://schemas.microsoft.com/office/powerpoint/2010/main" val="632520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Объект 2">
            <a:extLst>
              <a:ext uri="{FF2B5EF4-FFF2-40B4-BE49-F238E27FC236}">
                <a16:creationId xmlns:a16="http://schemas.microsoft.com/office/drawing/2014/main" xmlns="" id="{F4D1CF0D-5675-4037-9667-1E9F14EC4963}"/>
              </a:ext>
            </a:extLst>
          </p:cNvPr>
          <p:cNvPicPr>
            <a:picLocks noGrp="1"/>
          </p:cNvPicPr>
          <p:nvPr>
            <p:ph idx="1"/>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010" t="3172" r="1610" b="10238"/>
          <a:stretch/>
        </p:blipFill>
        <p:spPr>
          <a:xfrm>
            <a:off x="0" y="15281"/>
            <a:ext cx="12192000" cy="6857999"/>
          </a:xfrm>
          <a:noFill/>
          <a:effectLst/>
        </p:spPr>
      </p:pic>
      <p:sp>
        <p:nvSpPr>
          <p:cNvPr id="2" name="Овал 1">
            <a:extLst>
              <a:ext uri="{FF2B5EF4-FFF2-40B4-BE49-F238E27FC236}">
                <a16:creationId xmlns:a16="http://schemas.microsoft.com/office/drawing/2014/main" xmlns="" id="{EA9D303E-EECA-4A5F-8C7A-EEBF7F34A4A5}"/>
              </a:ext>
            </a:extLst>
          </p:cNvPr>
          <p:cNvSpPr/>
          <p:nvPr/>
        </p:nvSpPr>
        <p:spPr>
          <a:xfrm>
            <a:off x="839416" y="151127"/>
            <a:ext cx="10153128" cy="1780874"/>
          </a:xfrm>
          <a:prstGeom prst="ellipse">
            <a:avLst/>
          </a:prstGeom>
          <a:solidFill>
            <a:srgbClr val="C00000"/>
          </a:solidFill>
          <a:ln>
            <a:noFill/>
          </a:ln>
          <a:effectLst/>
          <a:scene3d>
            <a:camera prst="orthographicFront"/>
            <a:lightRig rig="soft" dir="t">
              <a:rot lat="0" lon="0" rev="0"/>
            </a:lightRig>
          </a:scene3d>
          <a:sp3d contourW="44450" prstMaterial="matte">
            <a:bevelT w="95250" h="1270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dirty="0">
                <a:solidFill>
                  <a:srgbClr val="FFFF00"/>
                </a:solidFill>
                <a:latin typeface="Arial Black" panose="020B0A04020102020204" pitchFamily="34" charset="0"/>
              </a:rPr>
              <a:t>Досягнення мети-всебічний розвиток, виховання і соціалізація особистості, забезпечується шляхом формування </a:t>
            </a:r>
          </a:p>
          <a:p>
            <a:pPr algn="ctr"/>
            <a:r>
              <a:rPr lang="uk-UA" sz="2000" dirty="0">
                <a:solidFill>
                  <a:srgbClr val="FFFF00"/>
                </a:solidFill>
                <a:latin typeface="Arial Black" panose="020B0A04020102020204" pitchFamily="34" charset="0"/>
              </a:rPr>
              <a:t>ключових </a:t>
            </a:r>
            <a:r>
              <a:rPr lang="uk-UA" sz="2000" dirty="0" err="1">
                <a:solidFill>
                  <a:srgbClr val="FFFF00"/>
                </a:solidFill>
                <a:latin typeface="Arial Black" panose="020B0A04020102020204" pitchFamily="34" charset="0"/>
              </a:rPr>
              <a:t>компетентностей</a:t>
            </a:r>
            <a:endParaRPr lang="ru-RU" sz="2000" dirty="0">
              <a:solidFill>
                <a:srgbClr val="FFFF00"/>
              </a:solidFill>
              <a:latin typeface="Arial Black" panose="020B0A04020102020204" pitchFamily="34" charset="0"/>
            </a:endParaRPr>
          </a:p>
        </p:txBody>
      </p:sp>
      <p:sp>
        <p:nvSpPr>
          <p:cNvPr id="3" name="Прямоугольник 2">
            <a:extLst>
              <a:ext uri="{FF2B5EF4-FFF2-40B4-BE49-F238E27FC236}">
                <a16:creationId xmlns:a16="http://schemas.microsoft.com/office/drawing/2014/main" xmlns="" id="{93E955AA-75F5-4EEB-8BD6-325016787AD4}"/>
              </a:ext>
            </a:extLst>
          </p:cNvPr>
          <p:cNvSpPr/>
          <p:nvPr/>
        </p:nvSpPr>
        <p:spPr>
          <a:xfrm>
            <a:off x="1748556" y="2067825"/>
            <a:ext cx="3469592" cy="74533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t>вільне володіння державною мовою</a:t>
            </a:r>
            <a:endParaRPr lang="ru-RU" sz="2400" b="1" dirty="0"/>
          </a:p>
        </p:txBody>
      </p:sp>
      <p:sp>
        <p:nvSpPr>
          <p:cNvPr id="5" name="Прямоугольник 4">
            <a:extLst>
              <a:ext uri="{FF2B5EF4-FFF2-40B4-BE49-F238E27FC236}">
                <a16:creationId xmlns:a16="http://schemas.microsoft.com/office/drawing/2014/main" xmlns="" id="{5F87FCE7-483A-43A1-8E71-FF162DA04F34}"/>
              </a:ext>
            </a:extLst>
          </p:cNvPr>
          <p:cNvSpPr/>
          <p:nvPr/>
        </p:nvSpPr>
        <p:spPr>
          <a:xfrm>
            <a:off x="1786897" y="3015773"/>
            <a:ext cx="3469592" cy="102907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err="1"/>
              <a:t>здатність</a:t>
            </a:r>
            <a:r>
              <a:rPr lang="ru-RU" dirty="0"/>
              <a:t> </a:t>
            </a:r>
            <a:r>
              <a:rPr lang="ru-RU" dirty="0" err="1"/>
              <a:t>спілкуватися</a:t>
            </a:r>
            <a:r>
              <a:rPr lang="ru-RU" dirty="0"/>
              <a:t> </a:t>
            </a:r>
            <a:r>
              <a:rPr lang="ru-RU" dirty="0" err="1"/>
              <a:t>рідною</a:t>
            </a:r>
            <a:r>
              <a:rPr lang="ru-RU" dirty="0"/>
              <a:t> (у </a:t>
            </a:r>
            <a:r>
              <a:rPr lang="ru-RU" dirty="0" err="1"/>
              <a:t>разі</a:t>
            </a:r>
            <a:r>
              <a:rPr lang="ru-RU" dirty="0"/>
              <a:t> </a:t>
            </a:r>
            <a:r>
              <a:rPr lang="ru-RU" dirty="0" err="1"/>
              <a:t>відмінності</a:t>
            </a:r>
            <a:r>
              <a:rPr lang="ru-RU" dirty="0"/>
              <a:t> </a:t>
            </a:r>
            <a:r>
              <a:rPr lang="ru-RU" dirty="0" err="1"/>
              <a:t>від</a:t>
            </a:r>
            <a:r>
              <a:rPr lang="ru-RU" dirty="0"/>
              <a:t> </a:t>
            </a:r>
            <a:r>
              <a:rPr lang="ru-RU" dirty="0" err="1"/>
              <a:t>державної</a:t>
            </a:r>
            <a:r>
              <a:rPr lang="ru-RU" dirty="0"/>
              <a:t>) та </a:t>
            </a:r>
            <a:r>
              <a:rPr lang="ru-RU" dirty="0" err="1"/>
              <a:t>іноземними</a:t>
            </a:r>
            <a:r>
              <a:rPr lang="ru-RU" dirty="0"/>
              <a:t> </a:t>
            </a:r>
            <a:r>
              <a:rPr lang="ru-RU" dirty="0" err="1"/>
              <a:t>мовами</a:t>
            </a:r>
            <a:endParaRPr lang="ru-RU" dirty="0"/>
          </a:p>
        </p:txBody>
      </p:sp>
      <p:sp>
        <p:nvSpPr>
          <p:cNvPr id="6" name="Прямоугольник 5">
            <a:extLst>
              <a:ext uri="{FF2B5EF4-FFF2-40B4-BE49-F238E27FC236}">
                <a16:creationId xmlns:a16="http://schemas.microsoft.com/office/drawing/2014/main" xmlns="" id="{5D225C61-F240-4E18-A428-D5D3C4530436}"/>
              </a:ext>
            </a:extLst>
          </p:cNvPr>
          <p:cNvSpPr/>
          <p:nvPr/>
        </p:nvSpPr>
        <p:spPr>
          <a:xfrm>
            <a:off x="1728416" y="4224446"/>
            <a:ext cx="3515816" cy="72008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err="1"/>
              <a:t>математична</a:t>
            </a:r>
            <a:r>
              <a:rPr lang="ru-RU" dirty="0"/>
              <a:t> </a:t>
            </a:r>
            <a:r>
              <a:rPr lang="ru-RU" dirty="0" err="1"/>
              <a:t>компетентність</a:t>
            </a:r>
            <a:endParaRPr lang="ru-RU" dirty="0"/>
          </a:p>
        </p:txBody>
      </p:sp>
      <p:sp>
        <p:nvSpPr>
          <p:cNvPr id="7" name="Прямоугольник 6">
            <a:extLst>
              <a:ext uri="{FF2B5EF4-FFF2-40B4-BE49-F238E27FC236}">
                <a16:creationId xmlns:a16="http://schemas.microsoft.com/office/drawing/2014/main" xmlns="" id="{29C2D2B9-6FB2-45B6-B5DC-7ED781BBF1C1}"/>
              </a:ext>
            </a:extLst>
          </p:cNvPr>
          <p:cNvSpPr/>
          <p:nvPr/>
        </p:nvSpPr>
        <p:spPr>
          <a:xfrm>
            <a:off x="1728416" y="5250320"/>
            <a:ext cx="3503488" cy="87861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a:t>компетентності</a:t>
            </a:r>
            <a:r>
              <a:rPr lang="ru-RU" dirty="0"/>
              <a:t> у </a:t>
            </a:r>
            <a:r>
              <a:rPr lang="ru-RU" dirty="0" err="1"/>
              <a:t>галузі</a:t>
            </a:r>
            <a:r>
              <a:rPr lang="ru-RU" dirty="0"/>
              <a:t> </a:t>
            </a:r>
            <a:r>
              <a:rPr lang="ru-RU" dirty="0" err="1"/>
              <a:t>природничих</a:t>
            </a:r>
            <a:r>
              <a:rPr lang="ru-RU" dirty="0"/>
              <a:t> наук, </a:t>
            </a:r>
            <a:r>
              <a:rPr lang="ru-RU" dirty="0" err="1"/>
              <a:t>техніки</a:t>
            </a:r>
            <a:r>
              <a:rPr lang="ru-RU" dirty="0"/>
              <a:t> і </a:t>
            </a:r>
            <a:r>
              <a:rPr lang="ru-RU" dirty="0" err="1"/>
              <a:t>технологій</a:t>
            </a:r>
            <a:endParaRPr lang="ru-RU" sz="2400" b="1" dirty="0"/>
          </a:p>
        </p:txBody>
      </p:sp>
      <p:sp>
        <p:nvSpPr>
          <p:cNvPr id="8" name="Прямоугольник 7">
            <a:extLst>
              <a:ext uri="{FF2B5EF4-FFF2-40B4-BE49-F238E27FC236}">
                <a16:creationId xmlns:a16="http://schemas.microsoft.com/office/drawing/2014/main" xmlns="" id="{9A191024-39DB-4EA7-83E8-42D7CA0E08C3}"/>
              </a:ext>
            </a:extLst>
          </p:cNvPr>
          <p:cNvSpPr/>
          <p:nvPr/>
        </p:nvSpPr>
        <p:spPr>
          <a:xfrm>
            <a:off x="1728416" y="6381328"/>
            <a:ext cx="3512984" cy="47667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err="1"/>
              <a:t>інноваційність</a:t>
            </a:r>
            <a:endParaRPr lang="ru-RU" dirty="0"/>
          </a:p>
        </p:txBody>
      </p:sp>
      <p:pic>
        <p:nvPicPr>
          <p:cNvPr id="19" name="Рисунок 18">
            <a:extLst>
              <a:ext uri="{FF2B5EF4-FFF2-40B4-BE49-F238E27FC236}">
                <a16:creationId xmlns:a16="http://schemas.microsoft.com/office/drawing/2014/main" xmlns="" id="{FA3230EE-A929-430F-9A18-3EA523DCEBC5}"/>
              </a:ext>
            </a:extLst>
          </p:cNvPr>
          <p:cNvPicPr/>
          <p:nvPr/>
        </p:nvPicPr>
        <p:blipFill>
          <a:blip r:embed="rId4"/>
          <a:stretch>
            <a:fillRect/>
          </a:stretch>
        </p:blipFill>
        <p:spPr>
          <a:xfrm>
            <a:off x="9264352" y="-86486"/>
            <a:ext cx="2927648" cy="2279411"/>
          </a:xfrm>
          <a:prstGeom prst="rect">
            <a:avLst/>
          </a:prstGeom>
          <a:effectLst>
            <a:softEdge rad="635000"/>
          </a:effectLst>
        </p:spPr>
      </p:pic>
      <p:sp>
        <p:nvSpPr>
          <p:cNvPr id="20" name="Прямоугольник 19">
            <a:extLst>
              <a:ext uri="{FF2B5EF4-FFF2-40B4-BE49-F238E27FC236}">
                <a16:creationId xmlns:a16="http://schemas.microsoft.com/office/drawing/2014/main" xmlns="" id="{45105F94-9C51-45FD-AE5B-7807CD8E2FFF}"/>
              </a:ext>
            </a:extLst>
          </p:cNvPr>
          <p:cNvSpPr/>
          <p:nvPr/>
        </p:nvSpPr>
        <p:spPr>
          <a:xfrm>
            <a:off x="7329535" y="3656656"/>
            <a:ext cx="3469592" cy="55427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a:t>навчання</a:t>
            </a:r>
            <a:r>
              <a:rPr lang="ru-RU" dirty="0"/>
              <a:t> </a:t>
            </a:r>
            <a:r>
              <a:rPr lang="ru-RU" dirty="0" err="1"/>
              <a:t>впродовж</a:t>
            </a:r>
            <a:r>
              <a:rPr lang="ru-RU" dirty="0"/>
              <a:t> </a:t>
            </a:r>
            <a:r>
              <a:rPr lang="ru-RU" dirty="0" err="1"/>
              <a:t>життя</a:t>
            </a:r>
            <a:endParaRPr lang="ru-RU" sz="2400" b="1" dirty="0"/>
          </a:p>
        </p:txBody>
      </p:sp>
      <p:sp>
        <p:nvSpPr>
          <p:cNvPr id="21" name="Прямоугольник 20">
            <a:extLst>
              <a:ext uri="{FF2B5EF4-FFF2-40B4-BE49-F238E27FC236}">
                <a16:creationId xmlns:a16="http://schemas.microsoft.com/office/drawing/2014/main" xmlns="" id="{4942080C-4A3D-4BF4-94AA-8F7413782AB1}"/>
              </a:ext>
            </a:extLst>
          </p:cNvPr>
          <p:cNvSpPr/>
          <p:nvPr/>
        </p:nvSpPr>
        <p:spPr>
          <a:xfrm>
            <a:off x="7329535" y="4530374"/>
            <a:ext cx="3469592" cy="55427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t>громадянські та соціальні компетентності</a:t>
            </a:r>
            <a:endParaRPr lang="ru-RU" sz="2400" b="1" dirty="0"/>
          </a:p>
        </p:txBody>
      </p:sp>
      <p:sp>
        <p:nvSpPr>
          <p:cNvPr id="22" name="Прямоугольник 21">
            <a:extLst>
              <a:ext uri="{FF2B5EF4-FFF2-40B4-BE49-F238E27FC236}">
                <a16:creationId xmlns:a16="http://schemas.microsoft.com/office/drawing/2014/main" xmlns="" id="{D62F7FA1-3BDF-427E-95D5-FC01E0FF4066}"/>
              </a:ext>
            </a:extLst>
          </p:cNvPr>
          <p:cNvSpPr/>
          <p:nvPr/>
        </p:nvSpPr>
        <p:spPr>
          <a:xfrm>
            <a:off x="7308097" y="5392928"/>
            <a:ext cx="3469592" cy="59339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t>культурна компетентність</a:t>
            </a:r>
            <a:endParaRPr lang="ru-RU" sz="2400" b="1" dirty="0"/>
          </a:p>
        </p:txBody>
      </p:sp>
      <p:sp>
        <p:nvSpPr>
          <p:cNvPr id="23" name="Прямоугольник 22">
            <a:extLst>
              <a:ext uri="{FF2B5EF4-FFF2-40B4-BE49-F238E27FC236}">
                <a16:creationId xmlns:a16="http://schemas.microsoft.com/office/drawing/2014/main" xmlns="" id="{07EAA75D-94E3-43A4-A92D-0A402FD8A391}"/>
              </a:ext>
            </a:extLst>
          </p:cNvPr>
          <p:cNvSpPr/>
          <p:nvPr/>
        </p:nvSpPr>
        <p:spPr>
          <a:xfrm>
            <a:off x="7308097" y="6207285"/>
            <a:ext cx="3469592" cy="59339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t>підприємливість та фінансова грамотність</a:t>
            </a:r>
            <a:endParaRPr lang="ru-RU" sz="2400" b="1" dirty="0"/>
          </a:p>
        </p:txBody>
      </p:sp>
      <p:sp>
        <p:nvSpPr>
          <p:cNvPr id="25" name="Прямоугольник 24">
            <a:extLst>
              <a:ext uri="{FF2B5EF4-FFF2-40B4-BE49-F238E27FC236}">
                <a16:creationId xmlns:a16="http://schemas.microsoft.com/office/drawing/2014/main" xmlns="" id="{D5897093-8F12-4E69-B879-C314B89AD21D}"/>
              </a:ext>
            </a:extLst>
          </p:cNvPr>
          <p:cNvSpPr/>
          <p:nvPr/>
        </p:nvSpPr>
        <p:spPr>
          <a:xfrm>
            <a:off x="7341427" y="2842467"/>
            <a:ext cx="3469592" cy="74159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a:t>інформаційно-комунікаційна</a:t>
            </a:r>
            <a:r>
              <a:rPr lang="ru-RU" dirty="0"/>
              <a:t> </a:t>
            </a:r>
            <a:r>
              <a:rPr lang="ru-RU" dirty="0" err="1"/>
              <a:t>компетентність</a:t>
            </a:r>
            <a:endParaRPr lang="ru-RU" sz="2400" b="1" dirty="0"/>
          </a:p>
        </p:txBody>
      </p:sp>
      <p:sp>
        <p:nvSpPr>
          <p:cNvPr id="26" name="Прямоугольник 25">
            <a:extLst>
              <a:ext uri="{FF2B5EF4-FFF2-40B4-BE49-F238E27FC236}">
                <a16:creationId xmlns:a16="http://schemas.microsoft.com/office/drawing/2014/main" xmlns="" id="{3E3F61E0-9170-4DAC-9523-3087FD1A3569}"/>
              </a:ext>
            </a:extLst>
          </p:cNvPr>
          <p:cNvSpPr/>
          <p:nvPr/>
        </p:nvSpPr>
        <p:spPr>
          <a:xfrm>
            <a:off x="7329535" y="2018372"/>
            <a:ext cx="3558637" cy="67422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a:t>екологічна</a:t>
            </a:r>
            <a:r>
              <a:rPr lang="ru-RU" dirty="0"/>
              <a:t> </a:t>
            </a:r>
            <a:r>
              <a:rPr lang="ru-RU" dirty="0" err="1"/>
              <a:t>компетентність</a:t>
            </a:r>
            <a:endParaRPr lang="ru-RU" sz="2400" b="1" dirty="0"/>
          </a:p>
        </p:txBody>
      </p:sp>
      <p:sp>
        <p:nvSpPr>
          <p:cNvPr id="27" name="Стрелка: изогнутая вправо 26">
            <a:extLst>
              <a:ext uri="{FF2B5EF4-FFF2-40B4-BE49-F238E27FC236}">
                <a16:creationId xmlns:a16="http://schemas.microsoft.com/office/drawing/2014/main" xmlns="" id="{9929317B-BAC6-4F32-89AC-9A59252BA8C6}"/>
              </a:ext>
            </a:extLst>
          </p:cNvPr>
          <p:cNvSpPr/>
          <p:nvPr/>
        </p:nvSpPr>
        <p:spPr>
          <a:xfrm>
            <a:off x="2495600" y="1054315"/>
            <a:ext cx="648072" cy="1138610"/>
          </a:xfrm>
          <a:prstGeom prst="curv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8" name="Стрелка: изогнутая влево 27">
            <a:extLst>
              <a:ext uri="{FF2B5EF4-FFF2-40B4-BE49-F238E27FC236}">
                <a16:creationId xmlns:a16="http://schemas.microsoft.com/office/drawing/2014/main" xmlns="" id="{2BA58249-7FDD-421A-80FB-BBBD45EC403B}"/>
              </a:ext>
            </a:extLst>
          </p:cNvPr>
          <p:cNvSpPr/>
          <p:nvPr/>
        </p:nvSpPr>
        <p:spPr>
          <a:xfrm>
            <a:off x="8760296" y="1052124"/>
            <a:ext cx="643715" cy="1138610"/>
          </a:xfrm>
          <a:prstGeom prst="curved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41820361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2">
            <a:extLst>
              <a:ext uri="{FF2B5EF4-FFF2-40B4-BE49-F238E27FC236}">
                <a16:creationId xmlns:a16="http://schemas.microsoft.com/office/drawing/2014/main" xmlns="" id="{1861B4C3-3FD4-4B6D-AD86-ED0E7F878B79}"/>
              </a:ext>
            </a:extLst>
          </p:cNvPr>
          <p:cNvPicPr>
            <a:picLocks noGrp="1"/>
          </p:cNvPicPr>
          <p:nvPr>
            <p:ph idx="1"/>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010" t="3172" r="1610" b="10238"/>
          <a:stretch/>
        </p:blipFill>
        <p:spPr>
          <a:xfrm>
            <a:off x="-19040" y="0"/>
            <a:ext cx="12192000" cy="6857999"/>
          </a:xfrm>
        </p:spPr>
      </p:pic>
      <p:sp>
        <p:nvSpPr>
          <p:cNvPr id="7" name="Символ &quot;Запрещено&quot; 6">
            <a:extLst>
              <a:ext uri="{FF2B5EF4-FFF2-40B4-BE49-F238E27FC236}">
                <a16:creationId xmlns:a16="http://schemas.microsoft.com/office/drawing/2014/main" xmlns="" id="{46FD2645-E49F-41DD-A700-1099415617CD}"/>
              </a:ext>
            </a:extLst>
          </p:cNvPr>
          <p:cNvSpPr/>
          <p:nvPr/>
        </p:nvSpPr>
        <p:spPr>
          <a:xfrm>
            <a:off x="551384" y="4653136"/>
            <a:ext cx="2376264" cy="2204864"/>
          </a:xfrm>
          <a:prstGeom prst="noSmoking">
            <a:avLst/>
          </a:prstGeom>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pic>
        <p:nvPicPr>
          <p:cNvPr id="2" name="Рисунок 1">
            <a:extLst>
              <a:ext uri="{FF2B5EF4-FFF2-40B4-BE49-F238E27FC236}">
                <a16:creationId xmlns:a16="http://schemas.microsoft.com/office/drawing/2014/main" xmlns="" id="{543ACD90-621C-4CA5-9CA1-0FFD410AE1E8}"/>
              </a:ext>
            </a:extLst>
          </p:cNvPr>
          <p:cNvPicPr>
            <a:picLocks noChangeAspect="1"/>
          </p:cNvPicPr>
          <p:nvPr/>
        </p:nvPicPr>
        <p:blipFill>
          <a:blip r:embed="rId4"/>
          <a:stretch>
            <a:fillRect/>
          </a:stretch>
        </p:blipFill>
        <p:spPr>
          <a:xfrm>
            <a:off x="767408" y="4810000"/>
            <a:ext cx="1899608" cy="1838725"/>
          </a:xfrm>
          <a:prstGeom prst="rect">
            <a:avLst/>
          </a:prstGeom>
          <a:effectLst>
            <a:softEdge rad="317500"/>
          </a:effectLst>
        </p:spPr>
      </p:pic>
      <p:pic>
        <p:nvPicPr>
          <p:cNvPr id="8" name="Рисунок 7">
            <a:extLst>
              <a:ext uri="{FF2B5EF4-FFF2-40B4-BE49-F238E27FC236}">
                <a16:creationId xmlns:a16="http://schemas.microsoft.com/office/drawing/2014/main" xmlns="" id="{9A93BDB2-2938-4D5C-BB4A-A12F3393681D}"/>
              </a:ext>
            </a:extLst>
          </p:cNvPr>
          <p:cNvPicPr>
            <a:picLocks noChangeAspect="1"/>
          </p:cNvPicPr>
          <p:nvPr/>
        </p:nvPicPr>
        <p:blipFill rotWithShape="1">
          <a:blip r:embed="rId5"/>
          <a:srcRect l="9313" t="8000" r="11937" b="53150"/>
          <a:stretch/>
        </p:blipFill>
        <p:spPr>
          <a:xfrm>
            <a:off x="1631504" y="548680"/>
            <a:ext cx="8640960" cy="2664296"/>
          </a:xfrm>
          <a:prstGeom prst="rect">
            <a:avLst/>
          </a:prstGeom>
          <a:ln w="12700">
            <a:solidFill>
              <a:schemeClr val="tx1"/>
            </a:solidFill>
          </a:ln>
        </p:spPr>
      </p:pic>
      <p:pic>
        <p:nvPicPr>
          <p:cNvPr id="9" name="Рисунок 8">
            <a:extLst>
              <a:ext uri="{FF2B5EF4-FFF2-40B4-BE49-F238E27FC236}">
                <a16:creationId xmlns:a16="http://schemas.microsoft.com/office/drawing/2014/main" xmlns="" id="{CE19975B-09C0-4F0F-99D8-7E43CD47FCBB}"/>
              </a:ext>
            </a:extLst>
          </p:cNvPr>
          <p:cNvPicPr>
            <a:picLocks noChangeAspect="1"/>
          </p:cNvPicPr>
          <p:nvPr/>
        </p:nvPicPr>
        <p:blipFill rotWithShape="1">
          <a:blip r:embed="rId6"/>
          <a:srcRect l="9313" t="66701" r="11937" b="8000"/>
          <a:stretch/>
        </p:blipFill>
        <p:spPr>
          <a:xfrm>
            <a:off x="1602160" y="3216384"/>
            <a:ext cx="8640960" cy="1734942"/>
          </a:xfrm>
          <a:prstGeom prst="rect">
            <a:avLst/>
          </a:prstGeom>
          <a:ln w="12700">
            <a:solidFill>
              <a:schemeClr val="tx1"/>
            </a:solidFill>
          </a:ln>
        </p:spPr>
      </p:pic>
      <p:pic>
        <p:nvPicPr>
          <p:cNvPr id="11" name="Picture 9" descr="C:\Documents and Settings\Admin\Мои документы\Мои рисунки\Карти мира\Карта світу обємна.jpg">
            <a:extLst>
              <a:ext uri="{FF2B5EF4-FFF2-40B4-BE49-F238E27FC236}">
                <a16:creationId xmlns:a16="http://schemas.microsoft.com/office/drawing/2014/main" xmlns="" id="{17006C97-262F-4969-B493-94B5F736DD6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6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127241" y="271901"/>
            <a:ext cx="2190943" cy="1021082"/>
          </a:xfrm>
          <a:prstGeom prst="ellipse">
            <a:avLst/>
          </a:prstGeom>
          <a:solidFill>
            <a:srgbClr val="FFFF00"/>
          </a:solidFill>
          <a:ln>
            <a:noFill/>
          </a:ln>
          <a:effectLst>
            <a:outerShdw blurRad="225425" dist="50800" dir="5220000" algn="ctr">
              <a:srgbClr val="000000">
                <a:alpha val="33000"/>
              </a:srgbClr>
            </a:outerShdw>
            <a:softEdge rad="11250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31516021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2">
            <a:extLst>
              <a:ext uri="{FF2B5EF4-FFF2-40B4-BE49-F238E27FC236}">
                <a16:creationId xmlns:a16="http://schemas.microsoft.com/office/drawing/2014/main" xmlns="" id="{23ABCA16-CF0A-4DBA-B9C0-13C45F369D0F}"/>
              </a:ext>
            </a:extLst>
          </p:cNvPr>
          <p:cNvPicPr>
            <a:picLocks noGrp="1"/>
          </p:cNvPicPr>
          <p:nvPr>
            <p:ph idx="1"/>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010" t="3172" r="1610" b="10238"/>
          <a:stretch/>
        </p:blipFill>
        <p:spPr>
          <a:xfrm>
            <a:off x="6634" y="0"/>
            <a:ext cx="12192000" cy="6857999"/>
          </a:xfrm>
        </p:spPr>
      </p:pic>
      <p:pic>
        <p:nvPicPr>
          <p:cNvPr id="7" name="Picture 9" descr="C:\Documents and Settings\Admin\Мои документы\Мои рисунки\Карти мира\Карта світу обємна.jpg">
            <a:extLst>
              <a:ext uri="{FF2B5EF4-FFF2-40B4-BE49-F238E27FC236}">
                <a16:creationId xmlns:a16="http://schemas.microsoft.com/office/drawing/2014/main" xmlns="" id="{EA115205-536C-43ED-AC34-D4A0CB19861A}"/>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6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730458" y="345122"/>
            <a:ext cx="2495600" cy="1163067"/>
          </a:xfrm>
          <a:prstGeom prst="ellipse">
            <a:avLst/>
          </a:prstGeom>
          <a:solidFill>
            <a:srgbClr val="FFFF00"/>
          </a:solidFill>
          <a:ln>
            <a:noFill/>
          </a:ln>
          <a:effectLst>
            <a:outerShdw blurRad="225425" dist="50800" dir="5220000" algn="ctr">
              <a:srgbClr val="000000">
                <a:alpha val="33000"/>
              </a:srgbClr>
            </a:outerShdw>
            <a:softEdge rad="11250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5" name="Рисунок 4">
            <a:extLst>
              <a:ext uri="{FF2B5EF4-FFF2-40B4-BE49-F238E27FC236}">
                <a16:creationId xmlns:a16="http://schemas.microsoft.com/office/drawing/2014/main" xmlns="" id="{FF1B7631-2D02-4E39-B7C4-A4F44323E2FD}"/>
              </a:ext>
            </a:extLst>
          </p:cNvPr>
          <p:cNvPicPr>
            <a:picLocks noChangeAspect="1"/>
          </p:cNvPicPr>
          <p:nvPr/>
        </p:nvPicPr>
        <p:blipFill rotWithShape="1">
          <a:blip r:embed="rId6"/>
          <a:srcRect l="9313" t="26272" r="11937" b="11691"/>
          <a:stretch/>
        </p:blipFill>
        <p:spPr>
          <a:xfrm>
            <a:off x="1559496" y="1506661"/>
            <a:ext cx="9543334" cy="4698822"/>
          </a:xfrm>
          <a:prstGeom prst="rect">
            <a:avLst/>
          </a:prstGeom>
          <a:ln w="12700">
            <a:solidFill>
              <a:schemeClr val="tx1"/>
            </a:solidFill>
          </a:ln>
        </p:spPr>
      </p:pic>
    </p:spTree>
    <p:extLst>
      <p:ext uri="{BB962C8B-B14F-4D97-AF65-F5344CB8AC3E}">
        <p14:creationId xmlns:p14="http://schemas.microsoft.com/office/powerpoint/2010/main" val="26923656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2">
            <a:extLst>
              <a:ext uri="{FF2B5EF4-FFF2-40B4-BE49-F238E27FC236}">
                <a16:creationId xmlns:a16="http://schemas.microsoft.com/office/drawing/2014/main" xmlns="" id="{F8FB3E3A-A1FC-4826-BE81-03D68F67BACC}"/>
              </a:ext>
            </a:extLst>
          </p:cNvPr>
          <p:cNvPicPr>
            <a:picLocks noGrp="1"/>
          </p:cNvPicPr>
          <p:nvPr>
            <p:ph idx="1"/>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010" t="3172" r="1610" b="10238"/>
          <a:stretch/>
        </p:blipFill>
        <p:spPr>
          <a:xfrm>
            <a:off x="6634" y="0"/>
            <a:ext cx="12192000" cy="6857999"/>
          </a:xfrm>
        </p:spPr>
      </p:pic>
      <p:pic>
        <p:nvPicPr>
          <p:cNvPr id="7" name="Picture 9" descr="C:\Documents and Settings\Admin\Мои документы\Мои рисунки\Карти мира\Карта світу обємна.jpg">
            <a:extLst>
              <a:ext uri="{FF2B5EF4-FFF2-40B4-BE49-F238E27FC236}">
                <a16:creationId xmlns:a16="http://schemas.microsoft.com/office/drawing/2014/main" xmlns="" id="{5476EAA0-1E86-4171-85D7-F698036AEE2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6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377665" y="245071"/>
            <a:ext cx="2814335" cy="1311612"/>
          </a:xfrm>
          <a:prstGeom prst="ellipse">
            <a:avLst/>
          </a:prstGeom>
          <a:solidFill>
            <a:srgbClr val="FFFF00"/>
          </a:solidFill>
          <a:ln>
            <a:noFill/>
          </a:ln>
          <a:effectLst>
            <a:outerShdw blurRad="225425" dist="50800" dir="5220000" algn="ctr">
              <a:srgbClr val="000000">
                <a:alpha val="33000"/>
              </a:srgbClr>
            </a:outerShdw>
            <a:softEdge rad="11250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1" name="Рисунок 10">
            <a:extLst>
              <a:ext uri="{FF2B5EF4-FFF2-40B4-BE49-F238E27FC236}">
                <a16:creationId xmlns:a16="http://schemas.microsoft.com/office/drawing/2014/main" xmlns="" id="{49C76A95-5568-49E8-A568-52AAA5599534}"/>
              </a:ext>
            </a:extLst>
          </p:cNvPr>
          <p:cNvPicPr>
            <a:picLocks noChangeAspect="1"/>
          </p:cNvPicPr>
          <p:nvPr/>
        </p:nvPicPr>
        <p:blipFill>
          <a:blip r:embed="rId7"/>
          <a:stretch>
            <a:fillRect/>
          </a:stretch>
        </p:blipFill>
        <p:spPr>
          <a:xfrm>
            <a:off x="263352" y="2420888"/>
            <a:ext cx="5011596" cy="3111812"/>
          </a:xfrm>
          <a:prstGeom prst="rect">
            <a:avLst/>
          </a:prstGeom>
          <a:effectLst>
            <a:softEdge rad="635000"/>
          </a:effectLst>
        </p:spPr>
      </p:pic>
      <p:sp>
        <p:nvSpPr>
          <p:cNvPr id="2" name="Выноска: стрелка вниз 1">
            <a:extLst>
              <a:ext uri="{FF2B5EF4-FFF2-40B4-BE49-F238E27FC236}">
                <a16:creationId xmlns:a16="http://schemas.microsoft.com/office/drawing/2014/main" xmlns="" id="{2CBEC395-169F-44A1-8291-4D064C8DF66B}"/>
              </a:ext>
            </a:extLst>
          </p:cNvPr>
          <p:cNvSpPr/>
          <p:nvPr/>
        </p:nvSpPr>
        <p:spPr>
          <a:xfrm>
            <a:off x="3503712" y="1556683"/>
            <a:ext cx="6264696" cy="2664405"/>
          </a:xfrm>
          <a:prstGeom prst="downArrowCallout">
            <a:avLst/>
          </a:prstGeom>
          <a:solidFill>
            <a:srgbClr val="D818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000" b="1" dirty="0"/>
              <a:t>Пропонуємо вчителям географії з прикладом проведення уроку з використанням технології проблемного навчання ознайомитися на сайті Сумського обласного інституту післядипломної педагогічної освіти </a:t>
            </a:r>
            <a:endParaRPr lang="ru-RU" sz="2000" b="1" dirty="0"/>
          </a:p>
        </p:txBody>
      </p:sp>
      <p:sp>
        <p:nvSpPr>
          <p:cNvPr id="3" name="Овал 2">
            <a:extLst>
              <a:ext uri="{FF2B5EF4-FFF2-40B4-BE49-F238E27FC236}">
                <a16:creationId xmlns:a16="http://schemas.microsoft.com/office/drawing/2014/main" xmlns="" id="{71B0A3A4-15F6-42BF-A313-F3DD73929A52}"/>
              </a:ext>
            </a:extLst>
          </p:cNvPr>
          <p:cNvSpPr/>
          <p:nvPr/>
        </p:nvSpPr>
        <p:spPr>
          <a:xfrm>
            <a:off x="3071664" y="4365104"/>
            <a:ext cx="7128792" cy="203180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2000" b="1" dirty="0">
                <a:solidFill>
                  <a:srgbClr val="D81861"/>
                </a:solidFill>
              </a:rPr>
              <a:t>Розділ «Сторінка методиста» (тека «Дистанційне навчання» за посиланням: </a:t>
            </a:r>
            <a:r>
              <a:rPr lang="uk-UA" sz="2000" b="1" u="sng" dirty="0">
                <a:hlinkClick r:id="rId8"/>
              </a:rPr>
              <a:t>http://www.soippo.edu.ua/index.php/storinka-metodysta</a:t>
            </a:r>
            <a:r>
              <a:rPr lang="uk-UA" sz="2000" b="1" dirty="0"/>
              <a:t>.</a:t>
            </a:r>
            <a:endParaRPr lang="ru-RU" sz="2000" b="1" dirty="0"/>
          </a:p>
        </p:txBody>
      </p:sp>
    </p:spTree>
    <p:extLst>
      <p:ext uri="{BB962C8B-B14F-4D97-AF65-F5344CB8AC3E}">
        <p14:creationId xmlns:p14="http://schemas.microsoft.com/office/powerpoint/2010/main" val="821962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2">
            <a:extLst>
              <a:ext uri="{FF2B5EF4-FFF2-40B4-BE49-F238E27FC236}">
                <a16:creationId xmlns:a16="http://schemas.microsoft.com/office/drawing/2014/main" xmlns="" id="{D2F29FEA-E994-472C-B250-8A37D11F57C5}"/>
              </a:ext>
            </a:extLst>
          </p:cNvPr>
          <p:cNvPicPr>
            <a:picLocks noGrp="1"/>
          </p:cNvPicPr>
          <p:nvPr>
            <p:ph idx="1"/>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010" t="3172" r="1610" b="10238"/>
          <a:stretch/>
        </p:blipFill>
        <p:spPr>
          <a:xfrm>
            <a:off x="0" y="-19784"/>
            <a:ext cx="12192000" cy="6857999"/>
          </a:xfrm>
        </p:spPr>
      </p:pic>
      <p:sp>
        <p:nvSpPr>
          <p:cNvPr id="5" name="Взрыв: 14 точек 4">
            <a:extLst>
              <a:ext uri="{FF2B5EF4-FFF2-40B4-BE49-F238E27FC236}">
                <a16:creationId xmlns:a16="http://schemas.microsoft.com/office/drawing/2014/main" xmlns="" id="{96F864F4-10E1-4305-9B61-674758875385}"/>
              </a:ext>
            </a:extLst>
          </p:cNvPr>
          <p:cNvSpPr/>
          <p:nvPr/>
        </p:nvSpPr>
        <p:spPr>
          <a:xfrm>
            <a:off x="2207568" y="1196752"/>
            <a:ext cx="8712968" cy="4680520"/>
          </a:xfrm>
          <a:prstGeom prst="irregularSeal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a:t>Бути вчителем у цифрову добу – це навчати навичок майбутнього вже сьогодні   </a:t>
            </a:r>
          </a:p>
          <a:p>
            <a:pPr algn="ctr"/>
            <a:r>
              <a:rPr lang="uk-UA" sz="2400" b="1" dirty="0"/>
              <a:t> </a:t>
            </a:r>
            <a:r>
              <a:rPr lang="uk-UA" sz="2400" b="1" i="1" dirty="0" err="1"/>
              <a:t>Дженіфер</a:t>
            </a:r>
            <a:r>
              <a:rPr lang="uk-UA" sz="2400" b="1" i="1" dirty="0"/>
              <a:t> Флемінг</a:t>
            </a:r>
            <a:endParaRPr lang="ru-RU" sz="2400" dirty="0"/>
          </a:p>
        </p:txBody>
      </p:sp>
      <p:pic>
        <p:nvPicPr>
          <p:cNvPr id="6" name="Picture 9" descr="C:\Documents and Settings\Admin\Мои документы\Мои рисунки\Карти мира\Карта світу обємна.jpg">
            <a:extLst>
              <a:ext uri="{FF2B5EF4-FFF2-40B4-BE49-F238E27FC236}">
                <a16:creationId xmlns:a16="http://schemas.microsoft.com/office/drawing/2014/main" xmlns="" id="{E6B4B3EC-B18C-49EF-A8D6-F2FD9A34DAB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6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832304" y="354266"/>
            <a:ext cx="3163286" cy="1474239"/>
          </a:xfrm>
          <a:prstGeom prst="ellipse">
            <a:avLst/>
          </a:prstGeom>
          <a:solidFill>
            <a:srgbClr val="FFFF00"/>
          </a:solidFill>
          <a:ln>
            <a:noFill/>
          </a:ln>
          <a:effectLst>
            <a:outerShdw blurRad="225425" dist="50800" dir="5220000" algn="ctr">
              <a:srgbClr val="000000">
                <a:alpha val="33000"/>
              </a:srgbClr>
            </a:outerShdw>
            <a:softEdge rad="11250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7" name="Рисунок 6">
            <a:extLst>
              <a:ext uri="{FF2B5EF4-FFF2-40B4-BE49-F238E27FC236}">
                <a16:creationId xmlns:a16="http://schemas.microsoft.com/office/drawing/2014/main" xmlns="" id="{CDEDA083-7C8A-4CE0-966F-9A55E604FDCA}"/>
              </a:ext>
            </a:extLst>
          </p:cNvPr>
          <p:cNvPicPr>
            <a:picLocks noChangeAspect="1"/>
          </p:cNvPicPr>
          <p:nvPr/>
        </p:nvPicPr>
        <p:blipFill>
          <a:blip r:embed="rId6"/>
          <a:stretch>
            <a:fillRect/>
          </a:stretch>
        </p:blipFill>
        <p:spPr>
          <a:xfrm>
            <a:off x="2567608" y="4077072"/>
            <a:ext cx="1798946" cy="2023430"/>
          </a:xfrm>
          <a:prstGeom prst="rect">
            <a:avLst/>
          </a:prstGeom>
          <a:effectLst>
            <a:softEdge rad="317500"/>
          </a:effectLst>
        </p:spPr>
      </p:pic>
    </p:spTree>
    <p:extLst>
      <p:ext uri="{BB962C8B-B14F-4D97-AF65-F5344CB8AC3E}">
        <p14:creationId xmlns:p14="http://schemas.microsoft.com/office/powerpoint/2010/main" val="15580444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2">
            <a:extLst>
              <a:ext uri="{FF2B5EF4-FFF2-40B4-BE49-F238E27FC236}">
                <a16:creationId xmlns:a16="http://schemas.microsoft.com/office/drawing/2014/main" xmlns="" id="{4E179DCA-51DF-42C8-B1FB-82876CC2FFDF}"/>
              </a:ext>
            </a:extLst>
          </p:cNvPr>
          <p:cNvPicPr>
            <a:picLocks noGrp="1"/>
          </p:cNvPicPr>
          <p:nvPr>
            <p:ph idx="1"/>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010" t="3172" r="1610" b="10238"/>
          <a:stretch/>
        </p:blipFill>
        <p:spPr>
          <a:xfrm>
            <a:off x="6634" y="0"/>
            <a:ext cx="12192000" cy="6857999"/>
          </a:xfrm>
        </p:spPr>
      </p:pic>
      <p:sp>
        <p:nvSpPr>
          <p:cNvPr id="7" name="Прямоугольник: скругленные углы 6">
            <a:extLst>
              <a:ext uri="{FF2B5EF4-FFF2-40B4-BE49-F238E27FC236}">
                <a16:creationId xmlns:a16="http://schemas.microsoft.com/office/drawing/2014/main" xmlns="" id="{AEE115CA-45BB-418F-B9D1-98F51700EDE7}"/>
              </a:ext>
            </a:extLst>
          </p:cNvPr>
          <p:cNvSpPr/>
          <p:nvPr/>
        </p:nvSpPr>
        <p:spPr>
          <a:xfrm>
            <a:off x="2567608" y="548680"/>
            <a:ext cx="6840760" cy="1584176"/>
          </a:xfrm>
          <a:prstGeom prst="roundRect">
            <a:avLst/>
          </a:prstGeom>
          <a:solidFill>
            <a:srgbClr val="0070C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a:t>Фрази для мотивації учнів під час дистанційного навчання</a:t>
            </a:r>
            <a:endParaRPr lang="ru-RU" dirty="0"/>
          </a:p>
        </p:txBody>
      </p:sp>
      <p:sp>
        <p:nvSpPr>
          <p:cNvPr id="8" name="Прямоугольник: скругленные углы 7">
            <a:extLst>
              <a:ext uri="{FF2B5EF4-FFF2-40B4-BE49-F238E27FC236}">
                <a16:creationId xmlns:a16="http://schemas.microsoft.com/office/drawing/2014/main" xmlns="" id="{0B3FB37C-6A7D-4B7F-BF71-4159AB0A3E23}"/>
              </a:ext>
            </a:extLst>
          </p:cNvPr>
          <p:cNvSpPr/>
          <p:nvPr/>
        </p:nvSpPr>
        <p:spPr>
          <a:xfrm>
            <a:off x="918058" y="2799194"/>
            <a:ext cx="10369152" cy="3806248"/>
          </a:xfrm>
          <a:prstGeom prst="roundRect">
            <a:avLst/>
          </a:prstGeom>
          <a:solidFill>
            <a:srgbClr val="D8186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b="1" dirty="0"/>
              <a:t> </a:t>
            </a:r>
          </a:p>
          <a:p>
            <a:endParaRPr lang="uk-UA" sz="2200" b="1" dirty="0">
              <a:solidFill>
                <a:srgbClr val="D81861"/>
              </a:solidFill>
            </a:endParaRPr>
          </a:p>
          <a:p>
            <a:r>
              <a:rPr lang="uk-UA" sz="2200" b="1" dirty="0">
                <a:solidFill>
                  <a:schemeClr val="tx1"/>
                </a:solidFill>
              </a:rPr>
              <a:t>– </a:t>
            </a:r>
            <a:r>
              <a:rPr lang="uk-UA" sz="2200" b="1" dirty="0" err="1">
                <a:solidFill>
                  <a:schemeClr val="tx1"/>
                </a:solidFill>
              </a:rPr>
              <a:t>Повірте</a:t>
            </a:r>
            <a:r>
              <a:rPr lang="uk-UA" sz="2200" b="1" dirty="0">
                <a:solidFill>
                  <a:schemeClr val="tx1"/>
                </a:solidFill>
              </a:rPr>
              <a:t> в те, що ви можете, і це вже пів дороги до успіху.</a:t>
            </a:r>
            <a:endParaRPr lang="ru-RU" sz="2200" dirty="0">
              <a:solidFill>
                <a:schemeClr val="tx1"/>
              </a:solidFill>
            </a:endParaRPr>
          </a:p>
          <a:p>
            <a:r>
              <a:rPr lang="uk-UA" sz="2200" b="1" dirty="0">
                <a:solidFill>
                  <a:schemeClr val="tx1"/>
                </a:solidFill>
              </a:rPr>
              <a:t> – Ти можеш. Крапка.</a:t>
            </a:r>
            <a:endParaRPr lang="ru-RU" sz="2200" dirty="0">
              <a:solidFill>
                <a:schemeClr val="tx1"/>
              </a:solidFill>
            </a:endParaRPr>
          </a:p>
          <a:p>
            <a:r>
              <a:rPr lang="uk-UA" sz="2200" b="1" dirty="0">
                <a:solidFill>
                  <a:schemeClr val="tx1"/>
                </a:solidFill>
              </a:rPr>
              <a:t> – Не потрібно бути великим, щоб почати, але треба почати, щоб стати великим </a:t>
            </a:r>
          </a:p>
          <a:p>
            <a:r>
              <a:rPr lang="uk-UA" sz="2200" b="1" i="1" dirty="0">
                <a:solidFill>
                  <a:schemeClr val="tx1"/>
                </a:solidFill>
              </a:rPr>
              <a:t>                                                                                                                           </a:t>
            </a:r>
            <a:r>
              <a:rPr lang="uk-UA" sz="2200" b="1" i="1" dirty="0" err="1">
                <a:solidFill>
                  <a:schemeClr val="tx1"/>
                </a:solidFill>
              </a:rPr>
              <a:t>Зіг</a:t>
            </a:r>
            <a:r>
              <a:rPr lang="uk-UA" sz="2200" b="1" i="1" dirty="0">
                <a:solidFill>
                  <a:schemeClr val="tx1"/>
                </a:solidFill>
              </a:rPr>
              <a:t> </a:t>
            </a:r>
            <a:r>
              <a:rPr lang="uk-UA" sz="2200" b="1" i="1" dirty="0" err="1">
                <a:solidFill>
                  <a:schemeClr val="tx1"/>
                </a:solidFill>
              </a:rPr>
              <a:t>Зіглар</a:t>
            </a:r>
            <a:endParaRPr lang="uk-UA" sz="2200" b="1" i="1" dirty="0">
              <a:solidFill>
                <a:schemeClr val="tx1"/>
              </a:solidFill>
            </a:endParaRPr>
          </a:p>
          <a:p>
            <a:r>
              <a:rPr lang="uk-UA" sz="2200" b="1" dirty="0">
                <a:solidFill>
                  <a:schemeClr val="tx1"/>
                </a:solidFill>
              </a:rPr>
              <a:t>– Успіх – це сума маленьких зусиль, яких я докладаю щодня </a:t>
            </a:r>
          </a:p>
          <a:p>
            <a:pPr algn="r"/>
            <a:r>
              <a:rPr lang="uk-UA" sz="2200" b="1" i="1" dirty="0">
                <a:solidFill>
                  <a:schemeClr val="tx1"/>
                </a:solidFill>
              </a:rPr>
              <a:t>Роберт Кольє</a:t>
            </a:r>
            <a:endParaRPr lang="ru-RU" sz="2200" b="1" dirty="0">
              <a:solidFill>
                <a:schemeClr val="tx1"/>
              </a:solidFill>
            </a:endParaRPr>
          </a:p>
          <a:p>
            <a:r>
              <a:rPr lang="uk-UA" sz="2200" b="1" dirty="0">
                <a:solidFill>
                  <a:schemeClr val="tx1"/>
                </a:solidFill>
              </a:rPr>
              <a:t> – Звичайні люди можуть обрати бути надзвичайними </a:t>
            </a:r>
          </a:p>
          <a:p>
            <a:pPr algn="r"/>
            <a:r>
              <a:rPr lang="uk-UA" sz="2200" b="1" i="1" dirty="0">
                <a:solidFill>
                  <a:schemeClr val="tx1"/>
                </a:solidFill>
              </a:rPr>
              <a:t>Ілон </a:t>
            </a:r>
            <a:r>
              <a:rPr lang="uk-UA" sz="2200" b="1" i="1" dirty="0" err="1">
                <a:solidFill>
                  <a:schemeClr val="tx1"/>
                </a:solidFill>
              </a:rPr>
              <a:t>Маск</a:t>
            </a:r>
            <a:endParaRPr lang="ru-RU" sz="2200" b="1" dirty="0">
              <a:solidFill>
                <a:schemeClr val="tx1"/>
              </a:solidFill>
            </a:endParaRPr>
          </a:p>
          <a:p>
            <a:endParaRPr lang="ru-RU" dirty="0"/>
          </a:p>
        </p:txBody>
      </p:sp>
      <p:sp>
        <p:nvSpPr>
          <p:cNvPr id="9" name="Стрелка: вниз 8">
            <a:extLst>
              <a:ext uri="{FF2B5EF4-FFF2-40B4-BE49-F238E27FC236}">
                <a16:creationId xmlns:a16="http://schemas.microsoft.com/office/drawing/2014/main" xmlns="" id="{BB698657-1D0C-4A72-88AF-FB0B0447B2B2}"/>
              </a:ext>
            </a:extLst>
          </p:cNvPr>
          <p:cNvSpPr/>
          <p:nvPr/>
        </p:nvSpPr>
        <p:spPr>
          <a:xfrm>
            <a:off x="5231904" y="1889447"/>
            <a:ext cx="1224136" cy="792089"/>
          </a:xfrm>
          <a:prstGeom prst="downArrow">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Picture 9" descr="C:\Documents and Settings\Admin\Мои документы\Мои рисунки\Карти мира\Карта світу обємна.jpg">
            <a:extLst>
              <a:ext uri="{FF2B5EF4-FFF2-40B4-BE49-F238E27FC236}">
                <a16:creationId xmlns:a16="http://schemas.microsoft.com/office/drawing/2014/main" xmlns="" id="{902BB178-F545-4EA0-96C6-C345E3A4A6FA}"/>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6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408368" y="252558"/>
            <a:ext cx="3218957" cy="1500185"/>
          </a:xfrm>
          <a:prstGeom prst="ellipse">
            <a:avLst/>
          </a:prstGeom>
          <a:solidFill>
            <a:srgbClr val="FFFF00"/>
          </a:solidFill>
          <a:ln>
            <a:noFill/>
          </a:ln>
          <a:effectLst>
            <a:outerShdw blurRad="225425" dist="50800" dir="5220000" algn="ctr">
              <a:srgbClr val="000000">
                <a:alpha val="33000"/>
              </a:srgbClr>
            </a:outerShdw>
            <a:softEdge rad="11250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19582671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2">
            <a:extLst>
              <a:ext uri="{FF2B5EF4-FFF2-40B4-BE49-F238E27FC236}">
                <a16:creationId xmlns:a16="http://schemas.microsoft.com/office/drawing/2014/main" xmlns="" id="{EEF7F67D-BAE2-4E3F-8913-D991D0E4DCC4}"/>
              </a:ext>
            </a:extLst>
          </p:cNvPr>
          <p:cNvPicPr>
            <a:picLocks noGrp="1"/>
          </p:cNvPicPr>
          <p:nvPr>
            <p:ph idx="1"/>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010" t="3172" r="1610" b="10238"/>
          <a:stretch/>
        </p:blipFill>
        <p:spPr>
          <a:xfrm>
            <a:off x="6634" y="84776"/>
            <a:ext cx="12192000" cy="6857999"/>
          </a:xfrm>
        </p:spPr>
      </p:pic>
      <p:pic>
        <p:nvPicPr>
          <p:cNvPr id="9" name="Picture 9" descr="C:\Documents and Settings\Admin\Мои документы\Мои рисунки\Карти мира\Карта світу обємна.jpg">
            <a:extLst>
              <a:ext uri="{FF2B5EF4-FFF2-40B4-BE49-F238E27FC236}">
                <a16:creationId xmlns:a16="http://schemas.microsoft.com/office/drawing/2014/main" xmlns="" id="{98245107-96FC-49DC-B14C-B479CCB3A5A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6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552384" y="404664"/>
            <a:ext cx="2814335" cy="1311612"/>
          </a:xfrm>
          <a:prstGeom prst="ellipse">
            <a:avLst/>
          </a:prstGeom>
          <a:solidFill>
            <a:srgbClr val="FFFF00"/>
          </a:solidFill>
          <a:ln>
            <a:noFill/>
          </a:ln>
          <a:effectLst>
            <a:outerShdw blurRad="225425" dist="50800" dir="5220000" algn="ctr">
              <a:srgbClr val="000000">
                <a:alpha val="33000"/>
              </a:srgbClr>
            </a:outerShdw>
            <a:softEdge rad="11250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1" name="Рисунок 10">
            <a:extLst>
              <a:ext uri="{FF2B5EF4-FFF2-40B4-BE49-F238E27FC236}">
                <a16:creationId xmlns:a16="http://schemas.microsoft.com/office/drawing/2014/main" xmlns="" id="{69BE1117-F350-4B6C-AB29-EE3D052A9B2B}"/>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695400" y="1377615"/>
            <a:ext cx="3650180" cy="5445223"/>
          </a:xfrm>
          <a:prstGeom prst="rect">
            <a:avLst/>
          </a:prstGeom>
          <a:effectLst>
            <a:softEdge rad="635000"/>
          </a:effectLst>
        </p:spPr>
      </p:pic>
      <p:sp>
        <p:nvSpPr>
          <p:cNvPr id="5" name="Прямоугольник 4">
            <a:extLst>
              <a:ext uri="{FF2B5EF4-FFF2-40B4-BE49-F238E27FC236}">
                <a16:creationId xmlns:a16="http://schemas.microsoft.com/office/drawing/2014/main" xmlns="" id="{371847F4-01D5-4F84-BEA0-FA915DB810FF}"/>
              </a:ext>
            </a:extLst>
          </p:cNvPr>
          <p:cNvSpPr/>
          <p:nvPr/>
        </p:nvSpPr>
        <p:spPr>
          <a:xfrm>
            <a:off x="3935760" y="1257678"/>
            <a:ext cx="6096000" cy="3416320"/>
          </a:xfrm>
          <a:prstGeom prst="rect">
            <a:avLst/>
          </a:prstGeom>
          <a:solidFill>
            <a:srgbClr val="00B0F0">
              <a:alpha val="7000"/>
            </a:srgbClr>
          </a:solidFill>
        </p:spPr>
        <p:txBody>
          <a:bodyPr>
            <a:spAutoFit/>
          </a:bodyPr>
          <a:lstStyle/>
          <a:p>
            <a:pPr algn="ctr"/>
            <a:r>
              <a:rPr lang="uk-UA" sz="3600" dirty="0">
                <a:solidFill>
                  <a:srgbClr val="0000FF"/>
                </a:solidFill>
                <a:latin typeface="Arial Black" panose="020B0A04020102020204" pitchFamily="34" charset="0"/>
              </a:rPr>
              <a:t>Знання – це наша зброя!</a:t>
            </a:r>
            <a:endParaRPr lang="ru-RU" sz="3600" dirty="0">
              <a:solidFill>
                <a:srgbClr val="0000FF"/>
              </a:solidFill>
              <a:latin typeface="Arial Black" panose="020B0A04020102020204" pitchFamily="34" charset="0"/>
            </a:endParaRPr>
          </a:p>
          <a:p>
            <a:r>
              <a:rPr lang="uk-UA" sz="3600" dirty="0">
                <a:solidFill>
                  <a:srgbClr val="0000FF"/>
                </a:solidFill>
                <a:latin typeface="Arial Black" panose="020B0A04020102020204" pitchFamily="34" charset="0"/>
              </a:rPr>
              <a:t>Працюймо, навчаймо наших дітей!</a:t>
            </a:r>
            <a:endParaRPr lang="ru-RU" sz="3600" dirty="0">
              <a:solidFill>
                <a:srgbClr val="0000FF"/>
              </a:solidFill>
              <a:latin typeface="Arial Black" panose="020B0A04020102020204" pitchFamily="34" charset="0"/>
            </a:endParaRPr>
          </a:p>
          <a:p>
            <a:pPr algn="ctr"/>
            <a:r>
              <a:rPr lang="uk-UA" sz="3600" dirty="0">
                <a:solidFill>
                  <a:srgbClr val="FFFF00"/>
                </a:solidFill>
                <a:latin typeface="Arial Black" panose="020B0A04020102020204" pitchFamily="34" charset="0"/>
              </a:rPr>
              <a:t>Пам’ятаймо:</a:t>
            </a:r>
          </a:p>
          <a:p>
            <a:pPr algn="ctr"/>
            <a:r>
              <a:rPr lang="uk-UA" sz="3600" dirty="0">
                <a:solidFill>
                  <a:srgbClr val="FFFF00"/>
                </a:solidFill>
                <a:latin typeface="Arial Black" panose="020B0A04020102020204" pitchFamily="34" charset="0"/>
              </a:rPr>
              <a:t> Усе буде Україна!</a:t>
            </a:r>
            <a:endParaRPr lang="ru-RU" sz="3600"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3941973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fontScale="90000"/>
          </a:bodyPr>
          <a:lstStyle/>
          <a:p>
            <a:r>
              <a:rPr lang="uk-UA" dirty="0"/>
              <a:t/>
            </a:r>
            <a:br>
              <a:rPr lang="uk-UA" dirty="0"/>
            </a:br>
            <a:r>
              <a:rPr lang="uk-UA" dirty="0"/>
              <a:t/>
            </a:r>
            <a:br>
              <a:rPr lang="uk-UA" dirty="0"/>
            </a:br>
            <a:r>
              <a:rPr lang="uk-UA" dirty="0"/>
              <a:t/>
            </a:r>
            <a:br>
              <a:rPr lang="uk-UA" dirty="0"/>
            </a:br>
            <a:r>
              <a:rPr lang="uk-UA" dirty="0"/>
              <a:t/>
            </a:r>
            <a:br>
              <a:rPr lang="uk-UA" dirty="0"/>
            </a:br>
            <a:r>
              <a:rPr lang="uk-UA" dirty="0"/>
              <a:t/>
            </a:r>
            <a:br>
              <a:rPr lang="uk-UA" dirty="0"/>
            </a:br>
            <a:r>
              <a:rPr lang="uk-UA" dirty="0"/>
              <a:t/>
            </a:r>
            <a:br>
              <a:rPr lang="uk-UA" dirty="0"/>
            </a:br>
            <a:r>
              <a:rPr lang="uk-UA" dirty="0"/>
              <a:t/>
            </a:r>
            <a:br>
              <a:rPr lang="uk-UA" dirty="0"/>
            </a:br>
            <a:r>
              <a:rPr lang="uk-UA" dirty="0"/>
              <a:t/>
            </a:r>
            <a:br>
              <a:rPr lang="uk-UA" dirty="0"/>
            </a:br>
            <a:r>
              <a:rPr lang="uk-UA" dirty="0"/>
              <a:t/>
            </a:r>
            <a:br>
              <a:rPr lang="uk-UA" dirty="0"/>
            </a:br>
            <a:r>
              <a:rPr lang="uk-UA" dirty="0"/>
              <a:t/>
            </a:r>
            <a:br>
              <a:rPr lang="uk-UA" dirty="0"/>
            </a:br>
            <a:r>
              <a:rPr lang="uk-UA" dirty="0"/>
              <a:t/>
            </a:r>
            <a:br>
              <a:rPr lang="uk-UA" dirty="0"/>
            </a:br>
            <a:r>
              <a:rPr lang="uk-UA" dirty="0"/>
              <a:t/>
            </a:r>
            <a:br>
              <a:rPr lang="uk-UA" dirty="0"/>
            </a:br>
            <a:r>
              <a:rPr lang="uk-UA" dirty="0"/>
              <a:t/>
            </a:r>
            <a:br>
              <a:rPr lang="uk-UA" dirty="0"/>
            </a:br>
            <a:r>
              <a:rPr lang="uk-UA" dirty="0"/>
              <a:t/>
            </a:r>
            <a:br>
              <a:rPr lang="uk-UA" dirty="0"/>
            </a:br>
            <a:endParaRPr lang="ru-RU" dirty="0"/>
          </a:p>
        </p:txBody>
      </p:sp>
      <p:pic>
        <p:nvPicPr>
          <p:cNvPr id="7" name="Объект 2">
            <a:extLst>
              <a:ext uri="{FF2B5EF4-FFF2-40B4-BE49-F238E27FC236}">
                <a16:creationId xmlns:a16="http://schemas.microsoft.com/office/drawing/2014/main" xmlns="" id="{F41C2F21-1BF3-468F-8EE0-8054391E0C81}"/>
              </a:ext>
            </a:extLst>
          </p:cNvPr>
          <p:cNvPicPr>
            <a:picLocks noGrp="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010" t="3172" r="1610" b="10238"/>
          <a:stretch/>
        </p:blipFill>
        <p:spPr>
          <a:xfrm>
            <a:off x="0" y="-46267"/>
            <a:ext cx="12192000" cy="6857999"/>
          </a:xfrm>
        </p:spPr>
        <p:style>
          <a:lnRef idx="0">
            <a:schemeClr val="accent2"/>
          </a:lnRef>
          <a:fillRef idx="3">
            <a:schemeClr val="accent2"/>
          </a:fillRef>
          <a:effectRef idx="3">
            <a:schemeClr val="accent2"/>
          </a:effectRef>
          <a:fontRef idx="minor">
            <a:schemeClr val="lt1"/>
          </a:fontRef>
        </p:style>
      </p:pic>
      <p:sp>
        <p:nvSpPr>
          <p:cNvPr id="4" name="Овал 3">
            <a:extLst>
              <a:ext uri="{FF2B5EF4-FFF2-40B4-BE49-F238E27FC236}">
                <a16:creationId xmlns:a16="http://schemas.microsoft.com/office/drawing/2014/main" xmlns="" id="{F3A6CEDB-511A-4A15-B252-032DC846612E}"/>
              </a:ext>
            </a:extLst>
          </p:cNvPr>
          <p:cNvSpPr/>
          <p:nvPr/>
        </p:nvSpPr>
        <p:spPr>
          <a:xfrm>
            <a:off x="1219200" y="101828"/>
            <a:ext cx="10972800" cy="2037266"/>
          </a:xfrm>
          <a:prstGeom prst="ellipse">
            <a:avLst/>
          </a:prstGeom>
          <a:solidFill>
            <a:schemeClr val="accent6">
              <a:lumMod val="40000"/>
              <a:lumOff val="60000"/>
            </a:schemeClr>
          </a:solidFill>
          <a:ln>
            <a:noFill/>
          </a:ln>
          <a:effectLst/>
          <a:scene3d>
            <a:camera prst="orthographicFront"/>
            <a:lightRig rig="soft" dir="t">
              <a:rot lat="0" lon="0" rev="0"/>
            </a:lightRig>
          </a:scene3d>
          <a:sp3d contourW="44450" prstMaterial="matte">
            <a:bevelT w="95250" h="1270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2000" b="1" dirty="0" err="1">
                <a:solidFill>
                  <a:srgbClr val="C00000"/>
                </a:solidFill>
              </a:rPr>
              <a:t>Компете́нтнісний</a:t>
            </a:r>
            <a:r>
              <a:rPr lang="uk-UA" sz="2000" b="1" dirty="0">
                <a:solidFill>
                  <a:srgbClr val="C00000"/>
                </a:solidFill>
              </a:rPr>
              <a:t> </a:t>
            </a:r>
            <a:r>
              <a:rPr lang="uk-UA" sz="2000" b="1" dirty="0" err="1">
                <a:solidFill>
                  <a:srgbClr val="C00000"/>
                </a:solidFill>
              </a:rPr>
              <a:t>підхі́д</a:t>
            </a:r>
            <a:r>
              <a:rPr lang="ru-RU" sz="2000" dirty="0">
                <a:solidFill>
                  <a:srgbClr val="C00000"/>
                </a:solidFill>
              </a:rPr>
              <a:t> </a:t>
            </a:r>
            <a:r>
              <a:rPr lang="uk-UA" sz="2000" dirty="0">
                <a:solidFill>
                  <a:srgbClr val="C00000"/>
                </a:solidFill>
              </a:rPr>
              <a:t>— спрямованість освітнього процесу на досягнення інтегральних результатів у навчанні, якими є загальні (базові, ключові) і спеціальні (предметні)</a:t>
            </a:r>
            <a:r>
              <a:rPr lang="ru-RU" sz="2000" dirty="0">
                <a:solidFill>
                  <a:srgbClr val="C00000"/>
                </a:solidFill>
              </a:rPr>
              <a:t> </a:t>
            </a:r>
            <a:r>
              <a:rPr lang="uk-UA" sz="2000" u="sng" dirty="0">
                <a:solidFill>
                  <a:srgbClr val="C00000"/>
                </a:solidFill>
                <a:hlinkClick r:id="rId4" tooltip="Компетентність">
                  <a:extLst>
                    <a:ext uri="{A12FA001-AC4F-418D-AE19-62706E023703}">
                      <ahyp:hlinkClr xmlns:ahyp="http://schemas.microsoft.com/office/drawing/2018/hyperlinkcolor" xmlns="" val="tx"/>
                    </a:ext>
                  </a:extLst>
                </a:hlinkClick>
              </a:rPr>
              <a:t>компетентності</a:t>
            </a:r>
            <a:r>
              <a:rPr lang="ru-RU" sz="2000" dirty="0">
                <a:solidFill>
                  <a:srgbClr val="C00000"/>
                </a:solidFill>
              </a:rPr>
              <a:t> </a:t>
            </a:r>
            <a:r>
              <a:rPr lang="uk-UA" sz="2000" dirty="0">
                <a:solidFill>
                  <a:srgbClr val="C00000"/>
                </a:solidFill>
              </a:rPr>
              <a:t>тих, хто навчається</a:t>
            </a:r>
            <a:endParaRPr lang="ru-RU" sz="2000" dirty="0">
              <a:solidFill>
                <a:srgbClr val="C00000"/>
              </a:solidFill>
            </a:endParaRPr>
          </a:p>
        </p:txBody>
      </p:sp>
      <p:sp>
        <p:nvSpPr>
          <p:cNvPr id="6" name="Прямоугольник 5">
            <a:extLst>
              <a:ext uri="{FF2B5EF4-FFF2-40B4-BE49-F238E27FC236}">
                <a16:creationId xmlns:a16="http://schemas.microsoft.com/office/drawing/2014/main" xmlns="" id="{9160781D-20A4-4D72-B6FD-C0979332A13D}"/>
              </a:ext>
            </a:extLst>
          </p:cNvPr>
          <p:cNvSpPr/>
          <p:nvPr/>
        </p:nvSpPr>
        <p:spPr>
          <a:xfrm>
            <a:off x="3360963" y="2281754"/>
            <a:ext cx="5953555" cy="1654103"/>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uk-UA" sz="2400" dirty="0"/>
              <a:t>Сучасне суспільство вимагає від школи підготовки випускників, здатних самостійно вирішувати </a:t>
            </a:r>
            <a:r>
              <a:rPr lang="uk-UA" sz="2400" dirty="0" err="1"/>
              <a:t>життєво</a:t>
            </a:r>
            <a:r>
              <a:rPr lang="uk-UA" sz="2400" dirty="0"/>
              <a:t> важливі завдання</a:t>
            </a:r>
            <a:endParaRPr lang="ru-RU" sz="2400" dirty="0">
              <a:solidFill>
                <a:schemeClr val="tx1"/>
              </a:solidFill>
            </a:endParaRPr>
          </a:p>
        </p:txBody>
      </p:sp>
      <p:sp>
        <p:nvSpPr>
          <p:cNvPr id="11" name="Прямоугольник 10">
            <a:extLst>
              <a:ext uri="{FF2B5EF4-FFF2-40B4-BE49-F238E27FC236}">
                <a16:creationId xmlns:a16="http://schemas.microsoft.com/office/drawing/2014/main" xmlns="" id="{2ED95F99-6E9F-4B6B-B65F-B705C864B2CE}"/>
              </a:ext>
            </a:extLst>
          </p:cNvPr>
          <p:cNvSpPr/>
          <p:nvPr/>
        </p:nvSpPr>
        <p:spPr>
          <a:xfrm>
            <a:off x="1260768" y="4482226"/>
            <a:ext cx="3050255" cy="8795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uk-UA" sz="2000" dirty="0"/>
              <a:t>бути соціально активними</a:t>
            </a:r>
            <a:endParaRPr lang="ru-RU" sz="2000" dirty="0">
              <a:solidFill>
                <a:schemeClr val="bg1"/>
              </a:solidFill>
            </a:endParaRPr>
          </a:p>
        </p:txBody>
      </p:sp>
      <p:sp>
        <p:nvSpPr>
          <p:cNvPr id="12" name="Прямоугольник 11">
            <a:extLst>
              <a:ext uri="{FF2B5EF4-FFF2-40B4-BE49-F238E27FC236}">
                <a16:creationId xmlns:a16="http://schemas.microsoft.com/office/drawing/2014/main" xmlns="" id="{D417DF93-816F-46DB-944F-E09B7F3E658E}"/>
              </a:ext>
            </a:extLst>
          </p:cNvPr>
          <p:cNvSpPr/>
          <p:nvPr/>
        </p:nvSpPr>
        <p:spPr>
          <a:xfrm>
            <a:off x="4878848" y="4444225"/>
            <a:ext cx="2966120" cy="901261"/>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uk-UA" sz="2000" dirty="0"/>
              <a:t>усвідомлювати події</a:t>
            </a:r>
            <a:endParaRPr lang="ru-RU" sz="2000" dirty="0"/>
          </a:p>
        </p:txBody>
      </p:sp>
      <p:sp>
        <p:nvSpPr>
          <p:cNvPr id="13" name="Прямоугольник 12">
            <a:extLst>
              <a:ext uri="{FF2B5EF4-FFF2-40B4-BE49-F238E27FC236}">
                <a16:creationId xmlns:a16="http://schemas.microsoft.com/office/drawing/2014/main" xmlns="" id="{0B01F065-FE02-4FD8-8053-8994D9D32267}"/>
              </a:ext>
            </a:extLst>
          </p:cNvPr>
          <p:cNvSpPr/>
          <p:nvPr/>
        </p:nvSpPr>
        <p:spPr>
          <a:xfrm>
            <a:off x="8366484" y="4422944"/>
            <a:ext cx="3013411" cy="9141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uk-UA" sz="2000" dirty="0"/>
              <a:t>критично мислити</a:t>
            </a:r>
            <a:endParaRPr lang="ru-RU" sz="2000" dirty="0"/>
          </a:p>
        </p:txBody>
      </p:sp>
      <p:sp>
        <p:nvSpPr>
          <p:cNvPr id="14" name="Прямоугольник 13">
            <a:extLst>
              <a:ext uri="{FF2B5EF4-FFF2-40B4-BE49-F238E27FC236}">
                <a16:creationId xmlns:a16="http://schemas.microsoft.com/office/drawing/2014/main" xmlns="" id="{BDF6B637-6DC0-4C0A-A4DF-9DEB9CF67393}"/>
              </a:ext>
            </a:extLst>
          </p:cNvPr>
          <p:cNvSpPr/>
          <p:nvPr/>
        </p:nvSpPr>
        <p:spPr>
          <a:xfrm>
            <a:off x="2530542" y="5788424"/>
            <a:ext cx="7532790" cy="72008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r>
              <a:rPr lang="uk-UA" dirty="0"/>
              <a:t> </a:t>
            </a:r>
            <a:r>
              <a:rPr lang="uk-UA" sz="2000" dirty="0"/>
              <a:t>використовувати шкільні знання для вирішення реальних проблем </a:t>
            </a:r>
            <a:endParaRPr lang="ru-RU" sz="2000" dirty="0"/>
          </a:p>
        </p:txBody>
      </p:sp>
      <p:sp>
        <p:nvSpPr>
          <p:cNvPr id="17" name="Стрелка: вниз 16">
            <a:extLst>
              <a:ext uri="{FF2B5EF4-FFF2-40B4-BE49-F238E27FC236}">
                <a16:creationId xmlns:a16="http://schemas.microsoft.com/office/drawing/2014/main" xmlns="" id="{A1655F86-6A7C-487C-B1A0-5A213244997F}"/>
              </a:ext>
            </a:extLst>
          </p:cNvPr>
          <p:cNvSpPr/>
          <p:nvPr/>
        </p:nvSpPr>
        <p:spPr>
          <a:xfrm>
            <a:off x="6129536" y="3931863"/>
            <a:ext cx="576064" cy="369702"/>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a:p>
        </p:txBody>
      </p:sp>
      <p:sp>
        <p:nvSpPr>
          <p:cNvPr id="18" name="Стрелка: изогнутая вправо 17">
            <a:extLst>
              <a:ext uri="{FF2B5EF4-FFF2-40B4-BE49-F238E27FC236}">
                <a16:creationId xmlns:a16="http://schemas.microsoft.com/office/drawing/2014/main" xmlns="" id="{FA6BE322-725B-48A6-ABEB-4B72D679740B}"/>
              </a:ext>
            </a:extLst>
          </p:cNvPr>
          <p:cNvSpPr/>
          <p:nvPr/>
        </p:nvSpPr>
        <p:spPr>
          <a:xfrm rot="1084818">
            <a:off x="2220354" y="2886405"/>
            <a:ext cx="880898" cy="1605442"/>
          </a:xfrm>
          <a:prstGeom prst="curved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a:solidFill>
                <a:schemeClr val="tx1"/>
              </a:solidFill>
            </a:endParaRPr>
          </a:p>
        </p:txBody>
      </p:sp>
      <p:sp>
        <p:nvSpPr>
          <p:cNvPr id="19" name="Стрелка: изогнутая вправо 18">
            <a:extLst>
              <a:ext uri="{FF2B5EF4-FFF2-40B4-BE49-F238E27FC236}">
                <a16:creationId xmlns:a16="http://schemas.microsoft.com/office/drawing/2014/main" xmlns="" id="{8A234805-91D5-4CFD-AD31-893C0891BC79}"/>
              </a:ext>
            </a:extLst>
          </p:cNvPr>
          <p:cNvSpPr/>
          <p:nvPr/>
        </p:nvSpPr>
        <p:spPr>
          <a:xfrm rot="20650857" flipH="1">
            <a:off x="9497419" y="2884858"/>
            <a:ext cx="1019164" cy="1567918"/>
          </a:xfrm>
          <a:prstGeom prst="curved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a:solidFill>
                <a:schemeClr val="tx1"/>
              </a:solidFill>
            </a:endParaRPr>
          </a:p>
        </p:txBody>
      </p:sp>
      <p:sp>
        <p:nvSpPr>
          <p:cNvPr id="20" name="Стрелка: вниз 19">
            <a:extLst>
              <a:ext uri="{FF2B5EF4-FFF2-40B4-BE49-F238E27FC236}">
                <a16:creationId xmlns:a16="http://schemas.microsoft.com/office/drawing/2014/main" xmlns="" id="{0C5D8F5B-F1BA-415F-ACCE-3095CEC901CD}"/>
              </a:ext>
            </a:extLst>
          </p:cNvPr>
          <p:cNvSpPr/>
          <p:nvPr/>
        </p:nvSpPr>
        <p:spPr>
          <a:xfrm>
            <a:off x="7975747" y="4422944"/>
            <a:ext cx="341765" cy="1307131"/>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a:p>
        </p:txBody>
      </p:sp>
      <p:sp>
        <p:nvSpPr>
          <p:cNvPr id="21" name="Стрелка: вниз 20">
            <a:extLst>
              <a:ext uri="{FF2B5EF4-FFF2-40B4-BE49-F238E27FC236}">
                <a16:creationId xmlns:a16="http://schemas.microsoft.com/office/drawing/2014/main" xmlns="" id="{DF0F2B4F-6F3F-4C80-9A54-BA236BE12333}"/>
              </a:ext>
            </a:extLst>
          </p:cNvPr>
          <p:cNvSpPr/>
          <p:nvPr/>
        </p:nvSpPr>
        <p:spPr>
          <a:xfrm>
            <a:off x="4407255" y="4482226"/>
            <a:ext cx="391813" cy="1282302"/>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a:p>
        </p:txBody>
      </p:sp>
      <p:pic>
        <p:nvPicPr>
          <p:cNvPr id="27" name="Picture 9" descr="C:\Documents and Settings\Admin\Мои документы\Мои рисунки\Карти мира\Карта світу обємна.jpg">
            <a:extLst>
              <a:ext uri="{FF2B5EF4-FFF2-40B4-BE49-F238E27FC236}">
                <a16:creationId xmlns:a16="http://schemas.microsoft.com/office/drawing/2014/main" xmlns="" id="{49582A5A-CB8D-4B41-94FD-DA914ECB5438}"/>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6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366529" y="689159"/>
            <a:ext cx="2026731" cy="944552"/>
          </a:xfrm>
          <a:prstGeom prst="ellipse">
            <a:avLst/>
          </a:prstGeom>
          <a:solidFill>
            <a:srgbClr val="FFFF00"/>
          </a:solidFill>
          <a:ln>
            <a:noFill/>
          </a:ln>
          <a:effectLst>
            <a:outerShdw blurRad="225425" dist="50800" dir="5220000" algn="ctr">
              <a:srgbClr val="000000">
                <a:alpha val="33000"/>
              </a:srgbClr>
            </a:outerShdw>
            <a:softEdge rad="11250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3425237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Объект 2">
            <a:extLst>
              <a:ext uri="{FF2B5EF4-FFF2-40B4-BE49-F238E27FC236}">
                <a16:creationId xmlns:a16="http://schemas.microsoft.com/office/drawing/2014/main" xmlns="" id="{1A029B2F-432D-408E-B0A0-E43074FD9691}"/>
              </a:ext>
            </a:extLst>
          </p:cNvPr>
          <p:cNvPicPr>
            <a:picLocks noGrp="1"/>
          </p:cNvPicPr>
          <p:nvPr>
            <p:ph idx="1"/>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010" t="3172" r="1610" b="10238"/>
          <a:stretch/>
        </p:blipFill>
        <p:spPr>
          <a:xfrm>
            <a:off x="0" y="0"/>
            <a:ext cx="12192000" cy="6857999"/>
          </a:xfrm>
        </p:spPr>
      </p:pic>
      <p:sp>
        <p:nvSpPr>
          <p:cNvPr id="3" name="Свиток: горизонтальный 2">
            <a:extLst>
              <a:ext uri="{FF2B5EF4-FFF2-40B4-BE49-F238E27FC236}">
                <a16:creationId xmlns:a16="http://schemas.microsoft.com/office/drawing/2014/main" xmlns="" id="{F9F26EB2-999C-4A29-94F8-E4A3C905C3D3}"/>
              </a:ext>
            </a:extLst>
          </p:cNvPr>
          <p:cNvSpPr/>
          <p:nvPr/>
        </p:nvSpPr>
        <p:spPr>
          <a:xfrm>
            <a:off x="1722648" y="764704"/>
            <a:ext cx="8746703" cy="4536504"/>
          </a:xfrm>
          <a:prstGeom prst="horizontalScroll">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b="1" dirty="0" err="1">
                <a:solidFill>
                  <a:srgbClr val="FFFF00"/>
                </a:solidFill>
              </a:rPr>
              <a:t>Компетентнісний</a:t>
            </a:r>
            <a:r>
              <a:rPr lang="uk-UA" sz="2800" b="1" dirty="0">
                <a:solidFill>
                  <a:srgbClr val="FFFF00"/>
                </a:solidFill>
              </a:rPr>
              <a:t> підхід </a:t>
            </a:r>
            <a:r>
              <a:rPr lang="uk-UA" sz="2800" b="1" dirty="0">
                <a:solidFill>
                  <a:schemeClr val="bg1"/>
                </a:solidFill>
              </a:rPr>
              <a:t>в освітньому </a:t>
            </a:r>
            <a:r>
              <a:rPr lang="uk-UA" sz="2800" b="1" dirty="0"/>
              <a:t>процесі здійснюється через створення ефективних механізмів його впровадження, зокрема засобами </a:t>
            </a:r>
            <a:br>
              <a:rPr lang="uk-UA" sz="2800" b="1" dirty="0"/>
            </a:br>
            <a:r>
              <a:rPr lang="uk-UA" sz="2800" b="1" dirty="0">
                <a:solidFill>
                  <a:srgbClr val="FFFF00"/>
                </a:solidFill>
              </a:rPr>
              <a:t>сучасного уроку</a:t>
            </a:r>
            <a:endParaRPr lang="ru-RU" sz="2800" b="1" dirty="0">
              <a:solidFill>
                <a:srgbClr val="FFFF00"/>
              </a:solidFill>
            </a:endParaRPr>
          </a:p>
        </p:txBody>
      </p:sp>
      <p:pic>
        <p:nvPicPr>
          <p:cNvPr id="6" name="Picture 7" descr="менхаузен">
            <a:extLst>
              <a:ext uri="{FF2B5EF4-FFF2-40B4-BE49-F238E27FC236}">
                <a16:creationId xmlns:a16="http://schemas.microsoft.com/office/drawing/2014/main" xmlns="" id="{6BBE80CF-3E37-41A0-8155-24992C61D3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6043" y="2980129"/>
            <a:ext cx="2451521" cy="3877871"/>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a:extLst>
              <a:ext uri="{FF2B5EF4-FFF2-40B4-BE49-F238E27FC236}">
                <a16:creationId xmlns:a16="http://schemas.microsoft.com/office/drawing/2014/main" xmlns="" id="{63D178E3-CB5F-4250-9DC9-AF147D4C2057}"/>
              </a:ext>
            </a:extLst>
          </p:cNvPr>
          <p:cNvPicPr>
            <a:picLocks noChangeAspect="1"/>
          </p:cNvPicPr>
          <p:nvPr/>
        </p:nvPicPr>
        <p:blipFill>
          <a:blip r:embed="rId5"/>
          <a:stretch>
            <a:fillRect/>
          </a:stretch>
        </p:blipFill>
        <p:spPr>
          <a:xfrm>
            <a:off x="1343472" y="3467688"/>
            <a:ext cx="1630251" cy="2023430"/>
          </a:xfrm>
          <a:prstGeom prst="rect">
            <a:avLst/>
          </a:prstGeom>
          <a:effectLst>
            <a:softEdge rad="127000"/>
          </a:effectLst>
        </p:spPr>
      </p:pic>
    </p:spTree>
    <p:extLst>
      <p:ext uri="{BB962C8B-B14F-4D97-AF65-F5344CB8AC3E}">
        <p14:creationId xmlns:p14="http://schemas.microsoft.com/office/powerpoint/2010/main" val="210059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2">
            <a:extLst>
              <a:ext uri="{FF2B5EF4-FFF2-40B4-BE49-F238E27FC236}">
                <a16:creationId xmlns:a16="http://schemas.microsoft.com/office/drawing/2014/main" xmlns="" id="{5EE7424E-1850-4F96-958C-1E816C25F4AE}"/>
              </a:ext>
            </a:extLst>
          </p:cNvPr>
          <p:cNvPicPr>
            <a:picLocks noGrp="1"/>
          </p:cNvPicPr>
          <p:nvPr>
            <p:ph idx="1"/>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010" t="3172" r="1610" b="10238"/>
          <a:stretch/>
        </p:blipFill>
        <p:spPr>
          <a:xfrm>
            <a:off x="0" y="-2945"/>
            <a:ext cx="12192000" cy="6857999"/>
          </a:xfrm>
        </p:spPr>
      </p:pic>
      <p:sp>
        <p:nvSpPr>
          <p:cNvPr id="5" name="Овал 4">
            <a:extLst>
              <a:ext uri="{FF2B5EF4-FFF2-40B4-BE49-F238E27FC236}">
                <a16:creationId xmlns:a16="http://schemas.microsoft.com/office/drawing/2014/main" xmlns="" id="{5530B108-0916-44C4-8F9F-1918F188A3BF}"/>
              </a:ext>
            </a:extLst>
          </p:cNvPr>
          <p:cNvSpPr/>
          <p:nvPr/>
        </p:nvSpPr>
        <p:spPr>
          <a:xfrm>
            <a:off x="2279576" y="72008"/>
            <a:ext cx="8424936" cy="1029737"/>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uk-UA" sz="2800" dirty="0">
                <a:solidFill>
                  <a:srgbClr val="FFFF00"/>
                </a:solidFill>
                <a:latin typeface="Arial Black" panose="020B0A04020102020204" pitchFamily="34" charset="0"/>
              </a:rPr>
              <a:t>Засоби сучасного уроку</a:t>
            </a:r>
            <a:endParaRPr lang="ru-RU" sz="2800" dirty="0">
              <a:solidFill>
                <a:srgbClr val="FFFF00"/>
              </a:solidFill>
              <a:latin typeface="Arial Black" panose="020B0A04020102020204" pitchFamily="34" charset="0"/>
            </a:endParaRPr>
          </a:p>
        </p:txBody>
      </p:sp>
      <p:sp>
        <p:nvSpPr>
          <p:cNvPr id="6" name="Прямоугольник 5">
            <a:extLst>
              <a:ext uri="{FF2B5EF4-FFF2-40B4-BE49-F238E27FC236}">
                <a16:creationId xmlns:a16="http://schemas.microsoft.com/office/drawing/2014/main" xmlns="" id="{56E35B8B-BB55-4072-BB91-5F1932495BB1}"/>
              </a:ext>
            </a:extLst>
          </p:cNvPr>
          <p:cNvSpPr/>
          <p:nvPr/>
        </p:nvSpPr>
        <p:spPr>
          <a:xfrm>
            <a:off x="2340968" y="1742043"/>
            <a:ext cx="3672408" cy="648072"/>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dirty="0"/>
              <a:t>Навчальні технології</a:t>
            </a:r>
            <a:endParaRPr lang="ru-RU" sz="2400" dirty="0"/>
          </a:p>
        </p:txBody>
      </p:sp>
      <p:sp>
        <p:nvSpPr>
          <p:cNvPr id="7" name="Прямоугольник 6">
            <a:extLst>
              <a:ext uri="{FF2B5EF4-FFF2-40B4-BE49-F238E27FC236}">
                <a16:creationId xmlns:a16="http://schemas.microsoft.com/office/drawing/2014/main" xmlns="" id="{E3181E80-4092-4433-8418-C629835E1884}"/>
              </a:ext>
            </a:extLst>
          </p:cNvPr>
          <p:cNvSpPr/>
          <p:nvPr/>
        </p:nvSpPr>
        <p:spPr>
          <a:xfrm>
            <a:off x="2340968" y="3144022"/>
            <a:ext cx="3672408" cy="648072"/>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dirty="0"/>
              <a:t>Методи, прийоми</a:t>
            </a:r>
            <a:endParaRPr lang="ru-RU" sz="2400" dirty="0"/>
          </a:p>
        </p:txBody>
      </p:sp>
      <p:sp>
        <p:nvSpPr>
          <p:cNvPr id="8" name="Прямоугольник 7">
            <a:extLst>
              <a:ext uri="{FF2B5EF4-FFF2-40B4-BE49-F238E27FC236}">
                <a16:creationId xmlns:a16="http://schemas.microsoft.com/office/drawing/2014/main" xmlns="" id="{F57AB5C5-B6DC-4254-A873-2DEEECDC68AF}"/>
              </a:ext>
            </a:extLst>
          </p:cNvPr>
          <p:cNvSpPr/>
          <p:nvPr/>
        </p:nvSpPr>
        <p:spPr>
          <a:xfrm>
            <a:off x="2340968" y="4808702"/>
            <a:ext cx="3672408" cy="733823"/>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dirty="0"/>
              <a:t>Наочні засоби навчання</a:t>
            </a:r>
            <a:endParaRPr lang="ru-RU" sz="2400" dirty="0"/>
          </a:p>
        </p:txBody>
      </p:sp>
      <p:sp>
        <p:nvSpPr>
          <p:cNvPr id="9" name="Прямоугольник 8">
            <a:extLst>
              <a:ext uri="{FF2B5EF4-FFF2-40B4-BE49-F238E27FC236}">
                <a16:creationId xmlns:a16="http://schemas.microsoft.com/office/drawing/2014/main" xmlns="" id="{70253164-7F04-4B84-9FDC-8150F75BB4F7}"/>
              </a:ext>
            </a:extLst>
          </p:cNvPr>
          <p:cNvSpPr/>
          <p:nvPr/>
        </p:nvSpPr>
        <p:spPr>
          <a:xfrm>
            <a:off x="6888088" y="1713805"/>
            <a:ext cx="3672408" cy="733823"/>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dirty="0"/>
              <a:t>Форми організації уроку </a:t>
            </a:r>
            <a:endParaRPr lang="ru-RU" sz="2400" dirty="0"/>
          </a:p>
        </p:txBody>
      </p:sp>
      <p:sp>
        <p:nvSpPr>
          <p:cNvPr id="10" name="Прямоугольник 9">
            <a:extLst>
              <a:ext uri="{FF2B5EF4-FFF2-40B4-BE49-F238E27FC236}">
                <a16:creationId xmlns:a16="http://schemas.microsoft.com/office/drawing/2014/main" xmlns="" id="{977FFD27-B990-4E5C-8986-12F1456C1BE5}"/>
              </a:ext>
            </a:extLst>
          </p:cNvPr>
          <p:cNvSpPr/>
          <p:nvPr/>
        </p:nvSpPr>
        <p:spPr>
          <a:xfrm>
            <a:off x="6857568" y="3085555"/>
            <a:ext cx="3672408" cy="765005"/>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dirty="0"/>
              <a:t>Форми організації навчальної діяльності</a:t>
            </a:r>
            <a:endParaRPr lang="ru-RU" sz="2400" dirty="0"/>
          </a:p>
        </p:txBody>
      </p:sp>
      <p:sp>
        <p:nvSpPr>
          <p:cNvPr id="13" name="Прямоугольник 12">
            <a:extLst>
              <a:ext uri="{FF2B5EF4-FFF2-40B4-BE49-F238E27FC236}">
                <a16:creationId xmlns:a16="http://schemas.microsoft.com/office/drawing/2014/main" xmlns="" id="{BE2BDC8C-A477-4A52-BCB6-151E6403DC7E}"/>
              </a:ext>
            </a:extLst>
          </p:cNvPr>
          <p:cNvSpPr/>
          <p:nvPr/>
        </p:nvSpPr>
        <p:spPr>
          <a:xfrm>
            <a:off x="6944836" y="4808701"/>
            <a:ext cx="3672408" cy="733823"/>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dirty="0"/>
              <a:t>Електронні засоби навчання</a:t>
            </a:r>
            <a:endParaRPr lang="ru-RU" sz="2400" dirty="0"/>
          </a:p>
        </p:txBody>
      </p:sp>
      <p:sp>
        <p:nvSpPr>
          <p:cNvPr id="16" name="Стрелка: изогнутая вправо 15">
            <a:extLst>
              <a:ext uri="{FF2B5EF4-FFF2-40B4-BE49-F238E27FC236}">
                <a16:creationId xmlns:a16="http://schemas.microsoft.com/office/drawing/2014/main" xmlns="" id="{AA42506D-4B97-4219-8DCB-1BAED429B738}"/>
              </a:ext>
            </a:extLst>
          </p:cNvPr>
          <p:cNvSpPr/>
          <p:nvPr/>
        </p:nvSpPr>
        <p:spPr>
          <a:xfrm>
            <a:off x="1055440" y="548680"/>
            <a:ext cx="1224136" cy="4824536"/>
          </a:xfrm>
          <a:prstGeom prst="curved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7" name="Стрелка: изогнутая вправо 16">
            <a:extLst>
              <a:ext uri="{FF2B5EF4-FFF2-40B4-BE49-F238E27FC236}">
                <a16:creationId xmlns:a16="http://schemas.microsoft.com/office/drawing/2014/main" xmlns="" id="{2089A507-A634-4602-A1F9-E846508829A5}"/>
              </a:ext>
            </a:extLst>
          </p:cNvPr>
          <p:cNvSpPr/>
          <p:nvPr/>
        </p:nvSpPr>
        <p:spPr>
          <a:xfrm>
            <a:off x="1199456" y="692696"/>
            <a:ext cx="1080120" cy="3099398"/>
          </a:xfrm>
          <a:prstGeom prst="curved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8" name="Стрелка: изогнутая вправо 17">
            <a:extLst>
              <a:ext uri="{FF2B5EF4-FFF2-40B4-BE49-F238E27FC236}">
                <a16:creationId xmlns:a16="http://schemas.microsoft.com/office/drawing/2014/main" xmlns="" id="{DAC9517B-441F-4880-9110-FC4EEAF73EDA}"/>
              </a:ext>
            </a:extLst>
          </p:cNvPr>
          <p:cNvSpPr/>
          <p:nvPr/>
        </p:nvSpPr>
        <p:spPr>
          <a:xfrm>
            <a:off x="1487488" y="548680"/>
            <a:ext cx="792088" cy="1656184"/>
          </a:xfrm>
          <a:prstGeom prst="curved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9" name="Стрелка: изогнутая влево 18">
            <a:extLst>
              <a:ext uri="{FF2B5EF4-FFF2-40B4-BE49-F238E27FC236}">
                <a16:creationId xmlns:a16="http://schemas.microsoft.com/office/drawing/2014/main" xmlns="" id="{208F17D1-0249-44DD-86AD-FDF8D97C76FD}"/>
              </a:ext>
            </a:extLst>
          </p:cNvPr>
          <p:cNvSpPr/>
          <p:nvPr/>
        </p:nvSpPr>
        <p:spPr>
          <a:xfrm>
            <a:off x="10704512" y="548680"/>
            <a:ext cx="1368152" cy="4824536"/>
          </a:xfrm>
          <a:prstGeom prst="curvedLef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0" name="Стрелка: изогнутая влево 19">
            <a:extLst>
              <a:ext uri="{FF2B5EF4-FFF2-40B4-BE49-F238E27FC236}">
                <a16:creationId xmlns:a16="http://schemas.microsoft.com/office/drawing/2014/main" xmlns="" id="{F556AF08-CC25-4226-ABCC-E67C5FAC072F}"/>
              </a:ext>
            </a:extLst>
          </p:cNvPr>
          <p:cNvSpPr/>
          <p:nvPr/>
        </p:nvSpPr>
        <p:spPr>
          <a:xfrm>
            <a:off x="10585176" y="692696"/>
            <a:ext cx="1199456" cy="2952328"/>
          </a:xfrm>
          <a:prstGeom prst="curvedLef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1" name="Стрелка: изогнутая влево 20">
            <a:extLst>
              <a:ext uri="{FF2B5EF4-FFF2-40B4-BE49-F238E27FC236}">
                <a16:creationId xmlns:a16="http://schemas.microsoft.com/office/drawing/2014/main" xmlns="" id="{7A81A58C-8510-4CD6-B066-596852041E8E}"/>
              </a:ext>
            </a:extLst>
          </p:cNvPr>
          <p:cNvSpPr/>
          <p:nvPr/>
        </p:nvSpPr>
        <p:spPr>
          <a:xfrm>
            <a:off x="10615696" y="545626"/>
            <a:ext cx="792088" cy="1844489"/>
          </a:xfrm>
          <a:prstGeom prst="curvedLef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pic>
        <p:nvPicPr>
          <p:cNvPr id="22" name="Рисунок 21">
            <a:extLst>
              <a:ext uri="{FF2B5EF4-FFF2-40B4-BE49-F238E27FC236}">
                <a16:creationId xmlns:a16="http://schemas.microsoft.com/office/drawing/2014/main" xmlns="" id="{49D5F7D5-6BAC-434F-B998-0AA817ADAE9B}"/>
              </a:ext>
            </a:extLst>
          </p:cNvPr>
          <p:cNvPicPr/>
          <p:nvPr/>
        </p:nvPicPr>
        <p:blipFill>
          <a:blip r:embed="rId4"/>
          <a:stretch>
            <a:fillRect/>
          </a:stretch>
        </p:blipFill>
        <p:spPr>
          <a:xfrm>
            <a:off x="9001000" y="-74547"/>
            <a:ext cx="2927648" cy="2279411"/>
          </a:xfrm>
          <a:prstGeom prst="rect">
            <a:avLst/>
          </a:prstGeom>
          <a:effectLst>
            <a:softEdge rad="635000"/>
          </a:effectLst>
        </p:spPr>
      </p:pic>
    </p:spTree>
    <p:extLst>
      <p:ext uri="{BB962C8B-B14F-4D97-AF65-F5344CB8AC3E}">
        <p14:creationId xmlns:p14="http://schemas.microsoft.com/office/powerpoint/2010/main" val="2981627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2">
            <a:extLst>
              <a:ext uri="{FF2B5EF4-FFF2-40B4-BE49-F238E27FC236}">
                <a16:creationId xmlns:a16="http://schemas.microsoft.com/office/drawing/2014/main" xmlns="" id="{D57B2B13-EF44-491C-BB9B-43C78828FCCE}"/>
              </a:ext>
            </a:extLst>
          </p:cNvPr>
          <p:cNvPicPr>
            <a:picLocks noGrp="1"/>
          </p:cNvPicPr>
          <p:nvPr>
            <p:ph idx="1"/>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010" t="3172" r="1610" b="10238"/>
          <a:stretch/>
        </p:blipFill>
        <p:spPr>
          <a:xfrm>
            <a:off x="0" y="0"/>
            <a:ext cx="12192000" cy="6857999"/>
          </a:xfrm>
        </p:spPr>
      </p:pic>
      <p:sp>
        <p:nvSpPr>
          <p:cNvPr id="3" name="Выноска: стрелка вниз 2">
            <a:extLst>
              <a:ext uri="{FF2B5EF4-FFF2-40B4-BE49-F238E27FC236}">
                <a16:creationId xmlns:a16="http://schemas.microsoft.com/office/drawing/2014/main" xmlns="" id="{29EFCBC9-BAC7-4DE5-80B9-2DE4C7C2906D}"/>
              </a:ext>
            </a:extLst>
          </p:cNvPr>
          <p:cNvSpPr/>
          <p:nvPr/>
        </p:nvSpPr>
        <p:spPr>
          <a:xfrm>
            <a:off x="1631504" y="24324"/>
            <a:ext cx="9206426" cy="2232248"/>
          </a:xfrm>
          <a:prstGeom prst="downArrowCallou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uk-UA" sz="2800" dirty="0"/>
              <a:t>Урок – не самоціль. Це інструмент виховання й розвитку, формування компетентної життєтворчої особистості</a:t>
            </a:r>
            <a:endParaRPr lang="ru-RU" sz="2800" b="1" dirty="0"/>
          </a:p>
        </p:txBody>
      </p:sp>
      <p:sp>
        <p:nvSpPr>
          <p:cNvPr id="5" name="Овал 4">
            <a:extLst>
              <a:ext uri="{FF2B5EF4-FFF2-40B4-BE49-F238E27FC236}">
                <a16:creationId xmlns:a16="http://schemas.microsoft.com/office/drawing/2014/main" xmlns="" id="{397D5E37-DCC4-40D0-A8F3-D07D56C3693B}"/>
              </a:ext>
            </a:extLst>
          </p:cNvPr>
          <p:cNvSpPr/>
          <p:nvPr/>
        </p:nvSpPr>
        <p:spPr>
          <a:xfrm>
            <a:off x="1235988" y="2470199"/>
            <a:ext cx="10917334" cy="1619995"/>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just"/>
            <a:r>
              <a:rPr lang="uk-UA" sz="2200" dirty="0"/>
              <a:t>Урок у  школі був і залишається основною формою організації навчальної роботи, за допомогою якої здійснюється виховання й розвиток компетентної особистості</a:t>
            </a:r>
            <a:endParaRPr lang="ru-RU" sz="2200" b="1" dirty="0">
              <a:solidFill>
                <a:srgbClr val="FFFF00"/>
              </a:solidFill>
            </a:endParaRPr>
          </a:p>
        </p:txBody>
      </p:sp>
      <p:sp>
        <p:nvSpPr>
          <p:cNvPr id="9" name="Овал 8">
            <a:extLst>
              <a:ext uri="{FF2B5EF4-FFF2-40B4-BE49-F238E27FC236}">
                <a16:creationId xmlns:a16="http://schemas.microsoft.com/office/drawing/2014/main" xmlns="" id="{6FD7661C-09D7-411F-AE8F-34E8014E4285}"/>
              </a:ext>
            </a:extLst>
          </p:cNvPr>
          <p:cNvSpPr/>
          <p:nvPr/>
        </p:nvSpPr>
        <p:spPr>
          <a:xfrm>
            <a:off x="1489627" y="4303821"/>
            <a:ext cx="10642582" cy="1961217"/>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just"/>
            <a:r>
              <a:rPr lang="uk-UA" sz="2200" dirty="0"/>
              <a:t>Урок, як основна форма навчання, постійно зазнає змін: вимоги до його організації й проведення висуваються відповідно до запитів сучасного суспільства</a:t>
            </a:r>
            <a:endParaRPr lang="ru-RU" sz="2200" b="1" dirty="0">
              <a:solidFill>
                <a:srgbClr val="FFFF00"/>
              </a:solidFill>
            </a:endParaRPr>
          </a:p>
        </p:txBody>
      </p:sp>
      <p:pic>
        <p:nvPicPr>
          <p:cNvPr id="10" name="Рисунок 9">
            <a:extLst>
              <a:ext uri="{FF2B5EF4-FFF2-40B4-BE49-F238E27FC236}">
                <a16:creationId xmlns:a16="http://schemas.microsoft.com/office/drawing/2014/main" xmlns="" id="{5D0B8EE5-EE67-4E4A-B445-6B6E6CF35AE0}"/>
              </a:ext>
            </a:extLst>
          </p:cNvPr>
          <p:cNvPicPr>
            <a:picLocks noChangeAspect="1"/>
          </p:cNvPicPr>
          <p:nvPr/>
        </p:nvPicPr>
        <p:blipFill>
          <a:blip r:embed="rId4"/>
          <a:stretch>
            <a:fillRect/>
          </a:stretch>
        </p:blipFill>
        <p:spPr>
          <a:xfrm>
            <a:off x="-168696" y="3361140"/>
            <a:ext cx="3744416" cy="2150088"/>
          </a:xfrm>
          <a:prstGeom prst="rect">
            <a:avLst/>
          </a:prstGeom>
          <a:effectLst>
            <a:softEdge rad="635000"/>
          </a:effectLst>
        </p:spPr>
      </p:pic>
      <p:pic>
        <p:nvPicPr>
          <p:cNvPr id="11" name="Рисунок 10">
            <a:extLst>
              <a:ext uri="{FF2B5EF4-FFF2-40B4-BE49-F238E27FC236}">
                <a16:creationId xmlns:a16="http://schemas.microsoft.com/office/drawing/2014/main" xmlns="" id="{708EA73A-F513-48FA-BDC0-27824A3FFBEA}"/>
              </a:ext>
            </a:extLst>
          </p:cNvPr>
          <p:cNvPicPr>
            <a:picLocks noChangeAspect="1"/>
          </p:cNvPicPr>
          <p:nvPr/>
        </p:nvPicPr>
        <p:blipFill>
          <a:blip r:embed="rId5"/>
          <a:stretch>
            <a:fillRect/>
          </a:stretch>
        </p:blipFill>
        <p:spPr>
          <a:xfrm flipH="1">
            <a:off x="10200456" y="476876"/>
            <a:ext cx="1873462" cy="2023430"/>
          </a:xfrm>
          <a:prstGeom prst="rect">
            <a:avLst/>
          </a:prstGeom>
          <a:effectLst>
            <a:softEdge rad="317500"/>
          </a:effectLst>
        </p:spPr>
      </p:pic>
    </p:spTree>
    <p:extLst>
      <p:ext uri="{BB962C8B-B14F-4D97-AF65-F5344CB8AC3E}">
        <p14:creationId xmlns:p14="http://schemas.microsoft.com/office/powerpoint/2010/main" val="3151952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2">
            <a:extLst>
              <a:ext uri="{FF2B5EF4-FFF2-40B4-BE49-F238E27FC236}">
                <a16:creationId xmlns:a16="http://schemas.microsoft.com/office/drawing/2014/main" xmlns="" id="{5F12E9A1-05CA-467D-8A56-A4B31D59327A}"/>
              </a:ext>
            </a:extLst>
          </p:cNvPr>
          <p:cNvPicPr>
            <a:picLocks noGrp="1"/>
          </p:cNvPicPr>
          <p:nvPr>
            <p:ph idx="1"/>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010" t="3172" r="1610" b="10238"/>
          <a:stretch/>
        </p:blipFill>
        <p:spPr>
          <a:xfrm>
            <a:off x="0" y="0"/>
            <a:ext cx="12192000" cy="6857999"/>
          </a:xfrm>
        </p:spPr>
      </p:pic>
      <p:sp>
        <p:nvSpPr>
          <p:cNvPr id="5" name="Овал 4">
            <a:extLst>
              <a:ext uri="{FF2B5EF4-FFF2-40B4-BE49-F238E27FC236}">
                <a16:creationId xmlns:a16="http://schemas.microsoft.com/office/drawing/2014/main" xmlns="" id="{69D2FF9E-ED63-454C-8E38-E3011E4DB367}"/>
              </a:ext>
            </a:extLst>
          </p:cNvPr>
          <p:cNvSpPr/>
          <p:nvPr/>
        </p:nvSpPr>
        <p:spPr>
          <a:xfrm>
            <a:off x="1271464" y="0"/>
            <a:ext cx="10153128" cy="90872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uk-UA" sz="2400" dirty="0">
                <a:solidFill>
                  <a:srgbClr val="FFFF00"/>
                </a:solidFill>
                <a:latin typeface="Arial Black" panose="020B0A04020102020204" pitchFamily="34" charset="0"/>
              </a:rPr>
              <a:t>Сучасний урок географії та економіки</a:t>
            </a:r>
            <a:endParaRPr lang="ru-RU" sz="2400" dirty="0">
              <a:solidFill>
                <a:srgbClr val="FFFF00"/>
              </a:solidFill>
              <a:latin typeface="Arial Black" panose="020B0A04020102020204" pitchFamily="34" charset="0"/>
            </a:endParaRPr>
          </a:p>
        </p:txBody>
      </p:sp>
      <p:sp>
        <p:nvSpPr>
          <p:cNvPr id="6" name="Прямоугольник: скругленные углы 5">
            <a:extLst>
              <a:ext uri="{FF2B5EF4-FFF2-40B4-BE49-F238E27FC236}">
                <a16:creationId xmlns:a16="http://schemas.microsoft.com/office/drawing/2014/main" xmlns="" id="{1188B275-31A1-4F89-9E30-B3296CE2AE4F}"/>
              </a:ext>
            </a:extLst>
          </p:cNvPr>
          <p:cNvSpPr/>
          <p:nvPr/>
        </p:nvSpPr>
        <p:spPr>
          <a:xfrm>
            <a:off x="3215680" y="1628800"/>
            <a:ext cx="7416824" cy="1584176"/>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uk-UA" sz="2000" b="1" dirty="0"/>
              <a:t>Сучасний урок географії та економіки – значить актуальний урок, тобто важливий, істотний для теперішнього часу і, звичайно ж, дієвий – такий, що відповідає інтересам дитини, її батьків, суспільства</a:t>
            </a:r>
            <a:endParaRPr lang="ru-RU" sz="2000" b="1" dirty="0"/>
          </a:p>
        </p:txBody>
      </p:sp>
      <p:sp>
        <p:nvSpPr>
          <p:cNvPr id="7" name="Прямоугольник: скругленные углы 6">
            <a:extLst>
              <a:ext uri="{FF2B5EF4-FFF2-40B4-BE49-F238E27FC236}">
                <a16:creationId xmlns:a16="http://schemas.microsoft.com/office/drawing/2014/main" xmlns="" id="{A7775CC9-FD1A-48A0-B035-BF5AA05CF1A5}"/>
              </a:ext>
            </a:extLst>
          </p:cNvPr>
          <p:cNvSpPr/>
          <p:nvPr/>
        </p:nvSpPr>
        <p:spPr>
          <a:xfrm>
            <a:off x="1055440" y="3933056"/>
            <a:ext cx="7416824" cy="216024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r>
              <a:rPr lang="uk-UA" sz="2000" b="1" dirty="0"/>
              <a:t>Сучасний урок – це, перш за все,  захопливий онлайн-урок –  той, що дає не інформацію, а досвід </a:t>
            </a:r>
          </a:p>
          <a:p>
            <a:pPr algn="r"/>
            <a:r>
              <a:rPr lang="uk-UA" sz="2000" b="1" i="1" dirty="0"/>
              <a:t>Кеті Мур</a:t>
            </a:r>
            <a:r>
              <a:rPr lang="uk-UA" sz="2000" b="1" dirty="0"/>
              <a:t> </a:t>
            </a:r>
          </a:p>
          <a:p>
            <a:r>
              <a:rPr lang="uk-UA" sz="2000" b="1" dirty="0"/>
              <a:t>Онлайн-навчання – це не наше «велике завтра», це наше «велике сьогодні»  </a:t>
            </a:r>
          </a:p>
          <a:p>
            <a:r>
              <a:rPr lang="uk-UA" sz="2000" b="1" i="1" dirty="0"/>
              <a:t>                                                                        Донна </a:t>
            </a:r>
            <a:r>
              <a:rPr lang="uk-UA" sz="2000" b="1" i="1" dirty="0" err="1"/>
              <a:t>Дж</a:t>
            </a:r>
            <a:r>
              <a:rPr lang="uk-UA" sz="2000" b="1" i="1" dirty="0"/>
              <a:t>. </a:t>
            </a:r>
            <a:r>
              <a:rPr lang="uk-UA" sz="2000" b="1" i="1" dirty="0" err="1"/>
              <a:t>Абернаті</a:t>
            </a:r>
            <a:endParaRPr lang="ru-RU" sz="2000" b="1" dirty="0"/>
          </a:p>
        </p:txBody>
      </p:sp>
      <p:pic>
        <p:nvPicPr>
          <p:cNvPr id="8" name="Picture 9" descr="C:\Documents and Settings\Admin\Мои документы\Мои рисунки\Карти мира\Карта світу обємна.jpg">
            <a:extLst>
              <a:ext uri="{FF2B5EF4-FFF2-40B4-BE49-F238E27FC236}">
                <a16:creationId xmlns:a16="http://schemas.microsoft.com/office/drawing/2014/main" xmlns="" id="{B6A3FB7D-0119-4130-8E38-EDFF96B1FA7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872900" y="97668"/>
            <a:ext cx="2095271" cy="976494"/>
          </a:xfrm>
          <a:prstGeom prst="ellipse">
            <a:avLst/>
          </a:prstGeom>
          <a:solidFill>
            <a:srgbClr val="FFFF00"/>
          </a:solidFill>
          <a:ln>
            <a:noFill/>
          </a:ln>
          <a:effectLst>
            <a:outerShdw blurRad="225425" dist="50800" dir="5220000" algn="ctr">
              <a:srgbClr val="000000">
                <a:alpha val="33000"/>
              </a:srgbClr>
            </a:outerShdw>
            <a:softEdge rad="11250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21035032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Классическая">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9805</TotalTime>
  <Words>1281</Words>
  <Application>Microsoft Office PowerPoint</Application>
  <PresentationFormat>Произвольный</PresentationFormat>
  <Paragraphs>129</Paragraphs>
  <Slides>45</Slides>
  <Notes>8</Notes>
  <HiddenSlides>0</HiddenSlides>
  <MMClips>0</MMClips>
  <ScaleCrop>false</ScaleCrop>
  <HeadingPairs>
    <vt:vector size="4" baseType="variant">
      <vt:variant>
        <vt:lpstr>Тема</vt:lpstr>
      </vt:variant>
      <vt:variant>
        <vt:i4>1</vt:i4>
      </vt:variant>
      <vt:variant>
        <vt:lpstr>Заголовки слайдов</vt:lpstr>
      </vt:variant>
      <vt:variant>
        <vt:i4>45</vt:i4>
      </vt:variant>
    </vt:vector>
  </HeadingPairs>
  <TitlesOfParts>
    <vt:vector size="46" baseType="lpstr">
      <vt:lpstr>Тема Office</vt:lpstr>
      <vt:lpstr>Презентация PowerPoint</vt:lpstr>
      <vt:lpstr>Презентация PowerPoint</vt:lpstr>
      <vt:lpstr>Презентация PowerPoint</vt:lpstr>
      <vt:lpstr>Презентация PowerPoint</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Елена</dc:creator>
  <cp:lastModifiedBy>Notebook</cp:lastModifiedBy>
  <cp:revision>664</cp:revision>
  <dcterms:created xsi:type="dcterms:W3CDTF">2013-08-25T13:41:46Z</dcterms:created>
  <dcterms:modified xsi:type="dcterms:W3CDTF">2022-04-18T05:51:23Z</dcterms:modified>
</cp:coreProperties>
</file>