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301" r:id="rId3"/>
    <p:sldId id="302" r:id="rId4"/>
    <p:sldId id="303" r:id="rId5"/>
    <p:sldId id="257" r:id="rId6"/>
    <p:sldId id="284" r:id="rId7"/>
    <p:sldId id="285" r:id="rId8"/>
    <p:sldId id="288" r:id="rId9"/>
    <p:sldId id="286" r:id="rId10"/>
    <p:sldId id="287" r:id="rId11"/>
    <p:sldId id="289" r:id="rId12"/>
    <p:sldId id="290" r:id="rId13"/>
    <p:sldId id="291" r:id="rId14"/>
    <p:sldId id="300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CCA"/>
    <a:srgbClr val="ADD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ua/osvita/doshkilna-osvita/suchasne-doshkillyapid-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audiokazky.in.ua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V5JZWI8TrEY" TargetMode="External"/><Relationship Id="rId5" Type="http://schemas.openxmlformats.org/officeDocument/2006/relationships/hyperlink" Target="https://t.me/pidtrumaidutuny" TargetMode="External"/><Relationship Id="rId4" Type="http://schemas.openxmlformats.org/officeDocument/2006/relationships/hyperlink" Target="https://mon.gov.ua/ua/news/pidtrimaj-ditinu-kanal-stvoreno-z-turbotoyu-pro-batkiv-i-ditej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UAMON/posts/29688282588487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ews.dvsvit.com.ua/lists/lt.php...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mon.gov.ua/storage/app/media/doshkilna/bazovij-komponent-doshkilnoyi-osviti-na-sajt-ostatochnij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5018" y="457201"/>
            <a:ext cx="11151842" cy="299258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ОСОБЛИВОСТІ ОРГАНІЗАЦІЇ ОСВІТНЬОГО ПРОЦЕСУ ЗАКЛАДІВ ДОШКІЛЬНОЇ ОСВІТИ В УМОВАХ ВОЄННОГО СТАНУ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56764" y="4321970"/>
            <a:ext cx="4835236" cy="1752600"/>
          </a:xfrm>
        </p:spPr>
        <p:txBody>
          <a:bodyPr>
            <a:noAutofit/>
          </a:bodyPr>
          <a:lstStyle/>
          <a:p>
            <a:pPr marL="0" lvl="0" fontAlgn="base">
              <a:spcBef>
                <a:spcPct val="0"/>
              </a:spcBef>
              <a:buClrTx/>
            </a:pP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Міщенко Л.Б., </a:t>
            </a: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м</a:t>
            </a: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етодист з дошкільної освіти навчально-методичного відділу </a:t>
            </a:r>
            <a:endParaRPr lang="ru-RU" sz="16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lvl="0" fontAlgn="base">
              <a:spcBef>
                <a:spcPct val="0"/>
              </a:spcBef>
              <a:buClrTx/>
            </a:pP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координації освітньої діяльності </a:t>
            </a:r>
            <a:endParaRPr lang="ru-RU" sz="16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lvl="0" fontAlgn="base">
              <a:spcBef>
                <a:spcPct val="0"/>
              </a:spcBef>
              <a:buClrTx/>
            </a:pP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та  професійного розвитку</a:t>
            </a:r>
            <a:endParaRPr lang="ru-RU" sz="16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Сумського ОІППО	</a:t>
            </a:r>
            <a:endParaRPr lang="uk-UA" sz="1800" b="1" i="1" dirty="0">
              <a:solidFill>
                <a:srgbClr val="281BA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3840306"/>
            <a:ext cx="4828309" cy="30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" y="678874"/>
            <a:ext cx="11790217" cy="1371600"/>
          </a:xfrm>
        </p:spPr>
        <p:txBody>
          <a:bodyPr/>
          <a:lstStyle/>
          <a:p>
            <a:pPr algn="ctr"/>
            <a:r>
              <a:rPr lang="uk-UA" sz="2400" dirty="0">
                <a:ln w="12700">
                  <a:solidFill>
                    <a:srgbClr val="009DD9">
                      <a:shade val="90000"/>
                      <a:satMod val="150000"/>
                    </a:srgbClr>
                  </a:solidFill>
                </a:ln>
                <a:solidFill>
                  <a:srgbClr val="1A0C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ОСОБЛИВОСТІ ОРГАНІЗАЦІЇ ОСВІТНЬОГО ПРОЦЕСУ ЗАКЛАДІВ ДОШКІЛЬНОЇ ОСВІТИ В УМОВАХ ВОЄННОГО СТАНУ</a:t>
            </a:r>
            <a:br>
              <a:rPr lang="ru-RU" sz="2400" dirty="0">
                <a:ln w="12700">
                  <a:solidFill>
                    <a:srgbClr val="009DD9">
                      <a:shade val="90000"/>
                      <a:satMod val="150000"/>
                    </a:srgbClr>
                  </a:solidFill>
                </a:ln>
                <a:solidFill>
                  <a:srgbClr val="1A0CC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6691" y="1745673"/>
            <a:ext cx="7232073" cy="3131127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2400" b="1" dirty="0">
                <a:solidFill>
                  <a:srgbClr val="1A0CCA"/>
                </a:solidFill>
              </a:rPr>
              <a:t>ФОРМАТ ОРГАНІЗАЦІЇ ОСВІТНЬОГО ПРОЦЕСУ</a:t>
            </a:r>
          </a:p>
          <a:p>
            <a:r>
              <a:rPr lang="ru-RU" sz="2400" b="1" i="1" dirty="0" err="1">
                <a:solidFill>
                  <a:srgbClr val="0070C0"/>
                </a:solidFill>
                <a:latin typeface="TimesNewRomanPS-ItalicMT"/>
                <a:ea typeface="Calibri" panose="020F0502020204030204" pitchFamily="34" charset="0"/>
                <a:cs typeface="TimesNewRomanPS-ItalicMT"/>
              </a:rPr>
              <a:t>Дистанційна</a:t>
            </a:r>
            <a:r>
              <a:rPr lang="ru-RU" sz="2400" b="1" i="1" dirty="0">
                <a:solidFill>
                  <a:srgbClr val="0070C0"/>
                </a:solidFill>
                <a:latin typeface="TimesNewRomanPS-ItalicMT"/>
                <a:ea typeface="Calibri" panose="020F0502020204030204" pitchFamily="34" charset="0"/>
                <a:cs typeface="TimesNewRomanPS-ItalicMT"/>
              </a:rPr>
              <a:t> форма </a:t>
            </a:r>
            <a:r>
              <a:rPr lang="ru-RU" sz="2400" b="1" i="1" dirty="0" err="1">
                <a:solidFill>
                  <a:srgbClr val="0070C0"/>
                </a:solidFill>
                <a:latin typeface="TimesNewRomanPS-ItalicMT"/>
                <a:ea typeface="Calibri" panose="020F0502020204030204" pitchFamily="34" charset="0"/>
                <a:cs typeface="TimesNewRomanPS-ItalicMT"/>
              </a:rPr>
              <a:t>освіти</a:t>
            </a:r>
            <a:r>
              <a:rPr lang="ru-RU" sz="2400" b="1" i="1" dirty="0">
                <a:solidFill>
                  <a:srgbClr val="0070C0"/>
                </a:solidFill>
                <a:latin typeface="TimesNewRomanPS-ItalicMT"/>
                <a:ea typeface="Calibri" panose="020F0502020204030204" pitchFamily="34" charset="0"/>
                <a:cs typeface="TimesNewRomanPS-ItalicMT"/>
              </a:rPr>
              <a:t> </a:t>
            </a:r>
          </a:p>
          <a:p>
            <a:r>
              <a:rPr lang="ru-RU" sz="2400" b="1" i="1" dirty="0" err="1">
                <a:solidFill>
                  <a:srgbClr val="0070C0"/>
                </a:solidFill>
                <a:latin typeface="TimesNewRomanPS-ItalicMT"/>
                <a:ea typeface="Calibri" panose="020F0502020204030204" pitchFamily="34" charset="0"/>
                <a:cs typeface="TimesNewRomanPS-ItalicMT"/>
              </a:rPr>
              <a:t>Змішана</a:t>
            </a:r>
            <a:r>
              <a:rPr lang="ru-RU" sz="2400" b="1" i="1" dirty="0">
                <a:solidFill>
                  <a:srgbClr val="0070C0"/>
                </a:solidFill>
                <a:latin typeface="TimesNewRomanPS-ItalicMT"/>
                <a:ea typeface="Calibri" panose="020F0502020204030204" pitchFamily="34" charset="0"/>
                <a:cs typeface="TimesNewRomanPS-ItalicMT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форма </a:t>
            </a:r>
            <a:r>
              <a:rPr lang="ru-RU" sz="2400" b="1" dirty="0" err="1">
                <a:solidFill>
                  <a:srgbClr val="0070C0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освіти</a:t>
            </a:r>
            <a:r>
              <a:rPr lang="ru-RU" sz="2400" b="1" dirty="0">
                <a:solidFill>
                  <a:srgbClr val="0070C0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: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uk-UA" sz="2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синхронний формат, </a:t>
            </a:r>
          </a:p>
          <a:p>
            <a:r>
              <a:rPr lang="uk-UA" sz="2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синхронний онлайн-формат; </a:t>
            </a:r>
          </a:p>
          <a:p>
            <a:r>
              <a:rPr lang="uk-UA" sz="2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асинхронний онлайн-формат</a:t>
            </a:r>
            <a:endParaRPr lang="ru-RU" sz="2400" b="1" dirty="0">
              <a:solidFill>
                <a:srgbClr val="0070C0"/>
              </a:solidFill>
              <a:latin typeface="TimesNewRomanPSMT"/>
              <a:ea typeface="Calibri" panose="020F0502020204030204" pitchFamily="34" charset="0"/>
              <a:cs typeface="TimesNewRomanPSMT"/>
            </a:endParaRPr>
          </a:p>
          <a:p>
            <a:r>
              <a:rPr lang="uk-UA" sz="2400" b="1" dirty="0">
                <a:solidFill>
                  <a:srgbClr val="0070C0"/>
                </a:solidFill>
                <a:latin typeface="TimesNewRomanPSMT"/>
              </a:rPr>
              <a:t>Очна </a:t>
            </a:r>
            <a:r>
              <a:rPr lang="ru-RU" sz="2400" b="1" dirty="0">
                <a:solidFill>
                  <a:srgbClr val="0070C0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форма </a:t>
            </a:r>
            <a:r>
              <a:rPr lang="ru-RU" sz="2400" b="1" dirty="0" err="1">
                <a:solidFill>
                  <a:srgbClr val="0070C0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освіти</a:t>
            </a:r>
            <a:r>
              <a:rPr lang="ru-RU" sz="2400" b="1" dirty="0">
                <a:solidFill>
                  <a:srgbClr val="0070C0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14" y="2230582"/>
            <a:ext cx="2987299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4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207819"/>
            <a:ext cx="11042073" cy="1676399"/>
          </a:xfrm>
        </p:spPr>
        <p:txBody>
          <a:bodyPr/>
          <a:lstStyle/>
          <a:p>
            <a:pPr algn="ctr"/>
            <a:r>
              <a:rPr lang="ru-RU" sz="2400" dirty="0">
                <a:ln w="12700">
                  <a:solidFill>
                    <a:srgbClr val="009DD9">
                      <a:shade val="90000"/>
                      <a:satMod val="150000"/>
                    </a:srgbClr>
                  </a:solidFill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ТЕХНОЛОГІЧНІ АСПЕКТИ ОРГАНІЗАЦІЇ КОМУНІКАЦІЇ З УЧАСНИКАМИ ОСВІТНЬОГО ПРОЦЕСУ</a:t>
            </a:r>
            <a:br>
              <a:rPr lang="ru-RU" sz="2400" dirty="0">
                <a:ln w="12700">
                  <a:solidFill>
                    <a:srgbClr val="009DD9">
                      <a:shade val="90000"/>
                      <a:satMod val="150000"/>
                    </a:srgbClr>
                  </a:solidFill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1782" y="1385455"/>
            <a:ext cx="8114531" cy="4655127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Кожній віковій групі варто створити закриту спільноту в 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Меssеnger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WhatsApp,Viber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Використання електронних застосунків (Skype, 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Microsoft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Teams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ін.;</a:t>
            </a:r>
          </a:p>
          <a:p>
            <a:endParaRPr lang="uk-UA" sz="2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Педагог має змогу безкоштовно створити власний сайт, блог; </a:t>
            </a:r>
            <a:endParaRPr lang="ru-RU" sz="2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Основними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формами онлайн-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комунікацій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є: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відеоконференція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форум, чат, блог,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електронна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пошта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анкетування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соціальні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мережі</a:t>
            </a:r>
            <a:endParaRPr lang="ru-RU" sz="2400" b="1" dirty="0">
              <a:solidFill>
                <a:srgbClr val="1A0C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55" y="1544782"/>
            <a:ext cx="2997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775855"/>
            <a:ext cx="10363200" cy="1316181"/>
          </a:xfrm>
        </p:spPr>
        <p:txBody>
          <a:bodyPr/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2400" dirty="0">
                <a:solidFill>
                  <a:srgbClr val="1A0CC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ДИСТАНЦІЙНОГО ФОРМАТУ ВЗАЄМОДІЇ</a:t>
            </a:r>
            <a:br>
              <a:rPr lang="ru-RU" sz="2400" dirty="0">
                <a:solidFill>
                  <a:srgbClr val="1A0CC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rgbClr val="1A0CC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ЗАКЛАДІ ДОШКІЛЬНОЇ ОСВІТИ</a:t>
            </a:r>
            <a:br>
              <a:rPr lang="ru-RU" sz="2400" dirty="0">
                <a:solidFill>
                  <a:srgbClr val="1A0CC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5636" y="1911927"/>
            <a:ext cx="8662748" cy="4627418"/>
          </a:xfrm>
        </p:spPr>
        <p:txBody>
          <a:bodyPr>
            <a:normAutofit lnSpcReduction="10000"/>
          </a:bodyPr>
          <a:lstStyle/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Освітня робота має здійснюватися виключно з батьками вихованців.</a:t>
            </a:r>
          </a:p>
          <a:p>
            <a:endParaRPr lang="uk-UA" sz="2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Відповідно до розділу  XІІ Санітарного регламенту для дошкільних навчальних закладів, тривалість безперервної роботи перед монітором комп’ютера для дітей 5-річного віку не має перевищувати 10 хв.</a:t>
            </a:r>
          </a:p>
          <a:p>
            <a:endParaRPr lang="uk-UA" sz="2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Максимальна кратність роботи протягом тижня для дітей 5 і 6 років – 2 рази.</a:t>
            </a:r>
          </a:p>
          <a:p>
            <a:endParaRPr lang="uk-UA" sz="2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Ураховувати особливості дистанційної освіти для кожної вікової категорії.</a:t>
            </a:r>
            <a:endParaRPr lang="ru-RU" sz="1800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44" y="1911927"/>
            <a:ext cx="2910688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8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609601"/>
            <a:ext cx="10363200" cy="1413163"/>
          </a:xfrm>
        </p:spPr>
        <p:txBody>
          <a:bodyPr/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solidFill>
                  <a:srgbClr val="1A0CC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МЕТОДИЧНИЙ СУПРОВІД ОСВІТНЬОГО ПРОЦЕСУ В ДИСТАНЦІЙНОМУ ФОРМАТІ ВЗАЄМОДІЇ</a:t>
            </a:r>
            <a:br>
              <a:rPr lang="ru-RU" sz="2800" dirty="0">
                <a:solidFill>
                  <a:srgbClr val="1A0CC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3382"/>
            <a:ext cx="7121236" cy="4724399"/>
          </a:xfrm>
        </p:spPr>
        <p:txBody>
          <a:bodyPr>
            <a:normAutofit fontScale="40000" lnSpcReduction="20000"/>
          </a:bodyPr>
          <a:lstStyle/>
          <a:p>
            <a:r>
              <a:rPr lang="uk-UA" sz="4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Рекомендації керівникам ЗДО, педагогам та батькам</a:t>
            </a:r>
          </a:p>
          <a:p>
            <a:pPr marL="0" lvl="0" algn="just">
              <a:lnSpc>
                <a:spcPct val="107000"/>
              </a:lnSpc>
              <a:buClr>
                <a:srgbClr val="0BD0D9"/>
              </a:buClr>
            </a:pPr>
            <a:r>
              <a:rPr lang="uk-UA" sz="4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щодо забезпечення якості дошкільної освіти в умовах війни </a:t>
            </a:r>
          </a:p>
          <a:p>
            <a:pPr marL="0" lvl="0" algn="just">
              <a:lnSpc>
                <a:spcPct val="107000"/>
              </a:lnSpc>
              <a:buClr>
                <a:srgbClr val="0BD0D9"/>
              </a:buClr>
            </a:pPr>
            <a:r>
              <a:rPr lang="ru-RU" sz="4400" b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4400" dirty="0">
                <a:solidFill>
                  <a:srgbClr val="04617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 Міністерство освіти і науки України  від 02.04. 2022 № 1/3845-22 «</a:t>
            </a:r>
            <a:r>
              <a:rPr lang="uk-UA" sz="4400" dirty="0">
                <a:solidFill>
                  <a:srgbClr val="04617B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Про рекомендації для працівників закладів дошкільної освіти на період дії воєнного стану в Україні»).</a:t>
            </a:r>
            <a:endParaRPr lang="ru-RU" sz="4400" dirty="0">
              <a:solidFill>
                <a:srgbClr val="04617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4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4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Планування освітнього процесу ЗДО.</a:t>
            </a:r>
          </a:p>
          <a:p>
            <a:endParaRPr lang="uk-UA" sz="4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4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Плани роботи педагогів ЗДО (</a:t>
            </a:r>
            <a:r>
              <a:rPr lang="uk-UA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 такими блоками: самоосвіта, робота з дітьми, взаємодія з батьками).</a:t>
            </a:r>
            <a:endParaRPr lang="uk-UA" sz="4400" b="1" dirty="0">
              <a:solidFill>
                <a:srgbClr val="1A0CCA"/>
              </a:solidFill>
              <a:latin typeface="Times New Roman" panose="02020603050405020304" pitchFamily="18" charset="0"/>
            </a:endParaRPr>
          </a:p>
          <a:p>
            <a:endParaRPr lang="uk-UA" sz="4400" b="1" dirty="0">
              <a:solidFill>
                <a:srgbClr val="1A0CCA"/>
              </a:solidFill>
              <a:latin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Наголошуємо: всі спеціалісти ЗДО (музичні керівники, інструктори фізкультури, вчителі-логопеди) складають також індивідуальні плани своєї дистанційної роботи  за  такими блоками: самоосвіта, робота з дітьми, взаємодія з батьками.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uk-UA" sz="4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2400" b="1" dirty="0">
              <a:solidFill>
                <a:srgbClr val="1A0CCA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1A0CCA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436" y="3186545"/>
            <a:ext cx="4539493" cy="2575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347" y="1773382"/>
            <a:ext cx="121856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798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6" y="3437861"/>
            <a:ext cx="4243184" cy="32677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344" y="665018"/>
            <a:ext cx="10120939" cy="845127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800" dirty="0" err="1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реагування</a:t>
            </a:r>
            <a:r>
              <a:rPr lang="ru-RU" sz="2800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надзвичайні</a:t>
            </a:r>
            <a:r>
              <a:rPr lang="ru-RU" sz="2800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800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800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sz="2800" dirty="0" err="1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800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endParaRPr lang="ru-RU" sz="2800" dirty="0">
              <a:solidFill>
                <a:srgbClr val="1A0C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23564" y="4724400"/>
            <a:ext cx="3047999" cy="182880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err="1">
                <a:latin typeface="Arimo-Bold"/>
              </a:rPr>
              <a:t>Матеріал</a:t>
            </a:r>
            <a:r>
              <a:rPr lang="ru-RU" sz="2400" b="1" dirty="0">
                <a:latin typeface="Arimo-Bold"/>
              </a:rPr>
              <a:t> не є </a:t>
            </a:r>
            <a:r>
              <a:rPr lang="ru-RU" sz="2400" b="1" dirty="0" err="1">
                <a:latin typeface="Arimo-Bold"/>
              </a:rPr>
              <a:t>обов'язковим</a:t>
            </a:r>
            <a:r>
              <a:rPr lang="ru-RU" sz="2400" b="1" dirty="0">
                <a:latin typeface="Arimo-Bold"/>
              </a:rPr>
              <a:t> до </a:t>
            </a:r>
            <a:r>
              <a:rPr lang="ru-RU" sz="2400" b="1" dirty="0" err="1">
                <a:latin typeface="Arimo-Bold"/>
              </a:rPr>
              <a:t>виконання</a:t>
            </a:r>
            <a:r>
              <a:rPr lang="ru-RU" sz="2400" b="1" dirty="0">
                <a:latin typeface="Arimo-Bold"/>
              </a:rPr>
              <a:t> та носить </a:t>
            </a:r>
            <a:r>
              <a:rPr lang="ru-RU" sz="2400" b="1" dirty="0" err="1">
                <a:latin typeface="Arimo-Bold"/>
              </a:rPr>
              <a:t>рекомендаційний</a:t>
            </a:r>
            <a:endParaRPr lang="ru-RU" sz="2400" b="1" dirty="0">
              <a:latin typeface="Arimo-Bold"/>
            </a:endParaRPr>
          </a:p>
          <a:p>
            <a:r>
              <a:rPr lang="ru-RU" sz="2400" b="1" dirty="0">
                <a:latin typeface="Arimo-Bold"/>
              </a:rPr>
              <a:t>характер.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5308" t="2382" r="31234" b="5953"/>
          <a:stretch/>
        </p:blipFill>
        <p:spPr bwMode="auto">
          <a:xfrm>
            <a:off x="346364" y="1608022"/>
            <a:ext cx="3071322" cy="4289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399" y="1718858"/>
            <a:ext cx="3774057" cy="4986742"/>
          </a:xfrm>
          <a:prstGeom prst="rect">
            <a:avLst/>
          </a:prstGeom>
        </p:spPr>
      </p:pic>
      <p:pic>
        <p:nvPicPr>
          <p:cNvPr id="9" name="Рисунок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437" y="1718857"/>
            <a:ext cx="1620982" cy="162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76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107" y="1732805"/>
            <a:ext cx="2947226" cy="41677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102" y="166255"/>
            <a:ext cx="10460182" cy="213360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800" dirty="0">
                <a:solidFill>
                  <a:srgbClr val="1A0CC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КОРИСНІ МАТЕРІАЛИ ЩОДО ОРГАНІЗАЦІЇ ОСВІТНЬОГО ПРОЦЕСУ В ЗДО ПІД ЧАС ВОЄННОГО СТАНУ</a:t>
            </a:r>
            <a:br>
              <a:rPr lang="uk-UA" sz="2800" dirty="0">
                <a:solidFill>
                  <a:srgbClr val="1A0CC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1A0CC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20091"/>
            <a:ext cx="9656618" cy="52578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Матеріали</a:t>
            </a:r>
            <a:r>
              <a:rPr lang="ru-RU" sz="2400" b="1" dirty="0">
                <a:solidFill>
                  <a:srgbClr val="1A0CCA"/>
                </a:solidFill>
                <a:latin typeface="TimesNewRomanPS-BoldMT"/>
              </a:rPr>
              <a:t> для </a:t>
            </a:r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педагогів</a:t>
            </a:r>
            <a:r>
              <a:rPr lang="ru-RU" sz="2400" b="1" dirty="0">
                <a:solidFill>
                  <a:srgbClr val="1A0CCA"/>
                </a:solidFill>
                <a:latin typeface="TimesNewRomanPS-BoldMT"/>
              </a:rPr>
              <a:t> та </a:t>
            </a:r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батьків</a:t>
            </a:r>
            <a:endParaRPr lang="ru-RU" sz="2400" b="1" dirty="0">
              <a:solidFill>
                <a:srgbClr val="1A0CCA"/>
              </a:solidFill>
              <a:latin typeface="TimesNewRomanPS-BoldMT"/>
            </a:endParaRPr>
          </a:p>
          <a:p>
            <a:pPr algn="ctr"/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щодо</a:t>
            </a:r>
            <a:r>
              <a:rPr lang="ru-RU" sz="2400" b="1" dirty="0">
                <a:solidFill>
                  <a:srgbClr val="1A0CCA"/>
                </a:solidFill>
                <a:latin typeface="TimesNewRomanPS-BoldMT"/>
              </a:rPr>
              <a:t> психолого-</a:t>
            </a:r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педагогічного</a:t>
            </a:r>
            <a:r>
              <a:rPr lang="ru-RU" sz="2400" b="1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супроводу</a:t>
            </a:r>
            <a:r>
              <a:rPr lang="ru-RU" sz="2400" b="1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дітей</a:t>
            </a:r>
            <a:r>
              <a:rPr lang="ru-RU" sz="2400" b="1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дошкільного</a:t>
            </a:r>
            <a:r>
              <a:rPr lang="ru-RU" sz="2400" b="1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-BoldMT"/>
              </a:rPr>
              <a:t>віку</a:t>
            </a:r>
            <a:endParaRPr lang="ru-RU" sz="2400" b="1" dirty="0">
              <a:solidFill>
                <a:srgbClr val="1A0CCA"/>
              </a:solidFill>
              <a:latin typeface="TimesNewRomanPS-BoldMT"/>
            </a:endParaRPr>
          </a:p>
          <a:p>
            <a:pPr algn="ctr"/>
            <a:endParaRPr lang="ru-RU" sz="2400" b="1" dirty="0">
              <a:solidFill>
                <a:srgbClr val="1A0CCA"/>
              </a:solidFill>
              <a:latin typeface="TimesNewRomanPS-BoldMT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1. Як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заспокоїти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під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час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війни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https://mon.gov.ua/ua/news/monzapuskaye-</a:t>
            </a: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informacijnu-kampaniyu-pro-te-yak-zaspokoyiti-ditej-pid-chas-vijni</a:t>
            </a:r>
            <a:r>
              <a:rPr lang="en-US" sz="2400" dirty="0">
                <a:solidFill>
                  <a:srgbClr val="000000"/>
                </a:solidFill>
                <a:latin typeface="TimesNewRomanPSMT"/>
              </a:rPr>
              <a:t>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2. 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Як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подбати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про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дитину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якщо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ви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знаходитеся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з нею в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укритті</a:t>
            </a:r>
            <a:endParaRPr lang="ru-RU" sz="2400" dirty="0">
              <a:solidFill>
                <a:srgbClr val="010101"/>
              </a:solidFill>
              <a:latin typeface="TimesNewRomanPSMT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NewRomanPSMT"/>
              </a:rPr>
              <a:t>https://www.youtube.com/watch?v=VpJXr3UXCvo</a:t>
            </a:r>
            <a:r>
              <a:rPr lang="en-US" sz="2400" dirty="0">
                <a:solidFill>
                  <a:srgbClr val="010101"/>
                </a:solidFill>
                <a:latin typeface="TimesNewRomanPSMT"/>
              </a:rPr>
              <a:t>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3. 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Як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говорити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з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дитиною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якщо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батько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чи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мати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захищає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країну</a:t>
            </a:r>
            <a:endParaRPr lang="ru-RU" sz="2400" dirty="0">
              <a:solidFill>
                <a:srgbClr val="010101"/>
              </a:solidFill>
              <a:latin typeface="TimesNewRomanPSMT"/>
            </a:endParaRPr>
          </a:p>
          <a:p>
            <a:r>
              <a:rPr lang="en-US" sz="1800" dirty="0">
                <a:solidFill>
                  <a:srgbClr val="0000FF"/>
                </a:solidFill>
                <a:latin typeface="TimesNewRomanPSMT"/>
              </a:rPr>
              <a:t>HTTPS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://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MON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.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GOV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.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UA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UA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PSIHOLOGICHNA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TURBOTA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VID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SVITLANI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ROJZ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YAKSHOBATKO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</a:p>
          <a:p>
            <a:r>
              <a:rPr lang="en-US" sz="1800" dirty="0">
                <a:solidFill>
                  <a:srgbClr val="0000FF"/>
                </a:solidFill>
                <a:latin typeface="TimesNewRomanPSMT"/>
              </a:rPr>
              <a:t>CHI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MATI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ZAHISHAYE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KRAYINU</a:t>
            </a:r>
            <a:r>
              <a:rPr lang="en-US" sz="2400" dirty="0">
                <a:solidFill>
                  <a:srgbClr val="010101"/>
                </a:solidFill>
                <a:latin typeface="TimesNewRomanPSMT"/>
              </a:rPr>
              <a:t>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4. 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Правила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підтримки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якщо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родина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евакуюється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з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дитиною</a:t>
            </a:r>
            <a:endParaRPr lang="ru-RU" sz="2400" dirty="0">
              <a:solidFill>
                <a:srgbClr val="010101"/>
              </a:solidFill>
              <a:latin typeface="TimesNewRomanPSMT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https://www.youtube.com/watch?v=8ml9RPFun7s.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5.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Фізична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безпека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під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час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війни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. Сайт «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Освітній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омбудсмен</a:t>
            </a:r>
          </a:p>
          <a:p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України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» 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https://eo.gov.ua/fizychna-bezpeka-ditey-pid-chas-viyny-pravylapovedinky-</a:t>
            </a: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v-</a:t>
            </a: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evakuatsii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na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okupovanykh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terytoriiakh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-v-</a:t>
            </a: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zoni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boyovykhdiy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</a:p>
          <a:p>
            <a:r>
              <a:rPr lang="ru-RU" sz="2400" dirty="0">
                <a:solidFill>
                  <a:srgbClr val="0000FF"/>
                </a:solidFill>
                <a:latin typeface="TimesNewRomanPSMT"/>
              </a:rPr>
              <a:t>2022/03/19/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6. 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Як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підтримати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дитину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якщо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ви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опинились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у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зоні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активних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бойових</a:t>
            </a:r>
            <a:endParaRPr lang="ru-RU" sz="2400" dirty="0">
              <a:solidFill>
                <a:srgbClr val="010101"/>
              </a:solidFill>
              <a:latin typeface="TimesNewRomanPSMT"/>
            </a:endParaRPr>
          </a:p>
          <a:p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дій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https://www.unicef.org/ukraine/stories/safety-backpacks-and-ways-to-reduce</a:t>
            </a:r>
            <a:endParaRPr lang="ru-RU" sz="2400" b="1" dirty="0">
              <a:latin typeface="TimesNewRomanPS-BoldMT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647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720437"/>
            <a:ext cx="10363200" cy="734290"/>
          </a:xfrm>
        </p:spPr>
        <p:txBody>
          <a:bodyPr/>
          <a:lstStyle/>
          <a:p>
            <a:pPr algn="ctr"/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Матеріали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для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педагогів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та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батьків</a:t>
            </a:r>
            <a:br>
              <a:rPr lang="ru-RU" sz="2400" dirty="0">
                <a:solidFill>
                  <a:srgbClr val="1A0CCA"/>
                </a:solidFill>
                <a:latin typeface="TimesNewRomanPS-BoldMT"/>
              </a:rPr>
            </a:b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щодо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психолого-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педагогічного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супроводу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дітей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дошкільного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віку</a:t>
            </a:r>
            <a:endParaRPr lang="ru-RU" sz="24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4182" y="1773381"/>
            <a:ext cx="7966363" cy="4918363"/>
          </a:xfrm>
        </p:spPr>
        <p:txBody>
          <a:bodyPr>
            <a:normAutofit fontScale="70000" lnSpcReduction="20000"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7.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Поради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, як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підтримати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дитину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в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дорозі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від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ЮНІСЕФ</a:t>
            </a: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https://www.unicef.org/ukraine/stories/how-to-support-a-child-on-the-road.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8.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Рекомендації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населення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під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час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воєнного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стану</a:t>
            </a: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https://phc.org.ua/news/rekomendacii-dlya-naselennya-pid-chas-voennogo-stanu.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9. 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Як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поводитися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на блокпостах з перекладом на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жестову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мову</a:t>
            </a:r>
            <a:endParaRPr lang="ru-RU" sz="2400" dirty="0">
              <a:solidFill>
                <a:srgbClr val="010101"/>
              </a:solidFill>
              <a:latin typeface="TimesNewRomanPSMT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https://www.youtube.com/watch?v=-YPGsjyjqQI.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10.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Ресурси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позитивного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батьківства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від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ЮНІСЕФ «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П’ять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мов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у</a:t>
            </a:r>
          </a:p>
          <a:p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спілкуванні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з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дитиною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» 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https://www.unicef.org/ukraine/documents/five-lovelanguages-</a:t>
            </a: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in-communication-with-child.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11.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Підтримка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батьків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та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під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час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війни</a:t>
            </a:r>
            <a:endParaRPr lang="ru-RU" sz="2400" dirty="0">
              <a:solidFill>
                <a:srgbClr val="010101"/>
              </a:solidFill>
              <a:latin typeface="TimesNewRomanPSMT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https://www.unicef.org/ukraine/parents-children-support-during-military-actions.</a:t>
            </a:r>
          </a:p>
          <a:p>
            <a:r>
              <a:rPr lang="ru-RU" sz="2400" dirty="0">
                <a:solidFill>
                  <a:srgbClr val="000000"/>
                </a:solidFill>
                <a:latin typeface="TimesNewRomanPSMT"/>
              </a:rPr>
              <a:t>12.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Психологічна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допомога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Психологічна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турбота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від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Світлани</a:t>
            </a:r>
            <a:endParaRPr lang="ru-RU" sz="2400" dirty="0">
              <a:solidFill>
                <a:srgbClr val="0000FF"/>
              </a:solidFill>
              <a:latin typeface="TimesNewRomanPSMT"/>
            </a:endParaRPr>
          </a:p>
          <a:p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Ройз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- 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YouTube.</a:t>
            </a:r>
          </a:p>
          <a:p>
            <a:r>
              <a:rPr lang="ru-RU" sz="2400" dirty="0">
                <a:solidFill>
                  <a:srgbClr val="010101"/>
                </a:solidFill>
                <a:latin typeface="TimesNewRomanPSMT"/>
              </a:rPr>
              <a:t>13. Як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надавати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першу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психологічну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допомогу</a:t>
            </a:r>
            <a:endParaRPr lang="ru-RU" sz="2400" dirty="0">
              <a:solidFill>
                <a:srgbClr val="010101"/>
              </a:solidFill>
              <a:latin typeface="TimesNewRomanPSMT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https://moz.gov.ua/article/news/rekomendacii-z-psihologichnoi-dopomogi.</a:t>
            </a:r>
          </a:p>
          <a:p>
            <a:r>
              <a:rPr lang="ru-RU" sz="2400" dirty="0">
                <a:solidFill>
                  <a:srgbClr val="010101"/>
                </a:solidFill>
                <a:latin typeface="TimesNewRomanPSMT"/>
              </a:rPr>
              <a:t>14. Як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підтримати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у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часи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невизначеності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та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стресу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.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Поради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від</a:t>
            </a:r>
            <a:endParaRPr lang="ru-RU" sz="2400" dirty="0">
              <a:solidFill>
                <a:srgbClr val="010101"/>
              </a:solidFill>
              <a:latin typeface="TimesNewRomanPSMT"/>
            </a:endParaRPr>
          </a:p>
          <a:p>
            <a:r>
              <a:rPr lang="ru-RU" sz="2400" dirty="0">
                <a:solidFill>
                  <a:srgbClr val="010101"/>
                </a:solidFill>
                <a:latin typeface="TimesNewRomanPSMT"/>
              </a:rPr>
              <a:t>ЮНІСЕФ 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https://www.unicef.org/ukraine/stories/7-tips-for-parents.</a:t>
            </a:r>
          </a:p>
          <a:p>
            <a:r>
              <a:rPr lang="ru-RU" sz="2400" dirty="0">
                <a:solidFill>
                  <a:srgbClr val="010101"/>
                </a:solidFill>
                <a:latin typeface="TimesNewRomanPSMT"/>
              </a:rPr>
              <a:t>15. Як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допомагати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дітям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у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замкненому</a:t>
            </a: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10101"/>
                </a:solidFill>
                <a:latin typeface="TimesNewRomanPSMT"/>
              </a:rPr>
              <a:t>просторі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008" y="1454727"/>
            <a:ext cx="1999661" cy="2780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678" y="3911727"/>
            <a:ext cx="199966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8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527" y="4088254"/>
            <a:ext cx="3470757" cy="23889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57201"/>
            <a:ext cx="10363200" cy="969817"/>
          </a:xfrm>
        </p:spPr>
        <p:txBody>
          <a:bodyPr/>
          <a:lstStyle/>
          <a:p>
            <a:pPr algn="ctr"/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Матеріали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для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педагогів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та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батьків</a:t>
            </a:r>
            <a:br>
              <a:rPr lang="ru-RU" sz="2400" dirty="0">
                <a:solidFill>
                  <a:srgbClr val="1A0CCA"/>
                </a:solidFill>
                <a:latin typeface="TimesNewRomanPS-BoldMT"/>
              </a:rPr>
            </a:b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щодо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психолого-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педагогічного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супроводу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дітей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дошкільного</a:t>
            </a:r>
            <a:r>
              <a:rPr lang="ru-RU" sz="24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-BoldMT"/>
              </a:rPr>
              <a:t>віку</a:t>
            </a:r>
            <a:endParaRPr lang="ru-RU" sz="24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2029" y="1718397"/>
            <a:ext cx="8028515" cy="4613130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010101"/>
                </a:solidFill>
                <a:latin typeface="TimesNewRomanPSMT"/>
              </a:rPr>
              <a:t>16.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Методичні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рекомендації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щодо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надання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першої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психологічної</a:t>
            </a:r>
            <a:endParaRPr lang="ru-RU" sz="1600" dirty="0">
              <a:solidFill>
                <a:srgbClr val="010101"/>
              </a:solidFill>
              <a:latin typeface="TimesNewRomanPSMT"/>
            </a:endParaRPr>
          </a:p>
          <a:p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допомоги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сім’ям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з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дітьми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,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дітям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,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які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перебувають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/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перебували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у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зоні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збройного</a:t>
            </a:r>
            <a:endParaRPr lang="ru-RU" sz="1600" dirty="0">
              <a:solidFill>
                <a:srgbClr val="010101"/>
              </a:solidFill>
              <a:latin typeface="TimesNewRomanPSMT"/>
            </a:endParaRPr>
          </a:p>
          <a:p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конфлікту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https://dszn-zoda.gov.ua/node/495.</a:t>
            </a:r>
          </a:p>
          <a:p>
            <a:r>
              <a:rPr lang="ru-RU" sz="1600" dirty="0">
                <a:solidFill>
                  <a:srgbClr val="010101"/>
                </a:solidFill>
                <a:latin typeface="TimesNewRomanPSMT"/>
              </a:rPr>
              <a:t>17. Для тих,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хто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приймає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емігрантів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і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переселенців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, для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допомоги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в</a:t>
            </a:r>
          </a:p>
          <a:p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Адаптації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ttps://www.youtube.com/watch?v=UXnS_T5JD5s&amp;list=PLFVSJgZgf7h8rXg9TT</a:t>
            </a:r>
          </a:p>
          <a:p>
            <a:r>
              <a:rPr lang="en-US" sz="1600" dirty="0" err="1">
                <a:solidFill>
                  <a:srgbClr val="0000FF"/>
                </a:solidFill>
                <a:latin typeface="TimesNewRomanPSMT"/>
              </a:rPr>
              <a:t>yevxZkdfxAQXodS&amp;index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=8.</a:t>
            </a:r>
          </a:p>
          <a:p>
            <a:r>
              <a:rPr lang="ru-RU" sz="1600" dirty="0">
                <a:solidFill>
                  <a:srgbClr val="010101"/>
                </a:solidFill>
                <a:latin typeface="TimesNewRomanPSMT"/>
              </a:rPr>
              <a:t>18. «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Розкажи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мені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».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Безкоштовна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інтернет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-платформа для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психологічних</a:t>
            </a:r>
            <a:endParaRPr lang="ru-RU" sz="1600" dirty="0">
              <a:solidFill>
                <a:srgbClr val="010101"/>
              </a:solidFill>
              <a:latin typeface="TimesNewRomanPSMT"/>
            </a:endParaRPr>
          </a:p>
          <a:p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консультацій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.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https://tellme.com.ua/</a:t>
            </a:r>
          </a:p>
          <a:p>
            <a:r>
              <a:rPr lang="ru-RU" sz="1600" dirty="0">
                <a:solidFill>
                  <a:srgbClr val="010101"/>
                </a:solidFill>
                <a:latin typeface="TimesNewRomanPSMT"/>
              </a:rPr>
              <a:t>19. Як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говорити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про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війну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та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повітряну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тривогу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з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дітьми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: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поради</a:t>
            </a:r>
            <a:endParaRPr lang="ru-RU" sz="1600" dirty="0">
              <a:solidFill>
                <a:srgbClr val="010101"/>
              </a:solidFill>
              <a:latin typeface="TimesNewRomanPSMT"/>
            </a:endParaRPr>
          </a:p>
          <a:p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чернівецької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психологині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.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https://shpalta.media/2022/03/02/yak-govoriti-provijnu-</a:t>
            </a:r>
          </a:p>
          <a:p>
            <a:r>
              <a:rPr lang="en-US" sz="1600" dirty="0">
                <a:solidFill>
                  <a:srgbClr val="0000FF"/>
                </a:solidFill>
                <a:latin typeface="TimesNewRomanPSMT"/>
              </a:rPr>
              <a:t>ta-</a:t>
            </a:r>
            <a:r>
              <a:rPr lang="en-US" sz="1600" dirty="0" err="1">
                <a:solidFill>
                  <a:srgbClr val="0000FF"/>
                </a:solidFill>
                <a:latin typeface="TimesNewRomanPSMT"/>
              </a:rPr>
              <a:t>p</a:t>
            </a:r>
            <a:r>
              <a:rPr lang="en-US" sz="1600" dirty="0" err="1">
                <a:solidFill>
                  <a:srgbClr val="0070C1"/>
                </a:solidFill>
                <a:latin typeface="TimesNewRomanPSMT"/>
              </a:rPr>
              <a:t>ovitryan</a:t>
            </a:r>
            <a:r>
              <a:rPr lang="en-US" sz="1600" dirty="0" err="1">
                <a:solidFill>
                  <a:srgbClr val="0000FF"/>
                </a:solidFill>
                <a:latin typeface="TimesNewRomanPSMT"/>
              </a:rPr>
              <a:t>u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600" dirty="0" err="1">
                <a:solidFill>
                  <a:srgbClr val="0000FF"/>
                </a:solidFill>
                <a:latin typeface="TimesNewRomanPSMT"/>
              </a:rPr>
              <a:t>trivogu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-z-</a:t>
            </a:r>
            <a:r>
              <a:rPr lang="en-US" sz="1600" dirty="0" err="1">
                <a:solidFill>
                  <a:srgbClr val="0000FF"/>
                </a:solidFill>
                <a:latin typeface="TimesNewRomanPSMT"/>
              </a:rPr>
              <a:t>ditmi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600" dirty="0" err="1">
                <a:solidFill>
                  <a:srgbClr val="0000FF"/>
                </a:solidFill>
                <a:latin typeface="TimesNewRomanPSMT"/>
              </a:rPr>
              <a:t>poradi-cherniveckoi-psixologini</a:t>
            </a:r>
            <a:r>
              <a:rPr lang="en-US" sz="1600" dirty="0">
                <a:solidFill>
                  <a:srgbClr val="0000FF"/>
                </a:solidFill>
                <a:latin typeface="TimesNewRomanPSMT"/>
              </a:rPr>
              <a:t>/</a:t>
            </a:r>
          </a:p>
          <a:p>
            <a:r>
              <a:rPr lang="ru-RU" sz="1600" dirty="0">
                <a:solidFill>
                  <a:srgbClr val="010101"/>
                </a:solidFill>
                <a:latin typeface="TimesNewRomanPSMT"/>
              </a:rPr>
              <a:t>20. Як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швидко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заснути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, коли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ви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тривожні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і вам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важко</a:t>
            </a:r>
            <a:r>
              <a:rPr lang="ru-RU" sz="16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1600" dirty="0" err="1">
                <a:solidFill>
                  <a:srgbClr val="010101"/>
                </a:solidFill>
                <a:latin typeface="TimesNewRomanPSMT"/>
              </a:rPr>
              <a:t>розслабитися</a:t>
            </a:r>
            <a:endParaRPr lang="ru-RU" sz="1600" dirty="0">
              <a:solidFill>
                <a:srgbClr val="010101"/>
              </a:solidFill>
              <a:latin typeface="TimesNewRomanPSMT"/>
            </a:endParaRPr>
          </a:p>
          <a:p>
            <a:r>
              <a:rPr lang="en-US" sz="1600" dirty="0">
                <a:solidFill>
                  <a:srgbClr val="0000FF"/>
                </a:solidFill>
                <a:latin typeface="TimesNewRomanPSMT"/>
              </a:rPr>
              <a:t>https://phc.org.ua/news/yak-shvidko-zasnuti-koli-vi-trivozhni-i-vam-vazhkorozslabitisya.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683" y="1437253"/>
            <a:ext cx="3664619" cy="26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60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088" y="4559609"/>
            <a:ext cx="4090771" cy="2298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2" y="637309"/>
            <a:ext cx="9885411" cy="637309"/>
          </a:xfrm>
        </p:spPr>
        <p:txBody>
          <a:bodyPr/>
          <a:lstStyle/>
          <a:p>
            <a:pPr algn="ctr"/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Перелік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сайтів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матеріали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яких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будуть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корисними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для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вихователів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,</a:t>
            </a:r>
            <a:br>
              <a:rPr lang="ru-RU" sz="2000" dirty="0">
                <a:solidFill>
                  <a:srgbClr val="1A0CCA"/>
                </a:solidFill>
                <a:latin typeface="TimesNewRomanPS-BoldMT"/>
              </a:rPr>
            </a:b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батьків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дітей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і для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інших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учасників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освітнього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процесу</a:t>
            </a:r>
            <a:endParaRPr lang="ru-RU" sz="20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546" y="1579418"/>
            <a:ext cx="7966364" cy="5278582"/>
          </a:xfrm>
        </p:spPr>
        <p:txBody>
          <a:bodyPr>
            <a:normAutofit lnSpcReduction="10000"/>
          </a:bodyPr>
          <a:lstStyle/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Перелік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матеріалів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дошкілля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«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Сучасне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дошкілля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під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крилами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   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захисту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».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HTTPS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://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MON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.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GOV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.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UA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UA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OSVITA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DOSHKILNA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OSVITA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SUCHASNEDOSHKILLYA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PID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KRILAMI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ZAHISTU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PEDAGOGAM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ZAKLADIV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DOSHKILNOYI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-</a:t>
            </a:r>
            <a:r>
              <a:rPr lang="en-US" sz="1800" dirty="0">
                <a:solidFill>
                  <a:srgbClr val="0000FF"/>
                </a:solidFill>
                <a:latin typeface="TimesNewRomanPSMT"/>
              </a:rPr>
              <a:t>OSVITI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.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NewRomanPSMT"/>
              </a:rPr>
              <a:t>Платформа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розвитку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дошкільнят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“НУМО”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Навички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дошкільнят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.</a:t>
            </a:r>
            <a:r>
              <a:rPr lang="en-US" sz="2400" dirty="0">
                <a:solidFill>
                  <a:srgbClr val="0067B5"/>
                </a:solidFill>
                <a:latin typeface="TimesNewRomanPSMT"/>
              </a:rPr>
              <a:t>https://numo.mon.gov.ua/.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10101"/>
                </a:solidFill>
                <a:latin typeface="TimesNewRomanPSMT"/>
              </a:rPr>
              <a:t> 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Онлайн-садок НУМО –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спільний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проєкт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 ЮНІСЕФ та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Міністерства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   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освіти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 і науки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України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.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Розвивальні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відеозаняття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 3-6   </a:t>
            </a:r>
            <a:r>
              <a:rPr lang="ru-RU" sz="2400" dirty="0" err="1">
                <a:solidFill>
                  <a:srgbClr val="050505"/>
                </a:solidFill>
                <a:latin typeface="TimesNewRomanPSMT"/>
              </a:rPr>
              <a:t>років</a:t>
            </a:r>
            <a:r>
              <a:rPr lang="en-US" sz="2400" dirty="0">
                <a:solidFill>
                  <a:srgbClr val="0070C1"/>
                </a:solidFill>
                <a:latin typeface="TimesNewRomanPSMT"/>
              </a:rPr>
              <a:t>https://www.youtube.com/playlist?list=PLJ231j4oXT7GY_u4kkhrKIpVJLyS2WLg.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NewRomanPSMT"/>
              </a:rPr>
              <a:t>Онлайн-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медіаресурс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присвячений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освіті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вихованню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Україні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https://osvitoria.media/.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22" y="1331501"/>
            <a:ext cx="3228108" cy="322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7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964" y="4473730"/>
            <a:ext cx="3670435" cy="20656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263238"/>
            <a:ext cx="10363200" cy="872836"/>
          </a:xfrm>
        </p:spPr>
        <p:txBody>
          <a:bodyPr/>
          <a:lstStyle/>
          <a:p>
            <a:pPr algn="ctr"/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Перелік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сайтів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матеріали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яких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будуть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корисними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для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вихователів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,</a:t>
            </a:r>
            <a:br>
              <a:rPr lang="ru-RU" sz="2000" dirty="0">
                <a:solidFill>
                  <a:srgbClr val="1A0CCA"/>
                </a:solidFill>
                <a:latin typeface="TimesNewRomanPS-BoldMT"/>
              </a:rPr>
            </a:b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батьків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дітей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і для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інших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учасників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освітнього</a:t>
            </a:r>
            <a:r>
              <a:rPr lang="ru-RU" sz="20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NewRomanPS-BoldMT"/>
              </a:rPr>
              <a:t>процесу</a:t>
            </a:r>
            <a:endParaRPr lang="ru-RU" sz="20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1782" y="1357745"/>
            <a:ext cx="8672945" cy="4959928"/>
          </a:xfrm>
        </p:spPr>
        <p:txBody>
          <a:bodyPr>
            <a:normAutofit/>
          </a:bodyPr>
          <a:lstStyle/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FF"/>
                </a:solidFill>
                <a:latin typeface="TimesNewRomanPSMT"/>
              </a:rPr>
              <a:t>Моя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країна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–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Україна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: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хрестоматія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дошкільнят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з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національно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-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патріотичного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виховання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/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автори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і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укладачі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 – Н.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Гавриш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, О.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Косенчук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. – </a:t>
            </a:r>
            <a:r>
              <a:rPr lang="ru-RU" sz="2400" dirty="0" err="1">
                <a:solidFill>
                  <a:srgbClr val="0000FF"/>
                </a:solidFill>
                <a:latin typeface="TimesNewRomanPSMT"/>
              </a:rPr>
              <a:t>Харків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: Ранок, 2022. – 96 с</a:t>
            </a:r>
            <a:r>
              <a:rPr lang="ru-RU" sz="2400" dirty="0">
                <a:solidFill>
                  <a:srgbClr val="050505"/>
                </a:solidFill>
                <a:latin typeface="TimesNewRomanPSMT"/>
              </a:rPr>
              <a:t>.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Збірка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абеток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казок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приказок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цікавинок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дитячих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ігор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тощо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http://abetka.ukrlife.org/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MT"/>
              </a:rPr>
              <a:t>Серія</a:t>
            </a:r>
            <a:r>
              <a:rPr lang="ru-RU" sz="2400" dirty="0">
                <a:solidFill>
                  <a:srgbClr val="1A0CCA"/>
                </a:solidFill>
                <a:latin typeface="TimesNewRomanPSMT"/>
              </a:rPr>
              <a:t> з 10 онлайн </a:t>
            </a:r>
            <a:r>
              <a:rPr lang="ru-RU" sz="2400" dirty="0" err="1">
                <a:solidFill>
                  <a:srgbClr val="1A0CCA"/>
                </a:solidFill>
                <a:latin typeface="TimesNewRomanPSMT"/>
              </a:rPr>
              <a:t>зустрічей</a:t>
            </a:r>
            <a:r>
              <a:rPr lang="ru-RU" sz="2400" dirty="0">
                <a:solidFill>
                  <a:srgbClr val="1A0CCA"/>
                </a:solidFill>
                <a:latin typeface="TimesNewRomanPSMT"/>
              </a:rPr>
              <a:t>, </a:t>
            </a:r>
            <a:r>
              <a:rPr lang="ru-RU" sz="2400" dirty="0" err="1">
                <a:solidFill>
                  <a:srgbClr val="1A0CCA"/>
                </a:solidFill>
                <a:latin typeface="TimesNewRomanPSMT"/>
              </a:rPr>
              <a:t>які</a:t>
            </a:r>
            <a:r>
              <a:rPr lang="ru-RU" sz="2400" dirty="0">
                <a:solidFill>
                  <a:srgbClr val="1A0CCA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1A0CCA"/>
                </a:solidFill>
                <a:latin typeface="TimesNewRomanPSMT"/>
              </a:rPr>
              <a:t>розроблені</a:t>
            </a:r>
            <a:r>
              <a:rPr lang="ru-RU" sz="2400" dirty="0">
                <a:solidFill>
                  <a:srgbClr val="1A0CCA"/>
                </a:solidFill>
                <a:latin typeface="TimesNewRomanPSMT"/>
              </a:rPr>
              <a:t> командою </a:t>
            </a:r>
            <a:r>
              <a:rPr lang="en-US" sz="2400" dirty="0">
                <a:solidFill>
                  <a:srgbClr val="1A0CCA"/>
                </a:solidFill>
                <a:latin typeface="TimesNewRomanPSMT"/>
              </a:rPr>
              <a:t>The LEGO</a:t>
            </a:r>
            <a:r>
              <a:rPr lang="uk-UA" sz="2400" dirty="0">
                <a:solidFill>
                  <a:srgbClr val="1A0CCA"/>
                </a:solidFill>
                <a:latin typeface="TimesNewRomanPSMT"/>
              </a:rPr>
              <a:t> </a:t>
            </a:r>
            <a:r>
              <a:rPr lang="en-US" sz="2400" dirty="0">
                <a:solidFill>
                  <a:srgbClr val="1A0CCA"/>
                </a:solidFill>
                <a:latin typeface="TimesNewRomanPSMT"/>
              </a:rPr>
              <a:t>Foundation. </a:t>
            </a:r>
            <a:r>
              <a:rPr lang="en-US" sz="2400" dirty="0">
                <a:solidFill>
                  <a:srgbClr val="0000FF"/>
                </a:solidFill>
                <a:latin typeface="TimesNewRomanPSMT"/>
                <a:hlinkClick r:id="rId3"/>
              </a:rPr>
              <a:t>https://mon.gov.ua/ua/osvita/doshkilna-osvita/suchasne-doshkillyapid-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krilami-zahistu/pedagogam-zakladiv-doshkilnoyi-osviti/lego-igrovi-onlajnvzayemodiyi-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dlya-doshkilnyat</a:t>
            </a:r>
            <a:r>
              <a:rPr lang="en-US" sz="2400" dirty="0">
                <a:solidFill>
                  <a:srgbClr val="000000"/>
                </a:solidFill>
                <a:latin typeface="TimesNewRomanPSMT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102" y="1280616"/>
            <a:ext cx="2078182" cy="30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95745"/>
            <a:ext cx="10972800" cy="102523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1A0CCA"/>
                </a:solidFill>
                <a:latin typeface="Times New Roman" pitchFamily="18" charset="0"/>
                <a:cs typeface="Times New Roman" pitchFamily="18" charset="0"/>
              </a:rPr>
              <a:t>Лист МОН </a:t>
            </a:r>
            <a:r>
              <a:rPr lang="ru-RU" sz="2400" b="1" dirty="0" err="1">
                <a:solidFill>
                  <a:srgbClr val="1A0CCA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b="1" dirty="0">
                <a:solidFill>
                  <a:srgbClr val="1A0CCA"/>
                </a:solidFill>
                <a:latin typeface="Times New Roman" pitchFamily="18" charset="0"/>
                <a:cs typeface="Times New Roman" pitchFamily="18" charset="0"/>
              </a:rPr>
              <a:t> 02.04.2022 №1/3845-22 «</a:t>
            </a:r>
            <a:r>
              <a:rPr lang="uk-UA" sz="2400" b="1" dirty="0">
                <a:solidFill>
                  <a:srgbClr val="1A0CCA"/>
                </a:solidFill>
                <a:latin typeface="Times New Roman" pitchFamily="18" charset="0"/>
                <a:cs typeface="Times New Roman" pitchFamily="18" charset="0"/>
              </a:rPr>
              <a:t>Про рекомендації для працівників закладів дошкільної освіти на період дії воєнного стану в Україні»</a:t>
            </a:r>
            <a:endParaRPr lang="ru-RU" dirty="0">
              <a:solidFill>
                <a:srgbClr val="1A0CC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759527"/>
            <a:ext cx="6303818" cy="4815009"/>
          </a:xfrm>
        </p:spPr>
        <p:txBody>
          <a:bodyPr/>
          <a:lstStyle/>
          <a:p>
            <a:pPr marL="0" lvl="0" indent="361950" algn="just">
              <a:spcBef>
                <a:spcPct val="20000"/>
              </a:spcBef>
              <a:buClrTx/>
              <a:buNone/>
            </a:pPr>
            <a:r>
              <a:rPr lang="uk-UA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Лист містить 3 додатки: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61950" algn="just">
              <a:spcBef>
                <a:spcPct val="20000"/>
              </a:spcBef>
              <a:buClrTx/>
              <a:buNone/>
            </a:pPr>
            <a:r>
              <a:rPr lang="uk-UA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«Методичні рекомендації щодо здійснення освітньої діяльності з питань дошкільної освіти на період дії правового режиму воєнного стану» (додаток 1);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61950" algn="just">
              <a:spcBef>
                <a:spcPct val="20000"/>
              </a:spcBef>
              <a:buClrTx/>
              <a:buNone/>
            </a:pPr>
            <a:r>
              <a:rPr lang="uk-UA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«Щодо здійснення заходів захисту вихованців під час освітнього процесу в умовах воєнного стану та надзвичайної ситуації» (додаток 2);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361950" algn="just">
              <a:spcBef>
                <a:spcPct val="20000"/>
              </a:spcBef>
              <a:buClrTx/>
              <a:buNone/>
            </a:pPr>
            <a:r>
              <a:rPr lang="uk-UA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«План дій вихователя закладу дошкільної освіти у випадку надзвичайної ситуації» (додаток 3).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528" y="2428906"/>
            <a:ext cx="3696326" cy="31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49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367" y="429491"/>
            <a:ext cx="2370044" cy="3316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915" y="2872420"/>
            <a:ext cx="3228897" cy="39855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218" y="429491"/>
            <a:ext cx="10204066" cy="692727"/>
          </a:xfrm>
        </p:spPr>
        <p:txBody>
          <a:bodyPr/>
          <a:lstStyle/>
          <a:p>
            <a:pPr algn="ctr"/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Перелік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сайтів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матеріали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яких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будуть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корисними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для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вихователів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,</a:t>
            </a:r>
            <a:br>
              <a:rPr lang="ru-RU" sz="1800" dirty="0">
                <a:solidFill>
                  <a:srgbClr val="1A0CCA"/>
                </a:solidFill>
                <a:latin typeface="TimesNewRomanPS-BoldMT"/>
              </a:rPr>
            </a:b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батьків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дітей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і для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інших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учасників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освітнього</a:t>
            </a:r>
            <a:r>
              <a:rPr lang="ru-RU" sz="1800" dirty="0">
                <a:solidFill>
                  <a:srgbClr val="1A0CCA"/>
                </a:solidFill>
                <a:latin typeface="TimesNewRomanPS-BoldMT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NewRomanPS-BoldMT"/>
              </a:rPr>
              <a:t>процесу</a:t>
            </a:r>
            <a:endParaRPr lang="ru-RU" sz="18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122218"/>
            <a:ext cx="7924800" cy="5500255"/>
          </a:xfrm>
        </p:spPr>
        <p:txBody>
          <a:bodyPr>
            <a:normAutofit fontScale="85000" lnSpcReduction="10000"/>
          </a:bodyPr>
          <a:lstStyle/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«ПІДТРИМАЙ ДИТИНУ»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Telegram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-канал, який створено з турботою про батьків і дітей </a:t>
            </a:r>
            <a:r>
              <a:rPr lang="uk-UA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https://mon.gov.ua/ua/news/pidtrimaj-ditinu-kanal-stvoreno-z-turbotoyu-pro-batkiv-i-ditej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https://t.me/pidtrumaidutuny</a:t>
            </a:r>
            <a:r>
              <a:rPr lang="ru-RU" sz="2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ru-RU" sz="2400" dirty="0">
              <a:solidFill>
                <a:srgbClr val="000000"/>
              </a:solidFill>
              <a:latin typeface="TimesNewRomanPSMT"/>
            </a:endParaRP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Мультфільм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«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Небезпечні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знахідки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».</a:t>
            </a:r>
          </a:p>
          <a:p>
            <a:r>
              <a:rPr lang="uk-UA" sz="2400" dirty="0">
                <a:solidFill>
                  <a:srgbClr val="0000FF"/>
                </a:solidFill>
                <a:latin typeface="TimesNewRomanPSMT"/>
              </a:rPr>
              <a:t>      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https://www.youtube.com/watch?v=gx7XHXAL2_g.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Аудіоказки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малят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>
                <a:solidFill>
                  <a:srgbClr val="1155CD"/>
                </a:solidFill>
                <a:latin typeface="TimesNewRomanPSMT"/>
              </a:rPr>
              <a:t>https://oll.tv/uk/kids_audio-tales.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«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Війна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очима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», конкурс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дитячих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малюнків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.</a:t>
            </a:r>
          </a:p>
          <a:p>
            <a:r>
              <a:rPr lang="uk-UA" sz="2400" dirty="0">
                <a:solidFill>
                  <a:srgbClr val="0000FF"/>
                </a:solidFill>
                <a:latin typeface="TimesNewRomanPSMT"/>
              </a:rPr>
              <a:t>     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https://vseosvita.ua/no-war.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Мультфільм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«Про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мінну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безпеку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: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Лісовий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скарб» ЮНІСЕФ</a:t>
            </a:r>
          </a:p>
          <a:p>
            <a:r>
              <a:rPr lang="uk-UA" sz="2400" dirty="0">
                <a:solidFill>
                  <a:srgbClr val="0000FF"/>
                </a:solidFill>
                <a:latin typeface="TimesNewRomanPSMT"/>
                <a:hlinkClick r:id="rId6"/>
              </a:rPr>
              <a:t>    </a:t>
            </a:r>
            <a:r>
              <a:rPr lang="en-US" sz="2400" dirty="0">
                <a:solidFill>
                  <a:srgbClr val="0000FF"/>
                </a:solidFill>
                <a:latin typeface="TimesNewRomanPSMT"/>
                <a:hlinkClick r:id="rId6"/>
              </a:rPr>
              <a:t>https://www.youtube.com/watch?v=V5JZWI8TrEY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.</a:t>
            </a:r>
            <a:endParaRPr lang="uk-UA" sz="2400" dirty="0">
              <a:solidFill>
                <a:srgbClr val="0000FF"/>
              </a:solidFill>
              <a:latin typeface="TimesNewRomanPSMT"/>
            </a:endParaRP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Поради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від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захисника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України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: МОН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розробило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інформаційний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комікс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воєнний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стан 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https://mon.gov.ua/ua/news/poradi-vidzahisnika-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ukrayini-mon-rozrobilo-informacijnij-komiks-dlya-ditej-u-voyennij-stan.</a:t>
            </a:r>
            <a:endParaRPr lang="uk-UA" sz="2400" dirty="0">
              <a:solidFill>
                <a:srgbClr val="0000FF"/>
              </a:solidFill>
              <a:latin typeface="TimesNewRomanPSMT"/>
            </a:endParaRP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Аудіоказки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українською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NewRomanPSMT"/>
                <a:hlinkClick r:id="rId7"/>
              </a:rPr>
              <a:t>https://audiokazky.in.ua/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.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Ігри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для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зняття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стресу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</a:rPr>
              <a:t>дітей</a:t>
            </a:r>
            <a:r>
              <a:rPr lang="ru-RU" sz="240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NewRomanPSMT"/>
              </a:rPr>
              <a:t>https://dytyna.blog/igry-dlya-znyattyastresu-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u-</a:t>
            </a:r>
            <a:r>
              <a:rPr lang="en-US" sz="2400" dirty="0" err="1">
                <a:solidFill>
                  <a:srgbClr val="0000FF"/>
                </a:solidFill>
                <a:latin typeface="TimesNewRomanPSMT"/>
              </a:rPr>
              <a:t>ditej</a:t>
            </a:r>
            <a:r>
              <a:rPr lang="en-US" sz="2400" dirty="0">
                <a:solidFill>
                  <a:srgbClr val="0000FF"/>
                </a:solidFill>
                <a:latin typeface="TimesNewRomanPSMT"/>
              </a:rPr>
              <a:t>/.</a:t>
            </a:r>
            <a:endParaRPr lang="uk-UA" sz="2400" dirty="0">
              <a:solidFill>
                <a:srgbClr val="0000FF"/>
              </a:solidFill>
              <a:latin typeface="TimesNewRomanPSM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475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163" y="846859"/>
            <a:ext cx="4530437" cy="566304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651164"/>
            <a:ext cx="7737025" cy="6054436"/>
          </a:xfrm>
        </p:spPr>
        <p:txBody>
          <a:bodyPr>
            <a:normAutofit fontScale="92500" lnSpcReduction="10000"/>
          </a:bodyPr>
          <a:lstStyle/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Команда підтримки реформ МОН підготувала прості поради про пакування «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антитривожної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» валізки. Її можна взяти з собою в укриття чи в евакуацію, вона допоможе якісно провести час з дитиною, заспокоїти її та відволікти від подій навколо </a:t>
            </a:r>
            <a:r>
              <a:rPr lang="uk-UA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https://www.facebook.com/UAMON/posts/296882825884870</a:t>
            </a:r>
            <a:r>
              <a:rPr lang="uk-UA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endParaRPr lang="uk-UA" sz="2400" u="sng" dirty="0"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Корисну інформацію можна знайти на  освітніх електронних ресурсах: 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Педрада – портал освітян України МЦФЕР; 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“Дошкільне виховання”, “Палітра педагога” та “Джміль” На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фейсбук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-сторінці журналу “ДВ”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https://news.dvsvit.com.ua/lists/lt.php...</a:t>
            </a:r>
            <a:r>
              <a:rPr lang="uk-UA" sz="2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Всеосвіта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– Національна освітня платформа;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Освіторія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фесбук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-сторінка;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Сайт СОІППО;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«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Дошкілля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Сумщини» 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фейсбук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сторінка</a:t>
            </a:r>
            <a:r>
              <a:rPr lang="uk-UA" sz="2400" dirty="0"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7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02" y="471055"/>
            <a:ext cx="8201747" cy="60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8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68036"/>
            <a:ext cx="10972800" cy="1163782"/>
          </a:xfrm>
        </p:spPr>
        <p:txBody>
          <a:bodyPr/>
          <a:lstStyle/>
          <a:p>
            <a:r>
              <a:rPr lang="uk-UA" sz="2400" b="1" dirty="0">
                <a:solidFill>
                  <a:srgbClr val="1A0CC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«Методичні рекомендації щодо здійснення освітньої діяльності з питань дошкільної освіти на період дії правового режиму воєнного стану» (додаток 1)</a:t>
            </a:r>
            <a:endParaRPr lang="ru-RU" dirty="0">
              <a:solidFill>
                <a:srgbClr val="1A0CC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731818"/>
            <a:ext cx="6483927" cy="4842718"/>
          </a:xfrm>
        </p:spPr>
        <p:txBody>
          <a:bodyPr>
            <a:normAutofit fontScale="92500"/>
          </a:bodyPr>
          <a:lstStyle/>
          <a:p>
            <a:pPr marL="0" lvl="0" indent="0" algn="just">
              <a:spcBef>
                <a:spcPct val="20000"/>
              </a:spcBef>
              <a:buClrTx/>
              <a:buNone/>
            </a:pPr>
            <a:r>
              <a:rPr lang="uk-UA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Методичні рекомендації містять чотири розділи:</a:t>
            </a:r>
          </a:p>
          <a:p>
            <a:pPr marL="361950" lvl="0" indent="-361950" algn="just">
              <a:spcBef>
                <a:spcPct val="20000"/>
              </a:spcBef>
              <a:buClrTx/>
              <a:buNone/>
            </a:pPr>
            <a:r>
              <a:rPr lang="uk-UA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  організація освітнього процесу в закладах дошкільної освіти під час дії правового режиму воєнного стану (очний, дистанційний, змішаний);</a:t>
            </a:r>
          </a:p>
          <a:p>
            <a:pPr marL="342900" lvl="0" indent="-342900" algn="just">
              <a:spcBef>
                <a:spcPct val="20000"/>
              </a:spcBef>
              <a:buClrTx/>
              <a:buFontTx/>
              <a:buChar char="-"/>
            </a:pPr>
            <a:r>
              <a:rPr lang="uk-UA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організація освітнього процесу на всіх рівнях освіти;</a:t>
            </a:r>
          </a:p>
          <a:p>
            <a:pPr marL="342900" lvl="0" indent="-342900" algn="just">
              <a:spcBef>
                <a:spcPct val="20000"/>
              </a:spcBef>
              <a:buClrTx/>
              <a:buFontTx/>
              <a:buChar char="-"/>
            </a:pPr>
            <a:r>
              <a:rPr lang="uk-UA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рекомендації щодо участі інститутів післядипломної педагогічної освіти, керівників, вихователів та батьків у забезпеченні якості дошкільної освіти в умовах війни;</a:t>
            </a:r>
          </a:p>
          <a:p>
            <a:pPr marL="342900" lvl="0" indent="-342900" algn="just">
              <a:spcBef>
                <a:spcPct val="20000"/>
              </a:spcBef>
              <a:buClrTx/>
              <a:buFontTx/>
              <a:buChar char="-"/>
            </a:pPr>
            <a:r>
              <a:rPr lang="uk-UA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корисні покликання для педагогів, батьків щодо роботи з дітьми дошкільного віку у воєнний час.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631" y="2126005"/>
            <a:ext cx="4734987" cy="316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27206"/>
            <a:ext cx="7135091" cy="4325112"/>
          </a:xfrm>
        </p:spPr>
        <p:txBody>
          <a:bodyPr/>
          <a:lstStyle/>
          <a:p>
            <a:pPr marL="342900" lvl="0" indent="-342900" algn="just">
              <a:spcBef>
                <a:spcPct val="20000"/>
              </a:spcBef>
              <a:buClrTx/>
              <a:buFont typeface="Arial" pitchFamily="34" charset="0"/>
              <a:buChar char="•"/>
            </a:pPr>
            <a:r>
              <a:rPr lang="uk-UA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Б</a:t>
            </a:r>
            <a:r>
              <a:rPr lang="uk-UA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азовий компонент</a:t>
            </a:r>
            <a:r>
              <a:rPr lang="uk-UA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uk-UA" sz="2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дошкільної освіти</a:t>
            </a:r>
            <a:r>
              <a:rPr lang="uk-UA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uk-UA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(2021), як стандарт дошкільної освіти, є актуальним у будь-який час. Він утверджує політику держави у галузі дошкільної освіти. Заклади дошкільної освіти мають відповідати його вимогам і під час дії воєнного стану.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582" y="3262053"/>
            <a:ext cx="4572000" cy="3255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002515"/>
            <a:ext cx="2890078" cy="200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6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836" y="263237"/>
            <a:ext cx="11028431" cy="1814946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НАСКРІЗНІ ІДЕЇ  ОРГАНІЗАЦІЇ </a:t>
            </a:r>
            <a:b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ОСВІТНЬОГО ПРОЦЕСУ ЗДО В УМОВАХ ВОЄННОГО СТАНУ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509" y="1870364"/>
            <a:ext cx="7855528" cy="4724400"/>
          </a:xfrm>
        </p:spPr>
        <p:txBody>
          <a:bodyPr>
            <a:noAutofit/>
          </a:bodyPr>
          <a:lstStyle/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ідеї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гуманістичної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педагогіки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спрямовані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гуманне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теорія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природовідповідності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якою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треба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задатки та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здібності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зберігаючи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природу;</a:t>
            </a:r>
            <a:endParaRPr lang="ru-RU" sz="24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ідеї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патріотичне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громадянське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4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казки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гармонійному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ідея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солідарної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фахівців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педагогічної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інших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професій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причетних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піклування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догляду та</a:t>
            </a:r>
            <a:r>
              <a:rPr lang="ru-RU" sz="2400" b="1" dirty="0">
                <a:solidFill>
                  <a:srgbClr val="1A0CC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розвитку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раннього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дошкільного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віку</a:t>
            </a:r>
            <a:endParaRPr lang="ru-RU" sz="2400" b="1" dirty="0">
              <a:solidFill>
                <a:srgbClr val="1A0CCA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036" y="2547463"/>
            <a:ext cx="4003964" cy="27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7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73" y="748145"/>
            <a:ext cx="11277600" cy="123305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АКТУАЛЬНІ ПИТАННЯ В УМОВАХ </a:t>
            </a:r>
            <a:b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ВОЄННОГО СТАНУ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510" y="2078182"/>
            <a:ext cx="8548254" cy="4572000"/>
          </a:xfrm>
        </p:spPr>
        <p:txBody>
          <a:bodyPr>
            <a:normAutofit fontScale="85000" lnSpcReduction="20000"/>
          </a:bodyPr>
          <a:lstStyle/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створення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у ЗДО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безпечних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умов для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всіх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учасників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освітнього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процесу</a:t>
            </a:r>
            <a:r>
              <a:rPr lang="uk-UA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;</a:t>
            </a: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налагодження комунікації між </a:t>
            </a:r>
            <a:r>
              <a:rPr lang="uk-UA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субєктами</a:t>
            </a:r>
            <a:r>
              <a:rPr lang="uk-UA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освітнього процесу;</a:t>
            </a:r>
            <a:endParaRPr lang="ru-RU" sz="2400" b="1" dirty="0">
              <a:solidFill>
                <a:srgbClr val="1A0CCA"/>
              </a:solidFill>
              <a:latin typeface="TimesNewRomanPSMT"/>
              <a:ea typeface="Calibri" panose="020F0502020204030204" pitchFamily="34" charset="0"/>
              <a:cs typeface="TimesNewRomanPSMT"/>
            </a:endParaRP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організація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психологічної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методичної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підтримки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педагогічних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працівників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;</a:t>
            </a:r>
            <a:endParaRPr lang="ru-RU" sz="18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підтримка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дітей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та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батьків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у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складних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ситуаціях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;</a:t>
            </a:r>
            <a:endParaRPr lang="ru-RU" sz="18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організація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освітнього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процесу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з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дітьми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раннього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та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дошкільного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віку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;</a:t>
            </a:r>
            <a:endParaRPr lang="ru-RU" sz="18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налагодження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зв’язків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і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підтримка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педагогічного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партнерства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закладів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дошкільної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освіти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з батьками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вихованців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представниками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територіальних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громад;</a:t>
            </a:r>
            <a:endParaRPr lang="ru-RU" sz="18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надання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різних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видів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психолого-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педагогічної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підтримки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дітям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, батькам;</a:t>
            </a:r>
            <a:endParaRPr lang="ru-RU" sz="1800" b="1" dirty="0">
              <a:solidFill>
                <a:srgbClr val="1A0CC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здійснення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психолого-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педагогічного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супроводу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дітей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,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зокрема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й з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особливими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освітніми</a:t>
            </a:r>
            <a:r>
              <a:rPr lang="ru-RU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потребами.</a:t>
            </a:r>
            <a:endParaRPr lang="ru-RU" b="1" dirty="0">
              <a:solidFill>
                <a:srgbClr val="1A0CCA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435" y="1981200"/>
            <a:ext cx="29812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8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01782"/>
            <a:ext cx="10363200" cy="1413163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solidFill>
                  <a:srgbClr val="1A0CC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ОСОБЛИВОСТІ ОРГАНІЗАЦІЇ ОСВІТНЬОГО ПРОЦЕСУ ЗАКЛАДІВ ДОШКІЛЬНОЇ ОСВІТИ В УМОВАХ ВОЄННОГО СТАНУ</a:t>
            </a:r>
            <a:br>
              <a:rPr lang="ru-RU" sz="2400" dirty="0">
                <a:solidFill>
                  <a:srgbClr val="1A0CC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1705" y="1814945"/>
            <a:ext cx="11204767" cy="3061855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НАЛАГОДЖЕННЯ ЕФЕКТИВНОЇ КОМУНІКАЦІЇ УЧАСНИКІВ </a:t>
            </a:r>
          </a:p>
          <a:p>
            <a:pPr algn="ctr"/>
            <a:r>
              <a:rPr lang="uk-UA" sz="2400" b="1" dirty="0">
                <a:solidFill>
                  <a:srgbClr val="1A0CCA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ОСВІТНЬОГО ПРОЦЕСУ</a:t>
            </a:r>
          </a:p>
          <a:p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Зібрати контакти: педагогічних працівників, </a:t>
            </a:r>
            <a:r>
              <a:rPr lang="uk-UA" sz="2400" dirty="0">
                <a:solidFill>
                  <a:srgbClr val="000000"/>
                </a:solidFill>
                <a:latin typeface="TimesNewRomanPSMT"/>
                <a:ea typeface="Calibri" panose="020F0502020204030204" pitchFamily="34" charset="0"/>
                <a:cs typeface="TimesNewRomanPSMT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мати інформацію щодо перебування родин вихованців, переконатися, що всі педагоги/ батьки на зв’язку.</a:t>
            </a:r>
          </a:p>
          <a:p>
            <a:endParaRPr lang="uk-UA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655" y="3528999"/>
            <a:ext cx="4673711" cy="31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1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4" y="581892"/>
            <a:ext cx="10245629" cy="1330036"/>
          </a:xfrm>
        </p:spPr>
        <p:txBody>
          <a:bodyPr/>
          <a:lstStyle/>
          <a:p>
            <a:pPr marL="449580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ТЕХНОЛОГІЧНІ АСПЕКТИ ОРГАНІЗАЦІЇ КОМУНІКАЦІЇ З УЧАСНИКАМИ ОСВІТНЬОГО ПРОЦЕСУ</a:t>
            </a:r>
            <a:br>
              <a:rPr lang="ru-RU" sz="24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6365" y="2036617"/>
            <a:ext cx="7689272" cy="4239491"/>
          </a:xfrm>
        </p:spPr>
        <p:txBody>
          <a:bodyPr/>
          <a:lstStyle/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САЙТ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сторінка «ОСВІТНІЙ ПРОЦЕС У ПЕРІОД ВОЄННОГО ЧАСУ»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РОЗДІЛИ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«Нормативно-правові документи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Поради для всіх»: «Безпека, «Психологічна підтримка», «Поради педагогу ЗДО», «Взаємодія з родинами»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«Разом з дітьми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marL="38862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255" y="1678445"/>
            <a:ext cx="2930428" cy="4388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04" y="4529729"/>
            <a:ext cx="2923310" cy="205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581" y="2809601"/>
            <a:ext cx="3738413" cy="2347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448" y="734292"/>
            <a:ext cx="10363200" cy="803563"/>
          </a:xfrm>
        </p:spPr>
        <p:txBody>
          <a:bodyPr/>
          <a:lstStyle/>
          <a:p>
            <a:pPr algn="ctr"/>
            <a:r>
              <a:rPr lang="uk-UA" sz="3200" dirty="0">
                <a:solidFill>
                  <a:srgbClr val="1A0CCA"/>
                </a:solidFill>
              </a:rPr>
              <a:t>НАДАННЯ ПІДТРИМКИ У ПРОЦЕСІ КОМУНІКАЦІЇ</a:t>
            </a:r>
            <a:endParaRPr lang="ru-RU" sz="3200" dirty="0">
              <a:solidFill>
                <a:srgbClr val="1A0CCA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820" y="1537855"/>
            <a:ext cx="9005454" cy="4419600"/>
          </a:xfrm>
        </p:spPr>
        <p:txBody>
          <a:bodyPr>
            <a:no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ІНФОРМАЦІЙНА, МЕТОДИЧНА, КОНСУЛЬТАТИВНА ДІТЯМ ТА ЇХНІМ СІМ’ЯМ:</a:t>
            </a:r>
            <a:endParaRPr lang="ru-RU" sz="24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сприяти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комунікації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їхніх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іншими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членами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створювати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безпечний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соціально-освітній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простір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адаптувати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освітній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війни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урахуванням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ситуацій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endParaRPr lang="ru-RU" sz="20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склалися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добирати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взаємодії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учасниками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endParaRPr lang="ru-RU" sz="2000" b="1" dirty="0">
              <a:solidFill>
                <a:srgbClr val="1A0CC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відповідно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конкретної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ситуації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кожного;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володіти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інформацією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щодо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ресурсного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дистанційної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володіти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навичками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проведення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онлайн-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заходів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налагоджувати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комунікацію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учасниками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освітнього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телефонному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режимі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через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листування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електронною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поштою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1A0CC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6344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1530</TotalTime>
  <Words>2041</Words>
  <Application>Microsoft Office PowerPoint</Application>
  <PresentationFormat>Широкоэкранный</PresentationFormat>
  <Paragraphs>179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Arimo-Bold</vt:lpstr>
      <vt:lpstr>Bookman Old Style</vt:lpstr>
      <vt:lpstr>Calibri</vt:lpstr>
      <vt:lpstr>Georgia</vt:lpstr>
      <vt:lpstr>Times New Roman</vt:lpstr>
      <vt:lpstr>TimesNewRomanPS-BoldMT</vt:lpstr>
      <vt:lpstr>TimesNewRomanPS-ItalicMT</vt:lpstr>
      <vt:lpstr>TimesNewRomanPSMT</vt:lpstr>
      <vt:lpstr>Trebuchet MS</vt:lpstr>
      <vt:lpstr>Wingdings 2</vt:lpstr>
      <vt:lpstr>Городская</vt:lpstr>
      <vt:lpstr>ОСОБЛИВОСТІ ОРГАНІЗАЦІЇ ОСВІТНЬОГО ПРОЦЕСУ ЗАКЛАДІВ ДОШКІЛЬНОЇ ОСВІТИ В УМОВАХ ВОЄННОГО СТАНУ</vt:lpstr>
      <vt:lpstr>Лист МОН від 02.04.2022 №1/3845-22 «Про рекомендації для працівників закладів дошкільної освіти на період дії воєнного стану в Україні»</vt:lpstr>
      <vt:lpstr>«Методичні рекомендації щодо здійснення освітньої діяльності з питань дошкільної освіти на період дії правового режиму воєнного стану» (додаток 1)</vt:lpstr>
      <vt:lpstr>Презентация PowerPoint</vt:lpstr>
      <vt:lpstr>НАСКРІЗНІ ІДЕЇ  ОРГАНІЗАЦІЇ  ОСВІТНЬОГО ПРОЦЕСУ ЗДО В УМОВАХ ВОЄННОГО СТАНУ</vt:lpstr>
      <vt:lpstr>АКТУАЛЬНІ ПИТАННЯ В УМОВАХ  ВОЄННОГО СТАНУ </vt:lpstr>
      <vt:lpstr>ОСОБЛИВОСТІ ОРГАНІЗАЦІЇ ОСВІТНЬОГО ПРОЦЕСУ ЗАКЛАДІВ ДОШКІЛЬНОЇ ОСВІТИ В УМОВАХ ВОЄННОГО СТАНУ </vt:lpstr>
      <vt:lpstr>ТЕХНОЛОГІЧНІ АСПЕКТИ ОРГАНІЗАЦІЇ КОМУНІКАЦІЇ З УЧАСНИКАМИ ОСВІТНЬОГО ПРОЦЕСУ </vt:lpstr>
      <vt:lpstr>НАДАННЯ ПІДТРИМКИ У ПРОЦЕСІ КОМУНІКАЦІЇ</vt:lpstr>
      <vt:lpstr>ОСОБЛИВОСТІ ОРГАНІЗАЦІЇ ОСВІТНЬОГО ПРОЦЕСУ ЗАКЛАДІВ ДОШКІЛЬНОЇ ОСВІТИ В УМОВАХ ВОЄННОГО СТАНУ </vt:lpstr>
      <vt:lpstr>ТЕХНОЛОГІЧНІ АСПЕКТИ ОРГАНІЗАЦІЇ КОМУНІКАЦІЇ З УЧАСНИКАМИ ОСВІТНЬОГО ПРОЦЕСУ </vt:lpstr>
      <vt:lpstr>ОСОБЛИВОСТІ ДИСТАНЦІЙНОГО ФОРМАТУ ВЗАЄМОДІЇ У ЗАКЛАДІ ДОШКІЛЬНОЇ ОСВІТИ </vt:lpstr>
      <vt:lpstr>МЕТОДИЧНИЙ СУПРОВІД ОСВІТНЬОГО ПРОЦЕСУ В ДИСТАНЦІЙНОМУ ФОРМАТІ ВЗАЄМОДІЇ </vt:lpstr>
      <vt:lpstr>План реагування на надзвичайні ситуації вихователя закладу дошкільної освіти</vt:lpstr>
      <vt:lpstr>КОРИСНІ МАТЕРІАЛИ ЩОДО ОРГАНІЗАЦІЇ ОСВІТНЬОГО ПРОЦЕСУ В ЗДО ПІД ЧАС ВОЄННОГО СТАНУ  </vt:lpstr>
      <vt:lpstr>Матеріали для педагогів та батьків щодо психолого-педагогічного супроводу дітей дошкільного віку</vt:lpstr>
      <vt:lpstr>Матеріали для педагогів та батьків щодо психолого-педагогічного супроводу дітей дошкільного віку</vt:lpstr>
      <vt:lpstr>Перелік сайтів, матеріали яких будуть корисними для вихователів, батьків, дітей і для інших учасників освітнього процесу</vt:lpstr>
      <vt:lpstr>Перелік сайтів, матеріали яких будуть корисними для вихователів, батьків, дітей і для інших учасників освітнього процесу</vt:lpstr>
      <vt:lpstr>Перелік сайтів, матеріали яких будуть корисними для вихователів, батьків, дітей і для інших учасників освітнього процесу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Вивчаємо БКДО </dc:title>
  <dc:creator>Lenovo</dc:creator>
  <cp:lastModifiedBy>Міщенко Лариса Борисівна</cp:lastModifiedBy>
  <cp:revision>185</cp:revision>
  <dcterms:created xsi:type="dcterms:W3CDTF">2021-05-12T03:27:55Z</dcterms:created>
  <dcterms:modified xsi:type="dcterms:W3CDTF">2022-04-11T09:24:30Z</dcterms:modified>
</cp:coreProperties>
</file>