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6" r:id="rId2"/>
    <p:sldId id="301" r:id="rId3"/>
    <p:sldId id="302" r:id="rId4"/>
    <p:sldId id="311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2" r:id="rId13"/>
    <p:sldId id="313" r:id="rId14"/>
    <p:sldId id="323" r:id="rId15"/>
    <p:sldId id="314" r:id="rId16"/>
    <p:sldId id="315" r:id="rId17"/>
    <p:sldId id="322" r:id="rId18"/>
    <p:sldId id="316" r:id="rId19"/>
    <p:sldId id="317" r:id="rId20"/>
    <p:sldId id="318" r:id="rId21"/>
    <p:sldId id="324" r:id="rId22"/>
    <p:sldId id="319" r:id="rId23"/>
    <p:sldId id="320" r:id="rId24"/>
    <p:sldId id="321" r:id="rId25"/>
    <p:sldId id="325" r:id="rId26"/>
    <p:sldId id="326" r:id="rId27"/>
    <p:sldId id="336" r:id="rId28"/>
    <p:sldId id="327" r:id="rId29"/>
    <p:sldId id="328" r:id="rId30"/>
    <p:sldId id="329" r:id="rId31"/>
    <p:sldId id="330" r:id="rId32"/>
    <p:sldId id="332" r:id="rId33"/>
    <p:sldId id="331" r:id="rId34"/>
    <p:sldId id="333" r:id="rId35"/>
    <p:sldId id="334" r:id="rId36"/>
    <p:sldId id="299" r:id="rId37"/>
    <p:sldId id="335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CB4"/>
    <a:srgbClr val="1A0CCA"/>
    <a:srgbClr val="ADD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161" autoAdjust="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7213577" y="3810001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7213601" y="3897010"/>
            <a:ext cx="49784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7213601" y="4115167"/>
            <a:ext cx="49784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7213600" y="4164403"/>
            <a:ext cx="262128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7213600" y="4199572"/>
            <a:ext cx="262128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7213600" y="3962400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9835343" y="406098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12192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" y="3675528"/>
            <a:ext cx="12192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8552068" y="3643090"/>
            <a:ext cx="3639933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12192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09600" y="2401888"/>
            <a:ext cx="112776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899938"/>
            <a:ext cx="6604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8940800" y="4206240"/>
            <a:ext cx="1280160" cy="457200"/>
          </a:xfrm>
        </p:spPr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7213600" y="4205288"/>
            <a:ext cx="17272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1093451" y="1136"/>
            <a:ext cx="996949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42400" y="1143000"/>
            <a:ext cx="2540000" cy="5486400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143000"/>
            <a:ext cx="8331200" cy="548640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1981201"/>
            <a:ext cx="103632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3367088"/>
            <a:ext cx="103632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2249425"/>
            <a:ext cx="53848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1143000"/>
            <a:ext cx="11176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2244970"/>
            <a:ext cx="5388864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94968" y="2244970"/>
            <a:ext cx="5389033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508000" y="2708519"/>
            <a:ext cx="5388864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291073" y="2708519"/>
            <a:ext cx="5389033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778240" y="612648"/>
            <a:ext cx="1276352" cy="457200"/>
          </a:xfrm>
        </p:spPr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10400" y="612648"/>
            <a:ext cx="176784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10899648" y="2272"/>
            <a:ext cx="1016000" cy="365760"/>
          </a:xfrm>
        </p:spPr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37995" y="1101970"/>
            <a:ext cx="451104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137995" y="2010727"/>
            <a:ext cx="451104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03200" y="776287"/>
            <a:ext cx="6803136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53913" y="1109161"/>
            <a:ext cx="782404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38228" y="1143000"/>
            <a:ext cx="6096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17924" y="3274309"/>
            <a:ext cx="34544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9"/>
            <a:ext cx="12192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12192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1" y="308277"/>
            <a:ext cx="12192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7213577" y="360247"/>
            <a:ext cx="4978425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7213601" y="440113"/>
            <a:ext cx="49784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7209785" y="497504"/>
            <a:ext cx="408432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9831528" y="588943"/>
            <a:ext cx="21336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12113288" y="-2001"/>
            <a:ext cx="76835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12059308" y="-2001"/>
            <a:ext cx="3657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12033904" y="-2001"/>
            <a:ext cx="12192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11967231" y="-2001"/>
            <a:ext cx="36576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11887569" y="380"/>
            <a:ext cx="73152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11831300" y="380"/>
            <a:ext cx="12192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109728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09600" y="2249424"/>
            <a:ext cx="109728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82048" y="612648"/>
            <a:ext cx="127635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AE0E767-C9B8-4177-818E-F87B004C671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7010400" y="612648"/>
            <a:ext cx="176784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0899648" y="2272"/>
            <a:ext cx="1016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082956C-3F69-49D6-A7B3-F81A8A5959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0945" y="457201"/>
            <a:ext cx="11776364" cy="2992582"/>
          </a:xfrm>
        </p:spPr>
        <p:txBody>
          <a:bodyPr>
            <a:norm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БАЗОВИЙ КОМПОНЕНТ ДОШКІЛЬНОЇ ОСВІТИ: ОСОБЛИВОСТІ ВПРОВАДЖЕННЯ </a:t>
            </a:r>
            <a:b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(ІНВАРІАНТНА СКЛАДОВА)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56764" y="4321970"/>
            <a:ext cx="4835236" cy="1752600"/>
          </a:xfrm>
        </p:spPr>
        <p:txBody>
          <a:bodyPr>
            <a:noAutofit/>
          </a:bodyPr>
          <a:lstStyle/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Міщенко Л.Б., </a:t>
            </a: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charset="0"/>
              </a:rPr>
              <a:t>м</a:t>
            </a: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етодист з дошкільної освіти навчально-методичного відділу 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координації освітньої діяльності 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та  професійного розвитку</a:t>
            </a:r>
            <a:endParaRPr lang="ru-RU" sz="1600" b="1" i="1" dirty="0">
              <a:solidFill>
                <a:srgbClr val="281BA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Arial" charset="0"/>
            </a:endParaRPr>
          </a:p>
          <a:p>
            <a:pPr marL="0" lvl="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uk-UA" sz="1800" b="1" i="1" dirty="0">
                <a:solidFill>
                  <a:srgbClr val="281BA5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Arial" charset="0"/>
              </a:rPr>
              <a:t>Сумського ОІППО	</a:t>
            </a:r>
            <a:endParaRPr lang="uk-UA" sz="1800" b="1" i="1" dirty="0">
              <a:solidFill>
                <a:srgbClr val="281BA5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02" y="3476844"/>
            <a:ext cx="4572396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694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4182"/>
            <a:ext cx="10972800" cy="997527"/>
          </a:xfrm>
        </p:spPr>
        <p:txBody>
          <a:bodyPr>
            <a:normAutofit/>
          </a:bodyPr>
          <a:lstStyle/>
          <a:p>
            <a:pPr marR="1270" algn="ctr"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528" y="1371600"/>
            <a:ext cx="6580908" cy="5202936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Соціально-громадянська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компетентність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b="1" i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–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це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здатність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прояву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особистісних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якостей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соціальних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почуттів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любові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Батьківщини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готовність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посильної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участі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оціальних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подіях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відбуваються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дитячих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осередках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громаді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суспільстві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спрямовані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на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покращення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суспільного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dirty="0" err="1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життя</a:t>
            </a:r>
            <a:r>
              <a:rPr lang="ru-RU" sz="2000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Новою ключовою для дошкільної освіти компетентністю </a:t>
            </a:r>
            <a:r>
              <a:rPr lang="uk-UA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дитини визначено </a:t>
            </a:r>
            <a:r>
              <a:rPr lang="uk-UA" b="1" i="1" u="sng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соціально-громадянську</a:t>
            </a:r>
            <a:endParaRPr lang="ru-RU" i="1" u="sng" dirty="0">
              <a:solidFill>
                <a:srgbClr val="1A0CC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7910" y="2190437"/>
            <a:ext cx="5099400" cy="321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26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5519" y="2074289"/>
            <a:ext cx="5506481" cy="34991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62345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32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510146"/>
            <a:ext cx="6345381" cy="4294910"/>
          </a:xfrm>
        </p:spPr>
        <p:txBody>
          <a:bodyPr>
            <a:normAutofit/>
          </a:bodyPr>
          <a:lstStyle/>
          <a:p>
            <a:pPr marL="109728" indent="0" algn="just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РЕАЛІЗАЦІЯ ЗАВДАНЬ ОСВІТНЬОГО НАПРЯМУ</a:t>
            </a:r>
          </a:p>
          <a:p>
            <a:pPr algn="just">
              <a:spcAft>
                <a:spcPts val="0"/>
              </a:spcAft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Завдання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зміст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освітнього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напряму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«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Дитина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соціумі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реалізуються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урахуванням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особистісних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цінностей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здібностей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потреб,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інтересів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активності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віку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1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Сформованість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соціально-громадянської</a:t>
            </a:r>
            <a:r>
              <a:rPr lang="uk-UA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компетентності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just">
              <a:spcAft>
                <a:spcPts val="0"/>
              </a:spcAft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Соціально-громадянська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компетентність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дитини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віку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формується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різних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видах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діяльності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61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308" y="734291"/>
            <a:ext cx="10986655" cy="62332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2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9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1273" y="1634837"/>
            <a:ext cx="6996546" cy="4939700"/>
          </a:xfrm>
        </p:spPr>
        <p:txBody>
          <a:bodyPr>
            <a:normAutofit/>
          </a:bodyPr>
          <a:lstStyle/>
          <a:p>
            <a:pPr marL="109728" indent="0">
              <a:spcAft>
                <a:spcPts val="0"/>
              </a:spcAft>
              <a:buNone/>
            </a:pP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МЕТОДИЧНИЙ ІНСТРУМЕНТАРІЙ</a:t>
            </a:r>
            <a:r>
              <a:rPr lang="ru-RU" sz="1600" b="1" dirty="0">
                <a:solidFill>
                  <a:srgbClr val="1A0CCA"/>
                </a:solidFill>
                <a:latin typeface="PragmaticaC-Bold"/>
                <a:ea typeface="Calibri" panose="020F0502020204030204" pitchFamily="34" charset="0"/>
                <a:cs typeface="PragmaticaC-Bold"/>
              </a:rPr>
              <a:t> </a:t>
            </a:r>
          </a:p>
          <a:p>
            <a:pPr marL="109728" indent="0" algn="just">
              <a:spcAft>
                <a:spcPts val="0"/>
              </a:spcAft>
              <a:buNone/>
            </a:pP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sz="2400" b="1" i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</a:t>
            </a:r>
            <a:endParaRPr lang="ru-RU" sz="2000" i="1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Гра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Заняття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Колективні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справи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спільна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пошукова</a:t>
            </a:r>
            <a:r>
              <a:rPr lang="ru-RU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діяльність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</a:p>
          <a:p>
            <a:pPr marL="109728" indent="0" algn="just">
              <a:spcAft>
                <a:spcPts val="0"/>
              </a:spcAft>
              <a:buNone/>
            </a:pPr>
            <a:r>
              <a:rPr lang="ru-RU" b="1" i="1" dirty="0">
                <a:solidFill>
                  <a:srgbClr val="0074BE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МЕТОДИ</a:t>
            </a:r>
            <a:endParaRPr lang="ru-RU" sz="2400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Наочні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Словесні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: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Практичні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: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655" y="1225994"/>
            <a:ext cx="3226857" cy="47314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1768" y="4230498"/>
            <a:ext cx="3210305" cy="199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1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5636"/>
            <a:ext cx="10667999" cy="900546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9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49927"/>
            <a:ext cx="7523018" cy="5424609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</a:t>
            </a:r>
          </a:p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Проблемні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- постановка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розв’язання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завдань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..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Дослідницькі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-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організація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пошукової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творчої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Інтерактивні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: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соціальне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проєктування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різні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форми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обговорення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соціальних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проблем,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рольові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ділові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ігри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розв’язанні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конфліктних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ситуацій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тощо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Інтерактивні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методи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передбачають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взаємодію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співпрацю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всіх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учасників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освітнього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процесу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під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час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розв’язання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практичних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завдань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.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1197" y="1511078"/>
            <a:ext cx="2981202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3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618" y="554182"/>
            <a:ext cx="11069782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6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90" y="1111034"/>
            <a:ext cx="7107655" cy="48853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817" y="2129052"/>
            <a:ext cx="3938357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97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9382"/>
            <a:ext cx="11125200" cy="581891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6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0945" y="831273"/>
            <a:ext cx="11291455" cy="6026727"/>
          </a:xfrm>
        </p:spPr>
        <p:txBody>
          <a:bodyPr>
            <a:normAutofit lnSpcReduction="10000"/>
          </a:bodyPr>
          <a:lstStyle/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109728" indent="0" algn="ctr">
              <a:buNone/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Соціально-громадянська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реалізується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участь</a:t>
            </a:r>
          </a:p>
          <a:p>
            <a:pPr marL="109728" indent="0" algn="ctr">
              <a:buNone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участь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педагогів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участь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батьків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163" y="831273"/>
            <a:ext cx="9047018" cy="50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81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4183"/>
            <a:ext cx="10751126" cy="720436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6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66255" y="872837"/>
            <a:ext cx="7402889" cy="5701700"/>
          </a:xfrm>
        </p:spPr>
        <p:txBody>
          <a:bodyPr>
            <a:noAutofit/>
          </a:bodyPr>
          <a:lstStyle/>
          <a:p>
            <a:pPr marL="109728" indent="0" algn="ctr">
              <a:spcAft>
                <a:spcPts val="0"/>
              </a:spcAft>
              <a:buNone/>
            </a:pPr>
            <a:r>
              <a:rPr lang="ru-RU" sz="1800" b="1" dirty="0">
                <a:solidFill>
                  <a:srgbClr val="1A0CCA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ПЕДАГОГ МАЄ:</a:t>
            </a:r>
            <a:endParaRPr lang="ru-RU" sz="1800" b="1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знати,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поважати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і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захищати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права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проявляти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повагу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людської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гідності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різноманітності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показувати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приклад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спілкування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на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основі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взаємної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поваги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забезпечувати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усвідомлення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дітьми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своєї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індивідуальності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унікальності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та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цінності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для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колективу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підтримувати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дітей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коли вони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ініціюють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взаємодію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висловлюють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думки; </a:t>
            </a:r>
          </a:p>
          <a:p>
            <a:pPr algn="just">
              <a:spcAft>
                <a:spcPts val="0"/>
              </a:spcAft>
            </a:pP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демонструють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товариські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стосунки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допомагати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вихованцям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установлювати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власні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межі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поважати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межі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інших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знаходити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шляхи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розв’язання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конфліктних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ситуацій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запобігати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проявам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булінгу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зупиняти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їх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;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Wingdings-Regular"/>
              </a:rPr>
              <a:t>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стимулювати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батьків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до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спільного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прийняття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рішень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що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стосуються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роботи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дошкільного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закладу,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групи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наприклад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спільної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організації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заходів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у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яких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беруть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участь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діти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тощо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728" indent="0" algn="just">
              <a:spcAft>
                <a:spcPts val="0"/>
              </a:spcAft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634" y="3266210"/>
            <a:ext cx="4858384" cy="27466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638" y="1176317"/>
            <a:ext cx="2906894" cy="18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8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318655"/>
            <a:ext cx="10778836" cy="595745"/>
          </a:xfrm>
        </p:spPr>
        <p:txBody>
          <a:bodyPr>
            <a:normAutofit fontScale="90000"/>
          </a:bodyPr>
          <a:lstStyle/>
          <a:p>
            <a:pPr algn="ctr"/>
            <a:br>
              <a:rPr lang="uk-UA" sz="26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26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uk-UA" sz="26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3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3273" y="914400"/>
            <a:ext cx="8728363" cy="514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99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0" y="665018"/>
            <a:ext cx="10848109" cy="900546"/>
          </a:xfrm>
        </p:spPr>
        <p:txBody>
          <a:bodyPr>
            <a:normAutofit fontScale="90000"/>
          </a:bodyPr>
          <a:lstStyle/>
          <a:p>
            <a:r>
              <a:rPr lang="uk-UA" sz="29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«ДИТИНА У СОЦІУМІ»</a:t>
            </a:r>
            <a:br>
              <a:rPr lang="ru-RU" sz="2600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1699" y="1276998"/>
            <a:ext cx="10580700" cy="513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971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540327"/>
            <a:ext cx="11402291" cy="83127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>
              <a:solidFill>
                <a:srgbClr val="1A0CCA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22" y="1371599"/>
            <a:ext cx="11303237" cy="561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6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886690"/>
            <a:ext cx="10875818" cy="883209"/>
          </a:xfrm>
        </p:spPr>
        <p:txBody>
          <a:bodyPr>
            <a:noAutofit/>
          </a:bodyPr>
          <a:lstStyle/>
          <a:p>
            <a:pPr marR="1270" algn="ctr">
              <a:spcAft>
                <a:spcPts val="0"/>
              </a:spcAft>
              <a:tabLst>
                <a:tab pos="900430" algn="l"/>
                <a:tab pos="1530350" algn="l"/>
              </a:tabLst>
            </a:pPr>
            <a: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ФОРМУВАННЯ ІГРОВОЇ КОМПЕТЕНТНОСТІ ДІТЕЙ ДОШКІЛЬНОГО ВІКУ ЗА  ОСВІТНІМ НАПРЯМОМ «ГРА ДИТИНИ»</a:t>
            </a: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uk-UA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rgbClr val="1A0CC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3236" y="1302328"/>
            <a:ext cx="6806849" cy="3735312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Ігрова компетентність</a:t>
            </a:r>
            <a:r>
              <a:rPr lang="uk-UA" sz="2400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 здатність дитини до 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вільної, </a:t>
            </a:r>
            <a:r>
              <a:rPr lang="uk-UA" sz="2400" b="1" dirty="0" err="1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емоційнонасиченої</a:t>
            </a: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спонтанної активності з власної ініціативи</a:t>
            </a:r>
            <a:r>
              <a:rPr lang="uk-UA"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в якій реалізується можливість застосування наявних і освоєння нових знань та особистісного розвитку через прагнення дитини до участі в житті дорослих шляхом реалізації інтересів в ігрових та рольових діях в узагальненій формі.</a:t>
            </a:r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0226" y="2044512"/>
            <a:ext cx="4243184" cy="3267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789" y="1818891"/>
            <a:ext cx="4829122" cy="371897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883236" y="2044512"/>
            <a:ext cx="3699164" cy="2993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</a:br>
            <a:r>
              <a:rPr lang="uk-UA" sz="20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СКЛАДОВІ ОСВІТНЬОГО НАПРЯМУ: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j-cs"/>
              </a:rPr>
              <a:t>визначення компетентності;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 err="1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емоційно</a:t>
            </a: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-ціннісне ставлення;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сформованість знань;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навички;</a:t>
            </a:r>
          </a:p>
          <a:p>
            <a:pPr marL="285750" indent="-285750">
              <a:lnSpc>
                <a:spcPts val="15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1A0CC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участь батьків</a:t>
            </a:r>
            <a:endParaRPr lang="ru-RU" sz="2000" b="1" dirty="0">
              <a:solidFill>
                <a:srgbClr val="1A0CC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6349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845128"/>
            <a:ext cx="10972800" cy="54032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773382"/>
            <a:ext cx="7232073" cy="4801154"/>
          </a:xfrm>
        </p:spPr>
        <p:txBody>
          <a:bodyPr/>
          <a:lstStyle/>
          <a:p>
            <a:pPr marL="109728" indent="0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МЕХАНІЗМИ МОВЛЕННЄВОГО РОЗВИТКУ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наслідування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людей;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активна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мовленнєва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практика; </a:t>
            </a:r>
          </a:p>
          <a:p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накопичення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дитиною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досвіду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адекватного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використання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життєвих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ситуаціях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109728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4233" t="54489"/>
          <a:stretch/>
        </p:blipFill>
        <p:spPr>
          <a:xfrm>
            <a:off x="7513734" y="2895600"/>
            <a:ext cx="3955647" cy="29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2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48146"/>
            <a:ext cx="10972800" cy="762000"/>
          </a:xfrm>
        </p:spPr>
        <p:txBody>
          <a:bodyPr>
            <a:normAutofit fontScale="90000"/>
          </a:bodyPr>
          <a:lstStyle/>
          <a:p>
            <a:b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</a:br>
            <a:b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</a:br>
            <a: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</a:t>
            </a:r>
            <a:b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</a:br>
            <a: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b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</a:br>
            <a:r>
              <a:rPr lang="ru-RU" sz="22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КОМПЛЕКСНИЙ ПІДХІД ЩОДО ФОРМУВАННЯ МОВЛЕННЄВОЇ КОМПЕТЕНТНОСТІ</a:t>
            </a:r>
            <a:b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603" y="2322182"/>
            <a:ext cx="6909775" cy="8338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03" y="3700684"/>
            <a:ext cx="6943061" cy="7279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89" y="4973224"/>
            <a:ext cx="6909775" cy="14142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682" y="2623655"/>
            <a:ext cx="4281210" cy="320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94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43345"/>
            <a:ext cx="10972800" cy="886691"/>
          </a:xfrm>
        </p:spPr>
        <p:txBody>
          <a:bodyPr/>
          <a:lstStyle/>
          <a:p>
            <a: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759526"/>
            <a:ext cx="6658454" cy="481500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2400" b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 ДІЯЛЬНОСТІ ПРІОРИТЕТНІ ДЛЯ ФОРМУВАННЯ МОВЛЕННЄВОЇ КОМПЕТЕНТНОСТІ</a:t>
            </a:r>
          </a:p>
          <a:p>
            <a:pPr marL="109728" indent="0">
              <a:buNone/>
            </a:pPr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dirty="0">
                <a:solidFill>
                  <a:srgbClr val="0070C0"/>
                </a:solidFill>
                <a:latin typeface="Times New Roman" panose="02020603050405020304" pitchFamily="18" charset="0"/>
              </a:rPr>
              <a:t>навчально-мовленнєва діяльність;</a:t>
            </a:r>
            <a:endParaRPr lang="ru-RU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мовленнєво-ігрова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художньо-мовленнєва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комунікативно-мовленнєва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marL="109728" indent="0">
              <a:buNone/>
            </a:pPr>
            <a:endParaRPr lang="ru-RU" sz="2400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3254" y="2268958"/>
            <a:ext cx="4773079" cy="357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19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2618" y="609600"/>
            <a:ext cx="11069782" cy="858982"/>
          </a:xfrm>
        </p:spPr>
        <p:txBody>
          <a:bodyPr/>
          <a:lstStyle/>
          <a:p>
            <a: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8" y="1593273"/>
            <a:ext cx="6719455" cy="4981263"/>
          </a:xfrm>
        </p:spPr>
        <p:txBody>
          <a:bodyPr/>
          <a:lstStyle/>
          <a:p>
            <a:pPr marL="109728" indent="0" algn="ctr">
              <a:buNone/>
            </a:pPr>
            <a:r>
              <a:rPr lang="uk-UA" sz="2400" b="1" dirty="0">
                <a:solidFill>
                  <a:srgbClr val="0070C0"/>
                </a:solidFill>
              </a:rPr>
              <a:t>ФОРМИ РОБОТИ З ДОШКІЛЬНИКАМИ</a:t>
            </a:r>
          </a:p>
          <a:p>
            <a:pPr>
              <a:buFont typeface="Arial" panose="020B0604020202020204" pitchFamily="34" charset="0"/>
              <a:buChar char="•"/>
            </a:pPr>
            <a:endParaRPr lang="uk-UA" sz="2000" b="1" dirty="0">
              <a:solidFill>
                <a:srgbClr val="1A0CCA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sz="2000" b="1" dirty="0">
                <a:solidFill>
                  <a:srgbClr val="1A0CCA"/>
                </a:solidFill>
              </a:rPr>
              <a:t>ЗАНЯТТЯ З РОЗВИТКУ МОВЛЕННЯ РІЗНИХ ВИДІВ І ТИПІВ Є ПРОВІДНОЮ ФОРМОЮ 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навчально-мовленнєвої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діяльності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дітей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дошкільного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віку</a:t>
            </a:r>
            <a:endParaRPr lang="ru-RU" sz="2000" b="1" dirty="0">
              <a:solidFill>
                <a:srgbClr val="0070C0"/>
              </a:solidFill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ФОРМАТИ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-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індивідуальній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підгруповій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чи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загальногруповій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формати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проведення</a:t>
            </a:r>
            <a:endParaRPr lang="ru-RU" b="1" dirty="0">
              <a:solidFill>
                <a:srgbClr val="1A0CCA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35454"/>
            <a:ext cx="4461871" cy="335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711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37309"/>
            <a:ext cx="10972800" cy="7342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8546" y="1371600"/>
            <a:ext cx="7342909" cy="457200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 ТА ПРИЙОМИ РОБОТИ З МОВЛЕННЄВОЇ ДІЯЛЬНОСТІ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Спостереження, екскурсії, дидактичні ігри, бесіди за змістом картини і розповідання за картиною; читання літературних творів; мовленнєві завдання та вправи;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ПОЛІЛОГ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СТРУКТУРНО-СИНТАКСИЧНІ СХЕМИ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РОЗПОВІДАННЯ КОМАНДАМИ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</a:t>
            </a:r>
            <a:r>
              <a:rPr lang="en-US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400" b="1" i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ЮВАННЯ</a:t>
            </a:r>
          </a:p>
          <a:p>
            <a:pPr>
              <a:buFont typeface="Arial" panose="020B0604020202020204" pitchFamily="34" charset="0"/>
              <a:buChar char="•"/>
            </a:pPr>
            <a:endParaRPr lang="uk-UA" sz="2400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uk-UA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761" y="2508011"/>
            <a:ext cx="4221639" cy="281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162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2618"/>
            <a:ext cx="10972800" cy="872837"/>
          </a:xfrm>
        </p:spPr>
        <p:txBody>
          <a:bodyPr/>
          <a:lstStyle/>
          <a:p>
            <a:r>
              <a:rPr lang="ru-RU" sz="2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7818" y="1829264"/>
            <a:ext cx="6123709" cy="474527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uk-UA" sz="2000" b="1" dirty="0">
                <a:solidFill>
                  <a:srgbClr val="1A0CC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ЗАСОБИ ФОРМ УВАННЯ МОВЛЕННЄВОЇ КОМПЕТЕНТНОСТІ</a:t>
            </a:r>
          </a:p>
          <a:p>
            <a:pPr marL="109728" indent="0">
              <a:buNone/>
            </a:pPr>
            <a:endParaRPr lang="uk-UA" sz="2000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Дидактична наочність;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Плакати; 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Сюжетні картини;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Інтелектуальні карти;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Коректурні таблиці;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Літературні твори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486" y="1829263"/>
            <a:ext cx="4958097" cy="328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690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71056"/>
            <a:ext cx="10972800" cy="70658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288474"/>
            <a:ext cx="6830291" cy="5286062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ПІДТРИМКА БАТЬКАМИ ПРОЦЕСУ ФОРМУВАННЯ МОВЛЕННЯ ДИТИНИ МОЖЕ ВІДБУВАТИСЯ ШЛЯХОМ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мовленнєвих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комунікативних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художньо-мовленнєвих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b="1" i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endParaRPr lang="ru-RU" b="1" dirty="0">
              <a:solidFill>
                <a:srgbClr val="1A0CC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9891" y="3570112"/>
            <a:ext cx="4010943" cy="3004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849" y="1052946"/>
            <a:ext cx="3655348" cy="240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20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636" y="651164"/>
            <a:ext cx="11166764" cy="1066800"/>
          </a:xfrm>
        </p:spPr>
        <p:txBody>
          <a:bodyPr/>
          <a:lstStyle/>
          <a:p>
            <a:r>
              <a:rPr lang="ru-RU" sz="2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«МОВЛЕННЯ ДИТИНИ»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110" y="1828800"/>
            <a:ext cx="6331526" cy="4849091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uk-UA" b="1" dirty="0">
                <a:solidFill>
                  <a:srgbClr val="1A0CCA"/>
                </a:solidFill>
              </a:rPr>
              <a:t>ПОЗИЦІЇ ТА ДІІЇ ПЕДАГОГА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Діалогова взаємодія з дітьми;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Формулювати запитання таким чином, щоб спонукати дітей до розмірковування;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Комплексний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підхід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щодо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мовленнєвої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компетентності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;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uk-UA" b="1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Доцільна зміна видів діяльності, поєднання з мовленнєвими інших засобів і способів відтворення навчального матеріалу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7866" y="2299855"/>
            <a:ext cx="5143216" cy="369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247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78873"/>
            <a:ext cx="10972800" cy="11499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sz="3600" dirty="0">
              <a:solidFill>
                <a:srgbClr val="1A0CC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4524" y="2249424"/>
            <a:ext cx="6721311" cy="4325112"/>
          </a:xfrm>
        </p:spPr>
        <p:txBody>
          <a:bodyPr/>
          <a:lstStyle/>
          <a:p>
            <a:pPr marL="109728" indent="0" algn="just">
              <a:buNone/>
            </a:pP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Мистецько-творча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- </a:t>
            </a:r>
            <a:r>
              <a:rPr lang="ru-RU" i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практично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реалізовувати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свій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художньо-естетичний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потенціал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отримання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бажаного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результату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творчої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розвинених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почуттів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видів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елементарно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застосувати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навички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життєвих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ситуаціях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під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час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освітньої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самостійної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927" y="2249424"/>
            <a:ext cx="4131287" cy="39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12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326" y="1634835"/>
            <a:ext cx="6983674" cy="399927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51164"/>
            <a:ext cx="10972800" cy="609600"/>
          </a:xfrm>
        </p:spPr>
        <p:txBody>
          <a:bodyPr/>
          <a:lstStyle/>
          <a:p>
            <a:r>
              <a:rPr lang="ru-RU" sz="32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" y="1385455"/>
            <a:ext cx="6054435" cy="5189081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ru-RU" sz="3300" b="1" dirty="0">
                <a:solidFill>
                  <a:srgbClr val="003CB4"/>
                </a:solidFill>
                <a:latin typeface="Times New Roman" panose="02020603050405020304" pitchFamily="18" charset="0"/>
              </a:rPr>
              <a:t>ВИДИ МИСТЕЦЬКОЇ ДІЯЛЬНОСТІ ДІТЕЙ ДОШКІЛЬНОГО ВІКУ: </a:t>
            </a:r>
          </a:p>
          <a:p>
            <a:pPr marL="109728" indent="0">
              <a:buNone/>
            </a:pP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1. ХУДОЖНЬО-ПРОДУКТИВНА: 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вільне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малювання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ліплення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аплікація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комунікація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мистецтві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2. МУЗИЧНА: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співи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слухання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музики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музично-ритмічна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музично-ігрова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</a:p>
          <a:p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гра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дитячих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музичних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інструментах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3. ТЕАТРАЛІЗОВАНА: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глядацької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та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виконавської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культур на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занурення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театральну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атмосферу та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і «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проживання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»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образів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у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власній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театралізованій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r>
              <a:rPr lang="ru-RU" b="1" i="1" dirty="0">
                <a:solidFill>
                  <a:srgbClr val="0070C0"/>
                </a:solidFill>
                <a:latin typeface="Times New Roman" panose="02020603050405020304" pitchFamily="18" charset="0"/>
              </a:rPr>
              <a:t>4. САМОСТІЙНА ХУДОЖНЯ ДІЯЛЬНІСТЬ: 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розгортається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з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ініціативи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дітей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відповідає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їхнім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інтересам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та потребам,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вимагає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особливого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дорослого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педагогічного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супроводу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збереження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інтересу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цього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 виду </a:t>
            </a:r>
            <a:r>
              <a:rPr lang="ru-RU" b="1" dirty="0" err="1">
                <a:solidFill>
                  <a:srgbClr val="00B0F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b="1" dirty="0">
                <a:solidFill>
                  <a:srgbClr val="00B0F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3794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68036"/>
            <a:ext cx="10972800" cy="1163782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b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>
              <a:solidFill>
                <a:srgbClr val="1A0CCA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93962" y="1288472"/>
            <a:ext cx="7924798" cy="5244500"/>
          </a:xfrm>
        </p:spPr>
        <p:txBody>
          <a:bodyPr>
            <a:normAutofit/>
          </a:bodyPr>
          <a:lstStyle/>
          <a:p>
            <a:pPr algn="just"/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-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це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активність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самореалізація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саморозвиток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сприяє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самоконтролю,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емпатії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життєвих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навичок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формує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здатності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надавати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допомогу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приймати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зважені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рішення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розбудовувати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стосунки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Серед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усіх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видів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саме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ігрова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формує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унікальні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якості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людини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-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до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свободи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вибору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автономність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(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самостійність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індивідуальність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почуття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дорослішання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почуття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нових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можливостей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),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сприяє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соціальної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єдності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(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почуття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«ми» —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товариськість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9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командний</a:t>
            </a:r>
            <a:r>
              <a:rPr lang="ru-RU" sz="1900" dirty="0">
                <a:solidFill>
                  <a:srgbClr val="1A0CCA"/>
                </a:solidFill>
                <a:latin typeface="Times New Roman" panose="02020603050405020304" pitchFamily="18" charset="0"/>
              </a:rPr>
              <a:t> дух).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Саме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надає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можливість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врахувати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власні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життєві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цілі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та потреби,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забезпечує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зв’язок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із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середовищем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-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предметним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соціальним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природним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  <a:endParaRPr lang="ru-RU" sz="1800" dirty="0">
              <a:solidFill>
                <a:srgbClr val="1A0CCA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006" y="2050472"/>
            <a:ext cx="4348158" cy="332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71056"/>
            <a:ext cx="10972800" cy="554180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136073"/>
            <a:ext cx="6733309" cy="5438463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b="1" i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Педагогічні</a:t>
            </a:r>
            <a:r>
              <a:rPr lang="ru-RU" b="1" i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умови</a:t>
            </a:r>
            <a:r>
              <a:rPr lang="ru-RU" b="1" i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емоційно-ціннісного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до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краси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: </a:t>
            </a:r>
            <a:endParaRPr lang="ru-RU" dirty="0">
              <a:solidFill>
                <a:srgbClr val="003CB4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сприймання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краси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емоції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переживання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яке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ґрунтується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емоційній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чутливості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засобів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педагогічного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впливу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безпосередній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спілкування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з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реальними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об’єктами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явищами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довкілля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їхніми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мистецькими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образами; </a:t>
            </a:r>
          </a:p>
          <a:p>
            <a:pPr algn="just"/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врахування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взаємозв’язку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залежність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естетичного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морального,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інтелектуального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фізичного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здатність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педагога до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умілого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своєчасного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тактовного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подолання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перешкод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упередження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помилкові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уявлення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негативний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досвід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),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стоять на шляху до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пізнання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краси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637" y="1529944"/>
            <a:ext cx="3275050" cy="437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229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290946"/>
            <a:ext cx="10875818" cy="789710"/>
          </a:xfrm>
        </p:spPr>
        <p:txBody>
          <a:bodyPr/>
          <a:lstStyle/>
          <a:p>
            <a:r>
              <a:rPr lang="ru-RU" sz="29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8605" y="1407534"/>
            <a:ext cx="6683396" cy="398188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" y="1080658"/>
            <a:ext cx="570807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Методи</a:t>
            </a:r>
            <a:r>
              <a:rPr lang="ru-RU" sz="2400" b="1" i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sz="2400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мистецько-творчої</a:t>
            </a:r>
            <a:r>
              <a:rPr lang="ru-RU" sz="2400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sz="2400" b="1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2400" b="1" dirty="0">
                <a:solidFill>
                  <a:srgbClr val="003CB4"/>
                </a:solidFill>
                <a:latin typeface="Times New Roman" panose="02020603050405020304" pitchFamily="18" charset="0"/>
              </a:rPr>
              <a:t>: </a:t>
            </a:r>
            <a:endParaRPr lang="ru-RU" sz="2400" dirty="0">
              <a:solidFill>
                <a:srgbClr val="003CB4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паузи </a:t>
            </a:r>
            <a:r>
              <a:rPr lang="ru-RU" sz="24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споглядання</a:t>
            </a:r>
            <a:r>
              <a:rPr lang="ru-RU" sz="24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та паузи </a:t>
            </a:r>
            <a:r>
              <a:rPr lang="ru-RU" sz="24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вслуховування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словесні</a:t>
            </a:r>
            <a:r>
              <a:rPr lang="ru-RU" sz="24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мистецтвознавча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розповідь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обговорення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діалог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полілог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заохочення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порада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практичні</a:t>
            </a:r>
            <a:r>
              <a:rPr lang="ru-RU" sz="24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експериментування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матеріалами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інструментами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звуками, формами, атрибутами,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образу в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різних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видах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вправляння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мистецьких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техніках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малювання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аплікації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ліплення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вокальні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виконавські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техніки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4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.). </a:t>
            </a:r>
          </a:p>
        </p:txBody>
      </p:sp>
    </p:spTree>
    <p:extLst>
      <p:ext uri="{BB962C8B-B14F-4D97-AF65-F5344CB8AC3E}">
        <p14:creationId xmlns:p14="http://schemas.microsoft.com/office/powerpoint/2010/main" val="9010532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4" y="346364"/>
            <a:ext cx="11083636" cy="914400"/>
          </a:xfrm>
        </p:spPr>
        <p:txBody>
          <a:bodyPr/>
          <a:lstStyle/>
          <a:p>
            <a:r>
              <a:rPr lang="ru-RU" sz="29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6256" y="1260765"/>
            <a:ext cx="5694217" cy="5313772"/>
          </a:xfrm>
        </p:spPr>
        <p:txBody>
          <a:bodyPr>
            <a:normAutofit fontScale="92500" lnSpcReduction="20000"/>
          </a:bodyPr>
          <a:lstStyle/>
          <a:p>
            <a:r>
              <a:rPr lang="ru-RU" b="1" i="1" dirty="0">
                <a:solidFill>
                  <a:srgbClr val="003CB4"/>
                </a:solidFill>
                <a:latin typeface="Times New Roman" panose="02020603050405020304" pitchFamily="18" charset="0"/>
              </a:rPr>
              <a:t>ФОРМИ </a:t>
            </a:r>
            <a:r>
              <a:rPr lang="ru-RU" b="1" dirty="0">
                <a:solidFill>
                  <a:srgbClr val="003CB4"/>
                </a:solidFill>
                <a:latin typeface="Times New Roman" panose="02020603050405020304" pitchFamily="18" charset="0"/>
              </a:rPr>
              <a:t>АРТОСВІТИ В ЗДО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мистецькі</a:t>
            </a:r>
            <a:r>
              <a:rPr lang="ru-RU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або</a:t>
            </a:r>
            <a:r>
              <a:rPr lang="ru-RU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художньо-педагогічні</a:t>
            </a:r>
            <a:r>
              <a:rPr lang="ru-RU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спілкування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є особливою,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зорієнтованою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формою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освітньої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взаємодії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основі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теоретичні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практичні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інтегровані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), 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артпроєкти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артекскурсії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артігри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прогулянки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перегляд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вистав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- свята,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розваги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концерти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фестивалі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шоупрограми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тощо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138" y="1777123"/>
            <a:ext cx="6680862" cy="4281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194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54182"/>
            <a:ext cx="10972800" cy="775854"/>
          </a:xfrm>
        </p:spPr>
        <p:txBody>
          <a:bodyPr/>
          <a:lstStyle/>
          <a:p>
            <a:r>
              <a:rPr lang="ru-RU" sz="29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964" y="1995054"/>
            <a:ext cx="7135091" cy="457948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b="1" u="sng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Орієнтовні</a:t>
            </a:r>
            <a:r>
              <a:rPr lang="ru-RU" b="1" u="sng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етапи</a:t>
            </a:r>
            <a:r>
              <a:rPr lang="ru-RU" b="1" u="sng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мистецьких</a:t>
            </a:r>
            <a:r>
              <a:rPr lang="ru-RU" b="1" u="sng" dirty="0">
                <a:solidFill>
                  <a:srgbClr val="003CB4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3CB4"/>
                </a:solidFill>
                <a:latin typeface="Times New Roman" panose="02020603050405020304" pitchFamily="18" charset="0"/>
              </a:rPr>
              <a:t>спілкувань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проективний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етап</a:t>
            </a:r>
            <a:r>
              <a:rPr lang="ru-RU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передбачає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вибір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тих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засобів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способів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за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допомогою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вони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будуть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творити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діяльнісний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вільна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творча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вихователя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вправляння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різноманітних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альтернативних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способах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отримання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зображень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результативно-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аналітичний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етап</a:t>
            </a:r>
            <a:r>
              <a:rPr lang="ru-RU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має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меті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емоційне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задоволення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від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процесу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образотворення</a:t>
            </a:r>
            <a:r>
              <a:rPr lang="ru-RU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704" y="1995054"/>
            <a:ext cx="4439257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26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436" y="471055"/>
            <a:ext cx="10861964" cy="692727"/>
          </a:xfrm>
        </p:spPr>
        <p:txBody>
          <a:bodyPr/>
          <a:lstStyle/>
          <a:p>
            <a:r>
              <a:rPr lang="ru-RU" sz="29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1" y="1501278"/>
            <a:ext cx="6858000" cy="4325112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Алгоритм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мистецьких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спілкувань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: </a:t>
            </a:r>
          </a:p>
          <a:p>
            <a:pPr algn="just"/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визначення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теми;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матеріал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обладнання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забезпечення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мотивація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інтрига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рефлексійні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тематичні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полілоги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методи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і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прийоми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зерном образу;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конкретизація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умов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вибору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інструментів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образу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образотворчого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музичного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театралізованого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прийоми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стимулювання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образу з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врахуванням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вікових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особливостей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формат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презентації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дитячих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робіт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вистава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концерт,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виставка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вернісаж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колаж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тощо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); </a:t>
            </a:r>
          </a:p>
          <a:p>
            <a:pPr algn="just"/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емоційно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зорієнтовані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прийоми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закріплення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вражень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511" y="1201276"/>
            <a:ext cx="1884216" cy="21679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274" y="3369240"/>
            <a:ext cx="4114799" cy="332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81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15636"/>
            <a:ext cx="10972800" cy="817419"/>
          </a:xfrm>
        </p:spPr>
        <p:txBody>
          <a:bodyPr/>
          <a:lstStyle/>
          <a:p>
            <a:r>
              <a:rPr lang="ru-RU" sz="29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ОСВІТНІЙ НАПРЯМ «ДИТИНА У СВІТІ МИСТЕЦТВА»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6" y="1510145"/>
            <a:ext cx="7550726" cy="5064391"/>
          </a:xfrm>
        </p:spPr>
        <p:txBody>
          <a:bodyPr>
            <a:normAutofit fontScale="70000" lnSpcReduction="20000"/>
          </a:bodyPr>
          <a:lstStyle/>
          <a:p>
            <a:pPr marL="109728" indent="0">
              <a:buNone/>
            </a:pPr>
            <a:r>
              <a:rPr lang="ru-RU" b="1" u="sng" dirty="0">
                <a:solidFill>
                  <a:srgbClr val="003CB4"/>
                </a:solidFill>
                <a:latin typeface="Times New Roman" panose="02020603050405020304" pitchFamily="18" charset="0"/>
              </a:rPr>
              <a:t>ПОЗИЦІЯ ТА ДІЇ ВИХОВАТЕЛЯ: </a:t>
            </a: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усвідомлення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різниці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між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мистецтвом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соціально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й культурно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значущий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результат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митців-професіоналів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має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історичну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цінність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)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та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запобігання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когнітивному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насиллю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й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технічному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натаскуванню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дітей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умов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самосвідомості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самовідчуття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світовідчуття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мистецтвоі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спрямованість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ціннісного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ставлення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до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творів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мистецтва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потреби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надання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права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вибору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пошуку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шляху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художнього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образу в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мистецькій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; </a:t>
            </a:r>
          </a:p>
          <a:p>
            <a:pPr algn="just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урахування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того,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що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стимулом до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мистецької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може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слугувати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значимий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для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результат;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допомога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в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створенні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дитиною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власної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картини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світу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через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фіксацію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вражень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про </a:t>
            </a:r>
            <a:r>
              <a:rPr lang="ru-RU" b="1" dirty="0" err="1">
                <a:solidFill>
                  <a:srgbClr val="0070C0"/>
                </a:solidFill>
              </a:rPr>
              <a:t>нього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під</a:t>
            </a:r>
            <a:r>
              <a:rPr lang="ru-RU" b="1" dirty="0">
                <a:solidFill>
                  <a:srgbClr val="0070C0"/>
                </a:solidFill>
              </a:rPr>
              <a:t> час </a:t>
            </a:r>
            <a:r>
              <a:rPr lang="ru-RU" b="1" dirty="0" err="1">
                <a:solidFill>
                  <a:srgbClr val="0070C0"/>
                </a:solidFill>
              </a:rPr>
              <a:t>створення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err="1">
                <a:solidFill>
                  <a:srgbClr val="0070C0"/>
                </a:solidFill>
              </a:rPr>
              <a:t>художнього</a:t>
            </a:r>
            <a:r>
              <a:rPr lang="ru-RU" b="1" dirty="0">
                <a:solidFill>
                  <a:srgbClr val="0070C0"/>
                </a:solidFill>
              </a:rPr>
              <a:t> образу. </a:t>
            </a:r>
          </a:p>
          <a:p>
            <a:pPr algn="just"/>
            <a:endParaRPr lang="ru-RU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3547" y="1023580"/>
            <a:ext cx="4594288" cy="32282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725" y="4042340"/>
            <a:ext cx="3279932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760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202" y="471055"/>
            <a:ext cx="8201747" cy="602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885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478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0654" y="166254"/>
            <a:ext cx="9337964" cy="669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168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818" y="1315202"/>
            <a:ext cx="5736177" cy="47263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5236" y="595746"/>
            <a:ext cx="10557164" cy="955964"/>
          </a:xfrm>
        </p:spPr>
        <p:txBody>
          <a:bodyPr>
            <a:normAutofit fontScale="90000"/>
          </a:bodyPr>
          <a:lstStyle/>
          <a:p>
            <a: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b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9382" y="1343891"/>
            <a:ext cx="6040582" cy="4461163"/>
          </a:xfrm>
        </p:spPr>
        <p:txBody>
          <a:bodyPr>
            <a:normAutofit/>
          </a:bodyPr>
          <a:lstStyle/>
          <a:p>
            <a:pPr algn="just"/>
            <a:r>
              <a:rPr lang="ru-RU" sz="31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Створення</a:t>
            </a:r>
            <a:r>
              <a:rPr lang="ru-RU" sz="31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умов для </a:t>
            </a:r>
            <a:r>
              <a:rPr lang="ru-RU" sz="31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формування</a:t>
            </a:r>
            <a:r>
              <a:rPr lang="ru-RU" sz="31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ігрової</a:t>
            </a:r>
            <a:r>
              <a:rPr lang="ru-RU" sz="31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sz="31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31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дошкільника</a:t>
            </a:r>
            <a:r>
              <a:rPr lang="ru-RU" sz="31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endParaRPr lang="ru-RU" sz="3100" b="1" dirty="0">
              <a:solidFill>
                <a:srgbClr val="1A0CC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Позитивний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вплив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дорослих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на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розвиток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ігрової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компетентності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.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</a:p>
          <a:p>
            <a:pPr algn="just"/>
            <a:endParaRPr lang="ru-RU" dirty="0">
              <a:solidFill>
                <a:srgbClr val="1A0CCA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Головне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чого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не треба 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не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варто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боятися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«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переграти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» 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з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дітьми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104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8765"/>
            <a:ext cx="10709563" cy="665018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br>
              <a:rPr lang="uk-UA" sz="24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782" y="1025236"/>
            <a:ext cx="10363200" cy="5549300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b="1" dirty="0">
                <a:solidFill>
                  <a:srgbClr val="1A0CCA"/>
                </a:solidFill>
              </a:rPr>
              <a:t>КЛАСИФІКАЦІЯ ІГОР </a:t>
            </a:r>
            <a:r>
              <a:rPr lang="ru-RU" sz="2000" b="1" dirty="0">
                <a:solidFill>
                  <a:srgbClr val="1A0CCA"/>
                </a:solidFill>
              </a:rPr>
              <a:t>(</a:t>
            </a:r>
            <a:r>
              <a:rPr lang="ru-RU" sz="2000" b="1" dirty="0" err="1">
                <a:solidFill>
                  <a:srgbClr val="1A0CCA"/>
                </a:solidFill>
              </a:rPr>
              <a:t>Базовий</a:t>
            </a:r>
            <a:r>
              <a:rPr lang="ru-RU" sz="2000" b="1" dirty="0">
                <a:solidFill>
                  <a:srgbClr val="1A0CCA"/>
                </a:solidFill>
              </a:rPr>
              <a:t> компонент </a:t>
            </a:r>
            <a:r>
              <a:rPr lang="ru-RU" sz="2000" b="1" dirty="0" err="1">
                <a:solidFill>
                  <a:srgbClr val="1A0CCA"/>
                </a:solidFill>
              </a:rPr>
              <a:t>дошкільної</a:t>
            </a:r>
            <a:r>
              <a:rPr lang="ru-RU" sz="2000" b="1" dirty="0">
                <a:solidFill>
                  <a:srgbClr val="1A0CCA"/>
                </a:solidFill>
              </a:rPr>
              <a:t> </a:t>
            </a:r>
            <a:r>
              <a:rPr lang="ru-RU" sz="2000" b="1" dirty="0" err="1">
                <a:solidFill>
                  <a:srgbClr val="1A0CCA"/>
                </a:solidFill>
              </a:rPr>
              <a:t>освіти</a:t>
            </a:r>
            <a:r>
              <a:rPr lang="ru-RU" sz="2000" b="1" dirty="0">
                <a:solidFill>
                  <a:srgbClr val="1A0CCA"/>
                </a:solidFill>
              </a:rPr>
              <a:t>)</a:t>
            </a:r>
          </a:p>
          <a:p>
            <a:pPr marL="109728" indent="0">
              <a:buNone/>
            </a:pPr>
            <a:r>
              <a:rPr lang="ru-RU" sz="20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Перша </a:t>
            </a:r>
            <a:r>
              <a:rPr lang="ru-RU" sz="20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група</a:t>
            </a:r>
            <a:r>
              <a:rPr lang="ru-RU" sz="20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ігор</a:t>
            </a:r>
            <a:r>
              <a:rPr lang="ru-RU" sz="20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«</a:t>
            </a:r>
            <a:r>
              <a:rPr lang="ru-RU" sz="20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Граємося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разом </a:t>
            </a:r>
            <a:r>
              <a:rPr lang="ru-RU" sz="20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дорослим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»: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що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організовані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за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ініціативою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дорослих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із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метою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навчання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та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дозвілля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  <a:p>
            <a:pPr marL="109728" indent="0">
              <a:buNone/>
            </a:pPr>
            <a:r>
              <a:rPr lang="ru-RU" sz="20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Друга </a:t>
            </a:r>
            <a:r>
              <a:rPr lang="ru-RU" sz="2000" b="1" u="sng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група</a:t>
            </a:r>
            <a:r>
              <a:rPr lang="ru-RU" sz="2000" b="1" u="sng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«</a:t>
            </a:r>
            <a:r>
              <a:rPr lang="ru-RU" sz="20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Граємося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u="sng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самостійно</a:t>
            </a:r>
            <a:r>
              <a:rPr lang="ru-RU" sz="2000" b="1" u="sng" dirty="0">
                <a:solidFill>
                  <a:srgbClr val="0070C0"/>
                </a:solidFill>
                <a:latin typeface="Times New Roman" panose="02020603050405020304" pitchFamily="18" charset="0"/>
              </a:rPr>
              <a:t>»: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самодіяльні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вільні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творчі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,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ініційовані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дитиною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34" y="2580677"/>
            <a:ext cx="5228286" cy="372314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91491" y="3269673"/>
            <a:ext cx="437612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1A0CCA"/>
                </a:solidFill>
              </a:rPr>
              <a:t>Ігри</a:t>
            </a:r>
            <a:r>
              <a:rPr lang="ru-RU" b="1" dirty="0">
                <a:solidFill>
                  <a:srgbClr val="1A0CCA"/>
                </a:solidFill>
              </a:rPr>
              <a:t> </a:t>
            </a:r>
            <a:r>
              <a:rPr lang="ru-RU" b="1" dirty="0" err="1">
                <a:solidFill>
                  <a:srgbClr val="1A0CCA"/>
                </a:solidFill>
              </a:rPr>
              <a:t>організовані</a:t>
            </a:r>
            <a:r>
              <a:rPr lang="ru-RU" b="1" dirty="0">
                <a:solidFill>
                  <a:srgbClr val="1A0CCA"/>
                </a:solidFill>
              </a:rPr>
              <a:t> </a:t>
            </a:r>
            <a:r>
              <a:rPr lang="ru-RU" b="1" dirty="0" err="1">
                <a:solidFill>
                  <a:srgbClr val="1A0CCA"/>
                </a:solidFill>
              </a:rPr>
              <a:t>дорослим</a:t>
            </a:r>
            <a:endParaRPr lang="ru-RU" b="1" dirty="0">
              <a:solidFill>
                <a:srgbClr val="1A0CCA"/>
              </a:solidFill>
            </a:endParaRPr>
          </a:p>
          <a:p>
            <a:r>
              <a:rPr lang="ru-RU" b="1" dirty="0">
                <a:solidFill>
                  <a:srgbClr val="1A0CCA"/>
                </a:solidFill>
              </a:rPr>
              <a:t>«ГРАЄМОСЯ РАЗОМ ІЗ ДОРОСЛИМ»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Дидактичні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: з картинками, з предметами, з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іграшками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Сюжетно-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дидактичні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Ігри-дозвілля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Рухливі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Будівельні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(у тому </a:t>
            </a:r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числі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з конструктором) 	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0435" y="2452254"/>
            <a:ext cx="5133256" cy="39567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07382" y="3416112"/>
            <a:ext cx="402161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Самодіяльні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вільні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sz="20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«ГРАЄМОСЯ САМОСТІЙНО» </a:t>
            </a: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Сюжетно-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рольові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Театральні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Режисерські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ігри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 	</a:t>
            </a:r>
          </a:p>
          <a:p>
            <a:r>
              <a:rPr lang="uk-UA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Ігри - експериментування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398414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401783"/>
            <a:ext cx="10972800" cy="720436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619" y="1427018"/>
            <a:ext cx="6761018" cy="5147518"/>
          </a:xfrm>
        </p:spPr>
        <p:txBody>
          <a:bodyPr/>
          <a:lstStyle/>
          <a:p>
            <a:pPr algn="just"/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Ігрова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компетентність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починає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формуватися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першої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групи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ігор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коли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діти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граються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дорослим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навчаються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в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нього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Ігри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разом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із</a:t>
            </a:r>
            <a:r>
              <a:rPr lang="ru-RU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дорослим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навчальні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ігри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дарують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дітям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право на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помилки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забезпечують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чудовий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миттєвий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зворотній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зв’язок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підкреслюють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відчуття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прогресу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окреслює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чіткі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цілі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та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надає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чіткі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інструкції</a:t>
            </a:r>
            <a:r>
              <a:rPr lang="ru-RU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</a:p>
          <a:p>
            <a:pPr algn="just"/>
            <a:endParaRPr lang="ru-RU" dirty="0">
              <a:solidFill>
                <a:srgbClr val="1A0CCA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5854" y="1112003"/>
            <a:ext cx="3481733" cy="28887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8328" y="4146863"/>
            <a:ext cx="3414056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34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210" y="2232373"/>
            <a:ext cx="4407790" cy="34323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4290" y="498764"/>
            <a:ext cx="10848109" cy="540327"/>
          </a:xfrm>
        </p:spPr>
        <p:txBody>
          <a:bodyPr>
            <a:normAutofit/>
          </a:bodyPr>
          <a:lstStyle/>
          <a:p>
            <a:pPr algn="ctr"/>
            <a:r>
              <a:rPr lang="uk-UA" sz="22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039091"/>
            <a:ext cx="8478981" cy="5694218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1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	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Самодіяльна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вільна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виникає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нізвідки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лише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за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бажанням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дорослого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зайняти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дитину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будь-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якою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справою.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Самодіяльну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вільну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складно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припинити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тож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неї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потрібно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виділити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певний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час. </a:t>
            </a:r>
          </a:p>
          <a:p>
            <a:pPr marL="109728" indent="0">
              <a:buNone/>
            </a:pP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Опосередкований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вплив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дорослого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характеризується</a:t>
            </a:r>
            <a:r>
              <a:rPr lang="ru-RU" sz="24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так:</a:t>
            </a:r>
            <a:r>
              <a:rPr lang="ru-RU" sz="1800" b="1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порушує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самодіяльний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характер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перетворює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регламентовану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діяльність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окреслює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м’які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кордони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залучає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дітей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які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на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даний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момент 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зацікавлені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в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транслює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різними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засобами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ситуації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але не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наполягає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(приклад,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відео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розповідь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нова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іграшка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ситуація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життя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інші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)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«входить» до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новими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іграшками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доречними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тематиці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демонстрацією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як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грати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практикує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стимуляції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демонструє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як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створювати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простір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ігрової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діяльності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-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від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підбора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іграшки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до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побудови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ігрового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поля (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обладнання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магазина,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халабуда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кімната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для ляльки т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ін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.)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підкреслює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радість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від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активності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та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цікавої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гри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з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усіма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; </a:t>
            </a:r>
          </a:p>
          <a:p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використовує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будь-яку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можливість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дітям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відчути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успіх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,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повірити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у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власні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rgbClr val="1A0CCA"/>
                </a:solidFill>
                <a:latin typeface="Times New Roman" panose="02020603050405020304" pitchFamily="18" charset="0"/>
              </a:rPr>
              <a:t>сили</a:t>
            </a:r>
            <a:r>
              <a:rPr lang="ru-RU" sz="1800" dirty="0">
                <a:solidFill>
                  <a:srgbClr val="1A0CCA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25894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582" y="595745"/>
            <a:ext cx="10875818" cy="665019"/>
          </a:xfrm>
        </p:spPr>
        <p:txBody>
          <a:bodyPr/>
          <a:lstStyle/>
          <a:p>
            <a:pPr algn="ctr"/>
            <a:r>
              <a:rPr lang="uk-UA" sz="2200" b="1" dirty="0">
                <a:solidFill>
                  <a:srgbClr val="04617B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ОСВІТНІЙ НАПРЯМ «ГРА ДИТИНИ»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8764" y="1260764"/>
            <a:ext cx="7869381" cy="5313772"/>
          </a:xfrm>
        </p:spPr>
        <p:txBody>
          <a:bodyPr>
            <a:normAutofit fontScale="92500" lnSpcReduction="20000"/>
          </a:bodyPr>
          <a:lstStyle/>
          <a:p>
            <a:pPr marL="109728" indent="0" algn="ctr">
              <a:buNone/>
            </a:pPr>
            <a:r>
              <a:rPr lang="uk-UA" b="1" dirty="0">
                <a:solidFill>
                  <a:srgbClr val="1A0CCA"/>
                </a:solidFill>
              </a:rPr>
              <a:t>РОЛЬ ПЕДАГОГА</a:t>
            </a:r>
          </a:p>
          <a:p>
            <a:pPr marL="109728" indent="0" algn="ctr">
              <a:buNone/>
            </a:pPr>
            <a:endParaRPr lang="uk-UA" b="1" dirty="0">
              <a:solidFill>
                <a:srgbClr val="1A0CCA"/>
              </a:solidFill>
            </a:endParaRPr>
          </a:p>
          <a:p>
            <a:pPr marL="109728" indent="0">
              <a:buNone/>
            </a:pPr>
            <a:r>
              <a:rPr lang="uk-UA" sz="2400" b="1" dirty="0">
                <a:solidFill>
                  <a:srgbClr val="002060"/>
                </a:solidFill>
              </a:rPr>
              <a:t>ПЕДАГОГ ЗДО - ФАСИЛІТАТОР.</a:t>
            </a:r>
          </a:p>
          <a:p>
            <a:pPr marL="109728" indent="0">
              <a:buNone/>
            </a:pPr>
            <a:endParaRPr lang="uk-UA" sz="2400" b="1" dirty="0">
              <a:solidFill>
                <a:srgbClr val="002060"/>
              </a:solidFill>
            </a:endParaRPr>
          </a:p>
          <a:p>
            <a:pPr marL="109728" indent="0">
              <a:buNone/>
            </a:pPr>
            <a:r>
              <a:rPr lang="uk-UA" sz="2400" b="1" dirty="0">
                <a:solidFill>
                  <a:srgbClr val="002060"/>
                </a:solidFill>
              </a:rPr>
              <a:t>ЯК ФОРМУВАТИ ІГРОВУ КОМПЕТЕНТНІСТЬ ДІТЕЙ </a:t>
            </a:r>
            <a:r>
              <a:rPr lang="uk-UA" sz="1700" b="1" i="1" dirty="0">
                <a:solidFill>
                  <a:srgbClr val="002060"/>
                </a:solidFill>
              </a:rPr>
              <a:t>(ОСНОВНІ ЗАВДАННЯ</a:t>
            </a:r>
            <a:r>
              <a:rPr lang="uk-UA" sz="2400" b="1" dirty="0">
                <a:solidFill>
                  <a:srgbClr val="002060"/>
                </a:solidFill>
              </a:rPr>
              <a:t>).</a:t>
            </a:r>
          </a:p>
          <a:p>
            <a:pPr marL="109728" indent="0">
              <a:buNone/>
            </a:pPr>
            <a:endParaRPr lang="uk-UA" sz="2400" b="1" dirty="0">
              <a:solidFill>
                <a:srgbClr val="0070C0"/>
              </a:solidFill>
            </a:endParaRPr>
          </a:p>
          <a:p>
            <a:pPr marL="109728" indent="0">
              <a:buNone/>
            </a:pPr>
            <a:r>
              <a:rPr lang="uk-UA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ОРІЄНТОВНІ ФОРМИ, МЕТОДИ, ЗАСОБИ ОСВІТНЬОЇ ДІЯЛЬНОСТІ: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Арт гра; Ігрові гостини; </a:t>
            </a:r>
            <a:r>
              <a:rPr lang="uk-UA" sz="2400" b="1" dirty="0" err="1">
                <a:solidFill>
                  <a:srgbClr val="0070C0"/>
                </a:solidFill>
              </a:rPr>
              <a:t>Мультибус</a:t>
            </a:r>
            <a:r>
              <a:rPr lang="uk-UA" sz="2400" b="1" dirty="0">
                <a:solidFill>
                  <a:srgbClr val="0070C0"/>
                </a:solidFill>
              </a:rPr>
              <a:t>-колаж; </a:t>
            </a:r>
            <a:r>
              <a:rPr lang="uk-UA" sz="2400" b="1" dirty="0" err="1">
                <a:solidFill>
                  <a:srgbClr val="0070C0"/>
                </a:solidFill>
              </a:rPr>
              <a:t>Ігроглобус</a:t>
            </a:r>
            <a:r>
              <a:rPr lang="uk-UA" sz="2400" b="1" dirty="0">
                <a:solidFill>
                  <a:srgbClr val="0070C0"/>
                </a:solidFill>
              </a:rPr>
              <a:t>; 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Активні ігрові години;</a:t>
            </a:r>
          </a:p>
          <a:p>
            <a:pPr marL="109728" indent="0">
              <a:buNone/>
            </a:pPr>
            <a:r>
              <a:rPr lang="uk-UA" sz="2400" b="1" dirty="0">
                <a:solidFill>
                  <a:srgbClr val="0070C0"/>
                </a:solidFill>
              </a:rPr>
              <a:t>Аналіз ситуацій; бесіди; вікторини; дії з реальними предметами; екскурсії; ігрові завдання; ігрові кола; ігрові вправи; імпровізація; </a:t>
            </a:r>
            <a:r>
              <a:rPr lang="uk-UA" sz="2400" b="1" dirty="0" err="1">
                <a:solidFill>
                  <a:srgbClr val="0070C0"/>
                </a:solidFill>
              </a:rPr>
              <a:t>інд</a:t>
            </a:r>
            <a:r>
              <a:rPr lang="uk-UA" sz="2400" b="1" dirty="0">
                <a:solidFill>
                  <a:srgbClr val="0070C0"/>
                </a:solidFill>
              </a:rPr>
              <a:t>. ігрові задання; проблемні ситуації тощо</a:t>
            </a:r>
          </a:p>
          <a:p>
            <a:pPr marL="109728" indent="0">
              <a:buNone/>
            </a:pP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817" y="749970"/>
            <a:ext cx="2381583" cy="31676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472" y="4010467"/>
            <a:ext cx="3420674" cy="2564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9925"/>
            <a:ext cx="2615411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24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3130</TotalTime>
  <Words>2021</Words>
  <Application>Microsoft Office PowerPoint</Application>
  <PresentationFormat>Широкоэкранный</PresentationFormat>
  <Paragraphs>234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5" baseType="lpstr">
      <vt:lpstr>Arial</vt:lpstr>
      <vt:lpstr>Bookman Old Style</vt:lpstr>
      <vt:lpstr>Georgia</vt:lpstr>
      <vt:lpstr>PragmaticaC-Bold</vt:lpstr>
      <vt:lpstr>Times New Roman</vt:lpstr>
      <vt:lpstr>Trebuchet MS</vt:lpstr>
      <vt:lpstr>Wingdings 2</vt:lpstr>
      <vt:lpstr>Городская</vt:lpstr>
      <vt:lpstr>БАЗОВИЙ КОМПОНЕНТ ДОШКІЛЬНОЇ ОСВІТИ: ОСОБЛИВОСТІ ВПРОВАДЖЕННЯ  (ІНВАРІАНТНА СКЛАДОВА)</vt:lpstr>
      <vt:lpstr>ФОРМУВАННЯ ІГРОВОЇ КОМПЕТЕНТНОСТІ ДІТЕЙ ДОШКІЛЬНОГО ВІКУ ЗА  ОСВІТНІМ НАПРЯМОМ «ГРА ДИТИНИ»   </vt:lpstr>
      <vt:lpstr>ОСВІТНІЙ НАПРЯМ «ГРА ДИТИНИ» </vt:lpstr>
      <vt:lpstr>Презентация PowerPoint</vt:lpstr>
      <vt:lpstr>ОСВІТНІЙ НАПРЯМ «ГРА ДИТИНИ» </vt:lpstr>
      <vt:lpstr>ОСВІТНІЙ НАПРЯМ «ГРА ДИТИНИ» </vt:lpstr>
      <vt:lpstr>ОСВІТНІЙ НАПРЯМ «ГРА ДИТИНИ»</vt:lpstr>
      <vt:lpstr>ОСВІТНІЙ НАПРЯМ «ГРА ДИТИНИ»</vt:lpstr>
      <vt:lpstr>ОСВІТНІЙ НАПРЯМ «ГРА ДИТИНИ»</vt:lpstr>
      <vt:lpstr>ОСВІТНІЙ НАПРЯМ «ДИТИНА У СОЦІУМІ» </vt:lpstr>
      <vt:lpstr>ОСВІТНІЙ НАПРЯМ «ДИТИНА У СОЦІУМІ» </vt:lpstr>
      <vt:lpstr>ОСВІТНІЙ НАПРЯМ «ДИТИНА У СОЦІУМІ» </vt:lpstr>
      <vt:lpstr>ОСВІТНІЙ НАПРЯМ «ДИТИНА У СОЦІУМІ» </vt:lpstr>
      <vt:lpstr>ОСВІТНІЙ НАПРЯМ «ДИТИНА У СОЦІУМІ» </vt:lpstr>
      <vt:lpstr>  ОСВІТНІЙ НАПРЯМ «ДИТИНА У СОЦІУМІ» </vt:lpstr>
      <vt:lpstr>ОСВІТНІЙ НАПРЯМ «ДИТИНА У СОЦІУМІ» </vt:lpstr>
      <vt:lpstr>  ОСВІТНІЙ НАПРЯМ «ДИТИНА У СОЦІУМІ» </vt:lpstr>
      <vt:lpstr>ОСВІТНІЙ НАПРЯМ «ДИТИНА У СОЦІУМІ» </vt:lpstr>
      <vt:lpstr>ОСВІТНІЙ НАПРЯМ «МОВЛЕННЯ ДИТИНИ» </vt:lpstr>
      <vt:lpstr>ОСВІТНІЙ НАПРЯМ «МОВЛЕННЯ ДИТИНИ» </vt:lpstr>
      <vt:lpstr>  ОСВІТНІЙ НАПРЯМ «МОВЛЕННЯ ДИТИНИ»   КОМПЛЕКСНИЙ ПІДХІД ЩОДО ФОРМУВАННЯ МОВЛЕННЄВОЇ КОМПЕТЕНТНОСТІ </vt:lpstr>
      <vt:lpstr>ОСВІТНІЙ НАПРЯМ «МОВЛЕННЯ ДИТИНИ» </vt:lpstr>
      <vt:lpstr>ОСВІТНІЙ НАПРЯМ «МОВЛЕННЯ ДИТИНИ» </vt:lpstr>
      <vt:lpstr>ОСВІТНІЙ НАПРЯМ «МОВЛЕННЯ ДИТИНИ» </vt:lpstr>
      <vt:lpstr>ОСВІТНІЙ НАПРЯМ «МОВЛЕННЯ ДИТИНИ» </vt:lpstr>
      <vt:lpstr>ОСВІТНІЙ НАПРЯМ «МОВЛЕННЯ ДИТИНИ» </vt:lpstr>
      <vt:lpstr>ОСВІТНІЙ НАПРЯМ «МОВЛЕННЯ ДИТИНИ»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ОСВІТНІЙ НАПРЯМ «ДИТИНА У СВІТІ МИСТЕЦТВА» 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Вивчаємо БКДО </dc:title>
  <dc:creator>Lenovo</dc:creator>
  <cp:lastModifiedBy>Міщенко Лариса Борисівна</cp:lastModifiedBy>
  <cp:revision>259</cp:revision>
  <dcterms:created xsi:type="dcterms:W3CDTF">2021-05-12T03:27:55Z</dcterms:created>
  <dcterms:modified xsi:type="dcterms:W3CDTF">2022-04-11T06:29:24Z</dcterms:modified>
</cp:coreProperties>
</file>