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361" r:id="rId2"/>
    <p:sldId id="353" r:id="rId3"/>
    <p:sldId id="340" r:id="rId4"/>
    <p:sldId id="345" r:id="rId5"/>
    <p:sldId id="346" r:id="rId6"/>
    <p:sldId id="347" r:id="rId7"/>
    <p:sldId id="348" r:id="rId8"/>
    <p:sldId id="355" r:id="rId9"/>
    <p:sldId id="356" r:id="rId10"/>
    <p:sldId id="357" r:id="rId11"/>
    <p:sldId id="342" r:id="rId12"/>
  </p:sldIdLst>
  <p:sldSz cx="12192000" cy="6858000"/>
  <p:notesSz cx="6735763" cy="9866313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969"/>
    <a:srgbClr val="FF5757"/>
    <a:srgbClr val="FF5050"/>
    <a:srgbClr val="FF8989"/>
    <a:srgbClr val="ED1126"/>
    <a:srgbClr val="151541"/>
    <a:srgbClr val="CEE2F2"/>
    <a:srgbClr val="DBEAF5"/>
    <a:srgbClr val="FAFAFA"/>
    <a:srgbClr val="1A1A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659" autoAdjust="0"/>
    <p:restoredTop sz="89460" autoAdjust="0"/>
  </p:normalViewPr>
  <p:slideViewPr>
    <p:cSldViewPr snapToGrid="0">
      <p:cViewPr varScale="1">
        <p:scale>
          <a:sx n="77" d="100"/>
          <a:sy n="77" d="100"/>
        </p:scale>
        <p:origin x="88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notesMaster" Target="notesMasters/notesMaster1.xml" /><Relationship Id="rId18" Type="http://schemas.openxmlformats.org/officeDocument/2006/relationships/tableStyles" Target="tableStyle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theme" Target="theme/theme1.xml" /><Relationship Id="rId2" Type="http://schemas.openxmlformats.org/officeDocument/2006/relationships/slide" Target="slides/slide1.xml" /><Relationship Id="rId16" Type="http://schemas.openxmlformats.org/officeDocument/2006/relationships/viewProps" Target="view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presProps" Target="presProps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handoutMaster" Target="handoutMasters/handoutMaster1.xml" 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 dirty="0">
              <a:latin typeface="Arial" panose="020B0604020202020204" pitchFamily="34" charset="0"/>
            </a:endParaRPr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87D017-1265-4336-94FF-A3C68D184BC0}" type="datetimeFigureOut">
              <a:rPr lang="uk-UA" smtClean="0">
                <a:latin typeface="Arial" panose="020B0604020202020204" pitchFamily="34" charset="0"/>
              </a:rPr>
              <a:t>16.12.2020</a:t>
            </a:fld>
            <a:endParaRPr lang="uk-UA" dirty="0">
              <a:latin typeface="Arial" panose="020B0604020202020204" pitchFamily="34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 dirty="0">
              <a:latin typeface="Arial" panose="020B0604020202020204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B0709A-F306-46CE-9EBF-1964B1EC108A}" type="slidenum">
              <a:rPr lang="uk-UA" smtClean="0">
                <a:latin typeface="Arial" panose="020B0604020202020204" pitchFamily="34" charset="0"/>
              </a:rPr>
              <a:t>‹#›</a:t>
            </a:fld>
            <a:endParaRPr lang="uk-UA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67092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ABC723EC-386D-41A0-AD5D-B5DDDBA57F8C}" type="datetimeFigureOut">
              <a:rPr lang="ru-RU" smtClean="0"/>
              <a:pPr/>
              <a:t>16.12.2020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99F8D659-84E7-452A-BFB9-8821D1C57CB1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44052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 /><Relationship Id="rId1" Type="http://schemas.openxmlformats.org/officeDocument/2006/relationships/notesMaster" Target="../notesMasters/notesMaster1.xml" 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kern="1200" dirty="0">
              <a:solidFill>
                <a:schemeClr val="tx1"/>
              </a:solidFill>
              <a:effectLst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41ADCD-315A-46D1-B2B4-9082C25D50CF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35975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kern="1200" dirty="0">
              <a:solidFill>
                <a:schemeClr val="tx1"/>
              </a:solidFill>
              <a:effectLst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41ADCD-315A-46D1-B2B4-9082C25D50CF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20807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kern="1200" dirty="0">
              <a:solidFill>
                <a:schemeClr val="tx1"/>
              </a:solidFill>
              <a:effectLst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41ADCD-315A-46D1-B2B4-9082C25D50CF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37376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kern="1200" dirty="0">
              <a:solidFill>
                <a:schemeClr val="tx1"/>
              </a:solidFill>
              <a:effectLst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41ADCD-315A-46D1-B2B4-9082C25D50CF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18183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kern="1200" dirty="0">
              <a:solidFill>
                <a:schemeClr val="tx1"/>
              </a:solidFill>
              <a:effectLst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41ADCD-315A-46D1-B2B4-9082C25D50CF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89890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kern="1200" dirty="0">
              <a:solidFill>
                <a:schemeClr val="tx1"/>
              </a:solidFill>
              <a:effectLst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41ADCD-315A-46D1-B2B4-9082C25D50CF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38339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200" kern="1200" dirty="0">
              <a:solidFill>
                <a:schemeClr val="tx1"/>
              </a:solidFill>
              <a:effectLst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41ADCD-315A-46D1-B2B4-9082C25D50CF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16022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B38DE-8108-481D-ACB6-CDB55EE06DFE}" type="datetimeFigureOut">
              <a:rPr lang="uk-UA" smtClean="0"/>
              <a:t>16.12.2020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6B59F-00A4-45E0-8D56-91F9DC90AF1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310334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B38DE-8108-481D-ACB6-CDB55EE06DFE}" type="datetimeFigureOut">
              <a:rPr lang="uk-UA" smtClean="0"/>
              <a:t>16.12.2020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6B59F-00A4-45E0-8D56-91F9DC90AF1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577245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B38DE-8108-481D-ACB6-CDB55EE06DFE}" type="datetimeFigureOut">
              <a:rPr lang="uk-UA" smtClean="0"/>
              <a:t>16.12.2020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6B59F-00A4-45E0-8D56-91F9DC90AF1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32137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B38DE-8108-481D-ACB6-CDB55EE06DFE}" type="datetimeFigureOut">
              <a:rPr lang="uk-UA" smtClean="0"/>
              <a:t>16.12.2020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6B59F-00A4-45E0-8D56-91F9DC90AF1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750468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B38DE-8108-481D-ACB6-CDB55EE06DFE}" type="datetimeFigureOut">
              <a:rPr lang="uk-UA" smtClean="0"/>
              <a:t>16.12.2020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6B59F-00A4-45E0-8D56-91F9DC90AF1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178008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B38DE-8108-481D-ACB6-CDB55EE06DFE}" type="datetimeFigureOut">
              <a:rPr lang="uk-UA" smtClean="0"/>
              <a:t>16.12.2020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6B59F-00A4-45E0-8D56-91F9DC90AF1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929494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B38DE-8108-481D-ACB6-CDB55EE06DFE}" type="datetimeFigureOut">
              <a:rPr lang="uk-UA" smtClean="0"/>
              <a:t>16.12.2020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6B59F-00A4-45E0-8D56-91F9DC90AF1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360374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B38DE-8108-481D-ACB6-CDB55EE06DFE}" type="datetimeFigureOut">
              <a:rPr lang="uk-UA" smtClean="0"/>
              <a:t>16.12.2020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6B59F-00A4-45E0-8D56-91F9DC90AF1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966051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B38DE-8108-481D-ACB6-CDB55EE06DFE}" type="datetimeFigureOut">
              <a:rPr lang="uk-UA" smtClean="0"/>
              <a:t>16.12.2020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6B59F-00A4-45E0-8D56-91F9DC90AF1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660351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B38DE-8108-481D-ACB6-CDB55EE06DFE}" type="datetimeFigureOut">
              <a:rPr lang="uk-UA" smtClean="0"/>
              <a:t>16.12.2020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6B59F-00A4-45E0-8D56-91F9DC90AF1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701772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B38DE-8108-481D-ACB6-CDB55EE06DFE}" type="datetimeFigureOut">
              <a:rPr lang="uk-UA" smtClean="0"/>
              <a:t>16.12.2020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6B59F-00A4-45E0-8D56-91F9DC90AF1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71438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  <a:endParaRPr lang="uk-UA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uk-UA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6D0B38DE-8108-481D-ACB6-CDB55EE06DFE}" type="datetimeFigureOut">
              <a:rPr lang="uk-UA" smtClean="0"/>
              <a:pPr/>
              <a:t>16.12.2020</a:t>
            </a:fld>
            <a:endParaRPr lang="uk-UA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uk-UA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8F56B59F-00A4-45E0-8D56-91F9DC90AF11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651005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2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 /><Relationship Id="rId2" Type="http://schemas.openxmlformats.org/officeDocument/2006/relationships/image" Target="../media/image2.jp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 /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1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1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1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1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 /><Relationship Id="rId1" Type="http://schemas.openxmlformats.org/officeDocument/2006/relationships/slideLayout" Target="../slideLayouts/slideLayout1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 /><Relationship Id="rId1" Type="http://schemas.openxmlformats.org/officeDocument/2006/relationships/slideLayout" Target="../slideLayouts/slideLayout1.xml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 /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/>
          <p:nvPr/>
        </p:nvSpPr>
        <p:spPr>
          <a:xfrm>
            <a:off x="0" y="-3746"/>
            <a:ext cx="12192000" cy="523220"/>
          </a:xfrm>
          <a:prstGeom prst="rect">
            <a:avLst/>
          </a:prstGeom>
          <a:solidFill>
            <a:srgbClr val="F24E5E"/>
          </a:solidFill>
        </p:spPr>
        <p:txBody>
          <a:bodyPr wrap="square">
            <a:spAutoFit/>
          </a:bodyPr>
          <a:lstStyle/>
          <a:p>
            <a:pPr marL="447675" algn="ctr"/>
            <a:r>
              <a:rPr lang="uk-UA" sz="2800" dirty="0">
                <a:solidFill>
                  <a:schemeClr val="bg1"/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ЗНО-2021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t="15135"/>
          <a:stretch/>
        </p:blipFill>
        <p:spPr>
          <a:xfrm>
            <a:off x="1716667" y="619474"/>
            <a:ext cx="8758666" cy="4118059"/>
          </a:xfrm>
          <a:prstGeom prst="rect">
            <a:avLst/>
          </a:prstGeom>
        </p:spPr>
      </p:pic>
      <p:sp>
        <p:nvSpPr>
          <p:cNvPr id="6" name="Выноска со стрелкой вправо 5"/>
          <p:cNvSpPr/>
          <p:nvPr/>
        </p:nvSpPr>
        <p:spPr>
          <a:xfrm rot="16200000">
            <a:off x="5147737" y="-286979"/>
            <a:ext cx="1896528" cy="12192000"/>
          </a:xfrm>
          <a:prstGeom prst="rightArrowCallout">
            <a:avLst>
              <a:gd name="adj1" fmla="val 28341"/>
              <a:gd name="adj2" fmla="val 24580"/>
              <a:gd name="adj3" fmla="val 15436"/>
              <a:gd name="adj4" fmla="val 76881"/>
            </a:avLst>
          </a:prstGeom>
          <a:solidFill>
            <a:srgbClr val="FF696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5" name="TextBox 4"/>
          <p:cNvSpPr txBox="1"/>
          <p:nvPr/>
        </p:nvSpPr>
        <p:spPr>
          <a:xfrm>
            <a:off x="351823" y="5355291"/>
            <a:ext cx="1184017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600" dirty="0"/>
              <a:t>У ЗНО не будуть брати участь ті, хто не планує вступати до ЗВО – орієнтовно 25% (в основному ЗПТО, ЗВО).</a:t>
            </a:r>
          </a:p>
          <a:p>
            <a:endParaRPr lang="uk-UA" sz="1600" dirty="0"/>
          </a:p>
          <a:p>
            <a:r>
              <a:rPr lang="uk-UA" sz="1600" dirty="0"/>
              <a:t>Зменшення середньої наповнюваності до 180 осіб у ПТ (12 аудиторій) скорочує мережу ПТ з української орієнтовно  всього на 5%.</a:t>
            </a:r>
          </a:p>
          <a:p>
            <a:endParaRPr lang="uk-UA" sz="1600" dirty="0"/>
          </a:p>
          <a:p>
            <a:r>
              <a:rPr lang="uk-UA" sz="1600" dirty="0"/>
              <a:t>Зменшення середньої наповнюваності до 180 осіб у ПТ (12 аудиторій) скорочує мережу ПТ з англійської орієнтовно на 20%.</a:t>
            </a:r>
          </a:p>
        </p:txBody>
      </p:sp>
    </p:spTree>
    <p:extLst>
      <p:ext uri="{BB962C8B-B14F-4D97-AF65-F5344CB8AC3E}">
        <p14:creationId xmlns:p14="http://schemas.microsoft.com/office/powerpoint/2010/main" val="3738721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/>
          <p:nvPr/>
        </p:nvSpPr>
        <p:spPr>
          <a:xfrm>
            <a:off x="0" y="-3746"/>
            <a:ext cx="12192000" cy="523220"/>
          </a:xfrm>
          <a:prstGeom prst="rect">
            <a:avLst/>
          </a:prstGeom>
          <a:solidFill>
            <a:srgbClr val="F24E5E"/>
          </a:solidFill>
        </p:spPr>
        <p:txBody>
          <a:bodyPr wrap="square">
            <a:spAutoFit/>
          </a:bodyPr>
          <a:lstStyle/>
          <a:p>
            <a:pPr marL="447675" algn="ctr"/>
            <a:r>
              <a:rPr lang="uk-UA" sz="2800" dirty="0">
                <a:solidFill>
                  <a:schemeClr val="bg1"/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ЗНО-2021</a:t>
            </a:r>
          </a:p>
        </p:txBody>
      </p:sp>
      <p:grpSp>
        <p:nvGrpSpPr>
          <p:cNvPr id="16" name="Группа 15"/>
          <p:cNvGrpSpPr/>
          <p:nvPr/>
        </p:nvGrpSpPr>
        <p:grpSpPr>
          <a:xfrm>
            <a:off x="2459788" y="1486000"/>
            <a:ext cx="7569736" cy="5107305"/>
            <a:chOff x="4058936" y="903982"/>
            <a:chExt cx="7679272" cy="5308076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296"/>
            <a:stretch/>
          </p:blipFill>
          <p:spPr>
            <a:xfrm>
              <a:off x="4058936" y="903982"/>
              <a:ext cx="7679272" cy="4776993"/>
            </a:xfrm>
            <a:prstGeom prst="rect">
              <a:avLst/>
            </a:prstGeom>
          </p:spPr>
        </p:pic>
        <p:pic>
          <p:nvPicPr>
            <p:cNvPr id="15" name="Рисунок 14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3680"/>
            <a:stretch/>
          </p:blipFill>
          <p:spPr>
            <a:xfrm>
              <a:off x="4185084" y="5153191"/>
              <a:ext cx="7347392" cy="1058867"/>
            </a:xfrm>
            <a:prstGeom prst="rect">
              <a:avLst/>
            </a:prstGeom>
          </p:spPr>
        </p:pic>
      </p:grpSp>
      <p:sp>
        <p:nvSpPr>
          <p:cNvPr id="20" name="TextBox 19"/>
          <p:cNvSpPr txBox="1"/>
          <p:nvPr/>
        </p:nvSpPr>
        <p:spPr>
          <a:xfrm>
            <a:off x="647595" y="537504"/>
            <a:ext cx="108968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>
                <a:solidFill>
                  <a:schemeClr val="bg1">
                    <a:lumMod val="50000"/>
                  </a:schemeClr>
                </a:solidFill>
              </a:rPr>
              <a:t>НАКАЗ МОНУ </a:t>
            </a:r>
            <a:r>
              <a:rPr lang="ru-RU" b="1" dirty="0">
                <a:solidFill>
                  <a:schemeClr val="bg1">
                    <a:lumMod val="50000"/>
                  </a:schemeClr>
                </a:solidFill>
              </a:rPr>
              <a:t>ВІД 30.09.2020 №1210 </a:t>
            </a:r>
          </a:p>
          <a:p>
            <a:pPr algn="ctr"/>
            <a:r>
              <a:rPr lang="ru-RU" b="1" dirty="0">
                <a:solidFill>
                  <a:schemeClr val="bg1">
                    <a:lumMod val="50000"/>
                  </a:schemeClr>
                </a:solidFill>
              </a:rPr>
              <a:t>«ПРО ПІДГОТОВКУ ДО ПРОВЕДЕННЯ У 2021 РОЦІ ЗОВНІШНЬОГО НЕЗАЛЕЖНОГО ОЦІНЮВАННЯ РЕЗУЛЬТАТІВ НАВЧАННЯ, ЗДОБУТИХ НА ОСНОВІ ПОВНОЇ ЗАГАЛЬНОЇ СЕРЕДНЬОЇ ОСВІТИ»</a:t>
            </a:r>
          </a:p>
        </p:txBody>
      </p:sp>
    </p:spTree>
    <p:extLst>
      <p:ext uri="{BB962C8B-B14F-4D97-AF65-F5344CB8AC3E}">
        <p14:creationId xmlns:p14="http://schemas.microsoft.com/office/powerpoint/2010/main" val="4416068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9454" y="533683"/>
            <a:ext cx="8822835" cy="6264283"/>
          </a:xfrm>
          <a:prstGeom prst="rect">
            <a:avLst/>
          </a:prstGeom>
        </p:spPr>
      </p:pic>
      <p:sp>
        <p:nvSpPr>
          <p:cNvPr id="6" name="Овал 5"/>
          <p:cNvSpPr/>
          <p:nvPr/>
        </p:nvSpPr>
        <p:spPr>
          <a:xfrm>
            <a:off x="9200003" y="2511645"/>
            <a:ext cx="149629" cy="157942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7" name="Овал 6"/>
          <p:cNvSpPr/>
          <p:nvPr/>
        </p:nvSpPr>
        <p:spPr>
          <a:xfrm>
            <a:off x="9200003" y="2761074"/>
            <a:ext cx="149629" cy="157942"/>
          </a:xfrm>
          <a:prstGeom prst="ellipse">
            <a:avLst/>
          </a:prstGeom>
          <a:solidFill>
            <a:srgbClr val="C0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TextBox 7"/>
          <p:cNvSpPr txBox="1"/>
          <p:nvPr/>
        </p:nvSpPr>
        <p:spPr>
          <a:xfrm>
            <a:off x="9349632" y="2518757"/>
            <a:ext cx="14962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округи ЗНО</a:t>
            </a:r>
          </a:p>
        </p:txBody>
      </p:sp>
      <p:sp>
        <p:nvSpPr>
          <p:cNvPr id="9" name="Овал 8"/>
          <p:cNvSpPr/>
          <p:nvPr/>
        </p:nvSpPr>
        <p:spPr>
          <a:xfrm>
            <a:off x="7946969" y="2518757"/>
            <a:ext cx="149629" cy="157942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cxnSp>
        <p:nvCxnSpPr>
          <p:cNvPr id="11" name="Прямая со стрелкой 10"/>
          <p:cNvCxnSpPr/>
          <p:nvPr/>
        </p:nvCxnSpPr>
        <p:spPr>
          <a:xfrm flipH="1">
            <a:off x="7049194" y="3340459"/>
            <a:ext cx="897775" cy="234014"/>
          </a:xfrm>
          <a:prstGeom prst="straightConnector1">
            <a:avLst/>
          </a:prstGeom>
          <a:ln w="38100"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0" y="-3746"/>
            <a:ext cx="12192000" cy="461665"/>
          </a:xfrm>
          <a:prstGeom prst="rect">
            <a:avLst/>
          </a:prstGeom>
          <a:solidFill>
            <a:srgbClr val="F24E5E"/>
          </a:solidFill>
        </p:spPr>
        <p:txBody>
          <a:bodyPr wrap="square">
            <a:spAutoFit/>
          </a:bodyPr>
          <a:lstStyle/>
          <a:p>
            <a:pPr marL="447675" algn="ctr"/>
            <a:r>
              <a:rPr lang="uk-UA" sz="2400" dirty="0">
                <a:solidFill>
                  <a:schemeClr val="bg1"/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ЗНО-2021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5770" y="754612"/>
            <a:ext cx="4060767" cy="46935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dirty="0"/>
              <a:t>1.   Закріплення територій:</a:t>
            </a: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uk-UA" sz="2000" dirty="0">
                <a:solidFill>
                  <a:srgbClr val="FF5050"/>
                </a:solidFill>
              </a:rPr>
              <a:t>відповідно до адміністративно-територіального устрою</a:t>
            </a:r>
          </a:p>
          <a:p>
            <a:pPr>
              <a:buClr>
                <a:srgbClr val="C00000"/>
              </a:buClr>
            </a:pPr>
            <a:endParaRPr lang="uk-UA" sz="700" dirty="0"/>
          </a:p>
          <a:p>
            <a:pPr marL="342900" indent="-342900">
              <a:buAutoNum type="arabicPeriod" startAt="2"/>
            </a:pPr>
            <a:r>
              <a:rPr lang="uk-UA" sz="2000" dirty="0"/>
              <a:t>Закріплення предметів:</a:t>
            </a: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uk-UA" sz="2000" dirty="0">
                <a:solidFill>
                  <a:srgbClr val="FF5050"/>
                </a:solidFill>
              </a:rPr>
              <a:t>всі, крім фізики, хімії, німецької, французької, іспанської мов </a:t>
            </a:r>
          </a:p>
          <a:p>
            <a:endParaRPr lang="uk-UA" sz="700" dirty="0"/>
          </a:p>
          <a:p>
            <a:r>
              <a:rPr lang="uk-UA" sz="2000" dirty="0"/>
              <a:t>3. Організація пунктів з англійської мови:</a:t>
            </a: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uk-UA" sz="2000" dirty="0">
                <a:solidFill>
                  <a:srgbClr val="FF5050"/>
                </a:solidFill>
              </a:rPr>
              <a:t>15 комплектів пристроїв для відтворення звуку в 1 пункті</a:t>
            </a:r>
          </a:p>
          <a:p>
            <a:endParaRPr lang="uk-UA" sz="700" dirty="0">
              <a:solidFill>
                <a:srgbClr val="FF0000"/>
              </a:solidFill>
            </a:endParaRPr>
          </a:p>
          <a:p>
            <a:r>
              <a:rPr lang="uk-UA" sz="2000" dirty="0"/>
              <a:t>4. Організація пунктів для учасників з особливими потребами: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uk-UA" sz="2000" dirty="0"/>
              <a:t> </a:t>
            </a:r>
            <a:r>
              <a:rPr lang="uk-UA" sz="2000" dirty="0">
                <a:solidFill>
                  <a:srgbClr val="FF5050"/>
                </a:solidFill>
              </a:rPr>
              <a:t>в усіх округах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19996" y="5887854"/>
            <a:ext cx="5984551" cy="716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1891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 rot="16200000">
            <a:off x="-3167390" y="3167390"/>
            <a:ext cx="6858000" cy="523220"/>
          </a:xfrm>
          <a:prstGeom prst="rect">
            <a:avLst/>
          </a:prstGeom>
          <a:solidFill>
            <a:srgbClr val="F24E5E"/>
          </a:solidFill>
        </p:spPr>
        <p:txBody>
          <a:bodyPr wrap="square">
            <a:spAutoFit/>
          </a:bodyPr>
          <a:lstStyle/>
          <a:p>
            <a:pPr marL="447675" algn="ctr"/>
            <a:r>
              <a:rPr lang="uk-UA" sz="2800" dirty="0">
                <a:solidFill>
                  <a:schemeClr val="bg1"/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УКРАЇНСЬКА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2554600"/>
              </p:ext>
            </p:extLst>
          </p:nvPr>
        </p:nvGraphicFramePr>
        <p:xfrm>
          <a:off x="741146" y="214597"/>
          <a:ext cx="11184557" cy="6359462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1970774">
                  <a:extLst>
                    <a:ext uri="{9D8B030D-6E8A-4147-A177-3AD203B41FA5}">
                      <a16:colId xmlns:a16="http://schemas.microsoft.com/office/drawing/2014/main" val="1514196124"/>
                    </a:ext>
                  </a:extLst>
                </a:gridCol>
                <a:gridCol w="1970774">
                  <a:extLst>
                    <a:ext uri="{9D8B030D-6E8A-4147-A177-3AD203B41FA5}">
                      <a16:colId xmlns:a16="http://schemas.microsoft.com/office/drawing/2014/main" val="2089515756"/>
                    </a:ext>
                  </a:extLst>
                </a:gridCol>
                <a:gridCol w="1246470">
                  <a:extLst>
                    <a:ext uri="{9D8B030D-6E8A-4147-A177-3AD203B41FA5}">
                      <a16:colId xmlns:a16="http://schemas.microsoft.com/office/drawing/2014/main" val="1754539541"/>
                    </a:ext>
                  </a:extLst>
                </a:gridCol>
                <a:gridCol w="1297006">
                  <a:extLst>
                    <a:ext uri="{9D8B030D-6E8A-4147-A177-3AD203B41FA5}">
                      <a16:colId xmlns:a16="http://schemas.microsoft.com/office/drawing/2014/main" val="610290208"/>
                    </a:ext>
                  </a:extLst>
                </a:gridCol>
                <a:gridCol w="1078029">
                  <a:extLst>
                    <a:ext uri="{9D8B030D-6E8A-4147-A177-3AD203B41FA5}">
                      <a16:colId xmlns:a16="http://schemas.microsoft.com/office/drawing/2014/main" val="253027207"/>
                    </a:ext>
                  </a:extLst>
                </a:gridCol>
                <a:gridCol w="1078029">
                  <a:extLst>
                    <a:ext uri="{9D8B030D-6E8A-4147-A177-3AD203B41FA5}">
                      <a16:colId xmlns:a16="http://schemas.microsoft.com/office/drawing/2014/main" val="200390147"/>
                    </a:ext>
                  </a:extLst>
                </a:gridCol>
                <a:gridCol w="1078029">
                  <a:extLst>
                    <a:ext uri="{9D8B030D-6E8A-4147-A177-3AD203B41FA5}">
                      <a16:colId xmlns:a16="http://schemas.microsoft.com/office/drawing/2014/main" val="3827960174"/>
                    </a:ext>
                  </a:extLst>
                </a:gridCol>
                <a:gridCol w="1465446">
                  <a:extLst>
                    <a:ext uri="{9D8B030D-6E8A-4147-A177-3AD203B41FA5}">
                      <a16:colId xmlns:a16="http://schemas.microsoft.com/office/drawing/2014/main" val="3821895659"/>
                    </a:ext>
                  </a:extLst>
                </a:gridCol>
              </a:tblGrid>
              <a:tr h="102754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Округ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97" marR="5197" marT="51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err="1">
                          <a:effectLst/>
                        </a:rPr>
                        <a:t>Закріплені</a:t>
                      </a:r>
                      <a:r>
                        <a:rPr lang="ru-RU" sz="1400" u="none" strike="noStrike" dirty="0">
                          <a:effectLst/>
                        </a:rPr>
                        <a:t> </a:t>
                      </a:r>
                      <a:r>
                        <a:rPr lang="ru-RU" sz="1400" u="none" strike="noStrike" dirty="0" err="1">
                          <a:effectLst/>
                        </a:rPr>
                        <a:t>райони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97" marR="5197" marT="519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Проект </a:t>
                      </a:r>
                      <a:r>
                        <a:rPr lang="ru-RU" sz="1400" u="none" strike="noStrike" dirty="0" err="1">
                          <a:effectLst/>
                        </a:rPr>
                        <a:t>Кількість</a:t>
                      </a:r>
                      <a:r>
                        <a:rPr lang="ru-RU" sz="1400" u="none" strike="noStrike" dirty="0">
                          <a:effectLst/>
                        </a:rPr>
                        <a:t> </a:t>
                      </a:r>
                      <a:r>
                        <a:rPr lang="ru-RU" sz="1400" u="none" strike="noStrike" dirty="0" err="1">
                          <a:effectLst/>
                        </a:rPr>
                        <a:t>учасників</a:t>
                      </a:r>
                      <a:r>
                        <a:rPr lang="ru-RU" sz="1400" u="none" strike="noStrike" dirty="0">
                          <a:effectLst/>
                        </a:rPr>
                        <a:t> 2021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65" marR="4565" marT="45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Проект</a:t>
                      </a:r>
                    </a:p>
                    <a:p>
                      <a:pPr algn="ctr" fontAlgn="ctr"/>
                      <a:r>
                        <a:rPr lang="ru-RU" sz="1400" u="none" strike="noStrike" dirty="0" err="1">
                          <a:effectLst/>
                        </a:rPr>
                        <a:t>Кількість</a:t>
                      </a:r>
                      <a:r>
                        <a:rPr lang="ru-RU" sz="1400" u="none" strike="noStrike" dirty="0">
                          <a:effectLst/>
                        </a:rPr>
                        <a:t> </a:t>
                      </a:r>
                      <a:r>
                        <a:rPr lang="ru-RU" sz="1400" u="none" strike="noStrike" dirty="0" err="1">
                          <a:effectLst/>
                        </a:rPr>
                        <a:t>аудиторій</a:t>
                      </a:r>
                      <a:r>
                        <a:rPr lang="ru-RU" sz="1400" u="none" strike="noStrike" dirty="0">
                          <a:effectLst/>
                        </a:rPr>
                        <a:t>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65" marR="4565" marT="45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Проект</a:t>
                      </a:r>
                    </a:p>
                    <a:p>
                      <a:pPr algn="ctr" fontAlgn="ctr"/>
                      <a:r>
                        <a:rPr lang="ru-RU" sz="1400" u="none" strike="noStrike" dirty="0" err="1">
                          <a:effectLst/>
                        </a:rPr>
                        <a:t>Кількість</a:t>
                      </a:r>
                      <a:r>
                        <a:rPr lang="ru-RU" sz="1400" u="none" strike="noStrike" dirty="0">
                          <a:effectLst/>
                        </a:rPr>
                        <a:t> ПТ </a:t>
                      </a:r>
                    </a:p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по 225 </a:t>
                      </a:r>
                      <a:r>
                        <a:rPr lang="ru-RU" sz="1400" u="none" strike="noStrike" dirty="0" err="1">
                          <a:effectLst/>
                        </a:rPr>
                        <a:t>осіб</a:t>
                      </a:r>
                      <a:r>
                        <a:rPr lang="ru-RU" sz="1400" u="none" strike="noStrike" dirty="0">
                          <a:effectLst/>
                        </a:rPr>
                        <a:t> </a:t>
                      </a:r>
                    </a:p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(по 15 </a:t>
                      </a:r>
                      <a:r>
                        <a:rPr lang="ru-RU" sz="1400" u="none" strike="noStrike" dirty="0" err="1">
                          <a:effectLst/>
                        </a:rPr>
                        <a:t>ауд</a:t>
                      </a:r>
                      <a:r>
                        <a:rPr lang="ru-RU" sz="1400" u="none" strike="noStrike" dirty="0">
                          <a:effectLst/>
                        </a:rPr>
                        <a:t>)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65" marR="4565" marT="45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Факт</a:t>
                      </a:r>
                    </a:p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Максимальна </a:t>
                      </a:r>
                      <a:r>
                        <a:rPr lang="ru-RU" sz="1400" u="none" strike="noStrike" dirty="0" err="1">
                          <a:effectLst/>
                        </a:rPr>
                        <a:t>кількість</a:t>
                      </a:r>
                      <a:r>
                        <a:rPr lang="ru-RU" sz="1400" u="none" strike="noStrike" dirty="0">
                          <a:effectLst/>
                        </a:rPr>
                        <a:t> </a:t>
                      </a:r>
                      <a:r>
                        <a:rPr lang="ru-RU" sz="1400" u="none" strike="noStrike" dirty="0" err="1">
                          <a:effectLst/>
                        </a:rPr>
                        <a:t>аудиторій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65" marR="4565" marT="45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Факт</a:t>
                      </a:r>
                    </a:p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Максимальна </a:t>
                      </a:r>
                      <a:r>
                        <a:rPr lang="ru-RU" sz="1400" u="none" strike="noStrike" dirty="0" err="1">
                          <a:effectLst/>
                        </a:rPr>
                        <a:t>кількість</a:t>
                      </a:r>
                      <a:r>
                        <a:rPr lang="ru-RU" sz="1400" u="none" strike="noStrike" dirty="0">
                          <a:effectLst/>
                        </a:rPr>
                        <a:t> ПТ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65" marR="4565" marT="45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err="1">
                          <a:effectLst/>
                        </a:rPr>
                        <a:t>Необхідний</a:t>
                      </a:r>
                      <a:r>
                        <a:rPr lang="ru-RU" sz="1400" u="none" strike="noStrike" baseline="0" dirty="0">
                          <a:effectLst/>
                        </a:rPr>
                        <a:t> резерв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65" marR="4565" marT="4565" marB="0" anchor="ctr"/>
                </a:tc>
                <a:extLst>
                  <a:ext uri="{0D108BD9-81ED-4DB2-BD59-A6C34878D82A}">
                    <a16:rowId xmlns:a16="http://schemas.microsoft.com/office/drawing/2014/main" val="650671357"/>
                  </a:ext>
                </a:extLst>
              </a:tr>
              <a:tr h="261743"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м. Суми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97" marR="5197" marT="519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м. Суми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97" marR="5197" marT="519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2773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97" marR="5197" marT="519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97" marR="5197" marT="519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97" marR="5197" marT="519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97" marR="5197" marT="519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97" marR="5197" marT="51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97" marR="5197" marT="5197" marB="0" anchor="b"/>
                </a:tc>
                <a:extLst>
                  <a:ext uri="{0D108BD9-81ED-4DB2-BD59-A6C34878D82A}">
                    <a16:rowId xmlns:a16="http://schemas.microsoft.com/office/drawing/2014/main" val="4075854880"/>
                  </a:ext>
                </a:extLst>
              </a:tr>
              <a:tr h="26174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м. Лебедин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97" marR="5197" marT="519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302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97" marR="5197" marT="519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97" marR="5197" marT="519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97" marR="5197" marT="519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97" marR="5197" marT="519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97" marR="5197" marT="51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97" marR="5197" marT="5197" marB="0" anchor="b"/>
                </a:tc>
                <a:extLst>
                  <a:ext uri="{0D108BD9-81ED-4DB2-BD59-A6C34878D82A}">
                    <a16:rowId xmlns:a16="http://schemas.microsoft.com/office/drawing/2014/main" val="1093961588"/>
                  </a:ext>
                </a:extLst>
              </a:tr>
              <a:tr h="26174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Білопільський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97" marR="5197" marT="519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245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97" marR="5197" marT="519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97" marR="5197" marT="519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97" marR="5197" marT="519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97" marR="5197" marT="519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97" marR="5197" marT="51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97" marR="5197" marT="5197" marB="0" anchor="b"/>
                </a:tc>
                <a:extLst>
                  <a:ext uri="{0D108BD9-81ED-4DB2-BD59-A6C34878D82A}">
                    <a16:rowId xmlns:a16="http://schemas.microsoft.com/office/drawing/2014/main" val="1534368805"/>
                  </a:ext>
                </a:extLst>
              </a:tr>
              <a:tr h="26174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Краснопільський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97" marR="5197" marT="519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139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97" marR="5197" marT="519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97" marR="5197" marT="519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97" marR="5197" marT="519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97" marR="5197" marT="519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97" marR="5197" marT="51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97" marR="5197" marT="5197" marB="0" anchor="b"/>
                </a:tc>
                <a:extLst>
                  <a:ext uri="{0D108BD9-81ED-4DB2-BD59-A6C34878D82A}">
                    <a16:rowId xmlns:a16="http://schemas.microsoft.com/office/drawing/2014/main" val="2476832954"/>
                  </a:ext>
                </a:extLst>
              </a:tr>
              <a:tr h="26174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Лебединський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97" marR="5197" marT="519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117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97" marR="5197" marT="519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97" marR="5197" marT="519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97" marR="5197" marT="519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97" marR="5197" marT="519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97" marR="5197" marT="51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97" marR="5197" marT="5197" marB="0" anchor="b"/>
                </a:tc>
                <a:extLst>
                  <a:ext uri="{0D108BD9-81ED-4DB2-BD59-A6C34878D82A}">
                    <a16:rowId xmlns:a16="http://schemas.microsoft.com/office/drawing/2014/main" val="3034792686"/>
                  </a:ext>
                </a:extLst>
              </a:tr>
              <a:tr h="26174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Сумський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97" marR="5197" marT="519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262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97" marR="5197" marT="519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97" marR="5197" marT="519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97" marR="5197" marT="519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97" marR="5197" marT="519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97" marR="5197" marT="51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97" marR="5197" marT="5197" marB="0" anchor="b"/>
                </a:tc>
                <a:extLst>
                  <a:ext uri="{0D108BD9-81ED-4DB2-BD59-A6C34878D82A}">
                    <a16:rowId xmlns:a16="http://schemas.microsoft.com/office/drawing/2014/main" val="896120668"/>
                  </a:ext>
                </a:extLst>
              </a:tr>
              <a:tr h="26174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97" marR="5197" marT="51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</a:rPr>
                        <a:t>ВСЬОГО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97" marR="5197" marT="519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4383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97" marR="5197" marT="519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292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97" marR="5197" marT="519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20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97" marR="5197" marT="519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339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97" marR="5197" marT="519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21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97" marR="5197" marT="519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вистачає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97" marR="5197" marT="5197" marB="0" anchor="b"/>
                </a:tc>
                <a:extLst>
                  <a:ext uri="{0D108BD9-81ED-4DB2-BD59-A6C34878D82A}">
                    <a16:rowId xmlns:a16="http://schemas.microsoft.com/office/drawing/2014/main" val="154769314"/>
                  </a:ext>
                </a:extLst>
              </a:tr>
              <a:tr h="26174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97" marR="5197" marT="519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97" marR="5197" marT="519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97" marR="5197" marT="519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97" marR="5197" marT="519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97" marR="5197" marT="519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97" marR="5197" marT="519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97" marR="5197" marT="51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97" marR="5197" marT="5197" marB="0" anchor="b"/>
                </a:tc>
                <a:extLst>
                  <a:ext uri="{0D108BD9-81ED-4DB2-BD59-A6C34878D82A}">
                    <a16:rowId xmlns:a16="http://schemas.microsoft.com/office/drawing/2014/main" val="2651049067"/>
                  </a:ext>
                </a:extLst>
              </a:tr>
              <a:tr h="26174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м. Глухів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97" marR="5197" marT="519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м. Глухів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97" marR="5197" marT="519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454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97" marR="5197" marT="519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97" marR="5197" marT="519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97" marR="5197" marT="519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97" marR="5197" marT="519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97" marR="5197" marT="51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97" marR="5197" marT="5197" marB="0" anchor="b"/>
                </a:tc>
                <a:extLst>
                  <a:ext uri="{0D108BD9-81ED-4DB2-BD59-A6C34878D82A}">
                    <a16:rowId xmlns:a16="http://schemas.microsoft.com/office/drawing/2014/main" val="3570489584"/>
                  </a:ext>
                </a:extLst>
              </a:tr>
              <a:tr h="26174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Глухівський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97" marR="5197" marT="519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74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97" marR="5197" marT="519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97" marR="5197" marT="519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97" marR="5197" marT="519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97" marR="5197" marT="519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97" marR="5197" marT="51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97" marR="5197" marT="5197" marB="0" anchor="b"/>
                </a:tc>
                <a:extLst>
                  <a:ext uri="{0D108BD9-81ED-4DB2-BD59-A6C34878D82A}">
                    <a16:rowId xmlns:a16="http://schemas.microsoft.com/office/drawing/2014/main" val="2790402093"/>
                  </a:ext>
                </a:extLst>
              </a:tr>
              <a:tr h="26174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97" marR="5197" marT="5197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</a:rPr>
                        <a:t>ВСЬОГО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97" marR="5197" marT="519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584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97" marR="5197" marT="519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39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97" marR="5197" marT="519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3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97" marR="5197" marT="519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73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97" marR="5197" marT="519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5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97" marR="5197" marT="5197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вистачає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97" marR="5197" marT="5197" marB="0" anchor="ctr"/>
                </a:tc>
                <a:extLst>
                  <a:ext uri="{0D108BD9-81ED-4DB2-BD59-A6C34878D82A}">
                    <a16:rowId xmlns:a16="http://schemas.microsoft.com/office/drawing/2014/main" val="2083765725"/>
                  </a:ext>
                </a:extLst>
              </a:tr>
              <a:tr h="26174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97" marR="5197" marT="519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97" marR="5197" marT="519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97" marR="5197" marT="519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97" marR="5197" marT="519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97" marR="5197" marT="519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97" marR="5197" marT="519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97" marR="5197" marT="51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97" marR="5197" marT="5197" marB="0" anchor="b"/>
                </a:tc>
                <a:extLst>
                  <a:ext uri="{0D108BD9-81ED-4DB2-BD59-A6C34878D82A}">
                    <a16:rowId xmlns:a16="http://schemas.microsoft.com/office/drawing/2014/main" val="265349908"/>
                  </a:ext>
                </a:extLst>
              </a:tr>
              <a:tr h="261743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м. Конотоп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97" marR="5197" marT="519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м.Конотоп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97" marR="5197" marT="519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755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97" marR="5197" marT="519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97" marR="5197" marT="519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97" marR="5197" marT="519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97" marR="5197" marT="519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97" marR="5197" marT="51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97" marR="5197" marT="5197" marB="0" anchor="b"/>
                </a:tc>
                <a:extLst>
                  <a:ext uri="{0D108BD9-81ED-4DB2-BD59-A6C34878D82A}">
                    <a16:rowId xmlns:a16="http://schemas.microsoft.com/office/drawing/2014/main" val="348578073"/>
                  </a:ext>
                </a:extLst>
              </a:tr>
              <a:tr h="26174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Буринський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97" marR="5197" marT="519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140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97" marR="5197" marT="519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97" marR="5197" marT="519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97" marR="5197" marT="519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97" marR="5197" marT="519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97" marR="5197" marT="51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97" marR="5197" marT="5197" marB="0" anchor="b"/>
                </a:tc>
                <a:extLst>
                  <a:ext uri="{0D108BD9-81ED-4DB2-BD59-A6C34878D82A}">
                    <a16:rowId xmlns:a16="http://schemas.microsoft.com/office/drawing/2014/main" val="352528853"/>
                  </a:ext>
                </a:extLst>
              </a:tr>
              <a:tr h="26174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Конотопський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97" marR="5197" marT="519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81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97" marR="5197" marT="519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97" marR="5197" marT="519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97" marR="5197" marT="519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97" marR="5197" marT="519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97" marR="5197" marT="51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97" marR="5197" marT="5197" marB="0" anchor="b"/>
                </a:tc>
                <a:extLst>
                  <a:ext uri="{0D108BD9-81ED-4DB2-BD59-A6C34878D82A}">
                    <a16:rowId xmlns:a16="http://schemas.microsoft.com/office/drawing/2014/main" val="785167810"/>
                  </a:ext>
                </a:extLst>
              </a:tr>
              <a:tr h="26174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Кролевецький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97" marR="5197" marT="519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268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97" marR="5197" marT="519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97" marR="5197" marT="519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97" marR="5197" marT="519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97" marR="5197" marT="519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97" marR="5197" marT="51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97" marR="5197" marT="5197" marB="0" anchor="b"/>
                </a:tc>
                <a:extLst>
                  <a:ext uri="{0D108BD9-81ED-4DB2-BD59-A6C34878D82A}">
                    <a16:rowId xmlns:a16="http://schemas.microsoft.com/office/drawing/2014/main" val="2230707141"/>
                  </a:ext>
                </a:extLst>
              </a:tr>
              <a:tr h="26174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Путивльський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97" marR="5197" marT="5197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258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97" marR="5197" marT="519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97" marR="5197" marT="519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97" marR="5197" marT="519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97" marR="5197" marT="519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97" marR="5197" marT="519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 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197" marR="5197" marT="5197" marB="0" anchor="b"/>
                </a:tc>
                <a:extLst>
                  <a:ext uri="{0D108BD9-81ED-4DB2-BD59-A6C34878D82A}">
                    <a16:rowId xmlns:a16="http://schemas.microsoft.com/office/drawing/2014/main" val="2582924586"/>
                  </a:ext>
                </a:extLst>
              </a:tr>
              <a:tr h="88228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97" marR="5197" marT="5197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</a:rPr>
                        <a:t>ВСЬОГО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97" marR="5197" marT="519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1705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97" marR="5197" marT="519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114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97" marR="5197" marT="519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8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97" marR="5197" marT="5197" marB="0" anchor="b">
                    <a:solidFill>
                      <a:srgbClr val="FF696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125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97" marR="5197" marT="519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7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97" marR="5197" marT="5197" marB="0" anchor="b">
                    <a:solidFill>
                      <a:srgbClr val="FF696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необхідно</a:t>
                      </a:r>
                      <a:r>
                        <a:rPr lang="ru-RU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1 ЗО (установи в </a:t>
                      </a:r>
                      <a:r>
                        <a:rPr lang="ru-RU" sz="12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окрузі</a:t>
                      </a:r>
                      <a:r>
                        <a:rPr lang="ru-RU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наявні</a:t>
                      </a:r>
                      <a:r>
                        <a:rPr lang="ru-RU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ru-RU" sz="12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необхідно</a:t>
                      </a:r>
                      <a:r>
                        <a:rPr lang="ru-RU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їх</a:t>
                      </a:r>
                      <a:r>
                        <a:rPr lang="ru-RU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визначити</a:t>
                      </a:r>
                      <a:r>
                        <a:rPr lang="ru-RU" sz="12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marL="5197" marR="5197" marT="5197" marB="0" anchor="b">
                    <a:solidFill>
                      <a:srgbClr val="FF696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57056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44417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 rot="16200000">
            <a:off x="-3167390" y="3167390"/>
            <a:ext cx="6858000" cy="523220"/>
          </a:xfrm>
          <a:prstGeom prst="rect">
            <a:avLst/>
          </a:prstGeom>
          <a:solidFill>
            <a:srgbClr val="F24E5E"/>
          </a:solidFill>
        </p:spPr>
        <p:txBody>
          <a:bodyPr wrap="square">
            <a:spAutoFit/>
          </a:bodyPr>
          <a:lstStyle/>
          <a:p>
            <a:pPr marL="447675" algn="ctr"/>
            <a:r>
              <a:rPr lang="uk-UA" sz="2800" dirty="0">
                <a:solidFill>
                  <a:schemeClr val="bg1"/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УКРАЇНСЬКА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5441811"/>
              </p:ext>
            </p:extLst>
          </p:nvPr>
        </p:nvGraphicFramePr>
        <p:xfrm>
          <a:off x="831228" y="204972"/>
          <a:ext cx="11036720" cy="6407585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1944724">
                  <a:extLst>
                    <a:ext uri="{9D8B030D-6E8A-4147-A177-3AD203B41FA5}">
                      <a16:colId xmlns:a16="http://schemas.microsoft.com/office/drawing/2014/main" val="2502699538"/>
                    </a:ext>
                  </a:extLst>
                </a:gridCol>
                <a:gridCol w="1944724">
                  <a:extLst>
                    <a:ext uri="{9D8B030D-6E8A-4147-A177-3AD203B41FA5}">
                      <a16:colId xmlns:a16="http://schemas.microsoft.com/office/drawing/2014/main" val="1093439792"/>
                    </a:ext>
                  </a:extLst>
                </a:gridCol>
                <a:gridCol w="1229995">
                  <a:extLst>
                    <a:ext uri="{9D8B030D-6E8A-4147-A177-3AD203B41FA5}">
                      <a16:colId xmlns:a16="http://schemas.microsoft.com/office/drawing/2014/main" val="1923254291"/>
                    </a:ext>
                  </a:extLst>
                </a:gridCol>
                <a:gridCol w="1279861">
                  <a:extLst>
                    <a:ext uri="{9D8B030D-6E8A-4147-A177-3AD203B41FA5}">
                      <a16:colId xmlns:a16="http://schemas.microsoft.com/office/drawing/2014/main" val="3684739306"/>
                    </a:ext>
                  </a:extLst>
                </a:gridCol>
                <a:gridCol w="1063780">
                  <a:extLst>
                    <a:ext uri="{9D8B030D-6E8A-4147-A177-3AD203B41FA5}">
                      <a16:colId xmlns:a16="http://schemas.microsoft.com/office/drawing/2014/main" val="579342244"/>
                    </a:ext>
                  </a:extLst>
                </a:gridCol>
                <a:gridCol w="1119195">
                  <a:extLst>
                    <a:ext uri="{9D8B030D-6E8A-4147-A177-3AD203B41FA5}">
                      <a16:colId xmlns:a16="http://schemas.microsoft.com/office/drawing/2014/main" val="3900398262"/>
                    </a:ext>
                  </a:extLst>
                </a:gridCol>
                <a:gridCol w="1106906">
                  <a:extLst>
                    <a:ext uri="{9D8B030D-6E8A-4147-A177-3AD203B41FA5}">
                      <a16:colId xmlns:a16="http://schemas.microsoft.com/office/drawing/2014/main" val="293448609"/>
                    </a:ext>
                  </a:extLst>
                </a:gridCol>
                <a:gridCol w="1347535">
                  <a:extLst>
                    <a:ext uri="{9D8B030D-6E8A-4147-A177-3AD203B41FA5}">
                      <a16:colId xmlns:a16="http://schemas.microsoft.com/office/drawing/2014/main" val="1934060827"/>
                    </a:ext>
                  </a:extLst>
                </a:gridCol>
              </a:tblGrid>
              <a:tr h="101413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Округ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90" marR="4990" marT="49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Закріплені райони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90" marR="4990" marT="499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Проект </a:t>
                      </a:r>
                      <a:r>
                        <a:rPr lang="ru-RU" sz="1400" u="none" strike="noStrike" dirty="0" err="1">
                          <a:effectLst/>
                        </a:rPr>
                        <a:t>Кількість</a:t>
                      </a:r>
                      <a:r>
                        <a:rPr lang="ru-RU" sz="1400" u="none" strike="noStrike" dirty="0">
                          <a:effectLst/>
                        </a:rPr>
                        <a:t> </a:t>
                      </a:r>
                      <a:r>
                        <a:rPr lang="ru-RU" sz="1400" u="none" strike="noStrike" dirty="0" err="1">
                          <a:effectLst/>
                        </a:rPr>
                        <a:t>учасників</a:t>
                      </a:r>
                      <a:r>
                        <a:rPr lang="ru-RU" sz="1400" u="none" strike="noStrike" dirty="0">
                          <a:effectLst/>
                        </a:rPr>
                        <a:t> 2021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65" marR="4565" marT="45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Проект</a:t>
                      </a:r>
                    </a:p>
                    <a:p>
                      <a:pPr algn="ctr" fontAlgn="ctr"/>
                      <a:r>
                        <a:rPr lang="ru-RU" sz="1400" u="none" strike="noStrike" dirty="0" err="1">
                          <a:effectLst/>
                        </a:rPr>
                        <a:t>Кількість</a:t>
                      </a:r>
                      <a:r>
                        <a:rPr lang="ru-RU" sz="1400" u="none" strike="noStrike" dirty="0">
                          <a:effectLst/>
                        </a:rPr>
                        <a:t> </a:t>
                      </a:r>
                      <a:r>
                        <a:rPr lang="ru-RU" sz="1400" u="none" strike="noStrike" dirty="0" err="1">
                          <a:effectLst/>
                        </a:rPr>
                        <a:t>аудиторій</a:t>
                      </a:r>
                      <a:r>
                        <a:rPr lang="ru-RU" sz="1400" u="none" strike="noStrike" dirty="0">
                          <a:effectLst/>
                        </a:rPr>
                        <a:t>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65" marR="4565" marT="45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Проект</a:t>
                      </a:r>
                    </a:p>
                    <a:p>
                      <a:pPr algn="ctr" fontAlgn="ctr"/>
                      <a:r>
                        <a:rPr lang="ru-RU" sz="1400" u="none" strike="noStrike" dirty="0" err="1">
                          <a:effectLst/>
                        </a:rPr>
                        <a:t>Кількість</a:t>
                      </a:r>
                      <a:r>
                        <a:rPr lang="ru-RU" sz="1400" u="none" strike="noStrike" dirty="0">
                          <a:effectLst/>
                        </a:rPr>
                        <a:t> ПТ </a:t>
                      </a:r>
                    </a:p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по 225 </a:t>
                      </a:r>
                      <a:r>
                        <a:rPr lang="ru-RU" sz="1400" u="none" strike="noStrike" dirty="0" err="1">
                          <a:effectLst/>
                        </a:rPr>
                        <a:t>осіб</a:t>
                      </a:r>
                      <a:r>
                        <a:rPr lang="ru-RU" sz="1400" u="none" strike="noStrike" dirty="0">
                          <a:effectLst/>
                        </a:rPr>
                        <a:t> </a:t>
                      </a:r>
                    </a:p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(по 15 </a:t>
                      </a:r>
                      <a:r>
                        <a:rPr lang="ru-RU" sz="1400" u="none" strike="noStrike" dirty="0" err="1">
                          <a:effectLst/>
                        </a:rPr>
                        <a:t>ауд</a:t>
                      </a:r>
                      <a:r>
                        <a:rPr lang="ru-RU" sz="1400" u="none" strike="noStrike" dirty="0">
                          <a:effectLst/>
                        </a:rPr>
                        <a:t>)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65" marR="4565" marT="45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Факт</a:t>
                      </a:r>
                    </a:p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Максимальна </a:t>
                      </a:r>
                      <a:r>
                        <a:rPr lang="ru-RU" sz="1400" u="none" strike="noStrike" dirty="0" err="1">
                          <a:effectLst/>
                        </a:rPr>
                        <a:t>кількість</a:t>
                      </a:r>
                      <a:r>
                        <a:rPr lang="ru-RU" sz="1400" u="none" strike="noStrike" dirty="0">
                          <a:effectLst/>
                        </a:rPr>
                        <a:t> </a:t>
                      </a:r>
                      <a:r>
                        <a:rPr lang="ru-RU" sz="1400" u="none" strike="noStrike" dirty="0" err="1">
                          <a:effectLst/>
                        </a:rPr>
                        <a:t>аудиторій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65" marR="4565" marT="45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Факт</a:t>
                      </a:r>
                    </a:p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Максимальна </a:t>
                      </a:r>
                      <a:r>
                        <a:rPr lang="ru-RU" sz="1400" u="none" strike="noStrike" dirty="0" err="1">
                          <a:effectLst/>
                        </a:rPr>
                        <a:t>кількість</a:t>
                      </a:r>
                      <a:r>
                        <a:rPr lang="ru-RU" sz="1400" u="none" strike="noStrike" dirty="0">
                          <a:effectLst/>
                        </a:rPr>
                        <a:t> ПТ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65" marR="4565" marT="45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err="1">
                          <a:effectLst/>
                        </a:rPr>
                        <a:t>Необхідний</a:t>
                      </a:r>
                      <a:r>
                        <a:rPr lang="ru-RU" sz="1400" u="none" strike="noStrike" baseline="0" dirty="0">
                          <a:effectLst/>
                        </a:rPr>
                        <a:t> резерв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65" marR="4565" marT="4565" marB="0" anchor="ctr"/>
                </a:tc>
                <a:extLst>
                  <a:ext uri="{0D108BD9-81ED-4DB2-BD59-A6C34878D82A}">
                    <a16:rowId xmlns:a16="http://schemas.microsoft.com/office/drawing/2014/main" val="251885906"/>
                  </a:ext>
                </a:extLst>
              </a:tr>
              <a:tr h="257954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м. Охтирка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90" marR="4990" marT="499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м. Охтирка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90" marR="4990" marT="499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409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90" marR="4990" marT="499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90" marR="4990" marT="499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90" marR="4990" marT="499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90" marR="4990" marT="499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90" marR="4990" marT="499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90" marR="4990" marT="4990" marB="0" anchor="b"/>
                </a:tc>
                <a:extLst>
                  <a:ext uri="{0D108BD9-81ED-4DB2-BD59-A6C34878D82A}">
                    <a16:rowId xmlns:a16="http://schemas.microsoft.com/office/drawing/2014/main" val="1679101243"/>
                  </a:ext>
                </a:extLst>
              </a:tr>
              <a:tr h="25795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Охтирський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90" marR="4990" marT="499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93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90" marR="4990" marT="499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90" marR="4990" marT="499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90" marR="4990" marT="499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90" marR="4990" marT="499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90" marR="4990" marT="499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90" marR="4990" marT="4990" marB="0" anchor="b"/>
                </a:tc>
                <a:extLst>
                  <a:ext uri="{0D108BD9-81ED-4DB2-BD59-A6C34878D82A}">
                    <a16:rowId xmlns:a16="http://schemas.microsoft.com/office/drawing/2014/main" val="267914713"/>
                  </a:ext>
                </a:extLst>
              </a:tr>
              <a:tr h="25795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Великописарівський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90" marR="4990" marT="499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84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90" marR="4990" marT="499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90" marR="4990" marT="499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90" marR="4990" marT="499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90" marR="4990" marT="499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90" marR="4990" marT="499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90" marR="4990" marT="4990" marB="0" anchor="b"/>
                </a:tc>
                <a:extLst>
                  <a:ext uri="{0D108BD9-81ED-4DB2-BD59-A6C34878D82A}">
                    <a16:rowId xmlns:a16="http://schemas.microsoft.com/office/drawing/2014/main" val="1543757508"/>
                  </a:ext>
                </a:extLst>
              </a:tr>
              <a:tr h="25795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Тростянецький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90" marR="4990" marT="499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196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90" marR="4990" marT="499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90" marR="4990" marT="499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90" marR="4990" marT="499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90" marR="4990" marT="499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90" marR="4990" marT="499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90" marR="4990" marT="4990" marB="0" anchor="b"/>
                </a:tc>
                <a:extLst>
                  <a:ext uri="{0D108BD9-81ED-4DB2-BD59-A6C34878D82A}">
                    <a16:rowId xmlns:a16="http://schemas.microsoft.com/office/drawing/2014/main" val="1927998007"/>
                  </a:ext>
                </a:extLst>
              </a:tr>
              <a:tr h="257954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90" marR="4990" marT="49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</a:rPr>
                        <a:t>ВСЬОГО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90" marR="4990" marT="499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933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90" marR="4990" marT="499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62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90" marR="4990" marT="499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4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90" marR="4990" marT="499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79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90" marR="4990" marT="499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5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90" marR="4990" marT="499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вистачає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90" marR="4990" marT="4990" marB="0" anchor="b"/>
                </a:tc>
                <a:extLst>
                  <a:ext uri="{0D108BD9-81ED-4DB2-BD59-A6C34878D82A}">
                    <a16:rowId xmlns:a16="http://schemas.microsoft.com/office/drawing/2014/main" val="2352196048"/>
                  </a:ext>
                </a:extLst>
              </a:tr>
              <a:tr h="25795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90" marR="4990" marT="499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90" marR="4990" marT="499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90" marR="4990" marT="499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90" marR="4990" marT="499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90" marR="4990" marT="499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90" marR="4990" marT="499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90" marR="4990" marT="499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90" marR="4990" marT="4990" marB="0" anchor="b"/>
                </a:tc>
                <a:extLst>
                  <a:ext uri="{0D108BD9-81ED-4DB2-BD59-A6C34878D82A}">
                    <a16:rowId xmlns:a16="http://schemas.microsoft.com/office/drawing/2014/main" val="648263970"/>
                  </a:ext>
                </a:extLst>
              </a:tr>
              <a:tr h="257954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м. Ромни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90" marR="4990" marT="499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м. Ромни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90" marR="4990" marT="499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525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90" marR="4990" marT="499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90" marR="4990" marT="499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90" marR="4990" marT="499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90" marR="4990" marT="499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90" marR="4990" marT="499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90" marR="4990" marT="4990" marB="0" anchor="b"/>
                </a:tc>
                <a:extLst>
                  <a:ext uri="{0D108BD9-81ED-4DB2-BD59-A6C34878D82A}">
                    <a16:rowId xmlns:a16="http://schemas.microsoft.com/office/drawing/2014/main" val="2875865958"/>
                  </a:ext>
                </a:extLst>
              </a:tr>
              <a:tr h="25795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Липоводолинський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90" marR="4990" marT="499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98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90" marR="4990" marT="499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90" marR="4990" marT="499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90" marR="4990" marT="499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90" marR="4990" marT="499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90" marR="4990" marT="499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90" marR="4990" marT="4990" marB="0" anchor="b"/>
                </a:tc>
                <a:extLst>
                  <a:ext uri="{0D108BD9-81ED-4DB2-BD59-A6C34878D82A}">
                    <a16:rowId xmlns:a16="http://schemas.microsoft.com/office/drawing/2014/main" val="3758738739"/>
                  </a:ext>
                </a:extLst>
              </a:tr>
              <a:tr h="25795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Роменський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90" marR="4990" marT="499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151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90" marR="4990" marT="499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90" marR="4990" marT="499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90" marR="4990" marT="499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90" marR="4990" marT="499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90" marR="4990" marT="499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90" marR="4990" marT="4990" marB="0" anchor="b"/>
                </a:tc>
                <a:extLst>
                  <a:ext uri="{0D108BD9-81ED-4DB2-BD59-A6C34878D82A}">
                    <a16:rowId xmlns:a16="http://schemas.microsoft.com/office/drawing/2014/main" val="2634623873"/>
                  </a:ext>
                </a:extLst>
              </a:tr>
              <a:tr h="25795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Недригайлівський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90" marR="4990" marT="499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110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90" marR="4990" marT="499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90" marR="4990" marT="499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90" marR="4990" marT="499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90" marR="4990" marT="499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90" marR="4990" marT="499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90" marR="4990" marT="4990" marB="0" anchor="b"/>
                </a:tc>
                <a:extLst>
                  <a:ext uri="{0D108BD9-81ED-4DB2-BD59-A6C34878D82A}">
                    <a16:rowId xmlns:a16="http://schemas.microsoft.com/office/drawing/2014/main" val="3907125487"/>
                  </a:ext>
                </a:extLst>
              </a:tr>
              <a:tr h="126619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90" marR="4990" marT="49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</a:rPr>
                        <a:t>ВСЬОГО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90" marR="4990" marT="499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1004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90" marR="4990" marT="499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67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90" marR="4990" marT="499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90" marR="4990" marT="4990" marB="0" anchor="b">
                    <a:solidFill>
                      <a:srgbClr val="FF696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77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90" marR="4990" marT="499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4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90" marR="4990" marT="4990" marB="0" anchor="b">
                    <a:solidFill>
                      <a:srgbClr val="FF696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err="1">
                          <a:effectLst/>
                        </a:rPr>
                        <a:t>необхідно</a:t>
                      </a:r>
                      <a:r>
                        <a:rPr lang="ru-RU" sz="1400" u="none" strike="noStrike" dirty="0">
                          <a:effectLst/>
                        </a:rPr>
                        <a:t> 1 ЗО   (установи в </a:t>
                      </a:r>
                      <a:r>
                        <a:rPr lang="ru-RU" sz="1400" u="none" strike="noStrike" dirty="0" err="1">
                          <a:effectLst/>
                        </a:rPr>
                        <a:t>окрузі</a:t>
                      </a:r>
                      <a:r>
                        <a:rPr lang="ru-RU" sz="1400" u="none" strike="noStrike" dirty="0">
                          <a:effectLst/>
                        </a:rPr>
                        <a:t> </a:t>
                      </a:r>
                      <a:r>
                        <a:rPr lang="ru-RU" sz="1400" u="none" strike="noStrike" dirty="0" err="1">
                          <a:effectLst/>
                        </a:rPr>
                        <a:t>наявні</a:t>
                      </a:r>
                      <a:r>
                        <a:rPr lang="ru-RU" sz="1400" u="none" strike="noStrike" dirty="0">
                          <a:effectLst/>
                        </a:rPr>
                        <a:t>, </a:t>
                      </a:r>
                      <a:r>
                        <a:rPr lang="ru-RU" sz="1400" u="none" strike="noStrike" dirty="0" err="1">
                          <a:effectLst/>
                        </a:rPr>
                        <a:t>необхідно</a:t>
                      </a:r>
                      <a:r>
                        <a:rPr lang="ru-RU" sz="1400" u="none" strike="noStrike" dirty="0">
                          <a:effectLst/>
                        </a:rPr>
                        <a:t> </a:t>
                      </a:r>
                      <a:r>
                        <a:rPr lang="ru-RU" sz="1400" u="none" strike="noStrike" dirty="0" err="1">
                          <a:effectLst/>
                        </a:rPr>
                        <a:t>їх</a:t>
                      </a:r>
                      <a:r>
                        <a:rPr lang="ru-RU" sz="1400" u="none" strike="noStrike" dirty="0">
                          <a:effectLst/>
                        </a:rPr>
                        <a:t> </a:t>
                      </a:r>
                      <a:r>
                        <a:rPr lang="ru-RU" sz="1400" u="none" strike="noStrike" dirty="0" err="1">
                          <a:effectLst/>
                        </a:rPr>
                        <a:t>визначити</a:t>
                      </a:r>
                      <a:r>
                        <a:rPr lang="ru-RU" sz="1400" u="none" strike="noStrike" dirty="0">
                          <a:effectLst/>
                        </a:rPr>
                        <a:t>)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90" marR="4990" marT="4990" marB="0" anchor="b">
                    <a:solidFill>
                      <a:srgbClr val="FF696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8639792"/>
                  </a:ext>
                </a:extLst>
              </a:tr>
              <a:tr h="25795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90" marR="4990" marT="499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90" marR="4990" marT="499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90" marR="4990" marT="499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90" marR="4990" marT="499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90" marR="4990" marT="499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90" marR="4990" marT="499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90" marR="4990" marT="499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90" marR="4990" marT="4990" marB="0" anchor="b"/>
                </a:tc>
                <a:extLst>
                  <a:ext uri="{0D108BD9-81ED-4DB2-BD59-A6C34878D82A}">
                    <a16:rowId xmlns:a16="http://schemas.microsoft.com/office/drawing/2014/main" val="2799004242"/>
                  </a:ext>
                </a:extLst>
              </a:tr>
              <a:tr h="257954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м. Шостка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90" marR="4990" marT="499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м. Шостка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90" marR="4990" marT="499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682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90" marR="4990" marT="499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90" marR="4990" marT="499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90" marR="4990" marT="499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90" marR="4990" marT="499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90" marR="4990" marT="499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90" marR="4990" marT="4990" marB="0" anchor="b"/>
                </a:tc>
                <a:extLst>
                  <a:ext uri="{0D108BD9-81ED-4DB2-BD59-A6C34878D82A}">
                    <a16:rowId xmlns:a16="http://schemas.microsoft.com/office/drawing/2014/main" val="2634219920"/>
                  </a:ext>
                </a:extLst>
              </a:tr>
              <a:tr h="25795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Середино-Будський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90" marR="4990" marT="499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122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90" marR="4990" marT="499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90" marR="4990" marT="499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90" marR="4990" marT="499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90" marR="4990" marT="499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90" marR="4990" marT="499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90" marR="4990" marT="4990" marB="0" anchor="b"/>
                </a:tc>
                <a:extLst>
                  <a:ext uri="{0D108BD9-81ED-4DB2-BD59-A6C34878D82A}">
                    <a16:rowId xmlns:a16="http://schemas.microsoft.com/office/drawing/2014/main" val="1900771066"/>
                  </a:ext>
                </a:extLst>
              </a:tr>
              <a:tr h="25795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Шосткинський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90" marR="4990" marT="499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57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90" marR="4990" marT="499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90" marR="4990" marT="499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90" marR="4990" marT="499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90" marR="4990" marT="499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90" marR="4990" marT="499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90" marR="4990" marT="4990" marB="0" anchor="b"/>
                </a:tc>
                <a:extLst>
                  <a:ext uri="{0D108BD9-81ED-4DB2-BD59-A6C34878D82A}">
                    <a16:rowId xmlns:a16="http://schemas.microsoft.com/office/drawing/2014/main" val="3033704937"/>
                  </a:ext>
                </a:extLst>
              </a:tr>
              <a:tr h="25795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Ямпільський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90" marR="4990" marT="499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112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90" marR="4990" marT="499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90" marR="4990" marT="499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90" marR="4990" marT="499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90" marR="4990" marT="499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90" marR="4990" marT="499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90" marR="4990" marT="4990" marB="0" anchor="b"/>
                </a:tc>
                <a:extLst>
                  <a:ext uri="{0D108BD9-81ED-4DB2-BD59-A6C34878D82A}">
                    <a16:rowId xmlns:a16="http://schemas.microsoft.com/office/drawing/2014/main" val="2893456607"/>
                  </a:ext>
                </a:extLst>
              </a:tr>
              <a:tr h="257954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90" marR="4990" marT="499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</a:rPr>
                        <a:t>ВСЬОГО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90" marR="4990" marT="499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1126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90" marR="4990" marT="499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75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90" marR="4990" marT="499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90" marR="4990" marT="499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123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90" marR="4990" marT="499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7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90" marR="4990" marT="499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err="1">
                          <a:effectLst/>
                        </a:rPr>
                        <a:t>вистачає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90" marR="4990" marT="4990" marB="0" anchor="b"/>
                </a:tc>
                <a:extLst>
                  <a:ext uri="{0D108BD9-81ED-4DB2-BD59-A6C34878D82A}">
                    <a16:rowId xmlns:a16="http://schemas.microsoft.com/office/drawing/2014/main" val="37133487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03211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 rot="16200000">
            <a:off x="-3167390" y="3167390"/>
            <a:ext cx="6858000" cy="523220"/>
          </a:xfrm>
          <a:prstGeom prst="rect">
            <a:avLst/>
          </a:prstGeom>
          <a:solidFill>
            <a:srgbClr val="F24E5E"/>
          </a:solidFill>
        </p:spPr>
        <p:txBody>
          <a:bodyPr wrap="square">
            <a:spAutoFit/>
          </a:bodyPr>
          <a:lstStyle/>
          <a:p>
            <a:pPr marL="447675" algn="ctr"/>
            <a:r>
              <a:rPr lang="uk-UA" sz="2800" dirty="0">
                <a:solidFill>
                  <a:schemeClr val="bg1"/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АНГЛІЙСЬКА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5134859"/>
              </p:ext>
            </p:extLst>
          </p:nvPr>
        </p:nvGraphicFramePr>
        <p:xfrm>
          <a:off x="671263" y="86492"/>
          <a:ext cx="11276896" cy="6685015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2065010">
                  <a:extLst>
                    <a:ext uri="{9D8B030D-6E8A-4147-A177-3AD203B41FA5}">
                      <a16:colId xmlns:a16="http://schemas.microsoft.com/office/drawing/2014/main" val="959766730"/>
                    </a:ext>
                  </a:extLst>
                </a:gridCol>
                <a:gridCol w="2065010">
                  <a:extLst>
                    <a:ext uri="{9D8B030D-6E8A-4147-A177-3AD203B41FA5}">
                      <a16:colId xmlns:a16="http://schemas.microsoft.com/office/drawing/2014/main" val="673304041"/>
                    </a:ext>
                  </a:extLst>
                </a:gridCol>
                <a:gridCol w="1193835">
                  <a:extLst>
                    <a:ext uri="{9D8B030D-6E8A-4147-A177-3AD203B41FA5}">
                      <a16:colId xmlns:a16="http://schemas.microsoft.com/office/drawing/2014/main" val="1332579247"/>
                    </a:ext>
                  </a:extLst>
                </a:gridCol>
                <a:gridCol w="1242232">
                  <a:extLst>
                    <a:ext uri="{9D8B030D-6E8A-4147-A177-3AD203B41FA5}">
                      <a16:colId xmlns:a16="http://schemas.microsoft.com/office/drawing/2014/main" val="2022097889"/>
                    </a:ext>
                  </a:extLst>
                </a:gridCol>
                <a:gridCol w="1032506">
                  <a:extLst>
                    <a:ext uri="{9D8B030D-6E8A-4147-A177-3AD203B41FA5}">
                      <a16:colId xmlns:a16="http://schemas.microsoft.com/office/drawing/2014/main" val="3384877167"/>
                    </a:ext>
                  </a:extLst>
                </a:gridCol>
                <a:gridCol w="1210912">
                  <a:extLst>
                    <a:ext uri="{9D8B030D-6E8A-4147-A177-3AD203B41FA5}">
                      <a16:colId xmlns:a16="http://schemas.microsoft.com/office/drawing/2014/main" val="3151306737"/>
                    </a:ext>
                  </a:extLst>
                </a:gridCol>
                <a:gridCol w="1097166">
                  <a:extLst>
                    <a:ext uri="{9D8B030D-6E8A-4147-A177-3AD203B41FA5}">
                      <a16:colId xmlns:a16="http://schemas.microsoft.com/office/drawing/2014/main" val="2749801420"/>
                    </a:ext>
                  </a:extLst>
                </a:gridCol>
                <a:gridCol w="1370225">
                  <a:extLst>
                    <a:ext uri="{9D8B030D-6E8A-4147-A177-3AD203B41FA5}">
                      <a16:colId xmlns:a16="http://schemas.microsoft.com/office/drawing/2014/main" val="673492401"/>
                    </a:ext>
                  </a:extLst>
                </a:gridCol>
              </a:tblGrid>
              <a:tr h="89439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Округ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04" marR="4304" marT="43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err="1">
                          <a:effectLst/>
                        </a:rPr>
                        <a:t>Закріплені</a:t>
                      </a:r>
                      <a:r>
                        <a:rPr lang="ru-RU" sz="1400" u="none" strike="noStrike" dirty="0">
                          <a:effectLst/>
                        </a:rPr>
                        <a:t> </a:t>
                      </a:r>
                      <a:r>
                        <a:rPr lang="ru-RU" sz="1400" u="none" strike="noStrike" dirty="0" err="1">
                          <a:effectLst/>
                        </a:rPr>
                        <a:t>райони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04" marR="4304" marT="430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Проект </a:t>
                      </a:r>
                      <a:r>
                        <a:rPr lang="ru-RU" sz="1400" u="none" strike="noStrike" dirty="0" err="1">
                          <a:effectLst/>
                        </a:rPr>
                        <a:t>Кількість</a:t>
                      </a:r>
                      <a:r>
                        <a:rPr lang="ru-RU" sz="1400" u="none" strike="noStrike" dirty="0">
                          <a:effectLst/>
                        </a:rPr>
                        <a:t> </a:t>
                      </a:r>
                      <a:r>
                        <a:rPr lang="ru-RU" sz="1400" u="none" strike="noStrike" dirty="0" err="1">
                          <a:effectLst/>
                        </a:rPr>
                        <a:t>учасників</a:t>
                      </a:r>
                      <a:r>
                        <a:rPr lang="ru-RU" sz="1400" u="none" strike="noStrike" dirty="0">
                          <a:effectLst/>
                        </a:rPr>
                        <a:t> 2021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65" marR="4565" marT="45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Проект</a:t>
                      </a:r>
                    </a:p>
                    <a:p>
                      <a:pPr algn="ctr" fontAlgn="ctr"/>
                      <a:r>
                        <a:rPr lang="ru-RU" sz="1400" u="none" strike="noStrike" dirty="0" err="1">
                          <a:effectLst/>
                        </a:rPr>
                        <a:t>Кількість</a:t>
                      </a:r>
                      <a:r>
                        <a:rPr lang="ru-RU" sz="1400" u="none" strike="noStrike" dirty="0">
                          <a:effectLst/>
                        </a:rPr>
                        <a:t> </a:t>
                      </a:r>
                      <a:r>
                        <a:rPr lang="ru-RU" sz="1400" u="none" strike="noStrike" dirty="0" err="1">
                          <a:effectLst/>
                        </a:rPr>
                        <a:t>аудиторій</a:t>
                      </a:r>
                      <a:r>
                        <a:rPr lang="ru-RU" sz="1400" u="none" strike="noStrike" dirty="0">
                          <a:effectLst/>
                        </a:rPr>
                        <a:t>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65" marR="4565" marT="45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Проект</a:t>
                      </a:r>
                    </a:p>
                    <a:p>
                      <a:pPr algn="ctr" fontAlgn="ctr"/>
                      <a:r>
                        <a:rPr lang="ru-RU" sz="1400" u="none" strike="noStrike" dirty="0" err="1">
                          <a:effectLst/>
                        </a:rPr>
                        <a:t>Кількість</a:t>
                      </a:r>
                      <a:r>
                        <a:rPr lang="ru-RU" sz="1400" u="none" strike="noStrike" dirty="0">
                          <a:effectLst/>
                        </a:rPr>
                        <a:t> ПТ </a:t>
                      </a:r>
                    </a:p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по 225 </a:t>
                      </a:r>
                      <a:r>
                        <a:rPr lang="ru-RU" sz="1400" u="none" strike="noStrike" dirty="0" err="1">
                          <a:effectLst/>
                        </a:rPr>
                        <a:t>осіб</a:t>
                      </a:r>
                      <a:r>
                        <a:rPr lang="ru-RU" sz="1400" u="none" strike="noStrike" dirty="0">
                          <a:effectLst/>
                        </a:rPr>
                        <a:t> </a:t>
                      </a:r>
                    </a:p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(по 15 </a:t>
                      </a:r>
                      <a:r>
                        <a:rPr lang="ru-RU" sz="1400" u="none" strike="noStrike" dirty="0" err="1">
                          <a:effectLst/>
                        </a:rPr>
                        <a:t>ауд</a:t>
                      </a:r>
                      <a:r>
                        <a:rPr lang="ru-RU" sz="1400" u="none" strike="noStrike" dirty="0">
                          <a:effectLst/>
                        </a:rPr>
                        <a:t>)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65" marR="4565" marT="45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Факт</a:t>
                      </a:r>
                    </a:p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Максимальна </a:t>
                      </a:r>
                      <a:r>
                        <a:rPr lang="ru-RU" sz="1400" u="none" strike="noStrike" dirty="0" err="1">
                          <a:effectLst/>
                        </a:rPr>
                        <a:t>кількість</a:t>
                      </a:r>
                      <a:r>
                        <a:rPr lang="ru-RU" sz="1400" u="none" strike="noStrike" dirty="0">
                          <a:effectLst/>
                        </a:rPr>
                        <a:t> </a:t>
                      </a:r>
                      <a:r>
                        <a:rPr lang="ru-RU" sz="1400" u="none" strike="noStrike" dirty="0" err="1">
                          <a:effectLst/>
                        </a:rPr>
                        <a:t>аудиторій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65" marR="4565" marT="45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Факт</a:t>
                      </a:r>
                    </a:p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Максимальна </a:t>
                      </a:r>
                      <a:r>
                        <a:rPr lang="ru-RU" sz="1400" u="none" strike="noStrike" dirty="0" err="1">
                          <a:effectLst/>
                        </a:rPr>
                        <a:t>кількість</a:t>
                      </a:r>
                      <a:r>
                        <a:rPr lang="ru-RU" sz="1400" u="none" strike="noStrike" dirty="0">
                          <a:effectLst/>
                        </a:rPr>
                        <a:t> ПТ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65" marR="4565" marT="45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err="1">
                          <a:effectLst/>
                        </a:rPr>
                        <a:t>Необхідний</a:t>
                      </a:r>
                      <a:r>
                        <a:rPr lang="ru-RU" sz="1400" u="none" strike="noStrike" baseline="0" dirty="0">
                          <a:effectLst/>
                        </a:rPr>
                        <a:t> резерв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65" marR="4565" marT="4565" marB="0" anchor="ctr"/>
                </a:tc>
                <a:extLst>
                  <a:ext uri="{0D108BD9-81ED-4DB2-BD59-A6C34878D82A}">
                    <a16:rowId xmlns:a16="http://schemas.microsoft.com/office/drawing/2014/main" val="178624674"/>
                  </a:ext>
                </a:extLst>
              </a:tr>
              <a:tr h="226895"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м. Суми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04" marR="4304" marT="430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м. Суми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04" marR="4304" marT="430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1439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04" marR="4304" marT="43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04" marR="4304" marT="43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04" marR="4304" marT="43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04" marR="4304" marT="43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04" marR="4304" marT="43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04" marR="4304" marT="4304" marB="0" anchor="b"/>
                </a:tc>
                <a:extLst>
                  <a:ext uri="{0D108BD9-81ED-4DB2-BD59-A6C34878D82A}">
                    <a16:rowId xmlns:a16="http://schemas.microsoft.com/office/drawing/2014/main" val="1625853477"/>
                  </a:ext>
                </a:extLst>
              </a:tr>
              <a:tr h="2268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м. Лебедин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04" marR="4304" marT="430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156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04" marR="4304" marT="43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04" marR="4304" marT="43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04" marR="4304" marT="43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04" marR="4304" marT="43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04" marR="4304" marT="43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04" marR="4304" marT="4304" marB="0" anchor="b"/>
                </a:tc>
                <a:extLst>
                  <a:ext uri="{0D108BD9-81ED-4DB2-BD59-A6C34878D82A}">
                    <a16:rowId xmlns:a16="http://schemas.microsoft.com/office/drawing/2014/main" val="3029704114"/>
                  </a:ext>
                </a:extLst>
              </a:tr>
              <a:tr h="2268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Білопільський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04" marR="4304" marT="430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117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04" marR="4304" marT="43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04" marR="4304" marT="43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04" marR="4304" marT="43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04" marR="4304" marT="43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04" marR="4304" marT="43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04" marR="4304" marT="4304" marB="0" anchor="b"/>
                </a:tc>
                <a:extLst>
                  <a:ext uri="{0D108BD9-81ED-4DB2-BD59-A6C34878D82A}">
                    <a16:rowId xmlns:a16="http://schemas.microsoft.com/office/drawing/2014/main" val="4004393768"/>
                  </a:ext>
                </a:extLst>
              </a:tr>
              <a:tr h="2268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 err="1">
                          <a:effectLst/>
                        </a:rPr>
                        <a:t>Краснопільський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04" marR="4304" marT="430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72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04" marR="4304" marT="43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04" marR="4304" marT="43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04" marR="4304" marT="43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04" marR="4304" marT="43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04" marR="4304" marT="43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04" marR="4304" marT="4304" marB="0" anchor="b"/>
                </a:tc>
                <a:extLst>
                  <a:ext uri="{0D108BD9-81ED-4DB2-BD59-A6C34878D82A}">
                    <a16:rowId xmlns:a16="http://schemas.microsoft.com/office/drawing/2014/main" val="3322263046"/>
                  </a:ext>
                </a:extLst>
              </a:tr>
              <a:tr h="2268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Лебединський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04" marR="4304" marT="430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63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04" marR="4304" marT="43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04" marR="4304" marT="43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04" marR="4304" marT="43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04" marR="4304" marT="43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04" marR="4304" marT="43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04" marR="4304" marT="4304" marB="0" anchor="b"/>
                </a:tc>
                <a:extLst>
                  <a:ext uri="{0D108BD9-81ED-4DB2-BD59-A6C34878D82A}">
                    <a16:rowId xmlns:a16="http://schemas.microsoft.com/office/drawing/2014/main" val="614190475"/>
                  </a:ext>
                </a:extLst>
              </a:tr>
              <a:tr h="2268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Сумський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04" marR="4304" marT="430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114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04" marR="4304" marT="43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04" marR="4304" marT="43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04" marR="4304" marT="43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04" marR="4304" marT="43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04" marR="4304" marT="43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04" marR="4304" marT="4304" marB="0" anchor="b"/>
                </a:tc>
                <a:extLst>
                  <a:ext uri="{0D108BD9-81ED-4DB2-BD59-A6C34878D82A}">
                    <a16:rowId xmlns:a16="http://schemas.microsoft.com/office/drawing/2014/main" val="1377540554"/>
                  </a:ext>
                </a:extLst>
              </a:tr>
              <a:tr h="67171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04" marR="4304" marT="43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</a:rPr>
                        <a:t>ВСЬОГО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04" marR="4304" marT="43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1961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04" marR="4304" marT="43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131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04" marR="4304" marT="4304" marB="0" anchor="b">
                    <a:solidFill>
                      <a:srgbClr val="FF696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9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04" marR="4304" marT="4304" marB="0" anchor="b">
                    <a:solidFill>
                      <a:srgbClr val="FF696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118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04" marR="4304" marT="4304" marB="0" anchor="b">
                    <a:solidFill>
                      <a:srgbClr val="FF696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9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04" marR="4304" marT="4304" marB="0" anchor="b">
                    <a:solidFill>
                      <a:srgbClr val="FF696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 err="1">
                          <a:effectLst/>
                        </a:rPr>
                        <a:t>необхідно</a:t>
                      </a:r>
                      <a:r>
                        <a:rPr lang="ru-RU" sz="1400" u="none" strike="noStrike" dirty="0">
                          <a:effectLst/>
                        </a:rPr>
                        <a:t> 1 ЗО та </a:t>
                      </a:r>
                      <a:r>
                        <a:rPr lang="ru-RU" sz="1400" u="none" strike="noStrike" dirty="0" err="1">
                          <a:effectLst/>
                        </a:rPr>
                        <a:t>дообладнати</a:t>
                      </a:r>
                      <a:r>
                        <a:rPr lang="ru-RU" sz="1400" u="none" strike="noStrike" dirty="0">
                          <a:effectLst/>
                        </a:rPr>
                        <a:t> </a:t>
                      </a:r>
                      <a:r>
                        <a:rPr lang="ru-RU" sz="1400" u="none" strike="noStrike" dirty="0" err="1">
                          <a:effectLst/>
                        </a:rPr>
                        <a:t>технікою</a:t>
                      </a:r>
                      <a:r>
                        <a:rPr lang="ru-RU" sz="1400" u="none" strike="noStrike" dirty="0">
                          <a:effectLst/>
                        </a:rPr>
                        <a:t> 13 ауд.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04" marR="4304" marT="4304" marB="0" anchor="b">
                    <a:solidFill>
                      <a:srgbClr val="FF696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6032598"/>
                  </a:ext>
                </a:extLst>
              </a:tr>
              <a:tr h="22689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04" marR="4304" marT="430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04" marR="4304" marT="430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04" marR="4304" marT="43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04" marR="4304" marT="43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04" marR="4304" marT="43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04" marR="4304" marT="43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04" marR="4304" marT="43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04" marR="4304" marT="4304" marB="0" anchor="b"/>
                </a:tc>
                <a:extLst>
                  <a:ext uri="{0D108BD9-81ED-4DB2-BD59-A6C34878D82A}">
                    <a16:rowId xmlns:a16="http://schemas.microsoft.com/office/drawing/2014/main" val="2989983747"/>
                  </a:ext>
                </a:extLst>
              </a:tr>
              <a:tr h="22689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м. Глухів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04" marR="4304" marT="430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м. Глухів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04" marR="4304" marT="430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243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04" marR="4304" marT="43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04" marR="4304" marT="43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04" marR="4304" marT="43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04" marR="4304" marT="43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04" marR="4304" marT="43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04" marR="4304" marT="4304" marB="0" anchor="b"/>
                </a:tc>
                <a:extLst>
                  <a:ext uri="{0D108BD9-81ED-4DB2-BD59-A6C34878D82A}">
                    <a16:rowId xmlns:a16="http://schemas.microsoft.com/office/drawing/2014/main" val="3326088852"/>
                  </a:ext>
                </a:extLst>
              </a:tr>
              <a:tr h="2268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Глухівський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04" marR="4304" marT="430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40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04" marR="4304" marT="43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04" marR="4304" marT="43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04" marR="4304" marT="43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04" marR="4304" marT="43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04" marR="4304" marT="43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04" marR="4304" marT="4304" marB="0" anchor="b"/>
                </a:tc>
                <a:extLst>
                  <a:ext uri="{0D108BD9-81ED-4DB2-BD59-A6C34878D82A}">
                    <a16:rowId xmlns:a16="http://schemas.microsoft.com/office/drawing/2014/main" val="437627377"/>
                  </a:ext>
                </a:extLst>
              </a:tr>
              <a:tr h="67171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04" marR="4304" marT="4304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</a:rPr>
                        <a:t>ВСЬОГО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04" marR="4304" marT="43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283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04" marR="4304" marT="43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19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04" marR="4304" marT="4304" marB="0" anchor="b">
                    <a:solidFill>
                      <a:srgbClr val="FF696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1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04" marR="4304" marT="43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0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04" marR="4304" marT="43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5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04" marR="4304" marT="43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ПТ та </a:t>
                      </a:r>
                      <a:r>
                        <a:rPr lang="ru-RU" sz="1400" u="none" strike="noStrike" dirty="0" err="1">
                          <a:effectLst/>
                        </a:rPr>
                        <a:t>ауд</a:t>
                      </a:r>
                      <a:r>
                        <a:rPr lang="ru-RU" sz="1400" u="none" strike="noStrike" dirty="0">
                          <a:effectLst/>
                        </a:rPr>
                        <a:t> </a:t>
                      </a:r>
                      <a:r>
                        <a:rPr lang="ru-RU" sz="1400" u="none" strike="noStrike" dirty="0" err="1">
                          <a:effectLst/>
                        </a:rPr>
                        <a:t>вистачає</a:t>
                      </a:r>
                      <a:r>
                        <a:rPr lang="ru-RU" sz="1400" u="none" strike="noStrike" dirty="0">
                          <a:effectLst/>
                        </a:rPr>
                        <a:t>, </a:t>
                      </a:r>
                      <a:r>
                        <a:rPr lang="ru-RU" sz="1400" u="none" strike="noStrike" dirty="0" err="1">
                          <a:effectLst/>
                        </a:rPr>
                        <a:t>питання</a:t>
                      </a:r>
                      <a:r>
                        <a:rPr lang="ru-RU" sz="1400" u="none" strike="noStrike" dirty="0">
                          <a:effectLst/>
                        </a:rPr>
                        <a:t> </a:t>
                      </a:r>
                      <a:r>
                        <a:rPr lang="ru-RU" sz="1400" u="none" strike="noStrike" dirty="0" err="1">
                          <a:effectLst/>
                        </a:rPr>
                        <a:t>щодо</a:t>
                      </a:r>
                      <a:r>
                        <a:rPr lang="ru-RU" sz="1400" u="none" strike="noStrike" dirty="0">
                          <a:effectLst/>
                        </a:rPr>
                        <a:t> </a:t>
                      </a:r>
                      <a:r>
                        <a:rPr lang="ru-RU" sz="1400" u="none" strike="noStrike" dirty="0" err="1">
                          <a:effectLst/>
                        </a:rPr>
                        <a:t>наявності</a:t>
                      </a:r>
                      <a:r>
                        <a:rPr lang="ru-RU" sz="1400" u="none" strike="noStrike" dirty="0">
                          <a:effectLst/>
                        </a:rPr>
                        <a:t> </a:t>
                      </a:r>
                      <a:r>
                        <a:rPr lang="ru-RU" sz="1400" u="none" strike="noStrike" dirty="0" err="1">
                          <a:effectLst/>
                        </a:rPr>
                        <a:t>техніки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04" marR="4304" marT="4304" marB="0" anchor="b">
                    <a:solidFill>
                      <a:srgbClr val="FF696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0547146"/>
                  </a:ext>
                </a:extLst>
              </a:tr>
              <a:tr h="22689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04" marR="4304" marT="4304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04" marR="4304" marT="43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04" marR="4304" marT="43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04" marR="4304" marT="43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04" marR="4304" marT="43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04" marR="4304" marT="43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04" marR="4304" marT="43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04" marR="4304" marT="4304" marB="0" anchor="b"/>
                </a:tc>
                <a:extLst>
                  <a:ext uri="{0D108BD9-81ED-4DB2-BD59-A6C34878D82A}">
                    <a16:rowId xmlns:a16="http://schemas.microsoft.com/office/drawing/2014/main" val="2291824733"/>
                  </a:ext>
                </a:extLst>
              </a:tr>
              <a:tr h="226895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м. Конотоп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04" marR="4304" marT="430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м.Конотоп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04" marR="4304" marT="430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441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04" marR="4304" marT="43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04" marR="4304" marT="43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04" marR="4304" marT="43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04" marR="4304" marT="43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04" marR="4304" marT="43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04" marR="4304" marT="4304" marB="0" anchor="b"/>
                </a:tc>
                <a:extLst>
                  <a:ext uri="{0D108BD9-81ED-4DB2-BD59-A6C34878D82A}">
                    <a16:rowId xmlns:a16="http://schemas.microsoft.com/office/drawing/2014/main" val="482929855"/>
                  </a:ext>
                </a:extLst>
              </a:tr>
              <a:tr h="2268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Буринський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04" marR="4304" marT="430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56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04" marR="4304" marT="43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04" marR="4304" marT="43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04" marR="4304" marT="43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04" marR="4304" marT="43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04" marR="4304" marT="43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04" marR="4304" marT="4304" marB="0" anchor="b"/>
                </a:tc>
                <a:extLst>
                  <a:ext uri="{0D108BD9-81ED-4DB2-BD59-A6C34878D82A}">
                    <a16:rowId xmlns:a16="http://schemas.microsoft.com/office/drawing/2014/main" val="4262279628"/>
                  </a:ext>
                </a:extLst>
              </a:tr>
              <a:tr h="2268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Конотопський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04" marR="4304" marT="430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53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04" marR="4304" marT="43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04" marR="4304" marT="43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04" marR="4304" marT="43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04" marR="4304" marT="43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04" marR="4304" marT="43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04" marR="4304" marT="4304" marB="0" anchor="b"/>
                </a:tc>
                <a:extLst>
                  <a:ext uri="{0D108BD9-81ED-4DB2-BD59-A6C34878D82A}">
                    <a16:rowId xmlns:a16="http://schemas.microsoft.com/office/drawing/2014/main" val="1962687745"/>
                  </a:ext>
                </a:extLst>
              </a:tr>
              <a:tr h="2268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Кролевецький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04" marR="4304" marT="430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107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04" marR="4304" marT="43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04" marR="4304" marT="43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04" marR="4304" marT="43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04" marR="4304" marT="43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04" marR="4304" marT="43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04" marR="4304" marT="4304" marB="0" anchor="b"/>
                </a:tc>
                <a:extLst>
                  <a:ext uri="{0D108BD9-81ED-4DB2-BD59-A6C34878D82A}">
                    <a16:rowId xmlns:a16="http://schemas.microsoft.com/office/drawing/2014/main" val="4174735791"/>
                  </a:ext>
                </a:extLst>
              </a:tr>
              <a:tr h="2268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Путивльський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04" marR="4304" marT="4304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144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04" marR="4304" marT="43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04" marR="4304" marT="43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04" marR="4304" marT="43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04" marR="4304" marT="43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04" marR="4304" marT="430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04" marR="4304" marT="4304" marB="0" anchor="b"/>
                </a:tc>
                <a:extLst>
                  <a:ext uri="{0D108BD9-81ED-4DB2-BD59-A6C34878D82A}">
                    <a16:rowId xmlns:a16="http://schemas.microsoft.com/office/drawing/2014/main" val="545031780"/>
                  </a:ext>
                </a:extLst>
              </a:tr>
              <a:tr h="671711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04" marR="4304" marT="430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</a:rPr>
                        <a:t>ВСЬОГО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04" marR="4304" marT="43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801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04" marR="4304" marT="43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53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04" marR="4304" marT="4304" marB="0" anchor="b">
                    <a:solidFill>
                      <a:srgbClr val="FF696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4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04" marR="4304" marT="43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0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04" marR="4304" marT="43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7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04" marR="4304" marT="430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ПТ та </a:t>
                      </a:r>
                      <a:r>
                        <a:rPr lang="ru-RU" sz="1400" u="none" strike="noStrike" dirty="0" err="1">
                          <a:effectLst/>
                        </a:rPr>
                        <a:t>ауд</a:t>
                      </a:r>
                      <a:r>
                        <a:rPr lang="ru-RU" sz="1400" u="none" strike="noStrike" dirty="0">
                          <a:effectLst/>
                        </a:rPr>
                        <a:t> </a:t>
                      </a:r>
                      <a:r>
                        <a:rPr lang="ru-RU" sz="1400" u="none" strike="noStrike" dirty="0" err="1">
                          <a:effectLst/>
                        </a:rPr>
                        <a:t>вистачає</a:t>
                      </a:r>
                      <a:r>
                        <a:rPr lang="ru-RU" sz="1400" u="none" strike="noStrike" dirty="0">
                          <a:effectLst/>
                        </a:rPr>
                        <a:t>, </a:t>
                      </a:r>
                      <a:r>
                        <a:rPr lang="ru-RU" sz="1400" u="none" strike="noStrike" dirty="0" err="1">
                          <a:effectLst/>
                        </a:rPr>
                        <a:t>питання</a:t>
                      </a:r>
                      <a:r>
                        <a:rPr lang="ru-RU" sz="1400" u="none" strike="noStrike" dirty="0">
                          <a:effectLst/>
                        </a:rPr>
                        <a:t> </a:t>
                      </a:r>
                      <a:r>
                        <a:rPr lang="ru-RU" sz="1400" u="none" strike="noStrike" dirty="0" err="1">
                          <a:effectLst/>
                        </a:rPr>
                        <a:t>щодо</a:t>
                      </a:r>
                      <a:r>
                        <a:rPr lang="ru-RU" sz="1400" u="none" strike="noStrike" dirty="0">
                          <a:effectLst/>
                        </a:rPr>
                        <a:t> </a:t>
                      </a:r>
                      <a:r>
                        <a:rPr lang="ru-RU" sz="1400" u="none" strike="noStrike" dirty="0" err="1">
                          <a:effectLst/>
                        </a:rPr>
                        <a:t>наявності</a:t>
                      </a:r>
                      <a:r>
                        <a:rPr lang="ru-RU" sz="1400" u="none" strike="noStrike" dirty="0">
                          <a:effectLst/>
                        </a:rPr>
                        <a:t> </a:t>
                      </a:r>
                      <a:r>
                        <a:rPr lang="ru-RU" sz="1400" u="none" strike="noStrike" dirty="0" err="1">
                          <a:effectLst/>
                        </a:rPr>
                        <a:t>техніки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304" marR="4304" marT="4304" marB="0" anchor="b">
                    <a:solidFill>
                      <a:srgbClr val="FF696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44594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0240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 rot="16200000">
            <a:off x="-3167390" y="3167390"/>
            <a:ext cx="6858000" cy="523220"/>
          </a:xfrm>
          <a:prstGeom prst="rect">
            <a:avLst/>
          </a:prstGeom>
          <a:solidFill>
            <a:srgbClr val="F24E5E"/>
          </a:solidFill>
        </p:spPr>
        <p:txBody>
          <a:bodyPr wrap="square">
            <a:spAutoFit/>
          </a:bodyPr>
          <a:lstStyle/>
          <a:p>
            <a:pPr marL="447675" algn="ctr"/>
            <a:r>
              <a:rPr lang="uk-UA" sz="2800" dirty="0">
                <a:solidFill>
                  <a:schemeClr val="bg1"/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АНГЛІЙСЬКА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0226114"/>
              </p:ext>
            </p:extLst>
          </p:nvPr>
        </p:nvGraphicFramePr>
        <p:xfrm>
          <a:off x="750835" y="248319"/>
          <a:ext cx="11217645" cy="6514912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2054162">
                  <a:extLst>
                    <a:ext uri="{9D8B030D-6E8A-4147-A177-3AD203B41FA5}">
                      <a16:colId xmlns:a16="http://schemas.microsoft.com/office/drawing/2014/main" val="3734964101"/>
                    </a:ext>
                  </a:extLst>
                </a:gridCol>
                <a:gridCol w="2054162">
                  <a:extLst>
                    <a:ext uri="{9D8B030D-6E8A-4147-A177-3AD203B41FA5}">
                      <a16:colId xmlns:a16="http://schemas.microsoft.com/office/drawing/2014/main" val="4008632846"/>
                    </a:ext>
                  </a:extLst>
                </a:gridCol>
                <a:gridCol w="1187561">
                  <a:extLst>
                    <a:ext uri="{9D8B030D-6E8A-4147-A177-3AD203B41FA5}">
                      <a16:colId xmlns:a16="http://schemas.microsoft.com/office/drawing/2014/main" val="2336499276"/>
                    </a:ext>
                  </a:extLst>
                </a:gridCol>
                <a:gridCol w="1235707">
                  <a:extLst>
                    <a:ext uri="{9D8B030D-6E8A-4147-A177-3AD203B41FA5}">
                      <a16:colId xmlns:a16="http://schemas.microsoft.com/office/drawing/2014/main" val="1689798649"/>
                    </a:ext>
                  </a:extLst>
                </a:gridCol>
                <a:gridCol w="1027080">
                  <a:extLst>
                    <a:ext uri="{9D8B030D-6E8A-4147-A177-3AD203B41FA5}">
                      <a16:colId xmlns:a16="http://schemas.microsoft.com/office/drawing/2014/main" val="3163038130"/>
                    </a:ext>
                  </a:extLst>
                </a:gridCol>
                <a:gridCol w="1141380">
                  <a:extLst>
                    <a:ext uri="{9D8B030D-6E8A-4147-A177-3AD203B41FA5}">
                      <a16:colId xmlns:a16="http://schemas.microsoft.com/office/drawing/2014/main" val="3066936338"/>
                    </a:ext>
                  </a:extLst>
                </a:gridCol>
                <a:gridCol w="1180582">
                  <a:extLst>
                    <a:ext uri="{9D8B030D-6E8A-4147-A177-3AD203B41FA5}">
                      <a16:colId xmlns:a16="http://schemas.microsoft.com/office/drawing/2014/main" val="3664788623"/>
                    </a:ext>
                  </a:extLst>
                </a:gridCol>
                <a:gridCol w="1337011">
                  <a:extLst>
                    <a:ext uri="{9D8B030D-6E8A-4147-A177-3AD203B41FA5}">
                      <a16:colId xmlns:a16="http://schemas.microsoft.com/office/drawing/2014/main" val="2796617444"/>
                    </a:ext>
                  </a:extLst>
                </a:gridCol>
              </a:tblGrid>
              <a:tr h="9957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Округ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6" marR="5066" marT="50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err="1">
                          <a:effectLst/>
                        </a:rPr>
                        <a:t>Закріплені</a:t>
                      </a:r>
                      <a:r>
                        <a:rPr lang="ru-RU" sz="1400" u="none" strike="noStrike" dirty="0">
                          <a:effectLst/>
                        </a:rPr>
                        <a:t> </a:t>
                      </a:r>
                      <a:r>
                        <a:rPr lang="ru-RU" sz="1400" u="none" strike="noStrike" dirty="0" err="1">
                          <a:effectLst/>
                        </a:rPr>
                        <a:t>райони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6" marR="5066" marT="506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Проект </a:t>
                      </a:r>
                      <a:r>
                        <a:rPr lang="ru-RU" sz="1400" u="none" strike="noStrike" dirty="0" err="1">
                          <a:effectLst/>
                        </a:rPr>
                        <a:t>Кількість</a:t>
                      </a:r>
                      <a:r>
                        <a:rPr lang="ru-RU" sz="1400" u="none" strike="noStrike" dirty="0">
                          <a:effectLst/>
                        </a:rPr>
                        <a:t> </a:t>
                      </a:r>
                      <a:r>
                        <a:rPr lang="ru-RU" sz="1400" u="none" strike="noStrike" dirty="0" err="1">
                          <a:effectLst/>
                        </a:rPr>
                        <a:t>учасників</a:t>
                      </a:r>
                      <a:r>
                        <a:rPr lang="ru-RU" sz="1400" u="none" strike="noStrike" dirty="0">
                          <a:effectLst/>
                        </a:rPr>
                        <a:t> 2021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65" marR="4565" marT="45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Проект</a:t>
                      </a:r>
                    </a:p>
                    <a:p>
                      <a:pPr algn="ctr" fontAlgn="ctr"/>
                      <a:r>
                        <a:rPr lang="ru-RU" sz="1400" u="none" strike="noStrike" dirty="0" err="1">
                          <a:effectLst/>
                        </a:rPr>
                        <a:t>Кількість</a:t>
                      </a:r>
                      <a:r>
                        <a:rPr lang="ru-RU" sz="1400" u="none" strike="noStrike" dirty="0">
                          <a:effectLst/>
                        </a:rPr>
                        <a:t> </a:t>
                      </a:r>
                      <a:r>
                        <a:rPr lang="ru-RU" sz="1400" u="none" strike="noStrike" dirty="0" err="1">
                          <a:effectLst/>
                        </a:rPr>
                        <a:t>аудиторій</a:t>
                      </a:r>
                      <a:r>
                        <a:rPr lang="ru-RU" sz="1400" u="none" strike="noStrike" dirty="0">
                          <a:effectLst/>
                        </a:rPr>
                        <a:t>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65" marR="4565" marT="45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Проект</a:t>
                      </a:r>
                    </a:p>
                    <a:p>
                      <a:pPr algn="ctr" fontAlgn="ctr"/>
                      <a:r>
                        <a:rPr lang="ru-RU" sz="1400" u="none" strike="noStrike" dirty="0" err="1">
                          <a:effectLst/>
                        </a:rPr>
                        <a:t>Кількість</a:t>
                      </a:r>
                      <a:r>
                        <a:rPr lang="ru-RU" sz="1400" u="none" strike="noStrike" dirty="0">
                          <a:effectLst/>
                        </a:rPr>
                        <a:t> ПТ </a:t>
                      </a:r>
                    </a:p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по 225 </a:t>
                      </a:r>
                      <a:r>
                        <a:rPr lang="ru-RU" sz="1400" u="none" strike="noStrike" dirty="0" err="1">
                          <a:effectLst/>
                        </a:rPr>
                        <a:t>осіб</a:t>
                      </a:r>
                      <a:r>
                        <a:rPr lang="ru-RU" sz="1400" u="none" strike="noStrike" dirty="0">
                          <a:effectLst/>
                        </a:rPr>
                        <a:t> </a:t>
                      </a:r>
                    </a:p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(по 15 </a:t>
                      </a:r>
                      <a:r>
                        <a:rPr lang="ru-RU" sz="1400" u="none" strike="noStrike" dirty="0" err="1">
                          <a:effectLst/>
                        </a:rPr>
                        <a:t>ауд</a:t>
                      </a:r>
                      <a:r>
                        <a:rPr lang="ru-RU" sz="1400" u="none" strike="noStrike" dirty="0">
                          <a:effectLst/>
                        </a:rPr>
                        <a:t>)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65" marR="4565" marT="45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Факт</a:t>
                      </a:r>
                    </a:p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Максимальна </a:t>
                      </a:r>
                      <a:r>
                        <a:rPr lang="ru-RU" sz="1400" u="none" strike="noStrike" dirty="0" err="1">
                          <a:effectLst/>
                        </a:rPr>
                        <a:t>кількість</a:t>
                      </a:r>
                      <a:r>
                        <a:rPr lang="ru-RU" sz="1400" u="none" strike="noStrike" dirty="0">
                          <a:effectLst/>
                        </a:rPr>
                        <a:t> </a:t>
                      </a:r>
                      <a:r>
                        <a:rPr lang="ru-RU" sz="1400" u="none" strike="noStrike" dirty="0" err="1">
                          <a:effectLst/>
                        </a:rPr>
                        <a:t>аудиторій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65" marR="4565" marT="45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Факт</a:t>
                      </a:r>
                    </a:p>
                    <a:p>
                      <a:pPr algn="ctr" fontAlgn="ctr"/>
                      <a:r>
                        <a:rPr lang="ru-RU" sz="1400" u="none" strike="noStrike" dirty="0">
                          <a:effectLst/>
                        </a:rPr>
                        <a:t>Максимальна </a:t>
                      </a:r>
                      <a:r>
                        <a:rPr lang="ru-RU" sz="1400" u="none" strike="noStrike" dirty="0" err="1">
                          <a:effectLst/>
                        </a:rPr>
                        <a:t>кількість</a:t>
                      </a:r>
                      <a:r>
                        <a:rPr lang="ru-RU" sz="1400" u="none" strike="noStrike" dirty="0">
                          <a:effectLst/>
                        </a:rPr>
                        <a:t> ПТ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65" marR="4565" marT="45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err="1">
                          <a:effectLst/>
                        </a:rPr>
                        <a:t>Необхідний</a:t>
                      </a:r>
                      <a:r>
                        <a:rPr lang="ru-RU" sz="1400" u="none" strike="noStrike" baseline="0" dirty="0">
                          <a:effectLst/>
                        </a:rPr>
                        <a:t> резерв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65" marR="4565" marT="4565" marB="0" anchor="ctr"/>
                </a:tc>
                <a:extLst>
                  <a:ext uri="{0D108BD9-81ED-4DB2-BD59-A6C34878D82A}">
                    <a16:rowId xmlns:a16="http://schemas.microsoft.com/office/drawing/2014/main" val="2280951778"/>
                  </a:ext>
                </a:extLst>
              </a:tr>
              <a:tr h="253480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м. Охтирка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6" marR="5066" marT="506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м. Охтирка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6" marR="5066" marT="506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199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6" marR="5066" marT="506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6" marR="5066" marT="506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6" marR="5066" marT="506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6" marR="5066" marT="506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6" marR="5066" marT="50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66" marR="5066" marT="5066" marB="0" anchor="b"/>
                </a:tc>
                <a:extLst>
                  <a:ext uri="{0D108BD9-81ED-4DB2-BD59-A6C34878D82A}">
                    <a16:rowId xmlns:a16="http://schemas.microsoft.com/office/drawing/2014/main" val="2733340397"/>
                  </a:ext>
                </a:extLst>
              </a:tr>
              <a:tr h="2534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Охтирський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6" marR="5066" marT="506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45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6" marR="5066" marT="506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6" marR="5066" marT="506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6" marR="5066" marT="506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 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6" marR="5066" marT="506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6" marR="5066" marT="50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66" marR="5066" marT="5066" marB="0" anchor="b"/>
                </a:tc>
                <a:extLst>
                  <a:ext uri="{0D108BD9-81ED-4DB2-BD59-A6C34878D82A}">
                    <a16:rowId xmlns:a16="http://schemas.microsoft.com/office/drawing/2014/main" val="699425655"/>
                  </a:ext>
                </a:extLst>
              </a:tr>
              <a:tr h="2534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Великописарівський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6" marR="5066" marT="506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54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6" marR="5066" marT="506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6" marR="5066" marT="506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6" marR="5066" marT="506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6" marR="5066" marT="506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6" marR="5066" marT="50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66" marR="5066" marT="5066" marB="0" anchor="b"/>
                </a:tc>
                <a:extLst>
                  <a:ext uri="{0D108BD9-81ED-4DB2-BD59-A6C34878D82A}">
                    <a16:rowId xmlns:a16="http://schemas.microsoft.com/office/drawing/2014/main" val="3299798387"/>
                  </a:ext>
                </a:extLst>
              </a:tr>
              <a:tr h="2534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Тростянецький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6" marR="5066" marT="506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85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6" marR="5066" marT="506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6" marR="5066" marT="506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6" marR="5066" marT="506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6" marR="5066" marT="506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6" marR="5066" marT="50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66" marR="5066" marT="5066" marB="0" anchor="b"/>
                </a:tc>
                <a:extLst>
                  <a:ext uri="{0D108BD9-81ED-4DB2-BD59-A6C34878D82A}">
                    <a16:rowId xmlns:a16="http://schemas.microsoft.com/office/drawing/2014/main" val="3465889235"/>
                  </a:ext>
                </a:extLst>
              </a:tr>
              <a:tr h="748681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6" marR="5066" marT="506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</a:rPr>
                        <a:t>ВСЬОГО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6" marR="5066" marT="506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383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6" marR="5066" marT="506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26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6" marR="5066" marT="5066" marB="0" anchor="b">
                    <a:solidFill>
                      <a:srgbClr val="FF696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2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6" marR="5066" marT="506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0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6" marR="5066" marT="506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6" marR="5066" marT="506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ПТ та </a:t>
                      </a:r>
                      <a:r>
                        <a:rPr lang="ru-RU" sz="1400" u="none" strike="noStrike" dirty="0" err="1">
                          <a:effectLst/>
                        </a:rPr>
                        <a:t>ауд</a:t>
                      </a:r>
                      <a:r>
                        <a:rPr lang="ru-RU" sz="1400" u="none" strike="noStrike" dirty="0">
                          <a:effectLst/>
                        </a:rPr>
                        <a:t> </a:t>
                      </a:r>
                      <a:r>
                        <a:rPr lang="ru-RU" sz="1400" u="none" strike="noStrike" dirty="0" err="1">
                          <a:effectLst/>
                        </a:rPr>
                        <a:t>вистачає</a:t>
                      </a:r>
                      <a:r>
                        <a:rPr lang="ru-RU" sz="1400" u="none" strike="noStrike" dirty="0">
                          <a:effectLst/>
                        </a:rPr>
                        <a:t>, </a:t>
                      </a:r>
                      <a:r>
                        <a:rPr lang="ru-RU" sz="1400" u="none" strike="noStrike" dirty="0" err="1">
                          <a:effectLst/>
                        </a:rPr>
                        <a:t>питання</a:t>
                      </a:r>
                      <a:r>
                        <a:rPr lang="ru-RU" sz="1400" u="none" strike="noStrike" dirty="0">
                          <a:effectLst/>
                        </a:rPr>
                        <a:t> </a:t>
                      </a:r>
                      <a:r>
                        <a:rPr lang="ru-RU" sz="1400" u="none" strike="noStrike" dirty="0" err="1">
                          <a:effectLst/>
                        </a:rPr>
                        <a:t>щодо</a:t>
                      </a:r>
                      <a:r>
                        <a:rPr lang="ru-RU" sz="1400" u="none" strike="noStrike" dirty="0">
                          <a:effectLst/>
                        </a:rPr>
                        <a:t> </a:t>
                      </a:r>
                      <a:r>
                        <a:rPr lang="ru-RU" sz="1400" u="none" strike="noStrike" dirty="0" err="1">
                          <a:effectLst/>
                        </a:rPr>
                        <a:t>наявності</a:t>
                      </a:r>
                      <a:r>
                        <a:rPr lang="ru-RU" sz="1400" u="none" strike="noStrike" dirty="0">
                          <a:effectLst/>
                        </a:rPr>
                        <a:t> </a:t>
                      </a:r>
                      <a:r>
                        <a:rPr lang="ru-RU" sz="1400" u="none" strike="noStrike" dirty="0" err="1">
                          <a:effectLst/>
                        </a:rPr>
                        <a:t>техніки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6" marR="5066" marT="5066" marB="0" anchor="b">
                    <a:solidFill>
                      <a:srgbClr val="FF696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9160371"/>
                  </a:ext>
                </a:extLst>
              </a:tr>
              <a:tr h="2534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6" marR="5066" marT="506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6" marR="5066" marT="506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6" marR="5066" marT="506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6" marR="5066" marT="506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6" marR="5066" marT="506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6" marR="5066" marT="506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6" marR="5066" marT="50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66" marR="5066" marT="5066" marB="0" anchor="b"/>
                </a:tc>
                <a:extLst>
                  <a:ext uri="{0D108BD9-81ED-4DB2-BD59-A6C34878D82A}">
                    <a16:rowId xmlns:a16="http://schemas.microsoft.com/office/drawing/2014/main" val="2704307294"/>
                  </a:ext>
                </a:extLst>
              </a:tr>
              <a:tr h="253480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м. Ромни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6" marR="5066" marT="506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м. Ромни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6" marR="5066" marT="506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292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6" marR="5066" marT="506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6" marR="5066" marT="506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6" marR="5066" marT="506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6" marR="5066" marT="506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6" marR="5066" marT="50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66" marR="5066" marT="5066" marB="0" anchor="b"/>
                </a:tc>
                <a:extLst>
                  <a:ext uri="{0D108BD9-81ED-4DB2-BD59-A6C34878D82A}">
                    <a16:rowId xmlns:a16="http://schemas.microsoft.com/office/drawing/2014/main" val="1364722509"/>
                  </a:ext>
                </a:extLst>
              </a:tr>
              <a:tr h="2534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Липоводолинський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6" marR="5066" marT="506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34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6" marR="5066" marT="506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6" marR="5066" marT="506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6" marR="5066" marT="506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6" marR="5066" marT="506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6" marR="5066" marT="50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66" marR="5066" marT="5066" marB="0" anchor="b"/>
                </a:tc>
                <a:extLst>
                  <a:ext uri="{0D108BD9-81ED-4DB2-BD59-A6C34878D82A}">
                    <a16:rowId xmlns:a16="http://schemas.microsoft.com/office/drawing/2014/main" val="3673558702"/>
                  </a:ext>
                </a:extLst>
              </a:tr>
              <a:tr h="2534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Роменський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6" marR="5066" marT="506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65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6" marR="5066" marT="506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6" marR="5066" marT="506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6" marR="5066" marT="506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6" marR="5066" marT="506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6" marR="5066" marT="50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66" marR="5066" marT="5066" marB="0" anchor="b"/>
                </a:tc>
                <a:extLst>
                  <a:ext uri="{0D108BD9-81ED-4DB2-BD59-A6C34878D82A}">
                    <a16:rowId xmlns:a16="http://schemas.microsoft.com/office/drawing/2014/main" val="1917552703"/>
                  </a:ext>
                </a:extLst>
              </a:tr>
              <a:tr h="2534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Недригайлівський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6" marR="5066" marT="506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52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6" marR="5066" marT="506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6" marR="5066" marT="506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6" marR="5066" marT="506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6" marR="5066" marT="506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6" marR="5066" marT="50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66" marR="5066" marT="5066" marB="0" anchor="b"/>
                </a:tc>
                <a:extLst>
                  <a:ext uri="{0D108BD9-81ED-4DB2-BD59-A6C34878D82A}">
                    <a16:rowId xmlns:a16="http://schemas.microsoft.com/office/drawing/2014/main" val="3275153301"/>
                  </a:ext>
                </a:extLst>
              </a:tr>
              <a:tr h="748681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6" marR="5066" marT="506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</a:rPr>
                        <a:t>ВСЬОГО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6" marR="5066" marT="506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443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6" marR="5066" marT="506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30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6" marR="5066" marT="5066" marB="0" anchor="b">
                    <a:solidFill>
                      <a:srgbClr val="FF696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2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6" marR="5066" marT="506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0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6" marR="5066" marT="506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4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6" marR="5066" marT="506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ПТ та </a:t>
                      </a:r>
                      <a:r>
                        <a:rPr lang="ru-RU" sz="1400" u="none" strike="noStrike" dirty="0" err="1">
                          <a:effectLst/>
                        </a:rPr>
                        <a:t>ауд</a:t>
                      </a:r>
                      <a:r>
                        <a:rPr lang="ru-RU" sz="1400" u="none" strike="noStrike" dirty="0">
                          <a:effectLst/>
                        </a:rPr>
                        <a:t> </a:t>
                      </a:r>
                      <a:r>
                        <a:rPr lang="ru-RU" sz="1400" u="none" strike="noStrike" dirty="0" err="1">
                          <a:effectLst/>
                        </a:rPr>
                        <a:t>вистачає</a:t>
                      </a:r>
                      <a:r>
                        <a:rPr lang="ru-RU" sz="1400" u="none" strike="noStrike" dirty="0">
                          <a:effectLst/>
                        </a:rPr>
                        <a:t>, </a:t>
                      </a:r>
                      <a:r>
                        <a:rPr lang="ru-RU" sz="1400" u="none" strike="noStrike" dirty="0" err="1">
                          <a:effectLst/>
                        </a:rPr>
                        <a:t>питання</a:t>
                      </a:r>
                      <a:r>
                        <a:rPr lang="ru-RU" sz="1400" u="none" strike="noStrike" dirty="0">
                          <a:effectLst/>
                        </a:rPr>
                        <a:t> </a:t>
                      </a:r>
                      <a:r>
                        <a:rPr lang="ru-RU" sz="1400" u="none" strike="noStrike" dirty="0" err="1">
                          <a:effectLst/>
                        </a:rPr>
                        <a:t>щодо</a:t>
                      </a:r>
                      <a:r>
                        <a:rPr lang="ru-RU" sz="1400" u="none" strike="noStrike" dirty="0">
                          <a:effectLst/>
                        </a:rPr>
                        <a:t> </a:t>
                      </a:r>
                      <a:r>
                        <a:rPr lang="ru-RU" sz="1400" u="none" strike="noStrike" dirty="0" err="1">
                          <a:effectLst/>
                        </a:rPr>
                        <a:t>наявності</a:t>
                      </a:r>
                      <a:r>
                        <a:rPr lang="ru-RU" sz="1400" u="none" strike="noStrike" dirty="0">
                          <a:effectLst/>
                        </a:rPr>
                        <a:t> </a:t>
                      </a:r>
                      <a:r>
                        <a:rPr lang="ru-RU" sz="1400" u="none" strike="noStrike" dirty="0" err="1">
                          <a:effectLst/>
                        </a:rPr>
                        <a:t>техніки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6" marR="5066" marT="5066" marB="0" anchor="b">
                    <a:solidFill>
                      <a:srgbClr val="FF696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1837794"/>
                  </a:ext>
                </a:extLst>
              </a:tr>
              <a:tr h="25348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6" marR="5066" marT="5066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6" marR="5066" marT="506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6" marR="5066" marT="506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6" marR="5066" marT="506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6" marR="5066" marT="506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6" marR="5066" marT="506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6" marR="5066" marT="50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66" marR="5066" marT="5066" marB="0" anchor="b"/>
                </a:tc>
                <a:extLst>
                  <a:ext uri="{0D108BD9-81ED-4DB2-BD59-A6C34878D82A}">
                    <a16:rowId xmlns:a16="http://schemas.microsoft.com/office/drawing/2014/main" val="3049790057"/>
                  </a:ext>
                </a:extLst>
              </a:tr>
              <a:tr h="253480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effectLst/>
                        </a:rPr>
                        <a:t>м. Шостка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6" marR="5066" marT="506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м. Шостка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6" marR="5066" marT="506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315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6" marR="5066" marT="506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6" marR="5066" marT="506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6" marR="5066" marT="506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6" marR="5066" marT="506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6" marR="5066" marT="50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66" marR="5066" marT="5066" marB="0" anchor="b"/>
                </a:tc>
                <a:extLst>
                  <a:ext uri="{0D108BD9-81ED-4DB2-BD59-A6C34878D82A}">
                    <a16:rowId xmlns:a16="http://schemas.microsoft.com/office/drawing/2014/main" val="702109627"/>
                  </a:ext>
                </a:extLst>
              </a:tr>
              <a:tr h="2534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Середино-Будський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6" marR="5066" marT="506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43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6" marR="5066" marT="506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6" marR="5066" marT="506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6" marR="5066" marT="506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6" marR="5066" marT="506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6" marR="5066" marT="50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66" marR="5066" marT="5066" marB="0" anchor="b"/>
                </a:tc>
                <a:extLst>
                  <a:ext uri="{0D108BD9-81ED-4DB2-BD59-A6C34878D82A}">
                    <a16:rowId xmlns:a16="http://schemas.microsoft.com/office/drawing/2014/main" val="2582110850"/>
                  </a:ext>
                </a:extLst>
              </a:tr>
              <a:tr h="2534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Шосткинський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6" marR="5066" marT="506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32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6" marR="5066" marT="506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6" marR="5066" marT="506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6" marR="5066" marT="506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6" marR="5066" marT="506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6" marR="5066" marT="50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66" marR="5066" marT="5066" marB="0" anchor="b"/>
                </a:tc>
                <a:extLst>
                  <a:ext uri="{0D108BD9-81ED-4DB2-BD59-A6C34878D82A}">
                    <a16:rowId xmlns:a16="http://schemas.microsoft.com/office/drawing/2014/main" val="2159782073"/>
                  </a:ext>
                </a:extLst>
              </a:tr>
              <a:tr h="2534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>
                          <a:effectLst/>
                        </a:rPr>
                        <a:t>Ямпільський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6" marR="5066" marT="506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80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6" marR="5066" marT="506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6" marR="5066" marT="506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6" marR="5066" marT="506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6" marR="5066" marT="506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1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6" marR="5066" marT="506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66" marR="5066" marT="5066" marB="0" anchor="b"/>
                </a:tc>
                <a:extLst>
                  <a:ext uri="{0D108BD9-81ED-4DB2-BD59-A6C34878D82A}">
                    <a16:rowId xmlns:a16="http://schemas.microsoft.com/office/drawing/2014/main" val="652716326"/>
                  </a:ext>
                </a:extLst>
              </a:tr>
              <a:tr h="25348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</a:rPr>
                        <a:t> 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6" marR="5066" marT="5066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</a:rPr>
                        <a:t>ВСЬОГО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6" marR="5066" marT="506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470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6" marR="5066" marT="506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31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6" marR="5066" marT="506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2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6" marR="5066" marT="506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69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6" marR="5066" marT="506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5</a:t>
                      </a:r>
                      <a:endParaRPr lang="ru-RU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6" marR="5066" marT="5066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 err="1">
                          <a:effectLst/>
                        </a:rPr>
                        <a:t>вистачає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066" marR="5066" marT="5066" marB="0" anchor="ctr"/>
                </a:tc>
                <a:extLst>
                  <a:ext uri="{0D108BD9-81ED-4DB2-BD59-A6C34878D82A}">
                    <a16:rowId xmlns:a16="http://schemas.microsoft.com/office/drawing/2014/main" val="7346290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75439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 rot="16200000">
            <a:off x="-3167390" y="3167390"/>
            <a:ext cx="6858000" cy="523220"/>
          </a:xfrm>
          <a:prstGeom prst="rect">
            <a:avLst/>
          </a:prstGeom>
          <a:solidFill>
            <a:srgbClr val="F24E5E"/>
          </a:solidFill>
        </p:spPr>
        <p:txBody>
          <a:bodyPr wrap="square">
            <a:spAutoFit/>
          </a:bodyPr>
          <a:lstStyle/>
          <a:p>
            <a:pPr marL="447675" algn="ctr"/>
            <a:r>
              <a:rPr lang="uk-UA" sz="2800" dirty="0">
                <a:solidFill>
                  <a:schemeClr val="bg1"/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АНГЛІЙСЬКА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051560" y="923544"/>
            <a:ext cx="1098194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Arial" panose="020B0604020202020204" pitchFamily="34" charset="0"/>
              </a:rPr>
              <a:t>Вимога до </a:t>
            </a:r>
            <a:r>
              <a:rPr lang="ru-RU" sz="2800" dirty="0" err="1">
                <a:latin typeface="Arial" panose="020B0604020202020204" pitchFamily="34" charset="0"/>
              </a:rPr>
              <a:t>аудиторій</a:t>
            </a:r>
            <a:r>
              <a:rPr lang="ru-RU" sz="2800" dirty="0">
                <a:latin typeface="Arial" panose="020B0604020202020204" pitchFamily="34" charset="0"/>
              </a:rPr>
              <a:t>, де проводиться ЗНО з </a:t>
            </a:r>
            <a:r>
              <a:rPr lang="ru-RU" sz="2800" dirty="0" err="1">
                <a:latin typeface="Arial" panose="020B0604020202020204" pitchFamily="34" charset="0"/>
              </a:rPr>
              <a:t>іноземної</a:t>
            </a:r>
            <a:r>
              <a:rPr lang="ru-RU" sz="2800" dirty="0">
                <a:latin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</a:rPr>
              <a:t>мови</a:t>
            </a:r>
            <a:r>
              <a:rPr lang="ru-RU" sz="2800" dirty="0">
                <a:latin typeface="Arial" panose="020B0604020202020204" pitchFamily="34" charset="0"/>
              </a:rPr>
              <a:t> *:</a:t>
            </a:r>
          </a:p>
          <a:p>
            <a:endParaRPr lang="ru-RU" sz="2800" dirty="0"/>
          </a:p>
          <a:p>
            <a:r>
              <a:rPr lang="ru-RU" sz="2800" b="1" dirty="0" err="1">
                <a:solidFill>
                  <a:srgbClr val="FF5050"/>
                </a:solidFill>
                <a:latin typeface="Arial" panose="020B0604020202020204" pitchFamily="34" charset="0"/>
              </a:rPr>
              <a:t>пристрій</a:t>
            </a:r>
            <a:r>
              <a:rPr lang="ru-RU" sz="2800" b="1" dirty="0">
                <a:solidFill>
                  <a:srgbClr val="FF5050"/>
                </a:solidFill>
                <a:latin typeface="Arial" panose="020B0604020202020204" pitchFamily="34" charset="0"/>
              </a:rPr>
              <a:t> для </a:t>
            </a:r>
            <a:r>
              <a:rPr lang="ru-RU" sz="2800" b="1" dirty="0" err="1">
                <a:solidFill>
                  <a:srgbClr val="FF5050"/>
                </a:solidFill>
                <a:latin typeface="Arial" panose="020B0604020202020204" pitchFamily="34" charset="0"/>
              </a:rPr>
              <a:t>програвання</a:t>
            </a:r>
            <a:r>
              <a:rPr lang="ru-RU" sz="2800" b="1" dirty="0">
                <a:solidFill>
                  <a:srgbClr val="FF5050"/>
                </a:solidFill>
                <a:latin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rgbClr val="FF5050"/>
                </a:solidFill>
                <a:latin typeface="Arial" panose="020B0604020202020204" pitchFamily="34" charset="0"/>
              </a:rPr>
              <a:t>аудіо</a:t>
            </a:r>
            <a:r>
              <a:rPr lang="ru-RU" sz="2800" b="1" dirty="0">
                <a:solidFill>
                  <a:srgbClr val="FF5050"/>
                </a:solidFill>
                <a:latin typeface="Arial" panose="020B0604020202020204" pitchFamily="34" charset="0"/>
              </a:rPr>
              <a:t>-компакт-</a:t>
            </a:r>
            <a:r>
              <a:rPr lang="ru-RU" sz="2800" b="1" dirty="0" err="1">
                <a:solidFill>
                  <a:srgbClr val="FF5050"/>
                </a:solidFill>
                <a:latin typeface="Arial" panose="020B0604020202020204" pitchFamily="34" charset="0"/>
              </a:rPr>
              <a:t>дисків</a:t>
            </a:r>
            <a:r>
              <a:rPr lang="ru-RU" sz="2800" b="1" dirty="0">
                <a:solidFill>
                  <a:srgbClr val="FF5050"/>
                </a:solidFill>
                <a:latin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rgbClr val="FF5050"/>
                </a:solidFill>
                <a:latin typeface="Arial" panose="020B0604020202020204" pitchFamily="34" charset="0"/>
              </a:rPr>
              <a:t>зі</a:t>
            </a:r>
            <a:r>
              <a:rPr lang="ru-RU" sz="2800" b="1" dirty="0">
                <a:solidFill>
                  <a:srgbClr val="FF5050"/>
                </a:solidFill>
                <a:latin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rgbClr val="FF5050"/>
                </a:solidFill>
                <a:latin typeface="Arial" panose="020B0604020202020204" pitchFamily="34" charset="0"/>
              </a:rPr>
              <a:t>звуковим</a:t>
            </a:r>
            <a:r>
              <a:rPr lang="ru-RU" sz="2800" b="1" dirty="0">
                <a:solidFill>
                  <a:srgbClr val="FF5050"/>
                </a:solidFill>
                <a:latin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rgbClr val="FF5050"/>
                </a:solidFill>
                <a:latin typeface="Arial" panose="020B0604020202020204" pitchFamily="34" charset="0"/>
              </a:rPr>
              <a:t>записом</a:t>
            </a:r>
            <a:r>
              <a:rPr lang="ru-RU" sz="2800" b="1" dirty="0">
                <a:solidFill>
                  <a:srgbClr val="FF5050"/>
                </a:solidFill>
                <a:latin typeface="Arial" panose="020B0604020202020204" pitchFamily="34" charset="0"/>
              </a:rPr>
              <a:t> (</a:t>
            </a:r>
            <a:r>
              <a:rPr lang="ru-RU" sz="2800" b="1" dirty="0" err="1">
                <a:solidFill>
                  <a:srgbClr val="FF5050"/>
                </a:solidFill>
                <a:latin typeface="Arial" panose="020B0604020202020204" pitchFamily="34" charset="0"/>
              </a:rPr>
              <a:t>аудіоцентр</a:t>
            </a:r>
            <a:r>
              <a:rPr lang="ru-RU" sz="2800" b="1" dirty="0">
                <a:solidFill>
                  <a:srgbClr val="FF5050"/>
                </a:solidFill>
                <a:latin typeface="Arial" panose="020B0604020202020204" pitchFamily="34" charset="0"/>
              </a:rPr>
              <a:t>, аудіопрогравач, </a:t>
            </a:r>
            <a:r>
              <a:rPr lang="ru-RU" sz="2800" b="1" dirty="0" err="1">
                <a:solidFill>
                  <a:srgbClr val="FF5050"/>
                </a:solidFill>
                <a:latin typeface="Arial" panose="020B0604020202020204" pitchFamily="34" charset="0"/>
              </a:rPr>
              <a:t>магнітола</a:t>
            </a:r>
            <a:r>
              <a:rPr lang="ru-RU" sz="2800" b="1" dirty="0">
                <a:solidFill>
                  <a:srgbClr val="FF5050"/>
                </a:solidFill>
                <a:latin typeface="Arial" panose="020B0604020202020204" pitchFamily="34" charset="0"/>
              </a:rPr>
              <a:t>, </a:t>
            </a:r>
            <a:r>
              <a:rPr lang="ru-RU" sz="2800" b="1" dirty="0" err="1">
                <a:solidFill>
                  <a:srgbClr val="FF5050"/>
                </a:solidFill>
                <a:latin typeface="Arial" panose="020B0604020202020204" pitchFamily="34" charset="0"/>
              </a:rPr>
              <a:t>комп'ютер</a:t>
            </a:r>
            <a:r>
              <a:rPr lang="ru-RU" sz="2800" b="1" dirty="0">
                <a:solidFill>
                  <a:srgbClr val="FF5050"/>
                </a:solidFill>
                <a:latin typeface="Arial" panose="020B0604020202020204" pitchFamily="34" charset="0"/>
              </a:rPr>
              <a:t>, ноутбук </a:t>
            </a:r>
            <a:r>
              <a:rPr lang="ru-RU" sz="2800" b="1" dirty="0" err="1">
                <a:solidFill>
                  <a:srgbClr val="FF5050"/>
                </a:solidFill>
                <a:latin typeface="Arial" panose="020B0604020202020204" pitchFamily="34" charset="0"/>
              </a:rPr>
              <a:t>тощо</a:t>
            </a:r>
            <a:r>
              <a:rPr lang="ru-RU" sz="2800" b="1" dirty="0">
                <a:solidFill>
                  <a:srgbClr val="FF5050"/>
                </a:solidFill>
                <a:latin typeface="Arial" panose="020B0604020202020204" pitchFamily="34" charset="0"/>
              </a:rPr>
              <a:t>), </a:t>
            </a:r>
            <a:r>
              <a:rPr lang="ru-RU" sz="2800" b="1" dirty="0" err="1">
                <a:solidFill>
                  <a:srgbClr val="FF5050"/>
                </a:solidFill>
                <a:latin typeface="Arial" panose="020B0604020202020204" pitchFamily="34" charset="0"/>
              </a:rPr>
              <a:t>акустична</a:t>
            </a:r>
            <a:r>
              <a:rPr lang="ru-RU" sz="2800" b="1" dirty="0">
                <a:solidFill>
                  <a:srgbClr val="FF5050"/>
                </a:solidFill>
                <a:latin typeface="Arial" panose="020B0604020202020204" pitchFamily="34" charset="0"/>
              </a:rPr>
              <a:t> система (</a:t>
            </a:r>
            <a:r>
              <a:rPr lang="ru-RU" sz="2800" b="1" dirty="0" err="1">
                <a:solidFill>
                  <a:srgbClr val="FF5050"/>
                </a:solidFill>
                <a:latin typeface="Arial" panose="020B0604020202020204" pitchFamily="34" charset="0"/>
              </a:rPr>
              <a:t>вмонтована</a:t>
            </a:r>
            <a:r>
              <a:rPr lang="ru-RU" sz="2800" b="1" dirty="0">
                <a:solidFill>
                  <a:srgbClr val="FF5050"/>
                </a:solidFill>
                <a:latin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rgbClr val="FF5050"/>
                </a:solidFill>
                <a:latin typeface="Arial" panose="020B0604020202020204" pitchFamily="34" charset="0"/>
              </a:rPr>
              <a:t>або</a:t>
            </a:r>
            <a:r>
              <a:rPr lang="ru-RU" sz="2800" b="1" dirty="0">
                <a:solidFill>
                  <a:srgbClr val="FF5050"/>
                </a:solidFill>
                <a:latin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rgbClr val="FF5050"/>
                </a:solidFill>
                <a:latin typeface="Arial" panose="020B0604020202020204" pitchFamily="34" charset="0"/>
              </a:rPr>
              <a:t>зовнішня</a:t>
            </a:r>
            <a:r>
              <a:rPr lang="ru-RU" sz="2800" b="1" dirty="0">
                <a:solidFill>
                  <a:srgbClr val="FF5050"/>
                </a:solidFill>
                <a:latin typeface="Arial" panose="020B0604020202020204" pitchFamily="34" charset="0"/>
              </a:rPr>
              <a:t>) </a:t>
            </a:r>
            <a:r>
              <a:rPr lang="ru-RU" sz="2800" b="1" dirty="0" err="1">
                <a:solidFill>
                  <a:srgbClr val="FF5050"/>
                </a:solidFill>
                <a:latin typeface="Arial" panose="020B0604020202020204" pitchFamily="34" charset="0"/>
              </a:rPr>
              <a:t>якого</a:t>
            </a:r>
            <a:r>
              <a:rPr lang="ru-RU" sz="2800" b="1" dirty="0">
                <a:solidFill>
                  <a:srgbClr val="FF5050"/>
                </a:solidFill>
                <a:latin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rgbClr val="FF5050"/>
                </a:solidFill>
                <a:latin typeface="Arial" panose="020B0604020202020204" pitchFamily="34" charset="0"/>
              </a:rPr>
              <a:t>відповідає</a:t>
            </a:r>
            <a:r>
              <a:rPr lang="ru-RU" sz="2800" b="1" dirty="0">
                <a:solidFill>
                  <a:srgbClr val="FF5050"/>
                </a:solidFill>
                <a:latin typeface="Arial" panose="020B0604020202020204" pitchFamily="34" charset="0"/>
              </a:rPr>
              <a:t> таким </a:t>
            </a:r>
            <a:r>
              <a:rPr lang="ru-RU" sz="2800" b="1" dirty="0" err="1">
                <a:solidFill>
                  <a:srgbClr val="FF5050"/>
                </a:solidFill>
                <a:latin typeface="Arial" panose="020B0604020202020204" pitchFamily="34" charset="0"/>
              </a:rPr>
              <a:t>вимогам</a:t>
            </a:r>
            <a:r>
              <a:rPr lang="ru-RU" sz="2800" b="1" dirty="0">
                <a:solidFill>
                  <a:srgbClr val="FF5050"/>
                </a:solidFill>
                <a:latin typeface="Arial" panose="020B0604020202020204" pitchFamily="34" charset="0"/>
              </a:rPr>
              <a:t>: </a:t>
            </a:r>
            <a:r>
              <a:rPr lang="ru-RU" sz="2800" b="1" dirty="0" err="1">
                <a:solidFill>
                  <a:srgbClr val="FF5050"/>
                </a:solidFill>
                <a:latin typeface="Arial" panose="020B0604020202020204" pitchFamily="34" charset="0"/>
              </a:rPr>
              <a:t>потужність</a:t>
            </a:r>
            <a:r>
              <a:rPr lang="ru-RU" sz="2800" b="1" dirty="0">
                <a:solidFill>
                  <a:srgbClr val="FF5050"/>
                </a:solidFill>
                <a:latin typeface="Arial" panose="020B0604020202020204" pitchFamily="34" charset="0"/>
              </a:rPr>
              <a:t> - не </a:t>
            </a:r>
            <a:r>
              <a:rPr lang="ru-RU" sz="2800" b="1" dirty="0" err="1">
                <a:solidFill>
                  <a:srgbClr val="FF5050"/>
                </a:solidFill>
                <a:latin typeface="Arial" panose="020B0604020202020204" pitchFamily="34" charset="0"/>
              </a:rPr>
              <a:t>менше</a:t>
            </a:r>
            <a:r>
              <a:rPr lang="ru-RU" sz="2800" b="1" dirty="0">
                <a:solidFill>
                  <a:srgbClr val="FF5050"/>
                </a:solidFill>
                <a:latin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rgbClr val="FF5050"/>
                </a:solidFill>
                <a:latin typeface="Arial" panose="020B0604020202020204" pitchFamily="34" charset="0"/>
              </a:rPr>
              <a:t>ніж</a:t>
            </a:r>
            <a:r>
              <a:rPr lang="ru-RU" sz="2800" b="1" dirty="0">
                <a:solidFill>
                  <a:srgbClr val="FF5050"/>
                </a:solidFill>
                <a:latin typeface="Arial" panose="020B0604020202020204" pitchFamily="34" charset="0"/>
              </a:rPr>
              <a:t> 10 Вт, частота - не </a:t>
            </a:r>
            <a:r>
              <a:rPr lang="ru-RU" sz="2800" b="1" dirty="0" err="1">
                <a:solidFill>
                  <a:srgbClr val="FF5050"/>
                </a:solidFill>
                <a:latin typeface="Arial" panose="020B0604020202020204" pitchFamily="34" charset="0"/>
              </a:rPr>
              <a:t>гірше</a:t>
            </a:r>
            <a:r>
              <a:rPr lang="ru-RU" sz="2800" b="1" dirty="0">
                <a:solidFill>
                  <a:srgbClr val="FF5050"/>
                </a:solidFill>
                <a:latin typeface="Arial" panose="020B0604020202020204" pitchFamily="34" charset="0"/>
              </a:rPr>
              <a:t> </a:t>
            </a:r>
            <a:r>
              <a:rPr lang="ru-RU" sz="2800" b="1" dirty="0" err="1">
                <a:solidFill>
                  <a:srgbClr val="FF5050"/>
                </a:solidFill>
                <a:latin typeface="Arial" panose="020B0604020202020204" pitchFamily="34" charset="0"/>
              </a:rPr>
              <a:t>ніж</a:t>
            </a:r>
            <a:r>
              <a:rPr lang="ru-RU" sz="2800" b="1" dirty="0">
                <a:solidFill>
                  <a:srgbClr val="FF5050"/>
                </a:solidFill>
                <a:latin typeface="Arial" panose="020B0604020202020204" pitchFamily="34" charset="0"/>
              </a:rPr>
              <a:t> 100 Гц - 20000 Гц</a:t>
            </a:r>
          </a:p>
          <a:p>
            <a:endParaRPr lang="uk-UA" sz="2800" dirty="0">
              <a:latin typeface="Arial" panose="020B0604020202020204" pitchFamily="34" charset="0"/>
            </a:endParaRPr>
          </a:p>
          <a:p>
            <a:r>
              <a:rPr lang="uk-UA" sz="2800" dirty="0">
                <a:latin typeface="Arial" panose="020B0604020202020204" pitchFamily="34" charset="0"/>
              </a:rPr>
              <a:t>* </a:t>
            </a:r>
            <a:r>
              <a:rPr lang="ru-RU" sz="2400" dirty="0"/>
              <a:t>Порядок </a:t>
            </a:r>
            <a:r>
              <a:rPr lang="ru-RU" sz="2400" dirty="0" err="1"/>
              <a:t>використання</a:t>
            </a:r>
            <a:r>
              <a:rPr lang="ru-RU" sz="2400" dirty="0"/>
              <a:t> </a:t>
            </a:r>
            <a:r>
              <a:rPr lang="ru-RU" sz="2400" dirty="0" err="1"/>
              <a:t>приміщень</a:t>
            </a:r>
            <a:r>
              <a:rPr lang="ru-RU" sz="2400" dirty="0"/>
              <a:t> </a:t>
            </a:r>
            <a:r>
              <a:rPr lang="ru-RU" sz="2400" dirty="0" err="1"/>
              <a:t>закладів</a:t>
            </a:r>
            <a:r>
              <a:rPr lang="ru-RU" sz="2400" dirty="0"/>
              <a:t> освіти для </a:t>
            </a:r>
            <a:r>
              <a:rPr lang="ru-RU" sz="2400" dirty="0" err="1"/>
              <a:t>проведення</a:t>
            </a:r>
            <a:r>
              <a:rPr lang="ru-RU" sz="2400" dirty="0"/>
              <a:t> </a:t>
            </a:r>
            <a:r>
              <a:rPr lang="ru-RU" sz="2400" dirty="0" err="1"/>
              <a:t>зовнішнього</a:t>
            </a:r>
            <a:r>
              <a:rPr lang="ru-RU" sz="2400" dirty="0"/>
              <a:t> </a:t>
            </a:r>
            <a:r>
              <a:rPr lang="ru-RU" sz="2400" dirty="0" err="1"/>
              <a:t>незалежного</a:t>
            </a:r>
            <a:r>
              <a:rPr lang="ru-RU" sz="2400" dirty="0"/>
              <a:t> оцінювання </a:t>
            </a:r>
            <a:r>
              <a:rPr lang="ru-RU" sz="2400" dirty="0" err="1"/>
              <a:t>результатів</a:t>
            </a:r>
            <a:r>
              <a:rPr lang="ru-RU" sz="2400" dirty="0"/>
              <a:t> </a:t>
            </a:r>
            <a:r>
              <a:rPr lang="ru-RU" sz="2400" dirty="0" err="1"/>
              <a:t>навчання</a:t>
            </a:r>
            <a:r>
              <a:rPr lang="ru-RU" sz="2400" dirty="0"/>
              <a:t>, </a:t>
            </a:r>
            <a:r>
              <a:rPr lang="ru-RU" sz="2400" dirty="0" err="1"/>
              <a:t>здобутих</a:t>
            </a:r>
            <a:r>
              <a:rPr lang="ru-RU" sz="2400" dirty="0"/>
              <a:t> на </a:t>
            </a:r>
            <a:r>
              <a:rPr lang="ru-RU" sz="2400" dirty="0" err="1"/>
              <a:t>основі</a:t>
            </a:r>
            <a:r>
              <a:rPr lang="ru-RU" sz="2400" dirty="0"/>
              <a:t> повної </a:t>
            </a:r>
            <a:r>
              <a:rPr lang="ru-RU" sz="2400" dirty="0" err="1"/>
              <a:t>загальної</a:t>
            </a:r>
            <a:r>
              <a:rPr lang="ru-RU" sz="2400" dirty="0"/>
              <a:t> </a:t>
            </a:r>
            <a:r>
              <a:rPr lang="ru-RU" sz="2400" dirty="0" err="1"/>
              <a:t>середньої</a:t>
            </a:r>
            <a:r>
              <a:rPr lang="ru-RU" sz="2400" dirty="0"/>
              <a:t> освіти, </a:t>
            </a:r>
            <a:r>
              <a:rPr lang="ru-RU" sz="2400" dirty="0" err="1"/>
              <a:t>затверджений</a:t>
            </a:r>
            <a:r>
              <a:rPr lang="ru-RU" sz="2400" dirty="0"/>
              <a:t> наказом МОНУ </a:t>
            </a:r>
            <a:r>
              <a:rPr lang="ru-RU" sz="2400" dirty="0" err="1"/>
              <a:t>від</a:t>
            </a:r>
            <a:r>
              <a:rPr lang="ru-RU" sz="2400" dirty="0"/>
              <a:t> 03.02.2015 № 85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6803280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 rot="16200000">
            <a:off x="-3198167" y="3198168"/>
            <a:ext cx="6858000" cy="461665"/>
          </a:xfrm>
          <a:prstGeom prst="rect">
            <a:avLst/>
          </a:prstGeom>
          <a:solidFill>
            <a:srgbClr val="F24E5E"/>
          </a:solidFill>
        </p:spPr>
        <p:txBody>
          <a:bodyPr wrap="square">
            <a:spAutoFit/>
          </a:bodyPr>
          <a:lstStyle/>
          <a:p>
            <a:pPr marL="447675" algn="ctr"/>
            <a:r>
              <a:rPr lang="uk-UA" sz="2400" dirty="0">
                <a:solidFill>
                  <a:schemeClr val="bg1"/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Пункти для </a:t>
            </a:r>
            <a:r>
              <a:rPr lang="uk-UA" sz="2400" dirty="0" err="1">
                <a:solidFill>
                  <a:schemeClr val="bg1"/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маломобільних</a:t>
            </a:r>
            <a:r>
              <a:rPr lang="uk-UA" sz="2400" dirty="0">
                <a:solidFill>
                  <a:schemeClr val="bg1"/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 груп населення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822960" y="173736"/>
            <a:ext cx="10981944" cy="393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uk-UA" sz="1600" dirty="0"/>
          </a:p>
          <a:p>
            <a:r>
              <a:rPr lang="uk-UA" sz="2400" b="1" dirty="0">
                <a:solidFill>
                  <a:srgbClr val="FF5050"/>
                </a:solidFill>
                <a:latin typeface="Arial" panose="020B0604020202020204" pitchFamily="34" charset="0"/>
              </a:rPr>
              <a:t>В окрузі має функціонувати не менше одного пункту ЗНО, що відповідає вимогам підпунктів 6.1.1, 6.1.2 пункту 6.1, пункту 6.2, підпункту 6.6.1 пункту 6.6 ДБН В.2.2-17:2006 «Доступність будинків і споруд для </a:t>
            </a:r>
            <a:r>
              <a:rPr lang="uk-UA" sz="2400" b="1" dirty="0" err="1">
                <a:solidFill>
                  <a:srgbClr val="FF5050"/>
                </a:solidFill>
                <a:latin typeface="Arial" panose="020B0604020202020204" pitchFamily="34" charset="0"/>
              </a:rPr>
              <a:t>маломобільних</a:t>
            </a:r>
            <a:r>
              <a:rPr lang="uk-UA" sz="2400" b="1" dirty="0">
                <a:solidFill>
                  <a:srgbClr val="FF5050"/>
                </a:solidFill>
                <a:latin typeface="Arial" panose="020B0604020202020204" pitchFamily="34" charset="0"/>
              </a:rPr>
              <a:t> груп населення» *</a:t>
            </a:r>
          </a:p>
          <a:p>
            <a:endParaRPr lang="uk-UA" sz="1600" b="1" dirty="0">
              <a:latin typeface="Arial" panose="020B0604020202020204" pitchFamily="34" charset="0"/>
            </a:endParaRPr>
          </a:p>
          <a:p>
            <a:r>
              <a:rPr lang="uk-UA" sz="2000" dirty="0">
                <a:latin typeface="Arial" panose="020B0604020202020204" pitchFamily="34" charset="0"/>
              </a:rPr>
              <a:t>* </a:t>
            </a:r>
            <a:r>
              <a:rPr lang="uk-UA" dirty="0"/>
              <a:t>Порядок використання приміщень закладів освіти для проведення зовнішнього незалежного оцінювання результатів навчання, здобутих на основі повної загальної середньої освіти, затверджений наказом МОНУ від 03.02.2015 № 85</a:t>
            </a:r>
          </a:p>
          <a:p>
            <a:endParaRPr lang="uk-UA" sz="1600" dirty="0"/>
          </a:p>
          <a:p>
            <a:endParaRPr lang="uk-UA" sz="1600" dirty="0"/>
          </a:p>
          <a:p>
            <a:endParaRPr lang="ru-RU" sz="1600" dirty="0"/>
          </a:p>
          <a:p>
            <a:endParaRPr lang="ru-RU" sz="2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822960" y="3311572"/>
            <a:ext cx="10981944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uk-UA" sz="1600" dirty="0"/>
          </a:p>
          <a:p>
            <a:r>
              <a:rPr lang="ru-RU" sz="2400" b="1" dirty="0" err="1">
                <a:solidFill>
                  <a:srgbClr val="FF5050"/>
                </a:solidFill>
                <a:latin typeface="Arial" panose="020B0604020202020204" pitchFamily="34" charset="0"/>
              </a:rPr>
              <a:t>Доступність</a:t>
            </a:r>
            <a:r>
              <a:rPr lang="ru-RU" sz="2400" b="1" dirty="0">
                <a:solidFill>
                  <a:srgbClr val="FF5050"/>
                </a:solidFill>
                <a:latin typeface="Arial" panose="020B0604020202020204" pitchFamily="34" charset="0"/>
              </a:rPr>
              <a:t> до </a:t>
            </a:r>
            <a:r>
              <a:rPr lang="ru-RU" sz="2400" b="1" dirty="0" err="1">
                <a:solidFill>
                  <a:srgbClr val="FF5050"/>
                </a:solidFill>
                <a:latin typeface="Arial" panose="020B0604020202020204" pitchFamily="34" charset="0"/>
              </a:rPr>
              <a:t>будівель</a:t>
            </a:r>
            <a:r>
              <a:rPr lang="ru-RU" sz="2400" b="1" dirty="0">
                <a:solidFill>
                  <a:srgbClr val="FF5050"/>
                </a:solidFill>
                <a:latin typeface="Arial" panose="020B0604020202020204" pitchFamily="34" charset="0"/>
              </a:rPr>
              <a:t>, </a:t>
            </a:r>
            <a:r>
              <a:rPr lang="ru-RU" sz="2400" b="1" dirty="0" err="1">
                <a:solidFill>
                  <a:srgbClr val="FF5050"/>
                </a:solidFill>
                <a:latin typeface="Arial" panose="020B0604020202020204" pitchFamily="34" charset="0"/>
              </a:rPr>
              <a:t>споруд</a:t>
            </a:r>
            <a:r>
              <a:rPr lang="ru-RU" sz="2400" b="1" dirty="0">
                <a:solidFill>
                  <a:srgbClr val="FF5050"/>
                </a:solidFill>
                <a:latin typeface="Arial" panose="020B0604020202020204" pitchFamily="34" charset="0"/>
              </a:rPr>
              <a:t> та </a:t>
            </a:r>
            <a:r>
              <a:rPr lang="ru-RU" sz="2400" b="1" dirty="0" err="1">
                <a:solidFill>
                  <a:srgbClr val="FF5050"/>
                </a:solidFill>
                <a:latin typeface="Arial" panose="020B0604020202020204" pitchFamily="34" charset="0"/>
              </a:rPr>
              <a:t>приміщень</a:t>
            </a:r>
            <a:r>
              <a:rPr lang="ru-RU" sz="2400" b="1" dirty="0">
                <a:solidFill>
                  <a:srgbClr val="FF5050"/>
                </a:solidFill>
                <a:latin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rgbClr val="FF5050"/>
                </a:solidFill>
                <a:latin typeface="Arial" panose="020B0604020202020204" pitchFamily="34" charset="0"/>
              </a:rPr>
              <a:t>закладів</a:t>
            </a:r>
            <a:r>
              <a:rPr lang="ru-RU" sz="2400" b="1" dirty="0">
                <a:solidFill>
                  <a:srgbClr val="FF5050"/>
                </a:solidFill>
                <a:latin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rgbClr val="FF5050"/>
                </a:solidFill>
                <a:latin typeface="Arial" panose="020B0604020202020204" pitchFamily="34" charset="0"/>
              </a:rPr>
              <a:t>освіти</a:t>
            </a:r>
            <a:r>
              <a:rPr lang="ru-RU" sz="2400" b="1" dirty="0">
                <a:solidFill>
                  <a:srgbClr val="FF5050"/>
                </a:solidFill>
                <a:latin typeface="Arial" panose="020B0604020202020204" pitchFamily="34" charset="0"/>
              </a:rPr>
              <a:t>, в </a:t>
            </a:r>
            <a:r>
              <a:rPr lang="ru-RU" sz="2400" b="1" dirty="0" err="1">
                <a:solidFill>
                  <a:srgbClr val="FF5050"/>
                </a:solidFill>
                <a:latin typeface="Arial" panose="020B0604020202020204" pitchFamily="34" charset="0"/>
              </a:rPr>
              <a:t>яких</a:t>
            </a:r>
            <a:r>
              <a:rPr lang="ru-RU" sz="2400" b="1" dirty="0">
                <a:solidFill>
                  <a:srgbClr val="FF5050"/>
                </a:solidFill>
                <a:latin typeface="Arial" panose="020B0604020202020204" pitchFamily="34" charset="0"/>
              </a:rPr>
              <a:t> проводиться ЗНО, для </a:t>
            </a:r>
            <a:r>
              <a:rPr lang="ru-RU" sz="2400" b="1" dirty="0" err="1">
                <a:solidFill>
                  <a:srgbClr val="FF5050"/>
                </a:solidFill>
                <a:latin typeface="Arial" panose="020B0604020202020204" pitchFamily="34" charset="0"/>
              </a:rPr>
              <a:t>учасників</a:t>
            </a:r>
            <a:r>
              <a:rPr lang="ru-RU" sz="2400" b="1" dirty="0">
                <a:solidFill>
                  <a:srgbClr val="FF5050"/>
                </a:solidFill>
                <a:latin typeface="Arial" panose="020B0604020202020204" pitchFamily="34" charset="0"/>
              </a:rPr>
              <a:t> ЗНО, </a:t>
            </a:r>
            <a:r>
              <a:rPr lang="ru-RU" sz="2400" b="1" dirty="0" err="1">
                <a:solidFill>
                  <a:srgbClr val="FF5050"/>
                </a:solidFill>
                <a:latin typeface="Arial" panose="020B0604020202020204" pitchFamily="34" charset="0"/>
              </a:rPr>
              <a:t>які</a:t>
            </a:r>
            <a:r>
              <a:rPr lang="ru-RU" sz="2400" b="1" dirty="0">
                <a:solidFill>
                  <a:srgbClr val="FF5050"/>
                </a:solidFill>
                <a:latin typeface="Arial" panose="020B0604020202020204" pitchFamily="34" charset="0"/>
              </a:rPr>
              <a:t> є особами з </a:t>
            </a:r>
            <a:r>
              <a:rPr lang="ru-RU" sz="2400" b="1" dirty="0" err="1">
                <a:solidFill>
                  <a:srgbClr val="FF5050"/>
                </a:solidFill>
                <a:latin typeface="Arial" panose="020B0604020202020204" pitchFamily="34" charset="0"/>
              </a:rPr>
              <a:t>особливими</a:t>
            </a:r>
            <a:r>
              <a:rPr lang="ru-RU" sz="2400" b="1" dirty="0">
                <a:solidFill>
                  <a:srgbClr val="FF5050"/>
                </a:solidFill>
                <a:latin typeface="Arial" panose="020B0604020202020204" pitchFamily="34" charset="0"/>
              </a:rPr>
              <a:t> </a:t>
            </a:r>
            <a:r>
              <a:rPr lang="ru-RU" sz="2400" b="1" dirty="0" err="1">
                <a:solidFill>
                  <a:srgbClr val="FF5050"/>
                </a:solidFill>
                <a:latin typeface="Arial" panose="020B0604020202020204" pitchFamily="34" charset="0"/>
              </a:rPr>
              <a:t>освітніми</a:t>
            </a:r>
            <a:r>
              <a:rPr lang="ru-RU" sz="2400" b="1" dirty="0">
                <a:solidFill>
                  <a:srgbClr val="FF5050"/>
                </a:solidFill>
                <a:latin typeface="Arial" panose="020B0604020202020204" pitchFamily="34" charset="0"/>
              </a:rPr>
              <a:t> потребами, </a:t>
            </a:r>
            <a:r>
              <a:rPr lang="ru-RU" sz="2400" b="1" dirty="0" err="1">
                <a:solidFill>
                  <a:srgbClr val="FF5050"/>
                </a:solidFill>
                <a:latin typeface="Arial" panose="020B0604020202020204" pitchFamily="34" charset="0"/>
              </a:rPr>
              <a:t>забезпечується</a:t>
            </a:r>
            <a:r>
              <a:rPr lang="ru-RU" sz="2400" b="1" dirty="0">
                <a:solidFill>
                  <a:srgbClr val="FF5050"/>
                </a:solidFill>
                <a:latin typeface="Arial" panose="020B0604020202020204" pitchFamily="34" charset="0"/>
              </a:rPr>
              <a:t> </a:t>
            </a:r>
            <a:r>
              <a:rPr lang="ru-RU" sz="2400" b="1" u="sng" dirty="0" err="1">
                <a:solidFill>
                  <a:srgbClr val="FF5050"/>
                </a:solidFill>
                <a:latin typeface="Arial" panose="020B0604020202020204" pitchFamily="34" charset="0"/>
              </a:rPr>
              <a:t>засновниками</a:t>
            </a:r>
            <a:r>
              <a:rPr lang="ru-RU" sz="2400" b="1" u="sng" dirty="0">
                <a:solidFill>
                  <a:srgbClr val="FF5050"/>
                </a:solidFill>
                <a:latin typeface="Arial" panose="020B0604020202020204" pitchFamily="34" charset="0"/>
              </a:rPr>
              <a:t> </a:t>
            </a:r>
            <a:r>
              <a:rPr lang="ru-RU" sz="2400" b="1" u="sng" dirty="0" err="1">
                <a:solidFill>
                  <a:srgbClr val="FF5050"/>
                </a:solidFill>
                <a:latin typeface="Arial" panose="020B0604020202020204" pitchFamily="34" charset="0"/>
              </a:rPr>
              <a:t>цих</a:t>
            </a:r>
            <a:r>
              <a:rPr lang="ru-RU" sz="2400" b="1" u="sng" dirty="0">
                <a:solidFill>
                  <a:srgbClr val="FF5050"/>
                </a:solidFill>
                <a:latin typeface="Arial" panose="020B0604020202020204" pitchFamily="34" charset="0"/>
              </a:rPr>
              <a:t> </a:t>
            </a:r>
            <a:r>
              <a:rPr lang="ru-RU" sz="2400" b="1" u="sng" dirty="0" err="1">
                <a:solidFill>
                  <a:srgbClr val="FF5050"/>
                </a:solidFill>
                <a:latin typeface="Arial" panose="020B0604020202020204" pitchFamily="34" charset="0"/>
              </a:rPr>
              <a:t>закладів</a:t>
            </a:r>
            <a:r>
              <a:rPr lang="ru-RU" sz="2400" b="1" u="sng" dirty="0">
                <a:solidFill>
                  <a:srgbClr val="FF5050"/>
                </a:solidFill>
                <a:latin typeface="Arial" panose="020B0604020202020204" pitchFamily="34" charset="0"/>
              </a:rPr>
              <a:t> </a:t>
            </a:r>
            <a:r>
              <a:rPr lang="ru-RU" sz="2400" b="1" u="sng" dirty="0" err="1">
                <a:solidFill>
                  <a:srgbClr val="FF5050"/>
                </a:solidFill>
                <a:latin typeface="Arial" panose="020B0604020202020204" pitchFamily="34" charset="0"/>
              </a:rPr>
              <a:t>освіти</a:t>
            </a:r>
            <a:r>
              <a:rPr lang="ru-RU" sz="2400" b="1" dirty="0">
                <a:solidFill>
                  <a:srgbClr val="FF5050"/>
                </a:solidFill>
                <a:latin typeface="Arial" panose="020B0604020202020204" pitchFamily="34" charset="0"/>
              </a:rPr>
              <a:t> </a:t>
            </a:r>
            <a:r>
              <a:rPr lang="uk-UA" sz="2400" b="1" dirty="0">
                <a:solidFill>
                  <a:srgbClr val="FF5050"/>
                </a:solidFill>
                <a:latin typeface="Arial" panose="020B0604020202020204" pitchFamily="34" charset="0"/>
              </a:rPr>
              <a:t>**</a:t>
            </a:r>
          </a:p>
          <a:p>
            <a:endParaRPr lang="uk-UA" sz="2400" b="1" dirty="0">
              <a:solidFill>
                <a:srgbClr val="FF5050"/>
              </a:solidFill>
              <a:latin typeface="Arial" panose="020B0604020202020204" pitchFamily="34" charset="0"/>
            </a:endParaRPr>
          </a:p>
          <a:p>
            <a:r>
              <a:rPr lang="uk-UA" sz="2000" dirty="0">
                <a:latin typeface="Arial" panose="020B0604020202020204" pitchFamily="34" charset="0"/>
              </a:rPr>
              <a:t>* </a:t>
            </a:r>
            <a:r>
              <a:rPr lang="uk-UA" dirty="0"/>
              <a:t>Абзац перший частини 3 статті 47 Закону України «Про повну загальну середню освіту»</a:t>
            </a:r>
            <a:endParaRPr lang="ru-RU" sz="1600" dirty="0"/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8766801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 rot="16200000">
            <a:off x="-3198167" y="3198168"/>
            <a:ext cx="6858000" cy="461665"/>
          </a:xfrm>
          <a:prstGeom prst="rect">
            <a:avLst/>
          </a:prstGeom>
          <a:solidFill>
            <a:srgbClr val="F24E5E"/>
          </a:solidFill>
        </p:spPr>
        <p:txBody>
          <a:bodyPr wrap="square">
            <a:spAutoFit/>
          </a:bodyPr>
          <a:lstStyle/>
          <a:p>
            <a:pPr marL="447675" algn="ctr"/>
            <a:r>
              <a:rPr lang="uk-UA" sz="2400" dirty="0">
                <a:solidFill>
                  <a:schemeClr val="bg1"/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Пункти для </a:t>
            </a:r>
            <a:r>
              <a:rPr lang="uk-UA" sz="2400" dirty="0" err="1">
                <a:solidFill>
                  <a:schemeClr val="bg1"/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маломобільних</a:t>
            </a:r>
            <a:r>
              <a:rPr lang="uk-UA" sz="2400" dirty="0">
                <a:solidFill>
                  <a:schemeClr val="bg1"/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 груп населення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755583" y="259080"/>
          <a:ext cx="11261558" cy="6339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30779">
                  <a:extLst>
                    <a:ext uri="{9D8B030D-6E8A-4147-A177-3AD203B41FA5}">
                      <a16:colId xmlns:a16="http://schemas.microsoft.com/office/drawing/2014/main" val="230901886"/>
                    </a:ext>
                  </a:extLst>
                </a:gridCol>
                <a:gridCol w="5630779">
                  <a:extLst>
                    <a:ext uri="{9D8B030D-6E8A-4147-A177-3AD203B41FA5}">
                      <a16:colId xmlns:a16="http://schemas.microsoft.com/office/drawing/2014/main" val="1255900321"/>
                    </a:ext>
                  </a:extLst>
                </a:gridCol>
              </a:tblGrid>
              <a:tr h="4310514">
                <a:tc>
                  <a:txBody>
                    <a:bodyPr/>
                    <a:lstStyle/>
                    <a:p>
                      <a:pPr algn="ctr"/>
                      <a:r>
                        <a:rPr lang="uk-UA" sz="1800" b="1" noProof="0" dirty="0">
                          <a:latin typeface="Arial" panose="020B0604020202020204" pitchFamily="34" charset="0"/>
                        </a:rPr>
                        <a:t>ДБН В.2.2-17:2006 </a:t>
                      </a:r>
                    </a:p>
                    <a:p>
                      <a:endParaRPr lang="uk-UA" sz="1800" b="0" noProof="0" dirty="0"/>
                    </a:p>
                    <a:p>
                      <a:endParaRPr lang="uk-UA" sz="1800" b="0" noProof="0" dirty="0"/>
                    </a:p>
                    <a:p>
                      <a:endParaRPr lang="uk-UA" sz="1800" b="0" noProof="0" dirty="0"/>
                    </a:p>
                    <a:p>
                      <a:endParaRPr lang="uk-UA" sz="1600" b="0" noProof="0" dirty="0"/>
                    </a:p>
                    <a:p>
                      <a:endParaRPr lang="uk-UA" sz="1600" b="0" noProof="0" dirty="0"/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uk-UA" sz="1800" b="1" u="sng" noProof="0" dirty="0"/>
                        <a:t>6.1 Входи і шляхи руху до будинків</a:t>
                      </a:r>
                    </a:p>
                    <a:p>
                      <a:r>
                        <a:rPr lang="uk-UA" sz="1800" b="0" noProof="0" dirty="0"/>
                        <a:t>6.1.1 У будинку повинен бути як мінімум один вхід, пристосований для МГН</a:t>
                      </a:r>
                    </a:p>
                    <a:p>
                      <a:r>
                        <a:rPr lang="uk-UA" sz="1800" b="0" noProof="0" dirty="0"/>
                        <a:t>6.1.2  Зовнішні сходи і пандуси повинні мати поручні з урахуванням технічних вимог до опорних</a:t>
                      </a:r>
                      <a:br>
                        <a:rPr lang="uk-UA" sz="1800" b="0" noProof="0" dirty="0"/>
                      </a:br>
                      <a:r>
                        <a:rPr lang="uk-UA" sz="1800" b="0" noProof="0" dirty="0"/>
                        <a:t>стаціонарних пристроїв згідно з чинними нормативними документами</a:t>
                      </a:r>
                    </a:p>
                    <a:p>
                      <a:endParaRPr lang="uk-UA" sz="1800" b="0" noProof="0" dirty="0"/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uk-UA" sz="1800" b="1" u="sng" noProof="0" dirty="0"/>
                        <a:t>6.2 Сходи і пандуси</a:t>
                      </a:r>
                    </a:p>
                    <a:p>
                      <a:endParaRPr lang="uk-UA" sz="1800" b="0" noProof="0" dirty="0"/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uk-UA" sz="1800" b="1" u="sng" noProof="0" dirty="0"/>
                        <a:t>6.6</a:t>
                      </a:r>
                      <a:r>
                        <a:rPr lang="uk-UA" sz="1800" b="1" i="1" u="sng" noProof="0" dirty="0"/>
                        <a:t> </a:t>
                      </a:r>
                      <a:r>
                        <a:rPr lang="uk-UA" sz="1800" b="1" u="sng" noProof="0" dirty="0"/>
                        <a:t>Санітарно-гігієнічні приміще</a:t>
                      </a:r>
                      <a:r>
                        <a:rPr lang="uk-UA" sz="1800" b="1" noProof="0" dirty="0"/>
                        <a:t>ння</a:t>
                      </a:r>
                    </a:p>
                    <a:p>
                      <a:r>
                        <a:rPr lang="uk-UA" sz="1800" b="0" noProof="0" dirty="0"/>
                        <a:t>6.6.1	У громадських туалетах, у тому числі розташованих у громадських будинках (крім зазначе­них у ДБН В.2.2-9), необхідно передбачати не менше однієї універсальної кабіни, доступної для всіх категорій громадян.</a:t>
                      </a:r>
                    </a:p>
                    <a:p>
                      <a:endParaRPr lang="uk-UA" sz="1800" noProof="0" dirty="0"/>
                    </a:p>
                  </a:txBody>
                  <a:tcPr>
                    <a:solidFill>
                      <a:srgbClr val="FF898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b="1" kern="1200" noProof="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ПЕРЕЛІК особливих (спеціальних) умов, що створюються для осіб з особливими освітніми потребами в пунктах проведення ЗНО, </a:t>
                      </a:r>
                    </a:p>
                    <a:p>
                      <a:pPr algn="ctr"/>
                      <a:r>
                        <a:rPr lang="uk-UA" sz="1600" b="0" kern="1200" noProof="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затверджений наказом МОНУ від 29.08.2016 №1027/900 (спільний з МОЗ)</a:t>
                      </a:r>
                    </a:p>
                    <a:p>
                      <a:pPr algn="ctr"/>
                      <a:endParaRPr lang="uk-UA" sz="2000" b="0" kern="1200" noProof="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uk-UA" sz="1800" b="0" kern="1200" noProof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Наявність у будівлі, де розміщується пункт проведення ЗНО, </a:t>
                      </a:r>
                      <a:r>
                        <a:rPr lang="uk-UA" sz="1800" b="1" u="sng" kern="1200" noProof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зовнішніх сходів і пандусів, обладнаних поручнями </a:t>
                      </a:r>
                      <a:r>
                        <a:rPr lang="uk-UA" sz="1800" b="0" kern="1200" noProof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 урахуванням технічних вимог до опорних стаціонарних пристроїв відповідно до ДБН В.2.2-17:2006 </a:t>
                      </a:r>
                    </a:p>
                    <a:p>
                      <a:endParaRPr lang="uk-UA" sz="1800" b="0" kern="1200" noProof="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uk-UA" sz="1800" b="0" kern="1200" noProof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Наявність у пункті проведення ЗНО </a:t>
                      </a:r>
                      <a:r>
                        <a:rPr lang="uk-UA" sz="1800" b="1" u="sng" kern="1200" noProof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туалету, обладнаного універсальною кабіною, доступною для осіб, які пересуваються на кріслах колісних</a:t>
                      </a:r>
                      <a:r>
                        <a:rPr lang="uk-UA" sz="1800" b="1" kern="1200" noProof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uk-UA" sz="1800" b="0" kern="1200" noProof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відповідно до ДБН В.2.2-17:2006</a:t>
                      </a:r>
                    </a:p>
                    <a:p>
                      <a:endParaRPr lang="uk-UA" sz="1800" b="0" kern="1200" noProof="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uk-UA" sz="1800" b="0" kern="1200" noProof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Виконання сертифікаційної роботи за </a:t>
                      </a:r>
                      <a:r>
                        <a:rPr lang="uk-UA" sz="1800" b="1" u="sng" kern="1200" noProof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столом, придатним для письма на інвалідному візку</a:t>
                      </a:r>
                      <a:endParaRPr lang="uk-UA" sz="1400" b="1" u="sng" noProof="0" dirty="0"/>
                    </a:p>
                  </a:txBody>
                  <a:tcPr>
                    <a:solidFill>
                      <a:srgbClr val="FF898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44622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574483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9454" y="533683"/>
            <a:ext cx="8822835" cy="6264283"/>
          </a:xfrm>
          <a:prstGeom prst="rect">
            <a:avLst/>
          </a:prstGeom>
        </p:spPr>
      </p:pic>
      <p:sp>
        <p:nvSpPr>
          <p:cNvPr id="6" name="Овал 5"/>
          <p:cNvSpPr/>
          <p:nvPr/>
        </p:nvSpPr>
        <p:spPr>
          <a:xfrm>
            <a:off x="9200003" y="2511645"/>
            <a:ext cx="149629" cy="157942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7" name="Овал 6"/>
          <p:cNvSpPr/>
          <p:nvPr/>
        </p:nvSpPr>
        <p:spPr>
          <a:xfrm>
            <a:off x="9200003" y="2761074"/>
            <a:ext cx="149629" cy="157942"/>
          </a:xfrm>
          <a:prstGeom prst="ellipse">
            <a:avLst/>
          </a:prstGeom>
          <a:solidFill>
            <a:srgbClr val="C0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8" name="TextBox 7"/>
          <p:cNvSpPr txBox="1"/>
          <p:nvPr/>
        </p:nvSpPr>
        <p:spPr>
          <a:xfrm>
            <a:off x="9349632" y="2518757"/>
            <a:ext cx="14962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округи ЗНО</a:t>
            </a:r>
          </a:p>
        </p:txBody>
      </p:sp>
      <p:sp>
        <p:nvSpPr>
          <p:cNvPr id="9" name="Овал 8"/>
          <p:cNvSpPr/>
          <p:nvPr/>
        </p:nvSpPr>
        <p:spPr>
          <a:xfrm>
            <a:off x="7946969" y="2518757"/>
            <a:ext cx="149629" cy="157942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cxnSp>
        <p:nvCxnSpPr>
          <p:cNvPr id="11" name="Прямая со стрелкой 10"/>
          <p:cNvCxnSpPr/>
          <p:nvPr/>
        </p:nvCxnSpPr>
        <p:spPr>
          <a:xfrm flipH="1">
            <a:off x="7049194" y="3340459"/>
            <a:ext cx="897775" cy="234014"/>
          </a:xfrm>
          <a:prstGeom prst="straightConnector1">
            <a:avLst/>
          </a:prstGeom>
          <a:ln w="38100">
            <a:solidFill>
              <a:schemeClr val="tx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99555" y="677914"/>
            <a:ext cx="4066982" cy="4324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dirty="0"/>
              <a:t>1.   Закріплення територій</a:t>
            </a:r>
            <a:r>
              <a:rPr lang="uk-UA" sz="2000" dirty="0">
                <a:solidFill>
                  <a:srgbClr val="FF5050"/>
                </a:solidFill>
              </a:rPr>
              <a:t>:</a:t>
            </a: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uk-UA" sz="2000" dirty="0">
                <a:solidFill>
                  <a:srgbClr val="FF5050"/>
                </a:solidFill>
              </a:rPr>
              <a:t>за вибором учасника</a:t>
            </a: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uk-UA" dirty="0">
              <a:solidFill>
                <a:srgbClr val="FF0000"/>
              </a:solidFill>
            </a:endParaRPr>
          </a:p>
          <a:p>
            <a:pPr>
              <a:buClr>
                <a:srgbClr val="C00000"/>
              </a:buClr>
            </a:pPr>
            <a:endParaRPr lang="uk-UA" sz="700" dirty="0"/>
          </a:p>
          <a:p>
            <a:pPr marL="342900" indent="-342900">
              <a:buAutoNum type="arabicPeriod" startAt="2"/>
            </a:pPr>
            <a:r>
              <a:rPr lang="uk-UA" sz="2000" dirty="0"/>
              <a:t>Закріплення предметів:</a:t>
            </a: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uk-UA" sz="2000" dirty="0">
                <a:solidFill>
                  <a:srgbClr val="FF5050"/>
                </a:solidFill>
              </a:rPr>
              <a:t>усі предмети</a:t>
            </a: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uk-UA" dirty="0"/>
          </a:p>
          <a:p>
            <a:endParaRPr lang="uk-UA" sz="700" dirty="0"/>
          </a:p>
          <a:p>
            <a:r>
              <a:rPr lang="uk-UA" sz="2000" dirty="0"/>
              <a:t>3. Організація пунктів з англійської мови:</a:t>
            </a: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uk-UA" sz="2000" dirty="0">
                <a:solidFill>
                  <a:srgbClr val="FF5050"/>
                </a:solidFill>
              </a:rPr>
              <a:t>пристрої для відтворення звуку по кількості аудиторій</a:t>
            </a: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endParaRPr lang="uk-UA" dirty="0">
              <a:solidFill>
                <a:srgbClr val="FF0000"/>
              </a:solidFill>
            </a:endParaRPr>
          </a:p>
          <a:p>
            <a:endParaRPr lang="uk-UA" sz="700" dirty="0">
              <a:solidFill>
                <a:srgbClr val="FF0000"/>
              </a:solidFill>
            </a:endParaRPr>
          </a:p>
          <a:p>
            <a:r>
              <a:rPr lang="uk-UA" sz="2000" dirty="0"/>
              <a:t>4. Протиепідемічні засоби</a:t>
            </a: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uk-UA" sz="2000" dirty="0"/>
              <a:t> </a:t>
            </a:r>
            <a:r>
              <a:rPr lang="uk-UA" sz="2000" dirty="0">
                <a:solidFill>
                  <a:srgbClr val="FF5050"/>
                </a:solidFill>
              </a:rPr>
              <a:t>забезпечує Харківський РЦОЯО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690" y="5140425"/>
            <a:ext cx="4887528" cy="1519290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0" y="0"/>
            <a:ext cx="12192000" cy="461665"/>
          </a:xfrm>
          <a:prstGeom prst="rect">
            <a:avLst/>
          </a:prstGeom>
          <a:solidFill>
            <a:srgbClr val="F24E5E"/>
          </a:solidFill>
        </p:spPr>
        <p:txBody>
          <a:bodyPr wrap="square">
            <a:spAutoFit/>
          </a:bodyPr>
          <a:lstStyle/>
          <a:p>
            <a:pPr marL="447675" algn="ctr"/>
            <a:r>
              <a:rPr lang="uk-UA" sz="2400" dirty="0">
                <a:solidFill>
                  <a:schemeClr val="bg1"/>
                </a:solidFill>
                <a:latin typeface="Arial" panose="020B0604020202020204" pitchFamily="34" charset="0"/>
                <a:ea typeface="Open Sans Light" panose="020B0306030504020204" pitchFamily="34" charset="0"/>
                <a:cs typeface="Arial" panose="020B0604020202020204" pitchFamily="34" charset="0"/>
              </a:rPr>
              <a:t>ПРОБНЕ ЗНО-2021</a:t>
            </a:r>
          </a:p>
        </p:txBody>
      </p:sp>
    </p:spTree>
    <p:extLst>
      <p:ext uri="{BB962C8B-B14F-4D97-AF65-F5344CB8AC3E}">
        <p14:creationId xmlns:p14="http://schemas.microsoft.com/office/powerpoint/2010/main" val="297617868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3470</TotalTime>
  <Words>954</Words>
  <Application>Microsoft Office PowerPoint</Application>
  <PresentationFormat>Широкоэкранный</PresentationFormat>
  <Paragraphs>667</Paragraphs>
  <Slides>11</Slides>
  <Notes>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Борис Б.А.. Половин</dc:creator>
  <cp:lastModifiedBy>tmaksymenko89@gmail.com</cp:lastModifiedBy>
  <cp:revision>250</cp:revision>
  <cp:lastPrinted>2020-12-07T08:04:15Z</cp:lastPrinted>
  <dcterms:created xsi:type="dcterms:W3CDTF">2020-01-20T07:08:03Z</dcterms:created>
  <dcterms:modified xsi:type="dcterms:W3CDTF">2020-12-16T07:35:59Z</dcterms:modified>
</cp:coreProperties>
</file>