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080" y="-7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980728"/>
            <a:ext cx="6766520" cy="1894362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Проектная культура как составная часть технологической компетентности обучаемых</a:t>
            </a:r>
            <a:endParaRPr lang="ru-RU" sz="40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r"/>
            <a:r>
              <a:rPr lang="ru-RU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Докладчик: </a:t>
            </a:r>
            <a:r>
              <a:rPr lang="ru-RU" sz="28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Таубаева</a:t>
            </a:r>
            <a:r>
              <a:rPr lang="ru-RU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Ш.Т. </a:t>
            </a:r>
          </a:p>
          <a:p>
            <a:pPr algn="r"/>
            <a:r>
              <a:rPr lang="ru-RU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доктор педагогических наук, профессор </a:t>
            </a:r>
            <a:r>
              <a:rPr lang="ru-RU" sz="28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КазНУ</a:t>
            </a:r>
            <a:r>
              <a:rPr lang="ru-RU" sz="2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им. </a:t>
            </a:r>
            <a:r>
              <a:rPr lang="ru-RU" sz="2800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Аль-Фараби</a:t>
            </a:r>
            <a:endParaRPr lang="ru-RU" sz="2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Ш Таубаев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3429000"/>
            <a:ext cx="1571625" cy="2019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3989040"/>
          </a:xfrm>
        </p:spPr>
        <p:txBody>
          <a:bodyPr/>
          <a:lstStyle/>
          <a:p>
            <a:pPr algn="just">
              <a:buNone/>
            </a:pPr>
            <a:r>
              <a:rPr lang="ru-RU" sz="3200" b="1" dirty="0" smtClean="0">
                <a:latin typeface="Calibri" pitchFamily="34" charset="0"/>
                <a:cs typeface="Calibri" pitchFamily="34" charset="0"/>
              </a:rPr>
              <a:t>Проектная культура 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– так называемая «третья культура», или «Дизайн с большой буквы» - реальная </a:t>
            </a:r>
            <a:r>
              <a:rPr lang="ru-RU" sz="3200" dirty="0" err="1" smtClean="0">
                <a:latin typeface="Calibri" pitchFamily="34" charset="0"/>
                <a:cs typeface="Calibri" pitchFamily="34" charset="0"/>
              </a:rPr>
              <a:t>проектность</a:t>
            </a:r>
            <a:r>
              <a:rPr lang="ru-RU" sz="3200" dirty="0" smtClean="0">
                <a:latin typeface="Calibri" pitchFamily="34" charset="0"/>
                <a:cs typeface="Calibri" pitchFamily="34" charset="0"/>
              </a:rPr>
              <a:t> как ценность и содержание многих видов деятельности обучаемых и как особый тип его критического мышления.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836712"/>
            <a:ext cx="7467600" cy="4873752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sz="2800" b="1" dirty="0" smtClean="0">
                <a:latin typeface="Calibri" pitchFamily="34" charset="0"/>
                <a:cs typeface="Calibri" pitchFamily="34" charset="0"/>
              </a:rPr>
              <a:t>Технологическая компетентность 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- это профессионально значимое и личностное качество, позволяющее освоить теоретическое знание об образовательных технологиях, использовать их в учебной и профессиональной деятельности, способствующее воссоздать собственную систему профессиональной деятельности, выражающееся в готовности обучаемых к успешной творческой деятельности, осознанию её социальной значимости и личной ответственности за результаты этой деятельности, необходимости её постоянного совершенствования.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476672"/>
            <a:ext cx="7467600" cy="487375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800" b="1" dirty="0" smtClean="0">
                <a:latin typeface="Calibri" pitchFamily="34" charset="0"/>
                <a:cs typeface="Calibri" pitchFamily="34" charset="0"/>
              </a:rPr>
              <a:t>Технологическая культура </a:t>
            </a:r>
            <a:r>
              <a:rPr lang="ru-RU" sz="2800" dirty="0" smtClean="0">
                <a:latin typeface="Calibri" pitchFamily="34" charset="0"/>
                <a:cs typeface="Calibri" pitchFamily="34" charset="0"/>
              </a:rPr>
              <a:t>– это органическая часть общей культуры, которая стремится в своем содержании интегрировать достижения технических и гуманитарных наук, применять интегрированные принципы не только к изучению социального пространства, но и к активному его обустройству в соответствии с целями развития социальных систем, смыслом человеческого существования. Важным компонентом этой культуры является инновационный тип мышления, который характеризуется конструктивностью мышления.</a:t>
            </a:r>
            <a:endParaRPr lang="ru-RU" sz="28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омб 3"/>
          <p:cNvSpPr/>
          <p:nvPr/>
        </p:nvSpPr>
        <p:spPr>
          <a:xfrm>
            <a:off x="3275856" y="2492896"/>
            <a:ext cx="2592288" cy="201622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обучаемый</a:t>
            </a:r>
            <a:endParaRPr lang="ru-RU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475656" y="2204864"/>
            <a:ext cx="2232248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Практические действия</a:t>
            </a:r>
            <a:endParaRPr lang="ru-RU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203848" y="1268760"/>
            <a:ext cx="2304256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Инновационное мышление</a:t>
            </a:r>
            <a:endParaRPr lang="ru-RU" sz="16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220072" y="1988840"/>
            <a:ext cx="2088232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Получение запланированного результата</a:t>
            </a:r>
            <a:endParaRPr lang="ru-RU" sz="16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940152" y="3212976"/>
            <a:ext cx="2160240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Оптимизация процесса</a:t>
            </a:r>
            <a:endParaRPr lang="ru-RU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932040" y="4365104"/>
            <a:ext cx="2232248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Творческие возможности</a:t>
            </a:r>
            <a:endParaRPr lang="ru-RU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195736" y="4509120"/>
            <a:ext cx="2520280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Личная ответственность</a:t>
            </a:r>
            <a:endParaRPr lang="ru-RU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899592" y="3501008"/>
            <a:ext cx="2520280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Использование потенциала</a:t>
            </a:r>
            <a:endParaRPr lang="ru-RU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95536" y="980728"/>
            <a:ext cx="432048" cy="446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Технологическая культура</a:t>
            </a:r>
            <a:endParaRPr lang="ru-RU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172400" y="908720"/>
            <a:ext cx="432048" cy="446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Проектная культура</a:t>
            </a:r>
            <a:endParaRPr lang="ru-RU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611560" y="404664"/>
            <a:ext cx="7704856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11560" y="5733256"/>
            <a:ext cx="7776864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>
            <a:endCxn id="12" idx="0"/>
          </p:cNvCxnSpPr>
          <p:nvPr/>
        </p:nvCxnSpPr>
        <p:spPr>
          <a:xfrm>
            <a:off x="611560" y="404664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8244408" y="476672"/>
            <a:ext cx="0" cy="504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endCxn id="12" idx="2"/>
          </p:cNvCxnSpPr>
          <p:nvPr/>
        </p:nvCxnSpPr>
        <p:spPr>
          <a:xfrm flipV="1">
            <a:off x="611560" y="5445224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>
            <a:endCxn id="13" idx="2"/>
          </p:cNvCxnSpPr>
          <p:nvPr/>
        </p:nvCxnSpPr>
        <p:spPr>
          <a:xfrm flipV="1">
            <a:off x="8388424" y="537321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3563888" y="2924944"/>
            <a:ext cx="216024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4139952" y="2348880"/>
            <a:ext cx="72008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V="1">
            <a:off x="3275856" y="3717032"/>
            <a:ext cx="216024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V="1">
            <a:off x="3851920" y="4077072"/>
            <a:ext cx="72008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5220072" y="2852936"/>
            <a:ext cx="144016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 flipV="1">
            <a:off x="5580112" y="3789040"/>
            <a:ext cx="432048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H="1" flipV="1">
            <a:off x="5220072" y="4077072"/>
            <a:ext cx="288032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259632" y="594928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libri" pitchFamily="34" charset="0"/>
                <a:cs typeface="Calibri" pitchFamily="34" charset="0"/>
              </a:rPr>
              <a:t>Единство элементов технологической и проектной культуры</a:t>
            </a:r>
            <a:endParaRPr lang="ru-RU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7664" y="6021288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mbria" pitchFamily="18" charset="0"/>
              </a:rPr>
              <a:t>Координаты проектной культуры  </a:t>
            </a:r>
            <a:endParaRPr lang="ru-RU" dirty="0">
              <a:latin typeface="Cambria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851920" y="2708920"/>
            <a:ext cx="1440160" cy="720080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851920" y="285293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mbria" pitchFamily="18" charset="0"/>
              </a:rPr>
              <a:t>КПК</a:t>
            </a:r>
            <a:endParaRPr lang="ru-RU" dirty="0">
              <a:latin typeface="Cambria" pitchFamily="18" charset="0"/>
            </a:endParaRPr>
          </a:p>
        </p:txBody>
      </p:sp>
      <p:cxnSp>
        <p:nvCxnSpPr>
          <p:cNvPr id="8" name="Прямая соединительная линия 7"/>
          <p:cNvCxnSpPr>
            <a:stCxn id="5" idx="0"/>
          </p:cNvCxnSpPr>
          <p:nvPr/>
        </p:nvCxnSpPr>
        <p:spPr>
          <a:xfrm flipV="1">
            <a:off x="4572000" y="692696"/>
            <a:ext cx="0" cy="20162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5076056" y="836712"/>
            <a:ext cx="2376264" cy="20162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5292080" y="2924944"/>
            <a:ext cx="2664296" cy="406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5" idx="5"/>
          </p:cNvCxnSpPr>
          <p:nvPr/>
        </p:nvCxnSpPr>
        <p:spPr>
          <a:xfrm>
            <a:off x="5081173" y="3323547"/>
            <a:ext cx="2299139" cy="17616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5" idx="4"/>
          </p:cNvCxnSpPr>
          <p:nvPr/>
        </p:nvCxnSpPr>
        <p:spPr>
          <a:xfrm>
            <a:off x="4572000" y="3429000"/>
            <a:ext cx="0" cy="20882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5" idx="3"/>
          </p:cNvCxnSpPr>
          <p:nvPr/>
        </p:nvCxnSpPr>
        <p:spPr>
          <a:xfrm flipH="1">
            <a:off x="1763688" y="3323547"/>
            <a:ext cx="2299139" cy="18336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6" idx="1"/>
          </p:cNvCxnSpPr>
          <p:nvPr/>
        </p:nvCxnSpPr>
        <p:spPr>
          <a:xfrm flipH="1">
            <a:off x="1187624" y="3037602"/>
            <a:ext cx="2664296" cy="313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5" idx="1"/>
          </p:cNvCxnSpPr>
          <p:nvPr/>
        </p:nvCxnSpPr>
        <p:spPr>
          <a:xfrm flipH="1" flipV="1">
            <a:off x="1979712" y="980728"/>
            <a:ext cx="2083115" cy="18336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11560" y="33265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mbria" pitchFamily="18" charset="0"/>
              </a:rPr>
              <a:t>ЭКСПЛИКАЦИЯ</a:t>
            </a:r>
            <a:endParaRPr lang="ru-RU" dirty="0">
              <a:latin typeface="Cambria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47864" y="26064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mbria" pitchFamily="18" charset="0"/>
              </a:rPr>
              <a:t>СИСТЕМАТИЗАЦИЯ</a:t>
            </a:r>
            <a:endParaRPr lang="ru-RU" dirty="0">
              <a:latin typeface="Cambria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588224" y="33265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mbria" pitchFamily="18" charset="0"/>
              </a:rPr>
              <a:t>ЦЕЛИ И ЗАДАЧИ</a:t>
            </a:r>
            <a:endParaRPr lang="ru-RU" dirty="0">
              <a:latin typeface="Cambria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 rot="5400000">
            <a:off x="7348954" y="288429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mbria" pitchFamily="18" charset="0"/>
              </a:rPr>
              <a:t>РЕЗУЛЬТАТЫ</a:t>
            </a:r>
            <a:endParaRPr lang="ru-RU" dirty="0">
              <a:latin typeface="Cambria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16216" y="522920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mbria" pitchFamily="18" charset="0"/>
              </a:rPr>
              <a:t>ОБЛАСТЬ ПРИМЕНЕНИЯ</a:t>
            </a:r>
            <a:endParaRPr lang="ru-RU" dirty="0">
              <a:latin typeface="Cambria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63888" y="551723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mbria" pitchFamily="18" charset="0"/>
              </a:rPr>
              <a:t>РАЗВИТИЕ РЕЗИЛЬТАТОВ</a:t>
            </a:r>
            <a:endParaRPr lang="ru-RU" dirty="0">
              <a:latin typeface="Cambria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3568" y="537321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ambria" pitchFamily="18" charset="0"/>
              </a:rPr>
              <a:t>АПРОБАЦИЯ</a:t>
            </a:r>
            <a:endParaRPr lang="ru-RU" dirty="0">
              <a:latin typeface="Cambria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rot="16200000">
            <a:off x="-217402" y="2673786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mbria" pitchFamily="18" charset="0"/>
              </a:rPr>
              <a:t>СИСТЕМНЫЕ УРОВНИ</a:t>
            </a:r>
            <a:endParaRPr lang="ru-RU" dirty="0">
              <a:latin typeface="Cambria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95736" y="908720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Cambria" pitchFamily="18" charset="0"/>
              </a:rPr>
              <a:t>гипотеза КПК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483768" y="1124744"/>
            <a:ext cx="1224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Cambria" pitchFamily="18" charset="0"/>
              </a:rPr>
              <a:t>концепция КПК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71800" y="1340768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Cambria" pitchFamily="18" charset="0"/>
              </a:rPr>
              <a:t>задачи КПК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059832" y="1628800"/>
            <a:ext cx="10801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Cambria" pitchFamily="18" charset="0"/>
              </a:rPr>
              <a:t>цель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419872" y="1916832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Cambria" pitchFamily="18" charset="0"/>
              </a:rPr>
              <a:t>исходная проблема КПК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644008" y="764704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Cambria" pitchFamily="18" charset="0"/>
              </a:rPr>
              <a:t>программно-методические аспекты КПК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644008" y="1124744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Cambria" pitchFamily="18" charset="0"/>
              </a:rPr>
              <a:t>психолого-педагогические аспекты КПК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44008" y="1556792"/>
            <a:ext cx="12961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Cambria" pitchFamily="18" charset="0"/>
              </a:rPr>
              <a:t>философско-методологические</a:t>
            </a:r>
          </a:p>
          <a:p>
            <a:r>
              <a:rPr lang="ru-RU" sz="1000" dirty="0" smtClean="0">
                <a:latin typeface="Cambria" pitchFamily="18" charset="0"/>
              </a:rPr>
              <a:t> аспекты КПК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164288" y="1124744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Cambria" pitchFamily="18" charset="0"/>
              </a:rPr>
              <a:t>апробация и внедрение КПК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60232" y="1484784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Cambria" pitchFamily="18" charset="0"/>
              </a:rPr>
              <a:t>создание и исследование системы моделей КПК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00192" y="1916832"/>
            <a:ext cx="18722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Cambria" pitchFamily="18" charset="0"/>
              </a:rPr>
              <a:t>исследование теоретико-методологических основ КПК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 rot="16200000">
            <a:off x="5415191" y="3377897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Cambria" pitchFamily="18" charset="0"/>
              </a:rPr>
              <a:t>концепция КПК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 rot="16200000">
            <a:off x="5703223" y="3233881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Cambria" pitchFamily="18" charset="0"/>
              </a:rPr>
              <a:t>понятия КПК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 rot="16200000">
            <a:off x="5919247" y="3161873"/>
            <a:ext cx="1152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Cambria" pitchFamily="18" charset="0"/>
              </a:rPr>
              <a:t>модели КПК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 rot="16200000">
            <a:off x="6181147" y="3404029"/>
            <a:ext cx="13681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dirty="0" smtClean="0">
                <a:latin typeface="Cambria" pitchFamily="18" charset="0"/>
              </a:rPr>
              <a:t>программно-методологическое обеспечение КПК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292080" y="4005064"/>
            <a:ext cx="6480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dirty="0" smtClean="0">
                <a:latin typeface="Cambria" pitchFamily="18" charset="0"/>
              </a:rPr>
              <a:t>ВУЗЫ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932040" y="4221088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dirty="0" smtClean="0">
                <a:latin typeface="Cambria" pitchFamily="18" charset="0"/>
              </a:rPr>
              <a:t>система повышения квалификации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580112" y="4653136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dirty="0" smtClean="0">
                <a:latin typeface="Cambria" pitchFamily="18" charset="0"/>
              </a:rPr>
              <a:t>менеджмент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347864" y="3861048"/>
            <a:ext cx="1224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dirty="0" smtClean="0">
                <a:latin typeface="Cambria" pitchFamily="18" charset="0"/>
              </a:rPr>
              <a:t>общая теория педагогической культуры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203848" y="4581128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dirty="0" smtClean="0">
                <a:latin typeface="Cambria" pitchFamily="18" charset="0"/>
              </a:rPr>
              <a:t>технологизация учебного процесса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059832" y="5013176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dirty="0" smtClean="0">
                <a:latin typeface="Cambria" pitchFamily="18" charset="0"/>
              </a:rPr>
              <a:t>электронный учебник КПК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843808" y="3212976"/>
            <a:ext cx="10081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dirty="0" smtClean="0">
                <a:latin typeface="Cambria" pitchFamily="18" charset="0"/>
              </a:rPr>
              <a:t>монографии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267744" y="3429000"/>
            <a:ext cx="1368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dirty="0" smtClean="0">
                <a:latin typeface="Cambria" pitchFamily="18" charset="0"/>
              </a:rPr>
              <a:t>учебные пособия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979712" y="3645024"/>
            <a:ext cx="1368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dirty="0" smtClean="0">
                <a:latin typeface="Cambria" pitchFamily="18" charset="0"/>
              </a:rPr>
              <a:t>статьи, доклады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71600" y="3861048"/>
            <a:ext cx="22322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dirty="0" smtClean="0">
                <a:latin typeface="Cambria" pitchFamily="18" charset="0"/>
              </a:rPr>
              <a:t>нормативный и специальный курс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 rot="16200000">
            <a:off x="888559" y="1999873"/>
            <a:ext cx="1440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Cambria" pitchFamily="18" charset="0"/>
              </a:rPr>
              <a:t>теоретические предметные положения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 rot="16200000">
            <a:off x="1608639" y="2215897"/>
            <a:ext cx="10081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Cambria" pitchFamily="18" charset="0"/>
              </a:rPr>
              <a:t>предметные специальные принципы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 rot="16200000">
            <a:off x="2076691" y="2184829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Cambria" pitchFamily="18" charset="0"/>
              </a:rPr>
              <a:t>общеметодологические принципы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59" name="Овал 58"/>
          <p:cNvSpPr/>
          <p:nvPr/>
        </p:nvSpPr>
        <p:spPr>
          <a:xfrm>
            <a:off x="1475656" y="2996952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Овал 59"/>
          <p:cNvSpPr/>
          <p:nvPr/>
        </p:nvSpPr>
        <p:spPr>
          <a:xfrm>
            <a:off x="2051720" y="2996952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/>
          <p:cNvSpPr/>
          <p:nvPr/>
        </p:nvSpPr>
        <p:spPr>
          <a:xfrm>
            <a:off x="2627784" y="2996952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вал 61"/>
          <p:cNvSpPr/>
          <p:nvPr/>
        </p:nvSpPr>
        <p:spPr>
          <a:xfrm>
            <a:off x="3851920" y="3356992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/>
          <p:cNvSpPr/>
          <p:nvPr/>
        </p:nvSpPr>
        <p:spPr>
          <a:xfrm>
            <a:off x="3563888" y="3573016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вал 63"/>
          <p:cNvSpPr/>
          <p:nvPr/>
        </p:nvSpPr>
        <p:spPr>
          <a:xfrm>
            <a:off x="3275856" y="3789040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/>
          <p:cNvSpPr/>
          <p:nvPr/>
        </p:nvSpPr>
        <p:spPr>
          <a:xfrm>
            <a:off x="3059832" y="4005064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/>
          <p:cNvSpPr/>
          <p:nvPr/>
        </p:nvSpPr>
        <p:spPr>
          <a:xfrm>
            <a:off x="4499992" y="4005064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Овал 66"/>
          <p:cNvSpPr/>
          <p:nvPr/>
        </p:nvSpPr>
        <p:spPr>
          <a:xfrm>
            <a:off x="4499992" y="4725144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Овал 67"/>
          <p:cNvSpPr/>
          <p:nvPr/>
        </p:nvSpPr>
        <p:spPr>
          <a:xfrm>
            <a:off x="4499992" y="5157192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Овал 68"/>
          <p:cNvSpPr/>
          <p:nvPr/>
        </p:nvSpPr>
        <p:spPr>
          <a:xfrm>
            <a:off x="5940152" y="4005064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Овал 69"/>
          <p:cNvSpPr/>
          <p:nvPr/>
        </p:nvSpPr>
        <p:spPr>
          <a:xfrm>
            <a:off x="6300192" y="4221088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Овал 70"/>
          <p:cNvSpPr/>
          <p:nvPr/>
        </p:nvSpPr>
        <p:spPr>
          <a:xfrm>
            <a:off x="6732240" y="4581128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Овал 71"/>
          <p:cNvSpPr/>
          <p:nvPr/>
        </p:nvSpPr>
        <p:spPr>
          <a:xfrm>
            <a:off x="5940152" y="2852936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Овал 72"/>
          <p:cNvSpPr/>
          <p:nvPr/>
        </p:nvSpPr>
        <p:spPr>
          <a:xfrm>
            <a:off x="6228184" y="2852936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Овал 73"/>
          <p:cNvSpPr/>
          <p:nvPr/>
        </p:nvSpPr>
        <p:spPr>
          <a:xfrm>
            <a:off x="6444208" y="2852936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Овал 74"/>
          <p:cNvSpPr/>
          <p:nvPr/>
        </p:nvSpPr>
        <p:spPr>
          <a:xfrm>
            <a:off x="6804248" y="2852936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Овал 75"/>
          <p:cNvSpPr/>
          <p:nvPr/>
        </p:nvSpPr>
        <p:spPr>
          <a:xfrm>
            <a:off x="5940152" y="1988840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Овал 76"/>
          <p:cNvSpPr/>
          <p:nvPr/>
        </p:nvSpPr>
        <p:spPr>
          <a:xfrm>
            <a:off x="6516216" y="1484784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Овал 77"/>
          <p:cNvSpPr/>
          <p:nvPr/>
        </p:nvSpPr>
        <p:spPr>
          <a:xfrm>
            <a:off x="6948264" y="1124744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Овал 78"/>
          <p:cNvSpPr/>
          <p:nvPr/>
        </p:nvSpPr>
        <p:spPr>
          <a:xfrm>
            <a:off x="4499992" y="908720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Овал 79"/>
          <p:cNvSpPr/>
          <p:nvPr/>
        </p:nvSpPr>
        <p:spPr>
          <a:xfrm>
            <a:off x="4499992" y="1268760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Овал 81"/>
          <p:cNvSpPr/>
          <p:nvPr/>
        </p:nvSpPr>
        <p:spPr>
          <a:xfrm>
            <a:off x="4499992" y="1772816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Овал 82"/>
          <p:cNvSpPr/>
          <p:nvPr/>
        </p:nvSpPr>
        <p:spPr>
          <a:xfrm>
            <a:off x="3275856" y="2132856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Овал 83"/>
          <p:cNvSpPr/>
          <p:nvPr/>
        </p:nvSpPr>
        <p:spPr>
          <a:xfrm>
            <a:off x="2843808" y="1772816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Овал 84"/>
          <p:cNvSpPr/>
          <p:nvPr/>
        </p:nvSpPr>
        <p:spPr>
          <a:xfrm>
            <a:off x="2555776" y="1484784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вал 85"/>
          <p:cNvSpPr/>
          <p:nvPr/>
        </p:nvSpPr>
        <p:spPr>
          <a:xfrm>
            <a:off x="2339752" y="1268760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/>
          <p:cNvSpPr/>
          <p:nvPr/>
        </p:nvSpPr>
        <p:spPr>
          <a:xfrm>
            <a:off x="2051720" y="1052736"/>
            <a:ext cx="144016" cy="14401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55</TotalTime>
  <Words>298</Words>
  <Application>Microsoft Office PowerPoint</Application>
  <PresentationFormat>Екран (4:3)</PresentationFormat>
  <Paragraphs>56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6</vt:i4>
      </vt:variant>
    </vt:vector>
  </HeadingPairs>
  <TitlesOfParts>
    <vt:vector size="7" baseType="lpstr">
      <vt:lpstr>Эркер</vt:lpstr>
      <vt:lpstr>Проектная культура как составная часть технологической компетентности обучаемых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Проектная культура как составная часть технологической компетентности обучаемых</dc:title>
  <dc:creator>олег</dc:creator>
  <cp:lastModifiedBy>PRIME2</cp:lastModifiedBy>
  <cp:revision>11</cp:revision>
  <dcterms:created xsi:type="dcterms:W3CDTF">2019-11-10T02:47:10Z</dcterms:created>
  <dcterms:modified xsi:type="dcterms:W3CDTF">2019-11-21T07:05:59Z</dcterms:modified>
</cp:coreProperties>
</file>