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980728"/>
            <a:ext cx="6766520" cy="189436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Проектная культура как составная часть технологической компетентности обучаемых</a:t>
            </a:r>
            <a:endParaRPr lang="ru-RU" sz="4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Докладчик: </a:t>
            </a:r>
            <a:r>
              <a:rPr lang="ru-RU" sz="28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Таубаева</a:t>
            </a: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Ш.Т. 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доктор педагогических наук, профессор </a:t>
            </a:r>
            <a:r>
              <a:rPr lang="ru-RU" sz="28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КазНУ</a:t>
            </a: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им. </a:t>
            </a:r>
            <a:r>
              <a:rPr lang="ru-RU" sz="28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Аль-Фараби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Ш Таубае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429000"/>
            <a:ext cx="1571625" cy="201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989040"/>
          </a:xfrm>
        </p:spPr>
        <p:txBody>
          <a:bodyPr/>
          <a:lstStyle/>
          <a:p>
            <a:pPr algn="just">
              <a:buNone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Проектная культура 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– так называемая «третья культура», или «Дизайн с большой буквы» - реальная </a:t>
            </a:r>
            <a:r>
              <a:rPr lang="ru-RU" sz="3200" dirty="0" err="1" smtClean="0">
                <a:latin typeface="Calibri" pitchFamily="34" charset="0"/>
                <a:cs typeface="Calibri" pitchFamily="34" charset="0"/>
              </a:rPr>
              <a:t>проектность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 как ценность и содержание многих видов деятельности обучаемых и как особый тип его критического мышления.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48737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Технологическая компетентность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- это профессионально значимое и личностное качество, позволяющее освоить теоретическое знание об образовательных технологиях, использовать их в учебной и профессиональной деятельности, способствующее воссоздать собственную систему профессиональной деятельности, выражающееся в готовности обучаемых к успешной творческой деятельности, осознанию её социальной значимости и личной ответственности за результаты этой деятельности, необходимости её постоянного совершенствования.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476672"/>
            <a:ext cx="7467600" cy="48737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Технологическая культура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– это органическая часть общей культуры, которая стремится в своем содержании интегрировать достижения технических и гуманитарных наук, применять интегрированные принципы не только к изучению социального пространства, но и к активному его обустройству в соответствии с целями развития социальных систем, смыслом человеческого существования. Важным компонентом этой культуры является инновационный тип мышления, который характеризуется конструктивностью мышления.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омб 3"/>
          <p:cNvSpPr/>
          <p:nvPr/>
        </p:nvSpPr>
        <p:spPr>
          <a:xfrm>
            <a:off x="3275856" y="2492896"/>
            <a:ext cx="2592288" cy="201622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обучаемый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75656" y="2204864"/>
            <a:ext cx="223224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Практические действия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03848" y="1268760"/>
            <a:ext cx="230425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Инновационное мышление</a:t>
            </a:r>
            <a:endParaRPr lang="ru-RU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20072" y="1988840"/>
            <a:ext cx="208823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Получение запланированного результата</a:t>
            </a:r>
            <a:endParaRPr lang="ru-RU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940152" y="3212976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Оптимизация процесса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932040" y="4365104"/>
            <a:ext cx="223224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Творческие возможности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195736" y="4509120"/>
            <a:ext cx="252028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Личная ответственность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99592" y="3501008"/>
            <a:ext cx="252028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Использование потенциала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980728"/>
            <a:ext cx="432048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Технологическая культура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72400" y="908720"/>
            <a:ext cx="432048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Проектная культура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1560" y="404664"/>
            <a:ext cx="770485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1560" y="5733256"/>
            <a:ext cx="777686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12" idx="0"/>
          </p:cNvCxnSpPr>
          <p:nvPr/>
        </p:nvCxnSpPr>
        <p:spPr>
          <a:xfrm>
            <a:off x="611560" y="404664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8244408" y="476672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12" idx="2"/>
          </p:cNvCxnSpPr>
          <p:nvPr/>
        </p:nvCxnSpPr>
        <p:spPr>
          <a:xfrm flipV="1">
            <a:off x="611560" y="544522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13" idx="2"/>
          </p:cNvCxnSpPr>
          <p:nvPr/>
        </p:nvCxnSpPr>
        <p:spPr>
          <a:xfrm flipV="1">
            <a:off x="8388424" y="537321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63888" y="2924944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139952" y="2348880"/>
            <a:ext cx="7200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275856" y="3717032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3851920" y="4077072"/>
            <a:ext cx="7200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5220072" y="2852936"/>
            <a:ext cx="14401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 flipV="1">
            <a:off x="5580112" y="3789040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5220072" y="4077072"/>
            <a:ext cx="2880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259632" y="594928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  <a:cs typeface="Calibri" pitchFamily="34" charset="0"/>
              </a:rPr>
              <a:t>Единство элементов технологической и проектной культуры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602128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Координаты проектной культуры  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851920" y="2708920"/>
            <a:ext cx="1440160" cy="72008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851920" y="28529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КПК</a:t>
            </a:r>
            <a:endParaRPr lang="ru-RU" dirty="0">
              <a:latin typeface="Cambria" pitchFamily="18" charset="0"/>
            </a:endParaRPr>
          </a:p>
        </p:txBody>
      </p:sp>
      <p:cxnSp>
        <p:nvCxnSpPr>
          <p:cNvPr id="8" name="Прямая соединительная линия 7"/>
          <p:cNvCxnSpPr>
            <a:stCxn id="5" idx="0"/>
          </p:cNvCxnSpPr>
          <p:nvPr/>
        </p:nvCxnSpPr>
        <p:spPr>
          <a:xfrm flipV="1">
            <a:off x="4572000" y="692696"/>
            <a:ext cx="0" cy="20162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076056" y="836712"/>
            <a:ext cx="2376264" cy="20162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292080" y="2924944"/>
            <a:ext cx="2664296" cy="406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5"/>
          </p:cNvCxnSpPr>
          <p:nvPr/>
        </p:nvCxnSpPr>
        <p:spPr>
          <a:xfrm>
            <a:off x="5081173" y="3323547"/>
            <a:ext cx="2299139" cy="17616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4"/>
          </p:cNvCxnSpPr>
          <p:nvPr/>
        </p:nvCxnSpPr>
        <p:spPr>
          <a:xfrm>
            <a:off x="4572000" y="3429000"/>
            <a:ext cx="0" cy="20882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3"/>
          </p:cNvCxnSpPr>
          <p:nvPr/>
        </p:nvCxnSpPr>
        <p:spPr>
          <a:xfrm flipH="1">
            <a:off x="1763688" y="3323547"/>
            <a:ext cx="2299139" cy="18336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6" idx="1"/>
          </p:cNvCxnSpPr>
          <p:nvPr/>
        </p:nvCxnSpPr>
        <p:spPr>
          <a:xfrm flipH="1">
            <a:off x="1187624" y="3037602"/>
            <a:ext cx="2664296" cy="313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" idx="1"/>
          </p:cNvCxnSpPr>
          <p:nvPr/>
        </p:nvCxnSpPr>
        <p:spPr>
          <a:xfrm flipH="1" flipV="1">
            <a:off x="1979712" y="980728"/>
            <a:ext cx="2083115" cy="18336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1560" y="3326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ЭКСПЛИКАЦИЯ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47864" y="2606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СИСТЕМАТИЗАЦИЯ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88224" y="3326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ЦЕЛИ И ЗАДАЧИ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5400000">
            <a:off x="7348954" y="288429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РЕЗУЛЬТАТЫ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16216" y="522920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ОБЛАСТЬ ПРИМЕНЕНИЯ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63888" y="551723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РАЗВИТИЕ РЕЗИЛЬТАТОВ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3568" y="537321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АПРОБАЦИЯ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-217402" y="267378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СИСТЕМНЫЕ УРОВНИ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95736" y="908720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Cambria" pitchFamily="18" charset="0"/>
              </a:rPr>
              <a:t>гипотеза КПК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83768" y="1124744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Cambria" pitchFamily="18" charset="0"/>
              </a:rPr>
              <a:t>концепция КПК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71800" y="1340768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Cambria" pitchFamily="18" charset="0"/>
              </a:rPr>
              <a:t>задачи КПК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59832" y="1628800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Cambria" pitchFamily="18" charset="0"/>
              </a:rPr>
              <a:t>цель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19872" y="191683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Cambria" pitchFamily="18" charset="0"/>
              </a:rPr>
              <a:t>исходная проблема КПК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44008" y="764704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Cambria" pitchFamily="18" charset="0"/>
              </a:rPr>
              <a:t>программно-методические аспекты КПК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44008" y="1124744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Cambria" pitchFamily="18" charset="0"/>
              </a:rPr>
              <a:t>психолого-педагогические аспекты КПК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44008" y="1556792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Cambria" pitchFamily="18" charset="0"/>
              </a:rPr>
              <a:t>философско-методологические</a:t>
            </a:r>
          </a:p>
          <a:p>
            <a:r>
              <a:rPr lang="ru-RU" sz="1000" dirty="0" smtClean="0">
                <a:latin typeface="Cambria" pitchFamily="18" charset="0"/>
              </a:rPr>
              <a:t> аспекты КПК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64288" y="112474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Cambria" pitchFamily="18" charset="0"/>
              </a:rPr>
              <a:t>апробация и внедрение КПК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60232" y="148478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Cambria" pitchFamily="18" charset="0"/>
              </a:rPr>
              <a:t>создание и исследование системы моделей КПК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00192" y="1916832"/>
            <a:ext cx="18722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Cambria" pitchFamily="18" charset="0"/>
              </a:rPr>
              <a:t>исследование теоретико-методологических основ КПК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5415191" y="3377897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Cambria" pitchFamily="18" charset="0"/>
              </a:rPr>
              <a:t>концепция КПК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16200000">
            <a:off x="5703223" y="3233881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Cambria" pitchFamily="18" charset="0"/>
              </a:rPr>
              <a:t>понятия КПК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5919247" y="3161873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Cambria" pitchFamily="18" charset="0"/>
              </a:rPr>
              <a:t>модели КПК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16200000">
            <a:off x="6181147" y="3404029"/>
            <a:ext cx="13681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latin typeface="Cambria" pitchFamily="18" charset="0"/>
              </a:rPr>
              <a:t>программно-методологическое обеспечение КПК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92080" y="400506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latin typeface="Cambria" pitchFamily="18" charset="0"/>
              </a:rPr>
              <a:t>ВУЗЫ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32040" y="422108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latin typeface="Cambria" pitchFamily="18" charset="0"/>
              </a:rPr>
              <a:t>система повышения квалификации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80112" y="4653136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latin typeface="Cambria" pitchFamily="18" charset="0"/>
              </a:rPr>
              <a:t>менеджмент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47864" y="3861048"/>
            <a:ext cx="1224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latin typeface="Cambria" pitchFamily="18" charset="0"/>
              </a:rPr>
              <a:t>общая теория педагогической культуры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03848" y="458112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latin typeface="Cambria" pitchFamily="18" charset="0"/>
              </a:rPr>
              <a:t>технологизация учебного процесса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59832" y="501317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latin typeface="Cambria" pitchFamily="18" charset="0"/>
              </a:rPr>
              <a:t>электронный учебник КПК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43808" y="3212976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latin typeface="Cambria" pitchFamily="18" charset="0"/>
              </a:rPr>
              <a:t>монографии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67744" y="342900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latin typeface="Cambria" pitchFamily="18" charset="0"/>
              </a:rPr>
              <a:t>учебные пособия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79712" y="3645024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latin typeface="Cambria" pitchFamily="18" charset="0"/>
              </a:rPr>
              <a:t>статьи, доклады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71600" y="3861048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latin typeface="Cambria" pitchFamily="18" charset="0"/>
              </a:rPr>
              <a:t>нормативный и специальный курс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16200000">
            <a:off x="888559" y="1999873"/>
            <a:ext cx="144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Cambria" pitchFamily="18" charset="0"/>
              </a:rPr>
              <a:t>теоретические предметные положения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16200000">
            <a:off x="1608639" y="2215897"/>
            <a:ext cx="10081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Cambria" pitchFamily="18" charset="0"/>
              </a:rPr>
              <a:t>предметные специальные принципы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16200000">
            <a:off x="2076691" y="2184829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Cambria" pitchFamily="18" charset="0"/>
              </a:rPr>
              <a:t>общеметодологические принципы</a:t>
            </a:r>
            <a:endParaRPr lang="ru-RU" sz="1000" dirty="0">
              <a:latin typeface="Cambria" pitchFamily="18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1475656" y="299695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2051720" y="299695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2627784" y="299695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851920" y="335699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3563888" y="357301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3275856" y="378904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3059832" y="400506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4499992" y="400506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4499992" y="472514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4499992" y="515719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5940152" y="400506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6300192" y="422108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6732240" y="458112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5940152" y="285293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6228184" y="285293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6444208" y="285293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6804248" y="285293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5940152" y="198884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6516216" y="148478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6948264" y="112474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4499992" y="90872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4499992" y="126876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4499992" y="177281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3275856" y="213285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2843808" y="177281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2555776" y="148478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2339752" y="126876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2051720" y="105273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298</Words>
  <Application>Microsoft Office PowerPoint</Application>
  <PresentationFormat>Екран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Эркер</vt:lpstr>
      <vt:lpstr>Проектная культура как составная часть технологической компетентности обучаемых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культура как составная часть технологической компетентности обучаемых</dc:title>
  <dc:creator>олег</dc:creator>
  <cp:lastModifiedBy>PRIME2</cp:lastModifiedBy>
  <cp:revision>11</cp:revision>
  <dcterms:created xsi:type="dcterms:W3CDTF">2019-11-10T02:47:10Z</dcterms:created>
  <dcterms:modified xsi:type="dcterms:W3CDTF">2019-11-21T07:05:59Z</dcterms:modified>
</cp:coreProperties>
</file>