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87" r:id="rId4"/>
    <p:sldId id="288" r:id="rId5"/>
    <p:sldId id="286" r:id="rId6"/>
    <p:sldId id="260" r:id="rId7"/>
    <p:sldId id="261" r:id="rId8"/>
    <p:sldId id="262" r:id="rId9"/>
    <p:sldId id="263" r:id="rId10"/>
    <p:sldId id="264" r:id="rId11"/>
    <p:sldId id="265" r:id="rId12"/>
    <p:sldId id="266" r:id="rId13"/>
    <p:sldId id="267" r:id="rId14"/>
    <p:sldId id="258" r:id="rId15"/>
    <p:sldId id="259" r:id="rId16"/>
    <p:sldId id="284" r:id="rId17"/>
    <p:sldId id="268" r:id="rId18"/>
    <p:sldId id="270" r:id="rId19"/>
    <p:sldId id="272" r:id="rId20"/>
    <p:sldId id="271" r:id="rId21"/>
    <p:sldId id="273" r:id="rId22"/>
    <p:sldId id="274" r:id="rId23"/>
    <p:sldId id="275" r:id="rId24"/>
    <p:sldId id="277" r:id="rId25"/>
    <p:sldId id="276" r:id="rId26"/>
    <p:sldId id="278" r:id="rId27"/>
    <p:sldId id="279" r:id="rId28"/>
    <p:sldId id="283" r:id="rId29"/>
    <p:sldId id="280" r:id="rId30"/>
    <p:sldId id="281" r:id="rId31"/>
    <p:sldId id="282" r:id="rId32"/>
    <p:sldId id="285"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12.03.2019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12.03.2019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zakon2.rada.gov.ua/laws/show/771/97-%D0%B2%D1%80"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zakon.rada.gov.ua/laws/show/771/97-%D0%B2%D1%80" TargetMode="External"/><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zakon.rada.gov.ua/laws/show/771/97-%D0%B2%D1%80" TargetMode="External"/><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43608" y="4293096"/>
            <a:ext cx="7406640" cy="2264272"/>
          </a:xfrm>
        </p:spPr>
        <p:txBody>
          <a:bodyPr>
            <a:normAutofit/>
          </a:bodyPr>
          <a:lstStyle/>
          <a:p>
            <a:pPr algn="ctr"/>
            <a:r>
              <a:rPr lang="uk-UA" sz="1800" b="1" dirty="0" smtClean="0"/>
              <a:t>Заступник начальника управління-начальник відділу безпечності харчових продуктів управління безпечності харчових продуктів та ветеринарної медицини Головного управління </a:t>
            </a:r>
            <a:r>
              <a:rPr lang="uk-UA" sz="1800" b="1" dirty="0" err="1" smtClean="0"/>
              <a:t>Держпродспоживслужби</a:t>
            </a:r>
            <a:r>
              <a:rPr lang="uk-UA" sz="1800" b="1" dirty="0" smtClean="0"/>
              <a:t> в </a:t>
            </a:r>
            <a:r>
              <a:rPr lang="uk-UA" sz="1800" b="1" dirty="0" err="1" smtClean="0"/>
              <a:t>Суській</a:t>
            </a:r>
            <a:r>
              <a:rPr lang="uk-UA" sz="1800" b="1" dirty="0" smtClean="0"/>
              <a:t> області – </a:t>
            </a:r>
            <a:r>
              <a:rPr lang="uk-UA" sz="1800" b="1" dirty="0" smtClean="0">
                <a:solidFill>
                  <a:srgbClr val="002060"/>
                </a:solidFill>
              </a:rPr>
              <a:t>Крючков Віталій Олександрович</a:t>
            </a:r>
            <a:r>
              <a:rPr lang="uk-UA" sz="1800" b="1" dirty="0" smtClean="0">
                <a:solidFill>
                  <a:schemeClr val="accent2">
                    <a:lumMod val="60000"/>
                    <a:lumOff val="40000"/>
                  </a:schemeClr>
                </a:solidFill>
              </a:rPr>
              <a:t/>
            </a:r>
            <a:br>
              <a:rPr lang="uk-UA" sz="1800" b="1" dirty="0" smtClean="0">
                <a:solidFill>
                  <a:schemeClr val="accent2">
                    <a:lumMod val="60000"/>
                    <a:lumOff val="40000"/>
                  </a:schemeClr>
                </a:solidFill>
              </a:rPr>
            </a:br>
            <a:r>
              <a:rPr lang="uk-UA" sz="1800" b="1" dirty="0" smtClean="0">
                <a:solidFill>
                  <a:schemeClr val="accent3">
                    <a:lumMod val="60000"/>
                    <a:lumOff val="40000"/>
                  </a:schemeClr>
                </a:solidFill>
              </a:rPr>
              <a:t>12.03.2019</a:t>
            </a:r>
            <a:endParaRPr lang="ru-RU" sz="1800" b="1"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908720"/>
            <a:ext cx="7772400" cy="1800200"/>
          </a:xfrm>
        </p:spPr>
        <p:txBody>
          <a:bodyPr>
            <a:noAutofit/>
          </a:bodyPr>
          <a:lstStyle/>
          <a:p>
            <a:pPr algn="ctr"/>
            <a:r>
              <a:rPr lang="uk-UA" sz="5400" dirty="0" smtClean="0"/>
              <a:t>Нове в харчовому законодавстві</a:t>
            </a:r>
            <a:endParaRPr lang="ru-RU"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a:bodyPr>
          <a:lstStyle/>
          <a:p>
            <a:pPr algn="ctr"/>
            <a:r>
              <a:rPr lang="ru-RU" sz="2400" b="0" dirty="0" smtClean="0"/>
              <a:t/>
            </a:r>
            <a:br>
              <a:rPr lang="ru-RU" sz="2400" b="0" dirty="0" smtClean="0"/>
            </a:b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980728"/>
            <a:ext cx="7700392" cy="5256584"/>
          </a:xfrm>
        </p:spPr>
        <p:txBody>
          <a:bodyPr>
            <a:noAutofit/>
          </a:bodyPr>
          <a:lstStyle/>
          <a:p>
            <a:pPr algn="ctr"/>
            <a:endParaRPr lang="ru-RU" sz="2400" b="1" dirty="0" smtClean="0"/>
          </a:p>
          <a:p>
            <a:pPr algn="ctr"/>
            <a:r>
              <a:rPr lang="ru-RU" sz="3600" dirty="0" smtClean="0"/>
              <a:t>Наказ </a:t>
            </a:r>
            <a:r>
              <a:rPr lang="ru-RU" sz="3600" dirty="0" err="1" smtClean="0"/>
              <a:t>Міністерства</a:t>
            </a:r>
            <a:r>
              <a:rPr lang="ru-RU" sz="3600" dirty="0" smtClean="0"/>
              <a:t> </a:t>
            </a:r>
            <a:br>
              <a:rPr lang="ru-RU" sz="3600" dirty="0" smtClean="0"/>
            </a:br>
            <a:r>
              <a:rPr lang="ru-RU" sz="3600" dirty="0" err="1" smtClean="0"/>
              <a:t>охорони</a:t>
            </a:r>
            <a:r>
              <a:rPr lang="ru-RU" sz="3600" dirty="0" smtClean="0"/>
              <a:t> </a:t>
            </a:r>
            <a:r>
              <a:rPr lang="ru-RU" sz="3600" dirty="0" err="1" smtClean="0"/>
              <a:t>здоров'я</a:t>
            </a:r>
            <a:r>
              <a:rPr lang="ru-RU" sz="3600" dirty="0" smtClean="0"/>
              <a:t> </a:t>
            </a:r>
            <a:r>
              <a:rPr lang="ru-RU" sz="3600" dirty="0" err="1" smtClean="0"/>
              <a:t>України</a:t>
            </a:r>
            <a:r>
              <a:rPr lang="ru-RU" sz="3600" dirty="0" smtClean="0"/>
              <a:t>, </a:t>
            </a:r>
            <a:br>
              <a:rPr lang="ru-RU" sz="3600" dirty="0" smtClean="0"/>
            </a:br>
            <a:r>
              <a:rPr lang="ru-RU" sz="3600" dirty="0" err="1" smtClean="0"/>
              <a:t>Міністерства</a:t>
            </a:r>
            <a:r>
              <a:rPr lang="ru-RU" sz="3600" dirty="0" smtClean="0"/>
              <a:t> </a:t>
            </a:r>
            <a:r>
              <a:rPr lang="ru-RU" sz="3600" dirty="0" err="1" smtClean="0"/>
              <a:t>освіти</a:t>
            </a:r>
            <a:r>
              <a:rPr lang="ru-RU" sz="3600" dirty="0" smtClean="0"/>
              <a:t> </a:t>
            </a:r>
            <a:br>
              <a:rPr lang="ru-RU" sz="3600" dirty="0" smtClean="0"/>
            </a:br>
            <a:r>
              <a:rPr lang="ru-RU" sz="3600" dirty="0" err="1" smtClean="0"/>
              <a:t>і</a:t>
            </a:r>
            <a:r>
              <a:rPr lang="ru-RU" sz="3600" dirty="0" smtClean="0"/>
              <a:t> науки </a:t>
            </a:r>
            <a:r>
              <a:rPr lang="ru-RU" sz="3600" dirty="0" err="1" smtClean="0"/>
              <a:t>України</a:t>
            </a:r>
            <a:r>
              <a:rPr lang="ru-RU" sz="3600" dirty="0" smtClean="0"/>
              <a:t> </a:t>
            </a:r>
            <a:br>
              <a:rPr lang="ru-RU" sz="3600" dirty="0" smtClean="0"/>
            </a:br>
            <a:r>
              <a:rPr lang="ru-RU" sz="3600" dirty="0" smtClean="0"/>
              <a:t>01.06.2005 N 242/329 </a:t>
            </a:r>
            <a:endParaRPr lang="ru-RU" sz="3600" dirty="0" smtClean="0"/>
          </a:p>
          <a:p>
            <a:pPr algn="ctr"/>
            <a:r>
              <a:rPr lang="ru-RU" sz="3600" b="1" dirty="0" smtClean="0"/>
              <a:t>Про </a:t>
            </a:r>
            <a:r>
              <a:rPr lang="ru-RU" sz="3600" b="1" dirty="0" err="1" smtClean="0"/>
              <a:t>затвердження</a:t>
            </a:r>
            <a:r>
              <a:rPr lang="ru-RU" sz="3600" b="1" dirty="0" smtClean="0"/>
              <a:t> Порядку </a:t>
            </a:r>
            <a:r>
              <a:rPr lang="ru-RU" sz="3600" b="1" dirty="0" err="1" smtClean="0"/>
              <a:t>організації</a:t>
            </a:r>
            <a:r>
              <a:rPr lang="ru-RU" sz="3600" b="1" dirty="0" smtClean="0"/>
              <a:t> </a:t>
            </a:r>
            <a:r>
              <a:rPr lang="ru-RU" sz="3600" b="1" dirty="0" err="1" smtClean="0"/>
              <a:t>харчування</a:t>
            </a:r>
            <a:r>
              <a:rPr lang="ru-RU" sz="3600" b="1" dirty="0" smtClean="0"/>
              <a:t> </a:t>
            </a:r>
            <a:r>
              <a:rPr lang="ru-RU" sz="3600" b="1" dirty="0" err="1" smtClean="0"/>
              <a:t>дітей</a:t>
            </a:r>
            <a:r>
              <a:rPr lang="ru-RU" sz="3600" b="1" dirty="0" smtClean="0"/>
              <a:t> у </a:t>
            </a:r>
            <a:r>
              <a:rPr lang="ru-RU" sz="3600" b="1" dirty="0" err="1" smtClean="0"/>
              <a:t>навчальних</a:t>
            </a:r>
            <a:r>
              <a:rPr lang="ru-RU" sz="3600" b="1" dirty="0" smtClean="0"/>
              <a:t> та </a:t>
            </a:r>
            <a:r>
              <a:rPr lang="ru-RU" sz="3600" b="1" dirty="0" err="1" smtClean="0"/>
              <a:t>оздоровчих</a:t>
            </a:r>
            <a:r>
              <a:rPr lang="ru-RU" sz="3600" b="1" dirty="0" smtClean="0"/>
              <a:t> закладах</a:t>
            </a:r>
            <a:endParaRPr lang="ru-RU" sz="36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fontScale="90000"/>
          </a:bodyPr>
          <a:lstStyle/>
          <a:p>
            <a:pPr algn="ctr"/>
            <a:r>
              <a:rPr lang="ru-RU" sz="3600" b="1" dirty="0" smtClean="0"/>
              <a:t>4. </a:t>
            </a:r>
            <a:r>
              <a:rPr lang="ru-RU" sz="3600" b="1" dirty="0" err="1" smtClean="0"/>
              <a:t>Відповідальними</a:t>
            </a:r>
            <a:r>
              <a:rPr lang="ru-RU" sz="3600" b="1" dirty="0" smtClean="0"/>
              <a:t> за </a:t>
            </a:r>
            <a:r>
              <a:rPr lang="ru-RU" sz="3600" b="1" dirty="0" err="1" smtClean="0"/>
              <a:t>організацію</a:t>
            </a:r>
            <a:r>
              <a:rPr lang="ru-RU" sz="3600" b="1" dirty="0" smtClean="0"/>
              <a:t> </a:t>
            </a:r>
            <a:r>
              <a:rPr lang="ru-RU" sz="3600" b="1" dirty="0" err="1" smtClean="0"/>
              <a:t>харчування</a:t>
            </a:r>
            <a:r>
              <a:rPr lang="ru-RU" sz="3600" b="1" dirty="0" smtClean="0"/>
              <a:t> </a:t>
            </a:r>
            <a:r>
              <a:rPr lang="ru-RU" sz="3600" b="1" dirty="0" err="1" smtClean="0"/>
              <a:t>дітей</a:t>
            </a:r>
            <a:r>
              <a:rPr lang="ru-RU" sz="3600" b="1" dirty="0" smtClean="0"/>
              <a:t> </a:t>
            </a:r>
            <a:r>
              <a:rPr lang="ru-RU" sz="3600" dirty="0" smtClean="0"/>
              <a:t>у </a:t>
            </a:r>
            <a:r>
              <a:rPr lang="ru-RU" sz="3600" dirty="0" err="1" smtClean="0"/>
              <a:t>навчальних</a:t>
            </a:r>
            <a:r>
              <a:rPr lang="ru-RU" sz="3600" dirty="0" smtClean="0"/>
              <a:t> </a:t>
            </a:r>
            <a:r>
              <a:rPr lang="ru-RU" sz="3600" dirty="0" smtClean="0"/>
              <a:t>та </a:t>
            </a:r>
            <a:r>
              <a:rPr lang="ru-RU" sz="3600" dirty="0" err="1" smtClean="0"/>
              <a:t>оздоровчих</a:t>
            </a:r>
            <a:r>
              <a:rPr lang="ru-RU" sz="3600" dirty="0" smtClean="0"/>
              <a:t> закладах </a:t>
            </a:r>
            <a:r>
              <a:rPr lang="ru-RU" sz="3600" dirty="0" err="1" smtClean="0"/>
              <a:t>незалежно</a:t>
            </a:r>
            <a:r>
              <a:rPr lang="ru-RU" sz="3600" dirty="0" smtClean="0"/>
              <a:t> </a:t>
            </a:r>
            <a:r>
              <a:rPr lang="ru-RU" sz="3600" dirty="0" err="1" smtClean="0"/>
              <a:t>від</a:t>
            </a:r>
            <a:r>
              <a:rPr lang="ru-RU" sz="3600" dirty="0" smtClean="0"/>
              <a:t> </a:t>
            </a:r>
            <a:r>
              <a:rPr lang="ru-RU" sz="3600" dirty="0" err="1" smtClean="0"/>
              <a:t>підпорядкування</a:t>
            </a:r>
            <a:r>
              <a:rPr lang="ru-RU" sz="3600" dirty="0" smtClean="0"/>
              <a:t>, </a:t>
            </a:r>
            <a:r>
              <a:rPr lang="ru-RU" sz="3600" dirty="0" err="1" smtClean="0"/>
              <a:t>типів</a:t>
            </a:r>
            <a:r>
              <a:rPr lang="ru-RU" sz="3600" dirty="0" smtClean="0"/>
              <a:t> </a:t>
            </a:r>
            <a:r>
              <a:rPr lang="ru-RU" sz="3600" dirty="0" err="1" smtClean="0"/>
              <a:t>і</a:t>
            </a:r>
            <a:r>
              <a:rPr lang="ru-RU" sz="3600" dirty="0" smtClean="0"/>
              <a:t> форм </a:t>
            </a:r>
            <a:r>
              <a:rPr lang="ru-RU" sz="3600" dirty="0" err="1" smtClean="0"/>
              <a:t>власності</a:t>
            </a:r>
            <a:r>
              <a:rPr lang="ru-RU" sz="3600" dirty="0" smtClean="0"/>
              <a:t>, за </a:t>
            </a:r>
            <a:r>
              <a:rPr lang="ru-RU" sz="3600" dirty="0" err="1" smtClean="0"/>
              <a:t>матеріально-технічний</a:t>
            </a:r>
            <a:r>
              <a:rPr lang="ru-RU" sz="3600" dirty="0" smtClean="0"/>
              <a:t> стан </a:t>
            </a:r>
            <a:r>
              <a:rPr lang="ru-RU" sz="3600" dirty="0" err="1" smtClean="0"/>
              <a:t>харчоблоку</a:t>
            </a:r>
            <a:r>
              <a:rPr lang="ru-RU" sz="3600" dirty="0" smtClean="0"/>
              <a:t> </a:t>
            </a:r>
            <a:r>
              <a:rPr lang="ru-RU" sz="3600" dirty="0" smtClean="0"/>
              <a:t>(</a:t>
            </a:r>
            <a:r>
              <a:rPr lang="ru-RU" sz="3600" dirty="0" err="1" smtClean="0"/>
              <a:t>їдальні</a:t>
            </a:r>
            <a:r>
              <a:rPr lang="ru-RU" sz="3600" dirty="0" smtClean="0"/>
              <a:t>, буфету), </a:t>
            </a:r>
            <a:r>
              <a:rPr lang="ru-RU" sz="3600" b="1" dirty="0" err="1" smtClean="0"/>
              <a:t>додержання</a:t>
            </a:r>
            <a:r>
              <a:rPr lang="ru-RU" sz="3600" b="1" dirty="0" smtClean="0"/>
              <a:t> </a:t>
            </a:r>
            <a:r>
              <a:rPr lang="ru-RU" sz="3600" b="1" dirty="0" err="1" smtClean="0"/>
              <a:t>вимог</a:t>
            </a:r>
            <a:r>
              <a:rPr lang="ru-RU" sz="3600" b="1" dirty="0" smtClean="0"/>
              <a:t> </a:t>
            </a:r>
            <a:r>
              <a:rPr lang="ru-RU" sz="3600" b="1" dirty="0" err="1" smtClean="0"/>
              <a:t>санітарного</a:t>
            </a:r>
            <a:r>
              <a:rPr lang="ru-RU" sz="3600" b="1" dirty="0" smtClean="0"/>
              <a:t> </a:t>
            </a:r>
            <a:r>
              <a:rPr lang="ru-RU" sz="3600" b="1" dirty="0" err="1" smtClean="0"/>
              <a:t>законодавства</a:t>
            </a:r>
            <a:r>
              <a:rPr lang="ru-RU" sz="3600" dirty="0" smtClean="0"/>
              <a:t> </a:t>
            </a:r>
            <a:r>
              <a:rPr lang="ru-RU" sz="3600" dirty="0" err="1" smtClean="0"/>
              <a:t>є</a:t>
            </a:r>
            <a:r>
              <a:rPr lang="ru-RU" sz="3600" dirty="0" smtClean="0"/>
              <a:t> </a:t>
            </a:r>
            <a:r>
              <a:rPr lang="ru-RU" sz="3600" dirty="0" err="1" smtClean="0"/>
              <a:t>засновники</a:t>
            </a:r>
            <a:r>
              <a:rPr lang="ru-RU" sz="3600" dirty="0" smtClean="0"/>
              <a:t> (</a:t>
            </a:r>
            <a:r>
              <a:rPr lang="ru-RU" sz="3600" dirty="0" err="1" smtClean="0"/>
              <a:t>власники</a:t>
            </a:r>
            <a:r>
              <a:rPr lang="ru-RU" sz="3600" dirty="0" smtClean="0"/>
              <a:t>), </a:t>
            </a:r>
            <a:r>
              <a:rPr lang="ru-RU" sz="3600" dirty="0" err="1" smtClean="0"/>
              <a:t>керівники</a:t>
            </a:r>
            <a:r>
              <a:rPr lang="ru-RU" sz="3600" dirty="0" smtClean="0"/>
              <a:t> </a:t>
            </a:r>
            <a:r>
              <a:rPr lang="ru-RU" sz="3600" dirty="0" err="1" smtClean="0"/>
              <a:t>цих</a:t>
            </a:r>
            <a:r>
              <a:rPr lang="ru-RU" sz="3600" dirty="0" smtClean="0"/>
              <a:t> </a:t>
            </a:r>
            <a:r>
              <a:rPr lang="ru-RU" sz="3600" dirty="0" err="1" smtClean="0"/>
              <a:t>закладів</a:t>
            </a:r>
            <a:r>
              <a:rPr lang="ru-RU" sz="3600" dirty="0" smtClean="0"/>
              <a:t> та </a:t>
            </a:r>
            <a:br>
              <a:rPr lang="ru-RU" sz="3600" dirty="0" smtClean="0"/>
            </a:br>
            <a:r>
              <a:rPr lang="ru-RU" sz="3600" dirty="0" err="1" smtClean="0"/>
              <a:t>організації</a:t>
            </a:r>
            <a:r>
              <a:rPr lang="ru-RU" sz="3600" dirty="0" smtClean="0"/>
              <a:t> (</a:t>
            </a:r>
            <a:r>
              <a:rPr lang="ru-RU" sz="3600" dirty="0" err="1" smtClean="0"/>
              <a:t>підприємства</a:t>
            </a:r>
            <a:r>
              <a:rPr lang="ru-RU" sz="3600" dirty="0" smtClean="0"/>
              <a:t>), </a:t>
            </a:r>
            <a:r>
              <a:rPr lang="ru-RU" sz="3600" dirty="0" err="1" smtClean="0"/>
              <a:t>що</a:t>
            </a:r>
            <a:r>
              <a:rPr lang="ru-RU" sz="3600" dirty="0" smtClean="0"/>
              <a:t> </a:t>
            </a:r>
            <a:r>
              <a:rPr lang="ru-RU" sz="3600" dirty="0" err="1" smtClean="0"/>
              <a:t>забезпечують</a:t>
            </a:r>
            <a:r>
              <a:rPr lang="ru-RU" sz="3600" dirty="0" smtClean="0"/>
              <a:t> </a:t>
            </a:r>
            <a:r>
              <a:rPr lang="ru-RU" sz="3600" dirty="0" err="1" smtClean="0"/>
              <a:t>харчування</a:t>
            </a:r>
            <a:r>
              <a:rPr lang="ru-RU" sz="3600" dirty="0" smtClean="0"/>
              <a:t> </a:t>
            </a:r>
            <a:r>
              <a:rPr lang="ru-RU" sz="3600" dirty="0" err="1" smtClean="0"/>
              <a:t>дітей</a:t>
            </a:r>
            <a:r>
              <a:rPr lang="ru-RU" sz="3600" dirty="0" smtClean="0"/>
              <a:t>. </a:t>
            </a:r>
            <a:r>
              <a:rPr lang="ru-RU" sz="2400" b="0" dirty="0" smtClean="0"/>
              <a:t/>
            </a:r>
            <a:br>
              <a:rPr lang="ru-RU" sz="2400" b="0" dirty="0" smtClean="0"/>
            </a:b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144016" cy="188640"/>
          </a:xfrm>
        </p:spPr>
        <p:txBody>
          <a:bodyPr>
            <a:noAutofit/>
          </a:bodyPr>
          <a:lstStyle/>
          <a:p>
            <a:pPr algn="ctr"/>
            <a:endParaRPr lang="ru-RU" sz="2400" b="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fontScale="90000"/>
          </a:bodyPr>
          <a:lstStyle/>
          <a:p>
            <a:pPr algn="ctr"/>
            <a:r>
              <a:rPr lang="uk-UA" sz="3100" dirty="0" smtClean="0">
                <a:solidFill>
                  <a:srgbClr val="00B050"/>
                </a:solidFill>
              </a:rPr>
              <a:t>14. Відповідальність за безпеку і якість продуктів харчування </a:t>
            </a:r>
            <a:r>
              <a:rPr lang="uk-UA" sz="3100" dirty="0" smtClean="0">
                <a:solidFill>
                  <a:srgbClr val="00B050"/>
                </a:solidFill>
              </a:rPr>
              <a:t>та </a:t>
            </a:r>
            <a:r>
              <a:rPr lang="uk-UA" sz="3100" dirty="0" smtClean="0">
                <a:solidFill>
                  <a:srgbClr val="00B050"/>
                </a:solidFill>
              </a:rPr>
              <a:t>продовольчої сировини, готової продукції покладається на </a:t>
            </a:r>
            <a:r>
              <a:rPr lang="uk-UA" sz="3100" dirty="0" smtClean="0">
                <a:solidFill>
                  <a:srgbClr val="00B050"/>
                </a:solidFill>
              </a:rPr>
              <a:t>постачальника</a:t>
            </a:r>
            <a:r>
              <a:rPr lang="uk-UA" sz="3100" dirty="0" smtClean="0">
                <a:solidFill>
                  <a:srgbClr val="00B050"/>
                </a:solidFill>
              </a:rPr>
              <a:t>, організацію (підприємство), що забезпечують </a:t>
            </a:r>
            <a:br>
              <a:rPr lang="uk-UA" sz="3100" dirty="0" smtClean="0">
                <a:solidFill>
                  <a:srgbClr val="00B050"/>
                </a:solidFill>
              </a:rPr>
            </a:br>
            <a:r>
              <a:rPr lang="uk-UA" sz="3100" dirty="0" smtClean="0">
                <a:solidFill>
                  <a:srgbClr val="00B050"/>
                </a:solidFill>
              </a:rPr>
              <a:t>харчування учнів, або керівника закладу, якщо працівники </a:t>
            </a:r>
            <a:r>
              <a:rPr lang="uk-UA" sz="3100" dirty="0" smtClean="0">
                <a:solidFill>
                  <a:srgbClr val="00B050"/>
                </a:solidFill>
              </a:rPr>
              <a:t>харчоблоку </a:t>
            </a:r>
            <a:r>
              <a:rPr lang="uk-UA" sz="3100" dirty="0" smtClean="0">
                <a:solidFill>
                  <a:srgbClr val="00B050"/>
                </a:solidFill>
              </a:rPr>
              <a:t>входять до штатного розпису закладу, відповідно до </a:t>
            </a:r>
            <a:r>
              <a:rPr lang="uk-UA" sz="3100" dirty="0" smtClean="0">
                <a:solidFill>
                  <a:srgbClr val="00B050"/>
                </a:solidFill>
              </a:rPr>
              <a:t>Закону </a:t>
            </a:r>
            <a:r>
              <a:rPr lang="uk-UA" sz="3100" dirty="0" smtClean="0">
                <a:solidFill>
                  <a:srgbClr val="00B050"/>
                </a:solidFill>
              </a:rPr>
              <a:t>України </a:t>
            </a:r>
            <a:r>
              <a:rPr lang="uk-UA" sz="3100" dirty="0" smtClean="0">
                <a:solidFill>
                  <a:srgbClr val="00B050"/>
                </a:solidFill>
              </a:rPr>
              <a:t>“</a:t>
            </a:r>
            <a:r>
              <a:rPr lang="ru-RU" sz="2800" dirty="0" smtClean="0">
                <a:solidFill>
                  <a:srgbClr val="00B050"/>
                </a:solidFill>
              </a:rPr>
              <a:t>Про </a:t>
            </a:r>
            <a:r>
              <a:rPr lang="ru-RU" sz="2800" dirty="0" err="1" smtClean="0">
                <a:solidFill>
                  <a:srgbClr val="00B050"/>
                </a:solidFill>
              </a:rPr>
              <a:t>основні</a:t>
            </a:r>
            <a:r>
              <a:rPr lang="ru-RU" sz="2800" dirty="0" smtClean="0">
                <a:solidFill>
                  <a:srgbClr val="00B050"/>
                </a:solidFill>
              </a:rPr>
              <a:t> </a:t>
            </a:r>
            <a:r>
              <a:rPr lang="ru-RU" sz="2800" dirty="0" err="1" smtClean="0">
                <a:solidFill>
                  <a:srgbClr val="00B050"/>
                </a:solidFill>
              </a:rPr>
              <a:t>принципи</a:t>
            </a:r>
            <a:r>
              <a:rPr lang="ru-RU" sz="2800" dirty="0" smtClean="0">
                <a:solidFill>
                  <a:srgbClr val="00B050"/>
                </a:solidFill>
              </a:rPr>
              <a:t> та </a:t>
            </a:r>
            <a:r>
              <a:rPr lang="ru-RU" sz="2800" dirty="0" err="1" smtClean="0">
                <a:solidFill>
                  <a:srgbClr val="00B050"/>
                </a:solidFill>
              </a:rPr>
              <a:t>вимоги</a:t>
            </a:r>
            <a:r>
              <a:rPr lang="ru-RU" sz="2800" dirty="0" smtClean="0">
                <a:solidFill>
                  <a:srgbClr val="00B050"/>
                </a:solidFill>
              </a:rPr>
              <a:t> до </a:t>
            </a:r>
            <a:r>
              <a:rPr lang="ru-RU" sz="2800" dirty="0" err="1" smtClean="0">
                <a:solidFill>
                  <a:srgbClr val="00B050"/>
                </a:solidFill>
              </a:rPr>
              <a:t>безпечності</a:t>
            </a:r>
            <a:r>
              <a:rPr lang="ru-RU" sz="2800" dirty="0" smtClean="0">
                <a:solidFill>
                  <a:srgbClr val="00B050"/>
                </a:solidFill>
              </a:rPr>
              <a:t> та </a:t>
            </a:r>
            <a:r>
              <a:rPr lang="ru-RU" sz="2800" dirty="0" err="1" smtClean="0">
                <a:solidFill>
                  <a:srgbClr val="00B050"/>
                </a:solidFill>
              </a:rPr>
              <a:t>якості</a:t>
            </a:r>
            <a:r>
              <a:rPr lang="ru-RU" sz="2800" dirty="0" smtClean="0">
                <a:solidFill>
                  <a:srgbClr val="00B050"/>
                </a:solidFill>
              </a:rPr>
              <a:t> </a:t>
            </a:r>
            <a:r>
              <a:rPr lang="ru-RU" sz="2800" dirty="0" err="1" smtClean="0">
                <a:solidFill>
                  <a:srgbClr val="00B050"/>
                </a:solidFill>
              </a:rPr>
              <a:t>харчових</a:t>
            </a:r>
            <a:r>
              <a:rPr lang="ru-RU" sz="2800" dirty="0" smtClean="0">
                <a:solidFill>
                  <a:srgbClr val="00B050"/>
                </a:solidFill>
              </a:rPr>
              <a:t> </a:t>
            </a:r>
            <a:r>
              <a:rPr lang="ru-RU" sz="2800" dirty="0" err="1" smtClean="0">
                <a:solidFill>
                  <a:srgbClr val="00B050"/>
                </a:solidFill>
              </a:rPr>
              <a:t>продуктів</a:t>
            </a:r>
            <a:r>
              <a:rPr lang="ru-RU" sz="2800" dirty="0" smtClean="0">
                <a:solidFill>
                  <a:srgbClr val="00B050"/>
                </a:solidFill>
              </a:rPr>
              <a:t> </a:t>
            </a:r>
            <a:r>
              <a:rPr lang="uk-UA" sz="3100" dirty="0" smtClean="0">
                <a:solidFill>
                  <a:srgbClr val="00B050"/>
                </a:solidFill>
              </a:rPr>
              <a:t>" </a:t>
            </a:r>
            <a:r>
              <a:rPr lang="uk-UA" sz="3100" dirty="0" smtClean="0">
                <a:solidFill>
                  <a:srgbClr val="00B050"/>
                </a:solidFill>
              </a:rPr>
              <a:t>( </a:t>
            </a:r>
            <a:r>
              <a:rPr lang="uk-UA" sz="3100" u="sng" dirty="0" smtClean="0">
                <a:solidFill>
                  <a:srgbClr val="00B050"/>
                </a:solidFill>
                <a:hlinkClick r:id="rId2"/>
              </a:rPr>
              <a:t>771/97-ВР</a:t>
            </a:r>
            <a:r>
              <a:rPr lang="uk-UA" sz="3100" dirty="0" smtClean="0">
                <a:solidFill>
                  <a:srgbClr val="00B050"/>
                </a:solidFill>
              </a:rPr>
              <a:t> ). </a:t>
            </a:r>
            <a:r>
              <a:rPr lang="ru-RU" sz="2400" b="0" dirty="0" smtClean="0"/>
              <a:t/>
            </a:r>
            <a:br>
              <a:rPr lang="ru-RU" sz="2400" b="0" dirty="0" smtClean="0"/>
            </a:b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144016" cy="188640"/>
          </a:xfrm>
        </p:spPr>
        <p:txBody>
          <a:bodyPr>
            <a:noAutofit/>
          </a:bodyPr>
          <a:lstStyle/>
          <a:p>
            <a:pPr algn="ctr"/>
            <a:endParaRPr lang="ru-RU" sz="24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a:bodyPr>
          <a:lstStyle/>
          <a:p>
            <a:pPr algn="ctr"/>
            <a:r>
              <a:rPr lang="ru-RU" b="0" dirty="0" smtClean="0"/>
              <a:t>Про </a:t>
            </a:r>
            <a:r>
              <a:rPr lang="ru-RU" b="0" dirty="0" err="1" smtClean="0"/>
              <a:t>державний</a:t>
            </a:r>
            <a:r>
              <a:rPr lang="ru-RU" b="0" dirty="0" smtClean="0"/>
              <a:t> контроль за </a:t>
            </a:r>
            <a:r>
              <a:rPr lang="ru-RU" b="0" dirty="0" err="1" smtClean="0"/>
              <a:t>дотриманням</a:t>
            </a:r>
            <a:r>
              <a:rPr lang="ru-RU" b="0" dirty="0" smtClean="0"/>
              <a:t> </a:t>
            </a:r>
            <a:r>
              <a:rPr lang="ru-RU" b="0" dirty="0" err="1" smtClean="0"/>
              <a:t>законодавства</a:t>
            </a:r>
            <a:r>
              <a:rPr lang="ru-RU" b="0" dirty="0" smtClean="0"/>
              <a:t> про </a:t>
            </a:r>
            <a:r>
              <a:rPr lang="ru-RU" b="0" dirty="0" err="1" smtClean="0"/>
              <a:t>харчові</a:t>
            </a:r>
            <a:r>
              <a:rPr lang="ru-RU" b="0" dirty="0" smtClean="0"/>
              <a:t> </a:t>
            </a:r>
            <a:r>
              <a:rPr lang="ru-RU" b="0" dirty="0" err="1" smtClean="0"/>
              <a:t>продукти</a:t>
            </a:r>
            <a:r>
              <a:rPr lang="ru-RU" b="0" dirty="0" smtClean="0"/>
              <a:t>, корми, </a:t>
            </a:r>
            <a:r>
              <a:rPr lang="ru-RU" b="0" dirty="0" err="1" smtClean="0"/>
              <a:t>побічні</a:t>
            </a:r>
            <a:r>
              <a:rPr lang="ru-RU" b="0" dirty="0" smtClean="0"/>
              <a:t> </a:t>
            </a:r>
            <a:r>
              <a:rPr lang="ru-RU" b="0" dirty="0" err="1" smtClean="0"/>
              <a:t>продукти</a:t>
            </a:r>
            <a:r>
              <a:rPr lang="ru-RU" b="0" dirty="0" smtClean="0"/>
              <a:t> </a:t>
            </a:r>
            <a:r>
              <a:rPr lang="ru-RU" b="0" dirty="0" err="1" smtClean="0"/>
              <a:t>тваринного</a:t>
            </a:r>
            <a:r>
              <a:rPr lang="ru-RU" b="0" dirty="0" smtClean="0"/>
              <a:t> </a:t>
            </a:r>
            <a:r>
              <a:rPr lang="ru-RU" b="0" dirty="0" err="1" smtClean="0"/>
              <a:t>походження</a:t>
            </a:r>
            <a:r>
              <a:rPr lang="ru-RU" b="0" dirty="0" smtClean="0"/>
              <a:t>, </a:t>
            </a:r>
            <a:r>
              <a:rPr lang="ru-RU" b="0" dirty="0" err="1" smtClean="0"/>
              <a:t>здоров'я</a:t>
            </a:r>
            <a:r>
              <a:rPr lang="ru-RU" b="0" dirty="0" smtClean="0"/>
              <a:t> та </a:t>
            </a:r>
            <a:r>
              <a:rPr lang="ru-RU" b="0" dirty="0" err="1" smtClean="0"/>
              <a:t>благополуччя</a:t>
            </a:r>
            <a:r>
              <a:rPr lang="ru-RU" b="0" dirty="0" smtClean="0"/>
              <a:t> </a:t>
            </a:r>
            <a:r>
              <a:rPr lang="ru-RU" b="0" dirty="0" err="1" smtClean="0"/>
              <a:t>тварин</a:t>
            </a:r>
            <a:r>
              <a:rPr lang="ru-RU" sz="2400" b="0" dirty="0" smtClean="0"/>
              <a:t/>
            </a:r>
            <a:br>
              <a:rPr lang="ru-RU" sz="2400" b="0" dirty="0" smtClean="0"/>
            </a:b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en-US" sz="4000" b="1" dirty="0" smtClean="0">
                <a:solidFill>
                  <a:srgbClr val="FF0000"/>
                </a:solidFill>
              </a:rPr>
              <a:t>2042-VIII</a:t>
            </a:r>
            <a:endParaRPr lang="ru-RU" sz="4000"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fontScale="90000"/>
          </a:bodyPr>
          <a:lstStyle/>
          <a:p>
            <a:r>
              <a:rPr lang="ru-RU" sz="2700" dirty="0" err="1" smtClean="0">
                <a:solidFill>
                  <a:schemeClr val="accent1">
                    <a:lumMod val="75000"/>
                  </a:schemeClr>
                </a:solidFill>
              </a:rPr>
              <a:t>Стаття</a:t>
            </a:r>
            <a:r>
              <a:rPr lang="ru-RU" sz="2700" dirty="0" smtClean="0">
                <a:solidFill>
                  <a:schemeClr val="accent1">
                    <a:lumMod val="75000"/>
                  </a:schemeClr>
                </a:solidFill>
              </a:rPr>
              <a:t> 15. Права </a:t>
            </a:r>
            <a:r>
              <a:rPr lang="ru-RU" sz="2700" dirty="0" err="1" smtClean="0">
                <a:solidFill>
                  <a:schemeClr val="accent1">
                    <a:lumMod val="75000"/>
                  </a:schemeClr>
                </a:solidFill>
              </a:rPr>
              <a:t>операторів</a:t>
            </a:r>
            <a:r>
              <a:rPr lang="ru-RU" sz="2700" dirty="0" smtClean="0">
                <a:solidFill>
                  <a:schemeClr val="accent1">
                    <a:lumMod val="75000"/>
                  </a:schemeClr>
                </a:solidFill>
              </a:rPr>
              <a:t> ринку</a:t>
            </a:r>
            <a:r>
              <a:rPr lang="ru-RU" sz="2700" b="0" dirty="0" smtClean="0"/>
              <a:t/>
            </a:r>
            <a:br>
              <a:rPr lang="ru-RU" sz="2700" b="0" dirty="0" smtClean="0"/>
            </a:br>
            <a:r>
              <a:rPr lang="ru-RU" sz="2700" dirty="0" smtClean="0">
                <a:solidFill>
                  <a:schemeClr val="accent1">
                    <a:lumMod val="60000"/>
                    <a:lumOff val="40000"/>
                  </a:schemeClr>
                </a:solidFill>
              </a:rPr>
              <a:t>1. Оператор ринку </a:t>
            </a:r>
            <a:r>
              <a:rPr lang="ru-RU" sz="2700" dirty="0" err="1" smtClean="0">
                <a:solidFill>
                  <a:schemeClr val="accent1">
                    <a:lumMod val="60000"/>
                    <a:lumOff val="40000"/>
                  </a:schemeClr>
                </a:solidFill>
              </a:rPr>
              <a:t>під</a:t>
            </a:r>
            <a:r>
              <a:rPr lang="ru-RU" sz="2700" dirty="0" smtClean="0">
                <a:solidFill>
                  <a:schemeClr val="accent1">
                    <a:lumMod val="60000"/>
                    <a:lumOff val="40000"/>
                  </a:schemeClr>
                </a:solidFill>
              </a:rPr>
              <a:t> час </a:t>
            </a:r>
            <a:r>
              <a:rPr lang="ru-RU" sz="2700" dirty="0" err="1" smtClean="0">
                <a:solidFill>
                  <a:schemeClr val="accent1">
                    <a:lumMod val="60000"/>
                    <a:lumOff val="40000"/>
                  </a:schemeClr>
                </a:solidFill>
              </a:rPr>
              <a:t>здійснення</a:t>
            </a:r>
            <a:r>
              <a:rPr lang="ru-RU" sz="2700" dirty="0" smtClean="0">
                <a:solidFill>
                  <a:schemeClr val="accent1">
                    <a:lumMod val="60000"/>
                    <a:lumOff val="40000"/>
                  </a:schemeClr>
                </a:solidFill>
              </a:rPr>
              <a:t> </a:t>
            </a:r>
            <a:r>
              <a:rPr lang="ru-RU" sz="2700" dirty="0" err="1" smtClean="0">
                <a:solidFill>
                  <a:schemeClr val="accent1">
                    <a:lumMod val="60000"/>
                    <a:lumOff val="40000"/>
                  </a:schemeClr>
                </a:solidFill>
              </a:rPr>
              <a:t>заходів</a:t>
            </a:r>
            <a:r>
              <a:rPr lang="ru-RU" sz="2700" dirty="0" smtClean="0">
                <a:solidFill>
                  <a:schemeClr val="accent1">
                    <a:lumMod val="60000"/>
                    <a:lumOff val="40000"/>
                  </a:schemeClr>
                </a:solidFill>
              </a:rPr>
              <a:t> державного контролю </a:t>
            </a:r>
            <a:r>
              <a:rPr lang="ru-RU" sz="2700" dirty="0" err="1" smtClean="0">
                <a:solidFill>
                  <a:schemeClr val="accent1">
                    <a:lumMod val="60000"/>
                    <a:lumOff val="40000"/>
                  </a:schemeClr>
                </a:solidFill>
              </a:rPr>
              <a:t>має</a:t>
            </a:r>
            <a:r>
              <a:rPr lang="ru-RU" sz="2700" dirty="0" smtClean="0">
                <a:solidFill>
                  <a:schemeClr val="accent1">
                    <a:lumMod val="60000"/>
                    <a:lumOff val="40000"/>
                  </a:schemeClr>
                </a:solidFill>
              </a:rPr>
              <a:t> право:</a:t>
            </a:r>
            <a:r>
              <a:rPr lang="ru-RU" sz="2700" b="0" dirty="0" smtClean="0"/>
              <a:t/>
            </a:r>
            <a:br>
              <a:rPr lang="ru-RU" sz="2700" b="0" dirty="0" smtClean="0"/>
            </a:br>
            <a:r>
              <a:rPr lang="ru-RU" sz="2700" b="0" dirty="0" smtClean="0"/>
              <a:t>1) </a:t>
            </a:r>
            <a:r>
              <a:rPr lang="ru-RU" sz="2700" b="0" dirty="0" err="1" smtClean="0"/>
              <a:t>вимагати</a:t>
            </a:r>
            <a:r>
              <a:rPr lang="ru-RU" sz="2700" b="0" dirty="0" smtClean="0"/>
              <a:t> </a:t>
            </a:r>
            <a:r>
              <a:rPr lang="ru-RU" sz="2700" b="0" dirty="0" err="1" smtClean="0"/>
              <a:t>від</a:t>
            </a:r>
            <a:r>
              <a:rPr lang="ru-RU" sz="2700" b="0" dirty="0" smtClean="0"/>
              <a:t> </a:t>
            </a:r>
            <a:r>
              <a:rPr lang="ru-RU" sz="2700" b="0" dirty="0" err="1" smtClean="0"/>
              <a:t>осіб</a:t>
            </a:r>
            <a:r>
              <a:rPr lang="ru-RU" sz="2700" b="0" dirty="0" smtClean="0"/>
              <a:t>, </a:t>
            </a:r>
            <a:r>
              <a:rPr lang="ru-RU" sz="2700" b="0" dirty="0" err="1" smtClean="0"/>
              <a:t>які</a:t>
            </a:r>
            <a:r>
              <a:rPr lang="ru-RU" sz="2700" b="0" dirty="0" smtClean="0"/>
              <a:t> </a:t>
            </a:r>
            <a:r>
              <a:rPr lang="ru-RU" sz="2700" b="0" dirty="0" err="1" smtClean="0"/>
              <a:t>здійснюють</a:t>
            </a:r>
            <a:r>
              <a:rPr lang="ru-RU" sz="2700" b="0" dirty="0" smtClean="0"/>
              <a:t> заходи державного контролю, </a:t>
            </a:r>
            <a:r>
              <a:rPr lang="ru-RU" sz="2700" b="0" dirty="0" err="1" smtClean="0"/>
              <a:t>дотримання</a:t>
            </a:r>
            <a:r>
              <a:rPr lang="ru-RU" sz="2700" b="0" dirty="0" smtClean="0"/>
              <a:t> </a:t>
            </a:r>
            <a:r>
              <a:rPr lang="ru-RU" sz="2700" b="0" dirty="0" err="1" smtClean="0"/>
              <a:t>цього</a:t>
            </a:r>
            <a:r>
              <a:rPr lang="ru-RU" sz="2700" b="0" dirty="0" smtClean="0"/>
              <a:t> Закону, </a:t>
            </a:r>
            <a:r>
              <a:rPr lang="ru-RU" sz="2700" b="0" dirty="0" err="1" smtClean="0"/>
              <a:t>законодавства</a:t>
            </a:r>
            <a:r>
              <a:rPr lang="ru-RU" sz="2700" b="0" dirty="0" smtClean="0"/>
              <a:t> про </a:t>
            </a:r>
            <a:r>
              <a:rPr lang="ru-RU" sz="2700" b="0" dirty="0" err="1" smtClean="0"/>
              <a:t>харчові</a:t>
            </a:r>
            <a:r>
              <a:rPr lang="ru-RU" sz="2700" b="0" dirty="0" smtClean="0"/>
              <a:t> </a:t>
            </a:r>
            <a:r>
              <a:rPr lang="ru-RU" sz="2700" b="0" dirty="0" err="1" smtClean="0"/>
              <a:t>продукти</a:t>
            </a:r>
            <a:r>
              <a:rPr lang="ru-RU" sz="2700" b="0" dirty="0" smtClean="0"/>
              <a:t>, корми, </a:t>
            </a:r>
            <a:r>
              <a:rPr lang="ru-RU" sz="2700" b="0" dirty="0" err="1" smtClean="0"/>
              <a:t>побічні</a:t>
            </a:r>
            <a:r>
              <a:rPr lang="ru-RU" sz="2700" b="0" dirty="0" smtClean="0"/>
              <a:t> </a:t>
            </a:r>
            <a:r>
              <a:rPr lang="ru-RU" sz="2700" b="0" dirty="0" err="1" smtClean="0"/>
              <a:t>продукти</a:t>
            </a:r>
            <a:r>
              <a:rPr lang="ru-RU" sz="2700" b="0" dirty="0" smtClean="0"/>
              <a:t> </a:t>
            </a:r>
            <a:r>
              <a:rPr lang="ru-RU" sz="2700" b="0" dirty="0" err="1" smtClean="0"/>
              <a:t>тваринного</a:t>
            </a:r>
            <a:r>
              <a:rPr lang="ru-RU" sz="2700" b="0" dirty="0" smtClean="0"/>
              <a:t> </a:t>
            </a:r>
            <a:r>
              <a:rPr lang="ru-RU" sz="2700" b="0" dirty="0" err="1" smtClean="0"/>
              <a:t>походження</a:t>
            </a:r>
            <a:r>
              <a:rPr lang="ru-RU" sz="2700" b="0" dirty="0" smtClean="0"/>
              <a:t>, </a:t>
            </a:r>
            <a:r>
              <a:rPr lang="ru-RU" sz="2700" b="0" dirty="0" err="1" smtClean="0"/>
              <a:t>здоров’я</a:t>
            </a:r>
            <a:r>
              <a:rPr lang="ru-RU" sz="2700" b="0" dirty="0" smtClean="0"/>
              <a:t> та </a:t>
            </a:r>
            <a:r>
              <a:rPr lang="ru-RU" sz="2700" b="0" dirty="0" err="1" smtClean="0"/>
              <a:t>благополуччя</a:t>
            </a:r>
            <a:r>
              <a:rPr lang="ru-RU" sz="2700" b="0" dirty="0" smtClean="0"/>
              <a:t> </a:t>
            </a:r>
            <a:r>
              <a:rPr lang="ru-RU" sz="2700" b="0" dirty="0" err="1" smtClean="0"/>
              <a:t>тварин</a:t>
            </a:r>
            <a:r>
              <a:rPr lang="ru-RU" sz="2700" b="0" dirty="0" smtClean="0"/>
              <a:t>;</a:t>
            </a:r>
            <a:br>
              <a:rPr lang="ru-RU" sz="2700" b="0" dirty="0" smtClean="0"/>
            </a:br>
            <a:r>
              <a:rPr lang="ru-RU" sz="2700" b="0" dirty="0" smtClean="0"/>
              <a:t>2) </a:t>
            </a:r>
            <a:r>
              <a:rPr lang="ru-RU" sz="2700" b="0" dirty="0" err="1" smtClean="0"/>
              <a:t>перевіряти</a:t>
            </a:r>
            <a:r>
              <a:rPr lang="ru-RU" sz="2700" b="0" dirty="0" smtClean="0"/>
              <a:t> </a:t>
            </a:r>
            <a:r>
              <a:rPr lang="ru-RU" sz="2700" b="0" dirty="0" err="1" smtClean="0"/>
              <a:t>наявність</a:t>
            </a:r>
            <a:r>
              <a:rPr lang="ru-RU" sz="2700" b="0" dirty="0" smtClean="0"/>
              <a:t> у </a:t>
            </a:r>
            <a:r>
              <a:rPr lang="ru-RU" sz="2700" b="0" dirty="0" err="1" smtClean="0"/>
              <a:t>осіб</a:t>
            </a:r>
            <a:r>
              <a:rPr lang="ru-RU" sz="2700" b="0" dirty="0" smtClean="0"/>
              <a:t>, </a:t>
            </a:r>
            <a:r>
              <a:rPr lang="ru-RU" sz="2700" b="0" dirty="0" err="1" smtClean="0"/>
              <a:t>які</a:t>
            </a:r>
            <a:r>
              <a:rPr lang="ru-RU" sz="2700" b="0" dirty="0" smtClean="0"/>
              <a:t> </a:t>
            </a:r>
            <a:r>
              <a:rPr lang="ru-RU" sz="2700" b="0" dirty="0" err="1" smtClean="0"/>
              <a:t>здійснюють</a:t>
            </a:r>
            <a:r>
              <a:rPr lang="ru-RU" sz="2700" b="0" dirty="0" smtClean="0"/>
              <a:t> заходи державного контролю, </a:t>
            </a:r>
            <a:r>
              <a:rPr lang="ru-RU" sz="2700" b="0" dirty="0" err="1" smtClean="0"/>
              <a:t>службового</a:t>
            </a:r>
            <a:r>
              <a:rPr lang="ru-RU" sz="2700" b="0" dirty="0" smtClean="0"/>
              <a:t> </a:t>
            </a:r>
            <a:r>
              <a:rPr lang="ru-RU" sz="2700" b="0" dirty="0" err="1" smtClean="0"/>
              <a:t>посвідчення</a:t>
            </a:r>
            <a:r>
              <a:rPr lang="ru-RU" sz="2700" b="0" dirty="0" smtClean="0"/>
              <a:t> (документа, </a:t>
            </a:r>
            <a:r>
              <a:rPr lang="ru-RU" sz="2700" b="0" dirty="0" err="1" smtClean="0"/>
              <a:t>що</a:t>
            </a:r>
            <a:r>
              <a:rPr lang="ru-RU" sz="2700" b="0" dirty="0" smtClean="0"/>
              <a:t> </a:t>
            </a:r>
            <a:r>
              <a:rPr lang="ru-RU" sz="2700" b="0" dirty="0" err="1" smtClean="0"/>
              <a:t>посвідчує</a:t>
            </a:r>
            <a:r>
              <a:rPr lang="ru-RU" sz="2700" b="0" dirty="0" smtClean="0"/>
              <a:t> особу);</a:t>
            </a:r>
            <a:br>
              <a:rPr lang="ru-RU" sz="2700" b="0" dirty="0" smtClean="0"/>
            </a:br>
            <a:r>
              <a:rPr lang="ru-RU" sz="2700" b="0" dirty="0" smtClean="0"/>
              <a:t>3) </a:t>
            </a:r>
            <a:r>
              <a:rPr lang="ru-RU" sz="2700" b="0" dirty="0" err="1" smtClean="0"/>
              <a:t>одержувати</a:t>
            </a:r>
            <a:r>
              <a:rPr lang="ru-RU" sz="2700" b="0" dirty="0" smtClean="0"/>
              <a:t> </a:t>
            </a:r>
            <a:r>
              <a:rPr lang="ru-RU" sz="2700" b="0" dirty="0" err="1" smtClean="0"/>
              <a:t>копії</a:t>
            </a:r>
            <a:r>
              <a:rPr lang="ru-RU" sz="2700" b="0" dirty="0" smtClean="0"/>
              <a:t> </a:t>
            </a:r>
            <a:r>
              <a:rPr lang="ru-RU" sz="2700" b="0" dirty="0" err="1" smtClean="0"/>
              <a:t>направлення</a:t>
            </a:r>
            <a:r>
              <a:rPr lang="ru-RU" sz="2700" b="0" dirty="0" smtClean="0"/>
              <a:t> на </a:t>
            </a:r>
            <a:r>
              <a:rPr lang="ru-RU" sz="2700" b="0" dirty="0" err="1" smtClean="0"/>
              <a:t>проведення</a:t>
            </a:r>
            <a:r>
              <a:rPr lang="ru-RU" sz="2700" b="0" dirty="0" smtClean="0"/>
              <a:t> </a:t>
            </a:r>
            <a:r>
              <a:rPr lang="ru-RU" sz="2700" b="0" dirty="0" err="1" smtClean="0"/>
              <a:t>інспектування</a:t>
            </a:r>
            <a:r>
              <a:rPr lang="ru-RU" sz="2700" b="0" dirty="0" smtClean="0"/>
              <a:t> </a:t>
            </a:r>
            <a:r>
              <a:rPr lang="ru-RU" sz="2700" b="0" dirty="0" err="1" smtClean="0"/>
              <a:t>або</a:t>
            </a:r>
            <a:r>
              <a:rPr lang="ru-RU" sz="2700" b="0" dirty="0" smtClean="0"/>
              <a:t> аудиту;</a:t>
            </a: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en-US" sz="4000" b="1" dirty="0" smtClean="0">
                <a:solidFill>
                  <a:srgbClr val="FF0000"/>
                </a:solidFill>
              </a:rPr>
              <a:t>2042-VIII</a:t>
            </a:r>
            <a:endParaRPr lang="ru-RU" sz="4000"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a:bodyPr>
          <a:lstStyle/>
          <a:p>
            <a:r>
              <a:rPr lang="ru-RU" sz="2700" dirty="0" err="1" smtClean="0">
                <a:solidFill>
                  <a:schemeClr val="accent1">
                    <a:lumMod val="75000"/>
                  </a:schemeClr>
                </a:solidFill>
              </a:rPr>
              <a:t>Стаття</a:t>
            </a:r>
            <a:r>
              <a:rPr lang="ru-RU" sz="2700" dirty="0" smtClean="0">
                <a:solidFill>
                  <a:schemeClr val="accent1">
                    <a:lumMod val="75000"/>
                  </a:schemeClr>
                </a:solidFill>
              </a:rPr>
              <a:t> 15. Права </a:t>
            </a:r>
            <a:r>
              <a:rPr lang="ru-RU" sz="2700" dirty="0" err="1" smtClean="0">
                <a:solidFill>
                  <a:schemeClr val="accent1">
                    <a:lumMod val="75000"/>
                  </a:schemeClr>
                </a:solidFill>
              </a:rPr>
              <a:t>операторів</a:t>
            </a:r>
            <a:r>
              <a:rPr lang="ru-RU" sz="2700" dirty="0" smtClean="0">
                <a:solidFill>
                  <a:schemeClr val="accent1">
                    <a:lumMod val="75000"/>
                  </a:schemeClr>
                </a:solidFill>
              </a:rPr>
              <a:t> ринку</a:t>
            </a:r>
            <a:r>
              <a:rPr lang="ru-RU" sz="2700" b="0" dirty="0" smtClean="0"/>
              <a:t/>
            </a:r>
            <a:br>
              <a:rPr lang="ru-RU" sz="2700" b="0" dirty="0" smtClean="0"/>
            </a:br>
            <a:r>
              <a:rPr lang="ru-RU" sz="2700" dirty="0" smtClean="0">
                <a:solidFill>
                  <a:schemeClr val="accent1">
                    <a:lumMod val="60000"/>
                    <a:lumOff val="40000"/>
                  </a:schemeClr>
                </a:solidFill>
              </a:rPr>
              <a:t>1. Оператор ринку </a:t>
            </a:r>
            <a:r>
              <a:rPr lang="ru-RU" sz="2700" dirty="0" err="1" smtClean="0">
                <a:solidFill>
                  <a:schemeClr val="accent1">
                    <a:lumMod val="60000"/>
                    <a:lumOff val="40000"/>
                  </a:schemeClr>
                </a:solidFill>
              </a:rPr>
              <a:t>під</a:t>
            </a:r>
            <a:r>
              <a:rPr lang="ru-RU" sz="2700" dirty="0" smtClean="0">
                <a:solidFill>
                  <a:schemeClr val="accent1">
                    <a:lumMod val="60000"/>
                    <a:lumOff val="40000"/>
                  </a:schemeClr>
                </a:solidFill>
              </a:rPr>
              <a:t> час </a:t>
            </a:r>
            <a:r>
              <a:rPr lang="ru-RU" sz="2700" dirty="0" err="1" smtClean="0">
                <a:solidFill>
                  <a:schemeClr val="accent1">
                    <a:lumMod val="60000"/>
                    <a:lumOff val="40000"/>
                  </a:schemeClr>
                </a:solidFill>
              </a:rPr>
              <a:t>здійснення</a:t>
            </a:r>
            <a:r>
              <a:rPr lang="ru-RU" sz="2700" dirty="0" smtClean="0">
                <a:solidFill>
                  <a:schemeClr val="accent1">
                    <a:lumMod val="60000"/>
                    <a:lumOff val="40000"/>
                  </a:schemeClr>
                </a:solidFill>
              </a:rPr>
              <a:t> </a:t>
            </a:r>
            <a:r>
              <a:rPr lang="ru-RU" sz="2700" dirty="0" err="1" smtClean="0">
                <a:solidFill>
                  <a:schemeClr val="accent1">
                    <a:lumMod val="60000"/>
                    <a:lumOff val="40000"/>
                  </a:schemeClr>
                </a:solidFill>
              </a:rPr>
              <a:t>заходів</a:t>
            </a:r>
            <a:r>
              <a:rPr lang="ru-RU" sz="2700" dirty="0" smtClean="0">
                <a:solidFill>
                  <a:schemeClr val="accent1">
                    <a:lumMod val="60000"/>
                    <a:lumOff val="40000"/>
                  </a:schemeClr>
                </a:solidFill>
              </a:rPr>
              <a:t> державного контролю </a:t>
            </a:r>
            <a:r>
              <a:rPr lang="ru-RU" sz="2700" dirty="0" err="1" smtClean="0">
                <a:solidFill>
                  <a:schemeClr val="accent1">
                    <a:lumMod val="60000"/>
                    <a:lumOff val="40000"/>
                  </a:schemeClr>
                </a:solidFill>
              </a:rPr>
              <a:t>має</a:t>
            </a:r>
            <a:r>
              <a:rPr lang="ru-RU" sz="2700" dirty="0" smtClean="0">
                <a:solidFill>
                  <a:schemeClr val="accent1">
                    <a:lumMod val="60000"/>
                    <a:lumOff val="40000"/>
                  </a:schemeClr>
                </a:solidFill>
              </a:rPr>
              <a:t> право:</a:t>
            </a:r>
            <a:r>
              <a:rPr lang="ru-RU" sz="2700" b="0" dirty="0" smtClean="0"/>
              <a:t/>
            </a:r>
            <a:br>
              <a:rPr lang="ru-RU" sz="2700" b="0" dirty="0" smtClean="0"/>
            </a:br>
            <a:r>
              <a:rPr lang="ru-RU" sz="2400" dirty="0" smtClean="0"/>
              <a:t> 4) не </a:t>
            </a:r>
            <a:r>
              <a:rPr lang="ru-RU" sz="2400" dirty="0" err="1" smtClean="0"/>
              <a:t>допускати</a:t>
            </a:r>
            <a:r>
              <a:rPr lang="ru-RU" sz="2400" dirty="0" smtClean="0"/>
              <a:t> </a:t>
            </a:r>
            <a:r>
              <a:rPr lang="ru-RU" sz="2400" dirty="0" err="1" smtClean="0"/>
              <a:t>державних</a:t>
            </a:r>
            <a:r>
              <a:rPr lang="ru-RU" sz="2400" dirty="0" smtClean="0"/>
              <a:t> </a:t>
            </a:r>
            <a:r>
              <a:rPr lang="ru-RU" sz="2400" dirty="0" err="1" smtClean="0"/>
              <a:t>інспекторів</a:t>
            </a:r>
            <a:r>
              <a:rPr lang="ru-RU" sz="2400" dirty="0" smtClean="0"/>
              <a:t> та </a:t>
            </a:r>
            <a:r>
              <a:rPr lang="ru-RU" sz="2400" dirty="0" err="1" smtClean="0"/>
              <a:t>державних</a:t>
            </a:r>
            <a:r>
              <a:rPr lang="ru-RU" sz="2400" dirty="0" smtClean="0"/>
              <a:t> </a:t>
            </a:r>
            <a:r>
              <a:rPr lang="ru-RU" sz="2400" dirty="0" err="1" smtClean="0"/>
              <a:t>ветеринарних</a:t>
            </a:r>
            <a:r>
              <a:rPr lang="ru-RU" sz="2400" dirty="0" smtClean="0"/>
              <a:t> </a:t>
            </a:r>
            <a:r>
              <a:rPr lang="ru-RU" sz="2400" dirty="0" err="1" smtClean="0"/>
              <a:t>інспекторів</a:t>
            </a:r>
            <a:r>
              <a:rPr lang="ru-RU" sz="2400" dirty="0" smtClean="0"/>
              <a:t> до </a:t>
            </a:r>
            <a:r>
              <a:rPr lang="ru-RU" sz="2400" dirty="0" err="1" smtClean="0"/>
              <a:t>здійснення</a:t>
            </a:r>
            <a:r>
              <a:rPr lang="ru-RU" sz="2400" dirty="0" smtClean="0"/>
              <a:t> </a:t>
            </a:r>
            <a:r>
              <a:rPr lang="ru-RU" sz="2400" dirty="0" err="1" smtClean="0"/>
              <a:t>інспектування</a:t>
            </a:r>
            <a:r>
              <a:rPr lang="ru-RU" sz="2400" dirty="0" smtClean="0"/>
              <a:t> та аудиту, </a:t>
            </a:r>
            <a:r>
              <a:rPr lang="ru-RU" sz="2400" dirty="0" err="1" smtClean="0"/>
              <a:t>якщо</a:t>
            </a:r>
            <a:r>
              <a:rPr lang="ru-RU" sz="2400" dirty="0" smtClean="0"/>
              <a:t>:</a:t>
            </a:r>
            <a:br>
              <a:rPr lang="ru-RU" sz="2400" dirty="0" smtClean="0"/>
            </a:br>
            <a:r>
              <a:rPr lang="ru-RU" sz="2400" dirty="0" smtClean="0"/>
              <a:t>а) </a:t>
            </a:r>
            <a:r>
              <a:rPr lang="ru-RU" sz="2400" dirty="0" err="1" smtClean="0"/>
              <a:t>інспектування</a:t>
            </a:r>
            <a:r>
              <a:rPr lang="ru-RU" sz="2400" dirty="0" smtClean="0"/>
              <a:t> </a:t>
            </a:r>
            <a:r>
              <a:rPr lang="ru-RU" sz="2400" dirty="0" err="1" smtClean="0"/>
              <a:t>або</a:t>
            </a:r>
            <a:r>
              <a:rPr lang="ru-RU" sz="2400" dirty="0" smtClean="0"/>
              <a:t> аудит </a:t>
            </a:r>
            <a:r>
              <a:rPr lang="ru-RU" sz="2400" dirty="0" err="1" smtClean="0"/>
              <a:t>здійснюється</a:t>
            </a:r>
            <a:r>
              <a:rPr lang="ru-RU" sz="2400" dirty="0" smtClean="0"/>
              <a:t> </a:t>
            </a:r>
            <a:r>
              <a:rPr lang="ru-RU" sz="2400" dirty="0" err="1" smtClean="0"/>
              <a:t>з</a:t>
            </a:r>
            <a:r>
              <a:rPr lang="ru-RU" sz="2400" dirty="0" smtClean="0"/>
              <a:t> </a:t>
            </a:r>
            <a:r>
              <a:rPr lang="ru-RU" sz="2400" dirty="0" err="1" smtClean="0"/>
              <a:t>порушенням</a:t>
            </a:r>
            <a:r>
              <a:rPr lang="ru-RU" sz="2400" dirty="0" smtClean="0"/>
              <a:t> </a:t>
            </a:r>
            <a:r>
              <a:rPr lang="ru-RU" sz="2400" dirty="0" err="1" smtClean="0"/>
              <a:t>вимог</a:t>
            </a:r>
            <a:r>
              <a:rPr lang="ru-RU" sz="2400" dirty="0" smtClean="0"/>
              <a:t> </a:t>
            </a:r>
            <a:r>
              <a:rPr lang="ru-RU" sz="2400" dirty="0" err="1" smtClean="0"/>
              <a:t>щодо</a:t>
            </a:r>
            <a:r>
              <a:rPr lang="ru-RU" sz="2400" dirty="0" smtClean="0"/>
              <a:t> </a:t>
            </a:r>
            <a:r>
              <a:rPr lang="ru-RU" sz="2400" dirty="0" err="1" smtClean="0"/>
              <a:t>періодичності</a:t>
            </a:r>
            <a:r>
              <a:rPr lang="ru-RU" sz="2400" dirty="0" smtClean="0"/>
              <a:t> </a:t>
            </a:r>
            <a:r>
              <a:rPr lang="ru-RU" sz="2400" dirty="0" err="1" smtClean="0"/>
              <a:t>інспектування</a:t>
            </a:r>
            <a:r>
              <a:rPr lang="ru-RU" sz="2400" dirty="0" smtClean="0"/>
              <a:t> та аудиту, </a:t>
            </a:r>
            <a:r>
              <a:rPr lang="ru-RU" sz="2400" dirty="0" err="1" smtClean="0"/>
              <a:t>встановленої</a:t>
            </a:r>
            <a:r>
              <a:rPr lang="ru-RU" sz="2400" dirty="0" smtClean="0"/>
              <a:t> </a:t>
            </a:r>
            <a:r>
              <a:rPr lang="ru-RU" sz="2400" dirty="0" err="1" smtClean="0"/>
              <a:t>щорічним</a:t>
            </a:r>
            <a:r>
              <a:rPr lang="ru-RU" sz="2400" dirty="0" smtClean="0"/>
              <a:t> планом державного контролю, та за </a:t>
            </a:r>
            <a:r>
              <a:rPr lang="ru-RU" sz="2400" dirty="0" err="1" smtClean="0"/>
              <a:t>відсутності</a:t>
            </a:r>
            <a:r>
              <a:rPr lang="ru-RU" sz="2400" dirty="0" smtClean="0"/>
              <a:t> </a:t>
            </a:r>
            <a:r>
              <a:rPr lang="ru-RU" sz="2400" dirty="0" err="1" smtClean="0"/>
              <a:t>підстав</a:t>
            </a:r>
            <a:r>
              <a:rPr lang="ru-RU" sz="2400" dirty="0" smtClean="0"/>
              <a:t> для </a:t>
            </a:r>
            <a:r>
              <a:rPr lang="ru-RU" sz="2400" dirty="0" err="1" smtClean="0"/>
              <a:t>проведення</a:t>
            </a:r>
            <a:r>
              <a:rPr lang="ru-RU" sz="2400" dirty="0" smtClean="0"/>
              <a:t> </a:t>
            </a:r>
            <a:r>
              <a:rPr lang="ru-RU" sz="2400" dirty="0" err="1" smtClean="0"/>
              <a:t>позапланових</a:t>
            </a:r>
            <a:r>
              <a:rPr lang="ru-RU" sz="2400" dirty="0" smtClean="0"/>
              <a:t> </a:t>
            </a:r>
            <a:r>
              <a:rPr lang="ru-RU" sz="2400" dirty="0" err="1" smtClean="0"/>
              <a:t>заходів</a:t>
            </a:r>
            <a:r>
              <a:rPr lang="ru-RU" sz="2400" dirty="0" smtClean="0"/>
              <a:t> державного контролю;</a:t>
            </a:r>
            <a:br>
              <a:rPr lang="ru-RU" sz="2400" dirty="0" smtClean="0"/>
            </a:b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en-US" sz="4000" b="1" dirty="0" smtClean="0">
                <a:solidFill>
                  <a:srgbClr val="FF0000"/>
                </a:solidFill>
              </a:rPr>
              <a:t>2042-VIII</a:t>
            </a:r>
            <a:endParaRPr lang="ru-RU" sz="4000"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a:bodyPr>
          <a:lstStyle/>
          <a:p>
            <a:r>
              <a:rPr lang="ru-RU" sz="2700" dirty="0" err="1" smtClean="0">
                <a:solidFill>
                  <a:schemeClr val="accent1">
                    <a:lumMod val="75000"/>
                  </a:schemeClr>
                </a:solidFill>
              </a:rPr>
              <a:t>Стаття</a:t>
            </a:r>
            <a:r>
              <a:rPr lang="ru-RU" sz="2700" dirty="0" smtClean="0">
                <a:solidFill>
                  <a:schemeClr val="accent1">
                    <a:lumMod val="75000"/>
                  </a:schemeClr>
                </a:solidFill>
              </a:rPr>
              <a:t> 15. Права </a:t>
            </a:r>
            <a:r>
              <a:rPr lang="ru-RU" sz="2700" dirty="0" err="1" smtClean="0">
                <a:solidFill>
                  <a:schemeClr val="accent1">
                    <a:lumMod val="75000"/>
                  </a:schemeClr>
                </a:solidFill>
              </a:rPr>
              <a:t>операторів</a:t>
            </a:r>
            <a:r>
              <a:rPr lang="ru-RU" sz="2700" dirty="0" smtClean="0">
                <a:solidFill>
                  <a:schemeClr val="accent1">
                    <a:lumMod val="75000"/>
                  </a:schemeClr>
                </a:solidFill>
              </a:rPr>
              <a:t> ринку</a:t>
            </a:r>
            <a:r>
              <a:rPr lang="ru-RU" sz="2700" b="0" dirty="0" smtClean="0"/>
              <a:t/>
            </a:r>
            <a:br>
              <a:rPr lang="ru-RU" sz="2700" b="0" dirty="0" smtClean="0"/>
            </a:br>
            <a:r>
              <a:rPr lang="ru-RU" sz="2700" dirty="0" smtClean="0">
                <a:solidFill>
                  <a:schemeClr val="accent1">
                    <a:lumMod val="60000"/>
                    <a:lumOff val="40000"/>
                  </a:schemeClr>
                </a:solidFill>
              </a:rPr>
              <a:t>1. Оператор ринку </a:t>
            </a:r>
            <a:r>
              <a:rPr lang="ru-RU" sz="2700" dirty="0" err="1" smtClean="0">
                <a:solidFill>
                  <a:schemeClr val="accent1">
                    <a:lumMod val="60000"/>
                    <a:lumOff val="40000"/>
                  </a:schemeClr>
                </a:solidFill>
              </a:rPr>
              <a:t>під</a:t>
            </a:r>
            <a:r>
              <a:rPr lang="ru-RU" sz="2700" dirty="0" smtClean="0">
                <a:solidFill>
                  <a:schemeClr val="accent1">
                    <a:lumMod val="60000"/>
                    <a:lumOff val="40000"/>
                  </a:schemeClr>
                </a:solidFill>
              </a:rPr>
              <a:t> час </a:t>
            </a:r>
            <a:r>
              <a:rPr lang="ru-RU" sz="2700" dirty="0" err="1" smtClean="0">
                <a:solidFill>
                  <a:schemeClr val="accent1">
                    <a:lumMod val="60000"/>
                    <a:lumOff val="40000"/>
                  </a:schemeClr>
                </a:solidFill>
              </a:rPr>
              <a:t>здійснення</a:t>
            </a:r>
            <a:r>
              <a:rPr lang="ru-RU" sz="2700" dirty="0" smtClean="0">
                <a:solidFill>
                  <a:schemeClr val="accent1">
                    <a:lumMod val="60000"/>
                    <a:lumOff val="40000"/>
                  </a:schemeClr>
                </a:solidFill>
              </a:rPr>
              <a:t> </a:t>
            </a:r>
            <a:r>
              <a:rPr lang="ru-RU" sz="2700" dirty="0" err="1" smtClean="0">
                <a:solidFill>
                  <a:schemeClr val="accent1">
                    <a:lumMod val="60000"/>
                    <a:lumOff val="40000"/>
                  </a:schemeClr>
                </a:solidFill>
              </a:rPr>
              <a:t>заходів</a:t>
            </a:r>
            <a:r>
              <a:rPr lang="ru-RU" sz="2700" dirty="0" smtClean="0">
                <a:solidFill>
                  <a:schemeClr val="accent1">
                    <a:lumMod val="60000"/>
                    <a:lumOff val="40000"/>
                  </a:schemeClr>
                </a:solidFill>
              </a:rPr>
              <a:t> державного контролю </a:t>
            </a:r>
            <a:r>
              <a:rPr lang="ru-RU" sz="2700" dirty="0" err="1" smtClean="0">
                <a:solidFill>
                  <a:schemeClr val="accent1">
                    <a:lumMod val="60000"/>
                    <a:lumOff val="40000"/>
                  </a:schemeClr>
                </a:solidFill>
              </a:rPr>
              <a:t>має</a:t>
            </a:r>
            <a:r>
              <a:rPr lang="ru-RU" sz="2700" dirty="0" smtClean="0">
                <a:solidFill>
                  <a:schemeClr val="accent1">
                    <a:lumMod val="60000"/>
                    <a:lumOff val="40000"/>
                  </a:schemeClr>
                </a:solidFill>
              </a:rPr>
              <a:t> право:</a:t>
            </a:r>
            <a:r>
              <a:rPr lang="ru-RU" sz="2700" b="0" dirty="0" smtClean="0"/>
              <a:t/>
            </a:r>
            <a:br>
              <a:rPr lang="ru-RU" sz="2700" b="0" dirty="0" smtClean="0"/>
            </a:br>
            <a:r>
              <a:rPr lang="ru-RU" sz="2400" dirty="0" smtClean="0"/>
              <a:t> </a:t>
            </a:r>
            <a:br>
              <a:rPr lang="ru-RU" sz="2400" dirty="0" smtClean="0"/>
            </a:br>
            <a:r>
              <a:rPr lang="ru-RU" sz="2400" dirty="0" smtClean="0"/>
              <a:t>б) </a:t>
            </a:r>
            <a:r>
              <a:rPr lang="ru-RU" sz="2400" dirty="0" err="1" smtClean="0"/>
              <a:t>державний</a:t>
            </a:r>
            <a:r>
              <a:rPr lang="ru-RU" sz="2400" dirty="0" smtClean="0"/>
              <a:t> </a:t>
            </a:r>
            <a:r>
              <a:rPr lang="ru-RU" sz="2400" dirty="0" err="1" smtClean="0"/>
              <a:t>інспектор</a:t>
            </a:r>
            <a:r>
              <a:rPr lang="ru-RU" sz="2400" dirty="0" smtClean="0"/>
              <a:t> </a:t>
            </a:r>
            <a:r>
              <a:rPr lang="ru-RU" sz="2400" dirty="0" err="1" smtClean="0"/>
              <a:t>або</a:t>
            </a:r>
            <a:r>
              <a:rPr lang="ru-RU" sz="2400" dirty="0" smtClean="0"/>
              <a:t> </a:t>
            </a:r>
            <a:r>
              <a:rPr lang="ru-RU" sz="2400" dirty="0" err="1" smtClean="0"/>
              <a:t>державний</a:t>
            </a:r>
            <a:r>
              <a:rPr lang="ru-RU" sz="2400" dirty="0" smtClean="0"/>
              <a:t> </a:t>
            </a:r>
            <a:r>
              <a:rPr lang="ru-RU" sz="2400" dirty="0" err="1" smtClean="0"/>
              <a:t>ветеринарний</a:t>
            </a:r>
            <a:r>
              <a:rPr lang="ru-RU" sz="2400" dirty="0" smtClean="0"/>
              <a:t> </a:t>
            </a:r>
            <a:r>
              <a:rPr lang="ru-RU" sz="2400" dirty="0" err="1" smtClean="0"/>
              <a:t>інспектор</a:t>
            </a:r>
            <a:r>
              <a:rPr lang="ru-RU" sz="2400" dirty="0" smtClean="0"/>
              <a:t> не </a:t>
            </a:r>
            <a:r>
              <a:rPr lang="ru-RU" sz="2400" dirty="0" err="1" smtClean="0"/>
              <a:t>надав</a:t>
            </a:r>
            <a:r>
              <a:rPr lang="ru-RU" sz="2400" dirty="0" smtClean="0"/>
              <a:t> </a:t>
            </a:r>
            <a:r>
              <a:rPr lang="ru-RU" sz="2400" dirty="0" err="1" smtClean="0"/>
              <a:t>копій</a:t>
            </a:r>
            <a:r>
              <a:rPr lang="ru-RU" sz="2400" dirty="0" smtClean="0"/>
              <a:t> </a:t>
            </a:r>
            <a:r>
              <a:rPr lang="ru-RU" sz="2400" dirty="0" err="1" smtClean="0"/>
              <a:t>документів</a:t>
            </a:r>
            <a:r>
              <a:rPr lang="ru-RU" sz="2400" dirty="0" smtClean="0"/>
              <a:t>, </a:t>
            </a:r>
            <a:r>
              <a:rPr lang="ru-RU" sz="2400" dirty="0" err="1" smtClean="0"/>
              <a:t>передбачених</a:t>
            </a:r>
            <a:r>
              <a:rPr lang="ru-RU" sz="2400" dirty="0" smtClean="0"/>
              <a:t> </a:t>
            </a:r>
            <a:r>
              <a:rPr lang="ru-RU" sz="2400" dirty="0" err="1" smtClean="0"/>
              <a:t>цим</a:t>
            </a:r>
            <a:r>
              <a:rPr lang="ru-RU" sz="2400" dirty="0" smtClean="0"/>
              <a:t> Законом, </a:t>
            </a:r>
            <a:r>
              <a:rPr lang="ru-RU" sz="2400" dirty="0" err="1" smtClean="0"/>
              <a:t>або</a:t>
            </a:r>
            <a:r>
              <a:rPr lang="ru-RU" sz="2400" dirty="0" smtClean="0"/>
              <a:t> </a:t>
            </a:r>
            <a:r>
              <a:rPr lang="ru-RU" sz="2400" dirty="0" err="1" smtClean="0"/>
              <a:t>якщо</a:t>
            </a:r>
            <a:r>
              <a:rPr lang="ru-RU" sz="2400" dirty="0" smtClean="0"/>
              <a:t> </a:t>
            </a:r>
            <a:r>
              <a:rPr lang="ru-RU" sz="2400" dirty="0" err="1" smtClean="0"/>
              <a:t>надані</a:t>
            </a:r>
            <a:r>
              <a:rPr lang="ru-RU" sz="2400" dirty="0" smtClean="0"/>
              <a:t> </a:t>
            </a:r>
            <a:r>
              <a:rPr lang="ru-RU" sz="2400" dirty="0" err="1" smtClean="0"/>
              <a:t>документи</a:t>
            </a:r>
            <a:r>
              <a:rPr lang="ru-RU" sz="2400" dirty="0" smtClean="0"/>
              <a:t> не </a:t>
            </a:r>
            <a:r>
              <a:rPr lang="ru-RU" sz="2400" dirty="0" err="1" smtClean="0"/>
              <a:t>відповідають</a:t>
            </a:r>
            <a:r>
              <a:rPr lang="ru-RU" sz="2400" dirty="0" smtClean="0"/>
              <a:t> </a:t>
            </a:r>
            <a:r>
              <a:rPr lang="ru-RU" sz="2400" dirty="0" err="1" smtClean="0"/>
              <a:t>вимогам</a:t>
            </a:r>
            <a:r>
              <a:rPr lang="ru-RU" sz="2400" dirty="0" smtClean="0"/>
              <a:t> </a:t>
            </a:r>
            <a:r>
              <a:rPr lang="ru-RU" sz="2400" dirty="0" err="1" smtClean="0"/>
              <a:t>цього</a:t>
            </a:r>
            <a:r>
              <a:rPr lang="ru-RU" sz="2400" dirty="0" smtClean="0"/>
              <a:t> Закону;</a:t>
            </a:r>
            <a:br>
              <a:rPr lang="ru-RU" sz="2400" dirty="0" smtClean="0"/>
            </a:br>
            <a:r>
              <a:rPr lang="ru-RU" sz="2400" dirty="0" smtClean="0"/>
              <a:t>в) </a:t>
            </a:r>
            <a:r>
              <a:rPr lang="ru-RU" sz="2400" dirty="0" err="1" smtClean="0"/>
              <a:t>державний</a:t>
            </a:r>
            <a:r>
              <a:rPr lang="ru-RU" sz="2400" dirty="0" smtClean="0"/>
              <a:t> </a:t>
            </a:r>
            <a:r>
              <a:rPr lang="ru-RU" sz="2400" dirty="0" err="1" smtClean="0"/>
              <a:t>інспектор</a:t>
            </a:r>
            <a:r>
              <a:rPr lang="ru-RU" sz="2400" dirty="0" smtClean="0"/>
              <a:t> </a:t>
            </a:r>
            <a:r>
              <a:rPr lang="ru-RU" sz="2400" dirty="0" err="1" smtClean="0"/>
              <a:t>або</a:t>
            </a:r>
            <a:r>
              <a:rPr lang="ru-RU" sz="2400" dirty="0" smtClean="0"/>
              <a:t> </a:t>
            </a:r>
            <a:r>
              <a:rPr lang="ru-RU" sz="2400" dirty="0" err="1" smtClean="0"/>
              <a:t>державний</a:t>
            </a:r>
            <a:r>
              <a:rPr lang="ru-RU" sz="2400" dirty="0" smtClean="0"/>
              <a:t> </a:t>
            </a:r>
            <a:r>
              <a:rPr lang="ru-RU" sz="2400" dirty="0" err="1" smtClean="0"/>
              <a:t>ветеринарний</a:t>
            </a:r>
            <a:r>
              <a:rPr lang="ru-RU" sz="2400" dirty="0" smtClean="0"/>
              <a:t> </a:t>
            </a:r>
            <a:r>
              <a:rPr lang="ru-RU" sz="2400" dirty="0" err="1" smtClean="0"/>
              <a:t>інспектор</a:t>
            </a:r>
            <a:r>
              <a:rPr lang="ru-RU" sz="2400" dirty="0" smtClean="0"/>
              <a:t> не </a:t>
            </a:r>
            <a:r>
              <a:rPr lang="ru-RU" sz="2400" dirty="0" err="1" smtClean="0"/>
              <a:t>вніс</a:t>
            </a:r>
            <a:r>
              <a:rPr lang="ru-RU" sz="2400" dirty="0" smtClean="0"/>
              <a:t> </a:t>
            </a:r>
            <a:r>
              <a:rPr lang="ru-RU" sz="2400" dirty="0" err="1" smtClean="0"/>
              <a:t>запис</a:t>
            </a:r>
            <a:r>
              <a:rPr lang="ru-RU" sz="2400" dirty="0" smtClean="0"/>
              <a:t> про </a:t>
            </a:r>
            <a:r>
              <a:rPr lang="ru-RU" sz="2400" dirty="0" err="1" smtClean="0"/>
              <a:t>здійснення</a:t>
            </a:r>
            <a:r>
              <a:rPr lang="ru-RU" sz="2400" dirty="0" smtClean="0"/>
              <a:t> </a:t>
            </a:r>
            <a:r>
              <a:rPr lang="ru-RU" sz="2400" dirty="0" err="1" smtClean="0"/>
              <a:t>відповідного</a:t>
            </a:r>
            <a:r>
              <a:rPr lang="ru-RU" sz="2400" dirty="0" smtClean="0"/>
              <a:t> заходу державного контролю до журналу </a:t>
            </a:r>
            <a:r>
              <a:rPr lang="ru-RU" sz="2400" dirty="0" err="1" smtClean="0"/>
              <a:t>реєстрації</a:t>
            </a:r>
            <a:r>
              <a:rPr lang="ru-RU" sz="2400" dirty="0" smtClean="0"/>
              <a:t> </a:t>
            </a:r>
            <a:r>
              <a:rPr lang="ru-RU" sz="2400" dirty="0" err="1" smtClean="0"/>
              <a:t>заходів</a:t>
            </a:r>
            <a:r>
              <a:rPr lang="ru-RU" sz="2400" dirty="0" smtClean="0"/>
              <a:t> державного </a:t>
            </a:r>
            <a:r>
              <a:rPr lang="ru-RU" sz="2400" dirty="0" err="1" smtClean="0"/>
              <a:t>нагляду</a:t>
            </a:r>
            <a:r>
              <a:rPr lang="ru-RU" sz="2400" dirty="0" smtClean="0"/>
              <a:t> (контролю) (у </a:t>
            </a:r>
            <a:r>
              <a:rPr lang="ru-RU" sz="2400" dirty="0" err="1" smtClean="0"/>
              <a:t>разі</a:t>
            </a:r>
            <a:r>
              <a:rPr lang="ru-RU" sz="2400" dirty="0" smtClean="0"/>
              <a:t> </a:t>
            </a:r>
            <a:r>
              <a:rPr lang="ru-RU" sz="2400" dirty="0" err="1" smtClean="0"/>
              <a:t>надання</a:t>
            </a:r>
            <a:r>
              <a:rPr lang="ru-RU" sz="2400" dirty="0" smtClean="0"/>
              <a:t> такого журналу оператором ринку);</a:t>
            </a: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en-US" sz="4000" b="1" dirty="0" smtClean="0">
                <a:solidFill>
                  <a:srgbClr val="FF0000"/>
                </a:solidFill>
              </a:rPr>
              <a:t>2042-VIII</a:t>
            </a:r>
            <a:endParaRPr lang="ru-RU" sz="4000"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fontScale="90000"/>
          </a:bodyPr>
          <a:lstStyle/>
          <a:p>
            <a:r>
              <a:rPr lang="ru-RU" sz="2700" dirty="0" err="1" smtClean="0">
                <a:solidFill>
                  <a:schemeClr val="accent1">
                    <a:lumMod val="75000"/>
                  </a:schemeClr>
                </a:solidFill>
              </a:rPr>
              <a:t>Стаття</a:t>
            </a:r>
            <a:r>
              <a:rPr lang="ru-RU" sz="2700" dirty="0" smtClean="0">
                <a:solidFill>
                  <a:schemeClr val="accent1">
                    <a:lumMod val="75000"/>
                  </a:schemeClr>
                </a:solidFill>
              </a:rPr>
              <a:t> 15. Права </a:t>
            </a:r>
            <a:r>
              <a:rPr lang="ru-RU" sz="2700" dirty="0" err="1" smtClean="0">
                <a:solidFill>
                  <a:schemeClr val="accent1">
                    <a:lumMod val="75000"/>
                  </a:schemeClr>
                </a:solidFill>
              </a:rPr>
              <a:t>операторів</a:t>
            </a:r>
            <a:r>
              <a:rPr lang="ru-RU" sz="2700" dirty="0" smtClean="0">
                <a:solidFill>
                  <a:schemeClr val="accent1">
                    <a:lumMod val="75000"/>
                  </a:schemeClr>
                </a:solidFill>
              </a:rPr>
              <a:t> ринку</a:t>
            </a:r>
            <a:r>
              <a:rPr lang="ru-RU" sz="2700" b="0" dirty="0" smtClean="0"/>
              <a:t/>
            </a:r>
            <a:br>
              <a:rPr lang="ru-RU" sz="2700" b="0" dirty="0" smtClean="0"/>
            </a:br>
            <a:r>
              <a:rPr lang="ru-RU" sz="2700" dirty="0" smtClean="0">
                <a:solidFill>
                  <a:schemeClr val="accent1">
                    <a:lumMod val="60000"/>
                    <a:lumOff val="40000"/>
                  </a:schemeClr>
                </a:solidFill>
              </a:rPr>
              <a:t>1. Оператор ринку </a:t>
            </a:r>
            <a:r>
              <a:rPr lang="ru-RU" sz="2700" dirty="0" err="1" smtClean="0">
                <a:solidFill>
                  <a:schemeClr val="accent1">
                    <a:lumMod val="60000"/>
                    <a:lumOff val="40000"/>
                  </a:schemeClr>
                </a:solidFill>
              </a:rPr>
              <a:t>під</a:t>
            </a:r>
            <a:r>
              <a:rPr lang="ru-RU" sz="2700" dirty="0" smtClean="0">
                <a:solidFill>
                  <a:schemeClr val="accent1">
                    <a:lumMod val="60000"/>
                    <a:lumOff val="40000"/>
                  </a:schemeClr>
                </a:solidFill>
              </a:rPr>
              <a:t> час </a:t>
            </a:r>
            <a:r>
              <a:rPr lang="ru-RU" sz="2700" dirty="0" err="1" smtClean="0">
                <a:solidFill>
                  <a:schemeClr val="accent1">
                    <a:lumMod val="60000"/>
                    <a:lumOff val="40000"/>
                  </a:schemeClr>
                </a:solidFill>
              </a:rPr>
              <a:t>здійснення</a:t>
            </a:r>
            <a:r>
              <a:rPr lang="ru-RU" sz="2700" dirty="0" smtClean="0">
                <a:solidFill>
                  <a:schemeClr val="accent1">
                    <a:lumMod val="60000"/>
                    <a:lumOff val="40000"/>
                  </a:schemeClr>
                </a:solidFill>
              </a:rPr>
              <a:t> </a:t>
            </a:r>
            <a:r>
              <a:rPr lang="ru-RU" sz="2700" dirty="0" err="1" smtClean="0">
                <a:solidFill>
                  <a:schemeClr val="accent1">
                    <a:lumMod val="60000"/>
                    <a:lumOff val="40000"/>
                  </a:schemeClr>
                </a:solidFill>
              </a:rPr>
              <a:t>заходів</a:t>
            </a:r>
            <a:r>
              <a:rPr lang="ru-RU" sz="2700" dirty="0" smtClean="0">
                <a:solidFill>
                  <a:schemeClr val="accent1">
                    <a:lumMod val="60000"/>
                    <a:lumOff val="40000"/>
                  </a:schemeClr>
                </a:solidFill>
              </a:rPr>
              <a:t> державного контролю </a:t>
            </a:r>
            <a:r>
              <a:rPr lang="ru-RU" sz="2700" dirty="0" err="1" smtClean="0">
                <a:solidFill>
                  <a:schemeClr val="accent1">
                    <a:lumMod val="60000"/>
                    <a:lumOff val="40000"/>
                  </a:schemeClr>
                </a:solidFill>
              </a:rPr>
              <a:t>має</a:t>
            </a:r>
            <a:r>
              <a:rPr lang="ru-RU" sz="2700" dirty="0" smtClean="0">
                <a:solidFill>
                  <a:schemeClr val="accent1">
                    <a:lumMod val="60000"/>
                    <a:lumOff val="40000"/>
                  </a:schemeClr>
                </a:solidFill>
              </a:rPr>
              <a:t> право:</a:t>
            </a:r>
            <a:r>
              <a:rPr lang="ru-RU" sz="2700" b="0" dirty="0" smtClean="0"/>
              <a:t/>
            </a:r>
            <a:br>
              <a:rPr lang="ru-RU" sz="2700" b="0" dirty="0" smtClean="0"/>
            </a:br>
            <a:r>
              <a:rPr lang="ru-RU" sz="2400" dirty="0" smtClean="0"/>
              <a:t> </a:t>
            </a:r>
            <a:br>
              <a:rPr lang="ru-RU" sz="2400" dirty="0" smtClean="0"/>
            </a:br>
            <a:r>
              <a:rPr lang="ru-RU" sz="2400" dirty="0" smtClean="0"/>
              <a:t> 5) бути </a:t>
            </a:r>
            <a:r>
              <a:rPr lang="ru-RU" sz="2400" dirty="0" err="1" smtClean="0"/>
              <a:t>присутнім</a:t>
            </a:r>
            <a:r>
              <a:rPr lang="ru-RU" sz="2400" dirty="0" smtClean="0"/>
              <a:t> </a:t>
            </a:r>
            <a:r>
              <a:rPr lang="ru-RU" sz="2400" dirty="0" err="1" smtClean="0"/>
              <a:t>під</a:t>
            </a:r>
            <a:r>
              <a:rPr lang="ru-RU" sz="2400" dirty="0" smtClean="0"/>
              <a:t> час </a:t>
            </a:r>
            <a:r>
              <a:rPr lang="ru-RU" sz="2400" dirty="0" err="1" smtClean="0"/>
              <a:t>здійснення</a:t>
            </a:r>
            <a:r>
              <a:rPr lang="ru-RU" sz="2400" dirty="0" smtClean="0"/>
              <a:t> </a:t>
            </a:r>
            <a:r>
              <a:rPr lang="ru-RU" sz="2400" dirty="0" err="1" smtClean="0"/>
              <a:t>заходів</a:t>
            </a:r>
            <a:r>
              <a:rPr lang="ru-RU" sz="2400" dirty="0" smtClean="0"/>
              <a:t> державного контролю, </a:t>
            </a:r>
            <a:r>
              <a:rPr lang="ru-RU" sz="2400" dirty="0" err="1" smtClean="0"/>
              <a:t>залучати</a:t>
            </a:r>
            <a:r>
              <a:rPr lang="ru-RU" sz="2400" dirty="0" smtClean="0"/>
              <a:t> до </a:t>
            </a:r>
            <a:r>
              <a:rPr lang="ru-RU" sz="2400" dirty="0" err="1" smtClean="0"/>
              <a:t>здійснення</a:t>
            </a:r>
            <a:r>
              <a:rPr lang="ru-RU" sz="2400" dirty="0" smtClean="0"/>
              <a:t> таких </a:t>
            </a:r>
            <a:r>
              <a:rPr lang="ru-RU" sz="2400" dirty="0" err="1" smtClean="0"/>
              <a:t>заходів</a:t>
            </a:r>
            <a:r>
              <a:rPr lang="ru-RU" sz="2400" dirty="0" smtClean="0"/>
              <a:t> </a:t>
            </a:r>
            <a:r>
              <a:rPr lang="ru-RU" sz="2400" dirty="0" err="1" smtClean="0"/>
              <a:t>юридичних</a:t>
            </a:r>
            <a:r>
              <a:rPr lang="ru-RU" sz="2400" dirty="0" smtClean="0"/>
              <a:t> </a:t>
            </a:r>
            <a:r>
              <a:rPr lang="ru-RU" sz="2400" dirty="0" err="1" smtClean="0"/>
              <a:t>і</a:t>
            </a:r>
            <a:r>
              <a:rPr lang="ru-RU" sz="2400" dirty="0" smtClean="0"/>
              <a:t> </a:t>
            </a:r>
            <a:r>
              <a:rPr lang="ru-RU" sz="2400" dirty="0" err="1" smtClean="0"/>
              <a:t>фізичних</a:t>
            </a:r>
            <a:r>
              <a:rPr lang="ru-RU" sz="2400" dirty="0" smtClean="0"/>
              <a:t> </a:t>
            </a:r>
            <a:r>
              <a:rPr lang="ru-RU" sz="2400" dirty="0" err="1" smtClean="0"/>
              <a:t>осіб</a:t>
            </a:r>
            <a:r>
              <a:rPr lang="ru-RU" sz="2400" dirty="0" smtClean="0"/>
              <a:t>, за </a:t>
            </a:r>
            <a:r>
              <a:rPr lang="ru-RU" sz="2400" dirty="0" err="1" smtClean="0"/>
              <a:t>умови</a:t>
            </a:r>
            <a:r>
              <a:rPr lang="ru-RU" sz="2400" dirty="0" smtClean="0"/>
              <a:t> </a:t>
            </a:r>
            <a:r>
              <a:rPr lang="ru-RU" sz="2400" dirty="0" err="1" smtClean="0"/>
              <a:t>що</a:t>
            </a:r>
            <a:r>
              <a:rPr lang="ru-RU" sz="2400" dirty="0" smtClean="0"/>
              <a:t> </a:t>
            </a:r>
            <a:r>
              <a:rPr lang="ru-RU" sz="2400" dirty="0" err="1" smtClean="0"/>
              <a:t>такі</a:t>
            </a:r>
            <a:r>
              <a:rPr lang="ru-RU" sz="2400" dirty="0" smtClean="0"/>
              <a:t> особи не </a:t>
            </a:r>
            <a:r>
              <a:rPr lang="ru-RU" sz="2400" dirty="0" err="1" smtClean="0"/>
              <a:t>перешкоджають</a:t>
            </a:r>
            <a:r>
              <a:rPr lang="ru-RU" sz="2400" dirty="0" smtClean="0"/>
              <a:t> </a:t>
            </a:r>
            <a:r>
              <a:rPr lang="ru-RU" sz="2400" dirty="0" err="1" smtClean="0"/>
              <a:t>здійсненню</a:t>
            </a:r>
            <a:r>
              <a:rPr lang="ru-RU" sz="2400" dirty="0" smtClean="0"/>
              <a:t> </a:t>
            </a:r>
            <a:r>
              <a:rPr lang="ru-RU" sz="2400" dirty="0" err="1" smtClean="0"/>
              <a:t>відповідних</a:t>
            </a:r>
            <a:r>
              <a:rPr lang="ru-RU" sz="2400" dirty="0" smtClean="0"/>
              <a:t> </a:t>
            </a:r>
            <a:r>
              <a:rPr lang="ru-RU" sz="2400" dirty="0" err="1" smtClean="0"/>
              <a:t>заходів</a:t>
            </a:r>
            <a:r>
              <a:rPr lang="ru-RU" sz="2400" dirty="0" smtClean="0"/>
              <a:t>;</a:t>
            </a:r>
            <a:br>
              <a:rPr lang="ru-RU" sz="2400" dirty="0" smtClean="0"/>
            </a:br>
            <a:r>
              <a:rPr lang="ru-RU" sz="2400" dirty="0" smtClean="0"/>
              <a:t>6) </a:t>
            </a:r>
            <a:r>
              <a:rPr lang="ru-RU" sz="2400" dirty="0" err="1" smtClean="0"/>
              <a:t>вимагати</a:t>
            </a:r>
            <a:r>
              <a:rPr lang="ru-RU" sz="2400" dirty="0" smtClean="0"/>
              <a:t> </a:t>
            </a:r>
            <a:r>
              <a:rPr lang="ru-RU" sz="2400" dirty="0" err="1" smtClean="0"/>
              <a:t>нерозголошення</a:t>
            </a:r>
            <a:r>
              <a:rPr lang="ru-RU" sz="2400" dirty="0" smtClean="0"/>
              <a:t> </a:t>
            </a:r>
            <a:r>
              <a:rPr lang="ru-RU" sz="2400" dirty="0" err="1" smtClean="0"/>
              <a:t>інформації</a:t>
            </a:r>
            <a:r>
              <a:rPr lang="ru-RU" sz="2400" dirty="0" smtClean="0"/>
              <a:t> </a:t>
            </a:r>
            <a:r>
              <a:rPr lang="ru-RU" sz="2400" dirty="0" err="1" smtClean="0"/>
              <a:t>з</a:t>
            </a:r>
            <a:r>
              <a:rPr lang="ru-RU" sz="2400" dirty="0" smtClean="0"/>
              <a:t> </a:t>
            </a:r>
            <a:r>
              <a:rPr lang="ru-RU" sz="2400" dirty="0" err="1" smtClean="0"/>
              <a:t>обмеженим</a:t>
            </a:r>
            <a:r>
              <a:rPr lang="ru-RU" sz="2400" dirty="0" smtClean="0"/>
              <a:t> доступом, </a:t>
            </a:r>
            <a:r>
              <a:rPr lang="ru-RU" sz="2400" dirty="0" err="1" smtClean="0"/>
              <a:t>що</a:t>
            </a:r>
            <a:r>
              <a:rPr lang="ru-RU" sz="2400" dirty="0" smtClean="0"/>
              <a:t> </a:t>
            </a:r>
            <a:r>
              <a:rPr lang="ru-RU" sz="2400" dirty="0" err="1" smtClean="0"/>
              <a:t>належить</a:t>
            </a:r>
            <a:r>
              <a:rPr lang="ru-RU" sz="2400" dirty="0" smtClean="0"/>
              <a:t> оператору ринку;</a:t>
            </a:r>
            <a:br>
              <a:rPr lang="ru-RU" sz="2400" dirty="0" smtClean="0"/>
            </a:br>
            <a:r>
              <a:rPr lang="ru-RU" sz="2400" dirty="0" smtClean="0"/>
              <a:t>7) </a:t>
            </a:r>
            <a:r>
              <a:rPr lang="ru-RU" sz="2400" dirty="0" err="1" smtClean="0"/>
              <a:t>одержувати</a:t>
            </a:r>
            <a:r>
              <a:rPr lang="ru-RU" sz="2400" dirty="0" smtClean="0"/>
              <a:t> та </a:t>
            </a:r>
            <a:r>
              <a:rPr lang="ru-RU" sz="2400" dirty="0" err="1" smtClean="0"/>
              <a:t>ознайомлюватися</a:t>
            </a:r>
            <a:r>
              <a:rPr lang="ru-RU" sz="2400" dirty="0" smtClean="0"/>
              <a:t> </a:t>
            </a:r>
            <a:r>
              <a:rPr lang="ru-RU" sz="2400" dirty="0" err="1" smtClean="0"/>
              <a:t>з</a:t>
            </a:r>
            <a:r>
              <a:rPr lang="ru-RU" sz="2400" dirty="0" smtClean="0"/>
              <a:t> актами державного контролю, актами </a:t>
            </a:r>
            <a:r>
              <a:rPr lang="ru-RU" sz="2400" dirty="0" err="1" smtClean="0"/>
              <a:t>відбору</a:t>
            </a:r>
            <a:r>
              <a:rPr lang="ru-RU" sz="2400" dirty="0" smtClean="0"/>
              <a:t> </a:t>
            </a:r>
            <a:r>
              <a:rPr lang="ru-RU" sz="2400" dirty="0" err="1" smtClean="0"/>
              <a:t>зразків</a:t>
            </a:r>
            <a:r>
              <a:rPr lang="ru-RU" sz="2400" dirty="0" smtClean="0"/>
              <a:t>, </a:t>
            </a:r>
            <a:r>
              <a:rPr lang="ru-RU" sz="2400" dirty="0" err="1" smtClean="0"/>
              <a:t>розпорядженнями</a:t>
            </a:r>
            <a:r>
              <a:rPr lang="ru-RU" sz="2400" dirty="0" smtClean="0"/>
              <a:t>, </a:t>
            </a:r>
            <a:r>
              <a:rPr lang="ru-RU" sz="2400" dirty="0" err="1" smtClean="0"/>
              <a:t>приписами</a:t>
            </a:r>
            <a:r>
              <a:rPr lang="ru-RU" sz="2400" dirty="0" smtClean="0"/>
              <a:t>, </a:t>
            </a:r>
            <a:r>
              <a:rPr lang="ru-RU" sz="2400" dirty="0" err="1" smtClean="0"/>
              <a:t>рішеннями</a:t>
            </a:r>
            <a:r>
              <a:rPr lang="ru-RU" sz="2400" dirty="0" smtClean="0"/>
              <a:t>;</a:t>
            </a:r>
            <a:br>
              <a:rPr lang="ru-RU" sz="2400" dirty="0" smtClean="0"/>
            </a:b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en-US" sz="4000" b="1" dirty="0" smtClean="0">
                <a:solidFill>
                  <a:srgbClr val="FF0000"/>
                </a:solidFill>
              </a:rPr>
              <a:t>2042-VIII</a:t>
            </a:r>
            <a:endParaRPr lang="ru-RU" sz="4000"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a:bodyPr>
          <a:lstStyle/>
          <a:p>
            <a:r>
              <a:rPr lang="ru-RU" sz="2700" dirty="0" err="1" smtClean="0">
                <a:solidFill>
                  <a:schemeClr val="accent1">
                    <a:lumMod val="75000"/>
                  </a:schemeClr>
                </a:solidFill>
              </a:rPr>
              <a:t>Стаття</a:t>
            </a:r>
            <a:r>
              <a:rPr lang="ru-RU" sz="2700" dirty="0" smtClean="0">
                <a:solidFill>
                  <a:schemeClr val="accent1">
                    <a:lumMod val="75000"/>
                  </a:schemeClr>
                </a:solidFill>
              </a:rPr>
              <a:t> 15. Права </a:t>
            </a:r>
            <a:r>
              <a:rPr lang="ru-RU" sz="2700" dirty="0" err="1" smtClean="0">
                <a:solidFill>
                  <a:schemeClr val="accent1">
                    <a:lumMod val="75000"/>
                  </a:schemeClr>
                </a:solidFill>
              </a:rPr>
              <a:t>операторів</a:t>
            </a:r>
            <a:r>
              <a:rPr lang="ru-RU" sz="2700" dirty="0" smtClean="0">
                <a:solidFill>
                  <a:schemeClr val="accent1">
                    <a:lumMod val="75000"/>
                  </a:schemeClr>
                </a:solidFill>
              </a:rPr>
              <a:t> ринку</a:t>
            </a:r>
            <a:r>
              <a:rPr lang="ru-RU" sz="2700" b="0" dirty="0" smtClean="0"/>
              <a:t/>
            </a:r>
            <a:br>
              <a:rPr lang="ru-RU" sz="2700" b="0" dirty="0" smtClean="0"/>
            </a:br>
            <a:r>
              <a:rPr lang="ru-RU" sz="2700" dirty="0" smtClean="0">
                <a:solidFill>
                  <a:schemeClr val="accent1">
                    <a:lumMod val="60000"/>
                    <a:lumOff val="40000"/>
                  </a:schemeClr>
                </a:solidFill>
              </a:rPr>
              <a:t>1. Оператор ринку </a:t>
            </a:r>
            <a:r>
              <a:rPr lang="ru-RU" sz="2700" dirty="0" err="1" smtClean="0">
                <a:solidFill>
                  <a:schemeClr val="accent1">
                    <a:lumMod val="60000"/>
                    <a:lumOff val="40000"/>
                  </a:schemeClr>
                </a:solidFill>
              </a:rPr>
              <a:t>під</a:t>
            </a:r>
            <a:r>
              <a:rPr lang="ru-RU" sz="2700" dirty="0" smtClean="0">
                <a:solidFill>
                  <a:schemeClr val="accent1">
                    <a:lumMod val="60000"/>
                    <a:lumOff val="40000"/>
                  </a:schemeClr>
                </a:solidFill>
              </a:rPr>
              <a:t> час </a:t>
            </a:r>
            <a:r>
              <a:rPr lang="ru-RU" sz="2700" dirty="0" err="1" smtClean="0">
                <a:solidFill>
                  <a:schemeClr val="accent1">
                    <a:lumMod val="60000"/>
                    <a:lumOff val="40000"/>
                  </a:schemeClr>
                </a:solidFill>
              </a:rPr>
              <a:t>здійснення</a:t>
            </a:r>
            <a:r>
              <a:rPr lang="ru-RU" sz="2700" dirty="0" smtClean="0">
                <a:solidFill>
                  <a:schemeClr val="accent1">
                    <a:lumMod val="60000"/>
                    <a:lumOff val="40000"/>
                  </a:schemeClr>
                </a:solidFill>
              </a:rPr>
              <a:t> </a:t>
            </a:r>
            <a:r>
              <a:rPr lang="ru-RU" sz="2700" dirty="0" err="1" smtClean="0">
                <a:solidFill>
                  <a:schemeClr val="accent1">
                    <a:lumMod val="60000"/>
                    <a:lumOff val="40000"/>
                  </a:schemeClr>
                </a:solidFill>
              </a:rPr>
              <a:t>заходів</a:t>
            </a:r>
            <a:r>
              <a:rPr lang="ru-RU" sz="2700" dirty="0" smtClean="0">
                <a:solidFill>
                  <a:schemeClr val="accent1">
                    <a:lumMod val="60000"/>
                    <a:lumOff val="40000"/>
                  </a:schemeClr>
                </a:solidFill>
              </a:rPr>
              <a:t> державного контролю </a:t>
            </a:r>
            <a:r>
              <a:rPr lang="ru-RU" sz="2700" dirty="0" err="1" smtClean="0">
                <a:solidFill>
                  <a:schemeClr val="accent1">
                    <a:lumMod val="60000"/>
                    <a:lumOff val="40000"/>
                  </a:schemeClr>
                </a:solidFill>
              </a:rPr>
              <a:t>має</a:t>
            </a:r>
            <a:r>
              <a:rPr lang="ru-RU" sz="2700" dirty="0" smtClean="0">
                <a:solidFill>
                  <a:schemeClr val="accent1">
                    <a:lumMod val="60000"/>
                    <a:lumOff val="40000"/>
                  </a:schemeClr>
                </a:solidFill>
              </a:rPr>
              <a:t> право:</a:t>
            </a:r>
            <a:r>
              <a:rPr lang="ru-RU" sz="2700" b="0" dirty="0" smtClean="0"/>
              <a:t/>
            </a:r>
            <a:br>
              <a:rPr lang="ru-RU" sz="2700" b="0" dirty="0" smtClean="0"/>
            </a:br>
            <a:r>
              <a:rPr lang="ru-RU" sz="2400" dirty="0" smtClean="0"/>
              <a:t> </a:t>
            </a:r>
            <a:br>
              <a:rPr lang="ru-RU" sz="2400" dirty="0" smtClean="0"/>
            </a:br>
            <a:r>
              <a:rPr lang="ru-RU" sz="2400" dirty="0" smtClean="0"/>
              <a:t> </a:t>
            </a:r>
            <a:r>
              <a:rPr lang="ru-RU" sz="2000" dirty="0" smtClean="0"/>
              <a:t>8) </a:t>
            </a:r>
            <a:r>
              <a:rPr lang="ru-RU" sz="2000" dirty="0" err="1" smtClean="0"/>
              <a:t>надавати</a:t>
            </a:r>
            <a:r>
              <a:rPr lang="ru-RU" sz="2000" dirty="0" smtClean="0"/>
              <a:t> в </a:t>
            </a:r>
            <a:r>
              <a:rPr lang="ru-RU" sz="2000" dirty="0" err="1" smtClean="0"/>
              <a:t>письмовій</a:t>
            </a:r>
            <a:r>
              <a:rPr lang="ru-RU" sz="2000" dirty="0" smtClean="0"/>
              <a:t> </a:t>
            </a:r>
            <a:r>
              <a:rPr lang="ru-RU" sz="2000" dirty="0" err="1" smtClean="0"/>
              <a:t>формі</a:t>
            </a:r>
            <a:r>
              <a:rPr lang="ru-RU" sz="2000" dirty="0" smtClean="0"/>
              <a:t> </a:t>
            </a:r>
            <a:r>
              <a:rPr lang="ru-RU" sz="2000" dirty="0" err="1" smtClean="0"/>
              <a:t>свої</a:t>
            </a:r>
            <a:r>
              <a:rPr lang="ru-RU" sz="2000" dirty="0" smtClean="0"/>
              <a:t> </a:t>
            </a:r>
            <a:r>
              <a:rPr lang="ru-RU" sz="2000" dirty="0" err="1" smtClean="0"/>
              <a:t>пояснення</a:t>
            </a:r>
            <a:r>
              <a:rPr lang="ru-RU" sz="2000" dirty="0" smtClean="0"/>
              <a:t>, </a:t>
            </a:r>
            <a:r>
              <a:rPr lang="ru-RU" sz="2000" dirty="0" err="1" smtClean="0"/>
              <a:t>зауваження</a:t>
            </a:r>
            <a:r>
              <a:rPr lang="ru-RU" sz="2000" dirty="0" smtClean="0"/>
              <a:t> </a:t>
            </a:r>
            <a:r>
              <a:rPr lang="ru-RU" sz="2000" dirty="0" err="1" smtClean="0"/>
              <a:t>або</a:t>
            </a:r>
            <a:r>
              <a:rPr lang="ru-RU" sz="2000" dirty="0" smtClean="0"/>
              <a:t> </a:t>
            </a:r>
            <a:r>
              <a:rPr lang="ru-RU" sz="2000" dirty="0" err="1" smtClean="0"/>
              <a:t>заперечення</a:t>
            </a:r>
            <a:r>
              <a:rPr lang="ru-RU" sz="2000" dirty="0" smtClean="0"/>
              <a:t> до </a:t>
            </a:r>
            <a:r>
              <a:rPr lang="ru-RU" sz="2000" dirty="0" err="1" smtClean="0"/>
              <a:t>актів</a:t>
            </a:r>
            <a:r>
              <a:rPr lang="ru-RU" sz="2000" dirty="0" smtClean="0"/>
              <a:t> державного контролю, </a:t>
            </a:r>
            <a:r>
              <a:rPr lang="ru-RU" sz="2000" dirty="0" err="1" smtClean="0"/>
              <a:t>актів</a:t>
            </a:r>
            <a:r>
              <a:rPr lang="ru-RU" sz="2000" dirty="0" smtClean="0"/>
              <a:t> </a:t>
            </a:r>
            <a:r>
              <a:rPr lang="ru-RU" sz="2000" dirty="0" err="1" smtClean="0"/>
              <a:t>відбору</a:t>
            </a:r>
            <a:r>
              <a:rPr lang="ru-RU" sz="2000" dirty="0" smtClean="0"/>
              <a:t> </a:t>
            </a:r>
            <a:r>
              <a:rPr lang="ru-RU" sz="2000" dirty="0" err="1" smtClean="0"/>
              <a:t>зразків</a:t>
            </a:r>
            <a:r>
              <a:rPr lang="ru-RU" sz="2000" dirty="0" smtClean="0"/>
              <a:t> </a:t>
            </a:r>
            <a:r>
              <a:rPr lang="ru-RU" sz="2000" dirty="0" err="1" smtClean="0"/>
              <a:t>протягом</a:t>
            </a:r>
            <a:r>
              <a:rPr lang="ru-RU" sz="2000" dirty="0" smtClean="0"/>
              <a:t> </a:t>
            </a:r>
            <a:r>
              <a:rPr lang="ru-RU" sz="2000" dirty="0" err="1" smtClean="0"/>
              <a:t>п’яти</a:t>
            </a:r>
            <a:r>
              <a:rPr lang="ru-RU" sz="2000" dirty="0" smtClean="0"/>
              <a:t> </a:t>
            </a:r>
            <a:r>
              <a:rPr lang="ru-RU" sz="2000" dirty="0" err="1" smtClean="0"/>
              <a:t>робочих</a:t>
            </a:r>
            <a:r>
              <a:rPr lang="ru-RU" sz="2000" dirty="0" smtClean="0"/>
              <a:t> </a:t>
            </a:r>
            <a:r>
              <a:rPr lang="ru-RU" sz="2000" dirty="0" err="1" smtClean="0"/>
              <a:t>днів</a:t>
            </a:r>
            <a:r>
              <a:rPr lang="ru-RU" sz="2000" dirty="0" smtClean="0"/>
              <a:t> </a:t>
            </a:r>
            <a:r>
              <a:rPr lang="ru-RU" sz="2000" dirty="0" err="1" smtClean="0"/>
              <a:t>з</a:t>
            </a:r>
            <a:r>
              <a:rPr lang="ru-RU" sz="2000" dirty="0" smtClean="0"/>
              <a:t> дня </a:t>
            </a:r>
            <a:r>
              <a:rPr lang="ru-RU" sz="2000" dirty="0" err="1" smtClean="0"/>
              <a:t>отримання</a:t>
            </a:r>
            <a:r>
              <a:rPr lang="ru-RU" sz="2000" dirty="0" smtClean="0"/>
              <a:t> таких </a:t>
            </a:r>
            <a:r>
              <a:rPr lang="ru-RU" sz="2000" dirty="0" err="1" smtClean="0"/>
              <a:t>актів</a:t>
            </a:r>
            <a:r>
              <a:rPr lang="ru-RU" sz="2000" dirty="0" smtClean="0"/>
              <a:t> оператором ринку;</a:t>
            </a:r>
            <a:br>
              <a:rPr lang="ru-RU" sz="2000" dirty="0" smtClean="0"/>
            </a:br>
            <a:r>
              <a:rPr lang="ru-RU" sz="2000" dirty="0" smtClean="0"/>
              <a:t>9) </a:t>
            </a:r>
            <a:r>
              <a:rPr lang="ru-RU" sz="2000" dirty="0" err="1" smtClean="0"/>
              <a:t>під</a:t>
            </a:r>
            <a:r>
              <a:rPr lang="ru-RU" sz="2000" dirty="0" smtClean="0"/>
              <a:t> час </a:t>
            </a:r>
            <a:r>
              <a:rPr lang="ru-RU" sz="2000" dirty="0" err="1" smtClean="0"/>
              <a:t>відбору</a:t>
            </a:r>
            <a:r>
              <a:rPr lang="ru-RU" sz="2000" dirty="0" smtClean="0"/>
              <a:t> </a:t>
            </a:r>
            <a:r>
              <a:rPr lang="ru-RU" sz="2000" dirty="0" err="1" smtClean="0"/>
              <a:t>зразків</a:t>
            </a:r>
            <a:r>
              <a:rPr lang="ru-RU" sz="2000" dirty="0" smtClean="0"/>
              <a:t> </a:t>
            </a:r>
            <a:r>
              <a:rPr lang="ru-RU" sz="2000" dirty="0" err="1" smtClean="0"/>
              <a:t>одержувати</a:t>
            </a:r>
            <a:r>
              <a:rPr lang="ru-RU" sz="2000" dirty="0" smtClean="0"/>
              <a:t> </a:t>
            </a:r>
            <a:r>
              <a:rPr lang="ru-RU" sz="2000" dirty="0" err="1" smtClean="0"/>
              <a:t>додаткові</a:t>
            </a:r>
            <a:r>
              <a:rPr lang="ru-RU" sz="2000" dirty="0" smtClean="0"/>
              <a:t> </a:t>
            </a:r>
            <a:r>
              <a:rPr lang="ru-RU" sz="2000" dirty="0" err="1" smtClean="0"/>
              <a:t>зразки</a:t>
            </a:r>
            <a:r>
              <a:rPr lang="ru-RU" sz="2000" dirty="0" smtClean="0"/>
              <a:t> для </a:t>
            </a:r>
            <a:r>
              <a:rPr lang="ru-RU" sz="2000" dirty="0" err="1" smtClean="0"/>
              <a:t>проведення</a:t>
            </a:r>
            <a:r>
              <a:rPr lang="ru-RU" sz="2000" dirty="0" smtClean="0"/>
              <a:t> альтернативного лабораторного </a:t>
            </a:r>
            <a:r>
              <a:rPr lang="ru-RU" sz="2000" dirty="0" err="1" smtClean="0"/>
              <a:t>дослідження</a:t>
            </a:r>
            <a:r>
              <a:rPr lang="ru-RU" sz="2000" dirty="0" smtClean="0"/>
              <a:t> (</a:t>
            </a:r>
            <a:r>
              <a:rPr lang="ru-RU" sz="2000" dirty="0" err="1" smtClean="0"/>
              <a:t>випробування</a:t>
            </a:r>
            <a:r>
              <a:rPr lang="ru-RU" sz="2000" dirty="0" smtClean="0"/>
              <a:t>);</a:t>
            </a:r>
            <a:br>
              <a:rPr lang="ru-RU" sz="2000" dirty="0" smtClean="0"/>
            </a:br>
            <a:r>
              <a:rPr lang="ru-RU" sz="2000" dirty="0" smtClean="0"/>
              <a:t>10) вести журнал </a:t>
            </a:r>
            <a:r>
              <a:rPr lang="ru-RU" sz="2000" dirty="0" err="1" smtClean="0"/>
              <a:t>реєстрації</a:t>
            </a:r>
            <a:r>
              <a:rPr lang="ru-RU" sz="2000" dirty="0" smtClean="0"/>
              <a:t> </a:t>
            </a:r>
            <a:r>
              <a:rPr lang="ru-RU" sz="2000" dirty="0" err="1" smtClean="0"/>
              <a:t>заходів</a:t>
            </a:r>
            <a:r>
              <a:rPr lang="ru-RU" sz="2000" dirty="0" smtClean="0"/>
              <a:t> державного </a:t>
            </a:r>
            <a:r>
              <a:rPr lang="ru-RU" sz="2000" dirty="0" err="1" smtClean="0"/>
              <a:t>нагляду</a:t>
            </a:r>
            <a:r>
              <a:rPr lang="ru-RU" sz="2000" dirty="0" smtClean="0"/>
              <a:t> (контролю) та </a:t>
            </a:r>
            <a:r>
              <a:rPr lang="ru-RU" sz="2000" dirty="0" err="1" smtClean="0"/>
              <a:t>вимагати</a:t>
            </a:r>
            <a:r>
              <a:rPr lang="ru-RU" sz="2000" dirty="0" smtClean="0"/>
              <a:t> </a:t>
            </a:r>
            <a:r>
              <a:rPr lang="ru-RU" sz="2000" dirty="0" err="1" smtClean="0"/>
              <a:t>від</a:t>
            </a:r>
            <a:r>
              <a:rPr lang="ru-RU" sz="2000" dirty="0" smtClean="0"/>
              <a:t> </a:t>
            </a:r>
            <a:r>
              <a:rPr lang="ru-RU" sz="2000" dirty="0" err="1" smtClean="0"/>
              <a:t>державних</a:t>
            </a:r>
            <a:r>
              <a:rPr lang="ru-RU" sz="2000" dirty="0" smtClean="0"/>
              <a:t> </a:t>
            </a:r>
            <a:r>
              <a:rPr lang="ru-RU" sz="2000" dirty="0" err="1" smtClean="0"/>
              <a:t>інспекторів</a:t>
            </a:r>
            <a:r>
              <a:rPr lang="ru-RU" sz="2000" dirty="0" smtClean="0"/>
              <a:t> </a:t>
            </a:r>
            <a:r>
              <a:rPr lang="ru-RU" sz="2000" dirty="0" err="1" smtClean="0"/>
              <a:t>та</a:t>
            </a:r>
            <a:r>
              <a:rPr lang="ru-RU" sz="2000" dirty="0" smtClean="0"/>
              <a:t> </a:t>
            </a:r>
            <a:r>
              <a:rPr lang="ru-RU" sz="2000" dirty="0" err="1" smtClean="0"/>
              <a:t>державних</a:t>
            </a:r>
            <a:r>
              <a:rPr lang="ru-RU" sz="2000" dirty="0" smtClean="0"/>
              <a:t> </a:t>
            </a:r>
            <a:r>
              <a:rPr lang="ru-RU" sz="2000" dirty="0" err="1" smtClean="0"/>
              <a:t>ветеринарних</a:t>
            </a:r>
            <a:r>
              <a:rPr lang="ru-RU" sz="2000" dirty="0" smtClean="0"/>
              <a:t> </a:t>
            </a:r>
            <a:r>
              <a:rPr lang="ru-RU" sz="2000" dirty="0" err="1" smtClean="0"/>
              <a:t>інспекторів</a:t>
            </a:r>
            <a:r>
              <a:rPr lang="ru-RU" sz="2000" dirty="0" smtClean="0"/>
              <a:t> </a:t>
            </a:r>
            <a:r>
              <a:rPr lang="ru-RU" sz="2000" dirty="0" err="1" smtClean="0"/>
              <a:t>внесення</a:t>
            </a:r>
            <a:r>
              <a:rPr lang="ru-RU" sz="2000" dirty="0" smtClean="0"/>
              <a:t> до </a:t>
            </a:r>
            <a:r>
              <a:rPr lang="ru-RU" sz="2000" dirty="0" err="1" smtClean="0"/>
              <a:t>нього</a:t>
            </a:r>
            <a:r>
              <a:rPr lang="ru-RU" sz="2000" dirty="0" smtClean="0"/>
              <a:t> </a:t>
            </a:r>
            <a:r>
              <a:rPr lang="ru-RU" sz="2000" dirty="0" err="1" smtClean="0"/>
              <a:t>записів</a:t>
            </a:r>
            <a:r>
              <a:rPr lang="ru-RU" sz="2000" dirty="0" smtClean="0"/>
              <a:t> про </a:t>
            </a:r>
            <a:r>
              <a:rPr lang="ru-RU" sz="2000" dirty="0" err="1" smtClean="0"/>
              <a:t>здійснення</a:t>
            </a:r>
            <a:r>
              <a:rPr lang="ru-RU" sz="2000" dirty="0" smtClean="0"/>
              <a:t> </a:t>
            </a:r>
            <a:r>
              <a:rPr lang="ru-RU" sz="2000" dirty="0" err="1" smtClean="0"/>
              <a:t>інспектування</a:t>
            </a:r>
            <a:r>
              <a:rPr lang="ru-RU" sz="2000" dirty="0" smtClean="0"/>
              <a:t> та аудиту до початку </a:t>
            </a:r>
            <a:r>
              <a:rPr lang="ru-RU" sz="2000" dirty="0" err="1" smtClean="0"/>
              <a:t>їх</a:t>
            </a:r>
            <a:r>
              <a:rPr lang="ru-RU" sz="2000" dirty="0" smtClean="0"/>
              <a:t> </a:t>
            </a:r>
            <a:r>
              <a:rPr lang="ru-RU" sz="2000" dirty="0" err="1" smtClean="0"/>
              <a:t>проведення</a:t>
            </a:r>
            <a:r>
              <a:rPr lang="ru-RU" sz="2000" dirty="0" smtClean="0"/>
              <a:t>;</a:t>
            </a: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en-US" sz="4000" b="1" dirty="0" smtClean="0">
                <a:solidFill>
                  <a:srgbClr val="FF0000"/>
                </a:solidFill>
              </a:rPr>
              <a:t>2042-VIII</a:t>
            </a:r>
            <a:endParaRPr lang="ru-RU" sz="4000"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a:bodyPr>
          <a:lstStyle/>
          <a:p>
            <a:r>
              <a:rPr lang="ru-RU" sz="2800" b="1" dirty="0" err="1" smtClean="0">
                <a:solidFill>
                  <a:schemeClr val="accent5">
                    <a:lumMod val="60000"/>
                    <a:lumOff val="40000"/>
                  </a:schemeClr>
                </a:solidFill>
              </a:rPr>
              <a:t>Стаття</a:t>
            </a:r>
            <a:r>
              <a:rPr lang="ru-RU" sz="2800" b="1" dirty="0" smtClean="0">
                <a:solidFill>
                  <a:schemeClr val="accent5">
                    <a:lumMod val="60000"/>
                    <a:lumOff val="40000"/>
                  </a:schemeClr>
                </a:solidFill>
              </a:rPr>
              <a:t> 16.</a:t>
            </a:r>
            <a:r>
              <a:rPr lang="ru-RU" sz="2800" dirty="0" smtClean="0">
                <a:solidFill>
                  <a:schemeClr val="accent5">
                    <a:lumMod val="60000"/>
                    <a:lumOff val="40000"/>
                  </a:schemeClr>
                </a:solidFill>
              </a:rPr>
              <a:t> </a:t>
            </a:r>
            <a:r>
              <a:rPr lang="ru-RU" sz="2800" dirty="0" err="1" smtClean="0">
                <a:solidFill>
                  <a:schemeClr val="accent5">
                    <a:lumMod val="60000"/>
                    <a:lumOff val="40000"/>
                  </a:schemeClr>
                </a:solidFill>
              </a:rPr>
              <a:t>Обов’язки</a:t>
            </a:r>
            <a:r>
              <a:rPr lang="ru-RU" sz="2800" dirty="0" smtClean="0">
                <a:solidFill>
                  <a:schemeClr val="accent5">
                    <a:lumMod val="60000"/>
                    <a:lumOff val="40000"/>
                  </a:schemeClr>
                </a:solidFill>
              </a:rPr>
              <a:t> </a:t>
            </a:r>
            <a:r>
              <a:rPr lang="ru-RU" sz="2800" dirty="0" err="1" smtClean="0">
                <a:solidFill>
                  <a:schemeClr val="accent5">
                    <a:lumMod val="60000"/>
                    <a:lumOff val="40000"/>
                  </a:schemeClr>
                </a:solidFill>
              </a:rPr>
              <a:t>операторів</a:t>
            </a:r>
            <a:r>
              <a:rPr lang="ru-RU" sz="2800" dirty="0" smtClean="0">
                <a:solidFill>
                  <a:schemeClr val="accent5">
                    <a:lumMod val="60000"/>
                    <a:lumOff val="40000"/>
                  </a:schemeClr>
                </a:solidFill>
              </a:rPr>
              <a:t> ринку</a:t>
            </a:r>
            <a:r>
              <a:rPr lang="ru-RU" sz="2800" dirty="0" smtClean="0"/>
              <a:t/>
            </a:r>
            <a:br>
              <a:rPr lang="ru-RU" sz="2800" dirty="0" smtClean="0"/>
            </a:br>
            <a:r>
              <a:rPr lang="ru-RU" sz="2800" b="1" dirty="0" smtClean="0">
                <a:solidFill>
                  <a:schemeClr val="accent5"/>
                </a:solidFill>
              </a:rPr>
              <a:t>1. Оператор ринку </a:t>
            </a:r>
            <a:r>
              <a:rPr lang="ru-RU" sz="2800" b="1" dirty="0" err="1" smtClean="0">
                <a:solidFill>
                  <a:schemeClr val="accent5"/>
                </a:solidFill>
              </a:rPr>
              <a:t>зобов’язаний</a:t>
            </a:r>
            <a:r>
              <a:rPr lang="ru-RU" sz="2800" b="1" dirty="0" smtClean="0">
                <a:solidFill>
                  <a:schemeClr val="accent5"/>
                </a:solidFill>
              </a:rPr>
              <a:t>:</a:t>
            </a:r>
            <a:r>
              <a:rPr lang="ru-RU" sz="2800" dirty="0" smtClean="0"/>
              <a:t/>
            </a:r>
            <a:br>
              <a:rPr lang="ru-RU" sz="2800" dirty="0" smtClean="0"/>
            </a:br>
            <a:r>
              <a:rPr lang="ru-RU" sz="2800" dirty="0" smtClean="0"/>
              <a:t>1) </a:t>
            </a:r>
            <a:r>
              <a:rPr lang="ru-RU" sz="2800" dirty="0" err="1" smtClean="0"/>
              <a:t>допускати</a:t>
            </a:r>
            <a:r>
              <a:rPr lang="ru-RU" sz="2800" dirty="0" smtClean="0"/>
              <a:t> </a:t>
            </a:r>
            <a:r>
              <a:rPr lang="ru-RU" sz="2800" dirty="0" err="1" smtClean="0"/>
              <a:t>державних</a:t>
            </a:r>
            <a:r>
              <a:rPr lang="ru-RU" sz="2800" dirty="0" smtClean="0"/>
              <a:t> </a:t>
            </a:r>
            <a:r>
              <a:rPr lang="ru-RU" sz="2800" dirty="0" err="1" smtClean="0"/>
              <a:t>інспекторів</a:t>
            </a:r>
            <a:r>
              <a:rPr lang="ru-RU" sz="2800" dirty="0" smtClean="0"/>
              <a:t>, </a:t>
            </a:r>
            <a:r>
              <a:rPr lang="ru-RU" sz="2800" dirty="0" err="1" smtClean="0"/>
              <a:t>державних</a:t>
            </a:r>
            <a:r>
              <a:rPr lang="ru-RU" sz="2800" dirty="0" smtClean="0"/>
              <a:t> </a:t>
            </a:r>
            <a:r>
              <a:rPr lang="ru-RU" sz="2800" dirty="0" err="1" smtClean="0"/>
              <a:t>ветеринарних</a:t>
            </a:r>
            <a:r>
              <a:rPr lang="ru-RU" sz="2800" dirty="0" smtClean="0"/>
              <a:t> </a:t>
            </a:r>
            <a:r>
              <a:rPr lang="ru-RU" sz="2800" dirty="0" err="1" smtClean="0"/>
              <a:t>інспекторів</a:t>
            </a:r>
            <a:r>
              <a:rPr lang="ru-RU" sz="2800" dirty="0" smtClean="0"/>
              <a:t> та </a:t>
            </a:r>
            <a:r>
              <a:rPr lang="ru-RU" sz="2800" dirty="0" err="1" smtClean="0"/>
              <a:t>інших</a:t>
            </a:r>
            <a:r>
              <a:rPr lang="ru-RU" sz="2800" dirty="0" smtClean="0"/>
              <a:t> </a:t>
            </a:r>
            <a:r>
              <a:rPr lang="ru-RU" sz="2800" dirty="0" err="1" smtClean="0"/>
              <a:t>визначених</a:t>
            </a:r>
            <a:r>
              <a:rPr lang="ru-RU" sz="2800" dirty="0" smtClean="0"/>
              <a:t> </a:t>
            </a:r>
            <a:r>
              <a:rPr lang="ru-RU" sz="2800" dirty="0" err="1" smtClean="0"/>
              <a:t>цим</a:t>
            </a:r>
            <a:r>
              <a:rPr lang="ru-RU" sz="2800" dirty="0" smtClean="0"/>
              <a:t> Законом </a:t>
            </a:r>
            <a:r>
              <a:rPr lang="ru-RU" sz="2800" dirty="0" err="1" smtClean="0"/>
              <a:t>осіб</a:t>
            </a:r>
            <a:r>
              <a:rPr lang="ru-RU" sz="2800" dirty="0" smtClean="0"/>
              <a:t> до </a:t>
            </a:r>
            <a:r>
              <a:rPr lang="ru-RU" sz="2800" dirty="0" err="1" smtClean="0"/>
              <a:t>здійснення</a:t>
            </a:r>
            <a:r>
              <a:rPr lang="ru-RU" sz="2800" dirty="0" smtClean="0"/>
              <a:t> </a:t>
            </a:r>
            <a:r>
              <a:rPr lang="ru-RU" sz="2800" dirty="0" err="1" smtClean="0"/>
              <a:t>заходів</a:t>
            </a:r>
            <a:r>
              <a:rPr lang="ru-RU" sz="2800" dirty="0" smtClean="0"/>
              <a:t> державного контролю, за </a:t>
            </a:r>
            <a:r>
              <a:rPr lang="ru-RU" sz="2800" dirty="0" err="1" smtClean="0"/>
              <a:t>умови</a:t>
            </a:r>
            <a:r>
              <a:rPr lang="ru-RU" sz="2800" dirty="0" smtClean="0"/>
              <a:t> </a:t>
            </a:r>
            <a:r>
              <a:rPr lang="ru-RU" sz="2800" dirty="0" err="1" smtClean="0"/>
              <a:t>дотримання</a:t>
            </a:r>
            <a:r>
              <a:rPr lang="ru-RU" sz="2800" dirty="0" smtClean="0"/>
              <a:t> ними порядку </a:t>
            </a:r>
            <a:r>
              <a:rPr lang="ru-RU" sz="2800" dirty="0" err="1" smtClean="0"/>
              <a:t>здійснення</a:t>
            </a:r>
            <a:r>
              <a:rPr lang="ru-RU" sz="2800" dirty="0" smtClean="0"/>
              <a:t> державного контролю, </a:t>
            </a:r>
            <a:r>
              <a:rPr lang="ru-RU" sz="2800" dirty="0" err="1" smtClean="0"/>
              <a:t>передбаченого</a:t>
            </a:r>
            <a:r>
              <a:rPr lang="ru-RU" sz="2800" dirty="0" smtClean="0"/>
              <a:t> </a:t>
            </a:r>
            <a:r>
              <a:rPr lang="ru-RU" sz="2800" dirty="0" err="1" smtClean="0"/>
              <a:t>цим</a:t>
            </a:r>
            <a:r>
              <a:rPr lang="ru-RU" sz="2800" dirty="0" smtClean="0"/>
              <a:t> Законом;</a:t>
            </a:r>
            <a:br>
              <a:rPr lang="ru-RU" sz="2800" dirty="0" smtClean="0"/>
            </a:br>
            <a:r>
              <a:rPr lang="ru-RU" sz="2800" dirty="0" smtClean="0"/>
              <a:t/>
            </a:r>
            <a:br>
              <a:rPr lang="ru-RU" sz="2800" dirty="0" smtClean="0"/>
            </a:br>
            <a:r>
              <a:rPr lang="ru-RU" sz="2800" dirty="0" smtClean="0"/>
              <a:t>2) </a:t>
            </a:r>
            <a:r>
              <a:rPr lang="ru-RU" sz="2800" dirty="0" err="1" smtClean="0"/>
              <a:t>усувати</a:t>
            </a:r>
            <a:r>
              <a:rPr lang="ru-RU" sz="2800" dirty="0" smtClean="0"/>
              <a:t> </a:t>
            </a:r>
            <a:r>
              <a:rPr lang="ru-RU" sz="2800" dirty="0" err="1" smtClean="0"/>
              <a:t>виявлені</a:t>
            </a:r>
            <a:r>
              <a:rPr lang="ru-RU" sz="2800" dirty="0" smtClean="0"/>
              <a:t> </a:t>
            </a:r>
            <a:r>
              <a:rPr lang="ru-RU" sz="2800" dirty="0" err="1" smtClean="0"/>
              <a:t>невідповідності</a:t>
            </a:r>
            <a:r>
              <a:rPr lang="ru-RU" sz="2800" dirty="0" smtClean="0"/>
              <a:t> шляхом </a:t>
            </a:r>
            <a:r>
              <a:rPr lang="ru-RU" sz="2800" dirty="0" err="1" smtClean="0"/>
              <a:t>здійснення</a:t>
            </a:r>
            <a:r>
              <a:rPr lang="ru-RU" sz="2800" dirty="0" smtClean="0"/>
              <a:t> </a:t>
            </a:r>
            <a:r>
              <a:rPr lang="ru-RU" sz="2800" dirty="0" err="1" smtClean="0"/>
              <a:t>корекцій</a:t>
            </a:r>
            <a:r>
              <a:rPr lang="ru-RU" sz="2800" dirty="0" smtClean="0"/>
              <a:t> та </a:t>
            </a:r>
            <a:r>
              <a:rPr lang="ru-RU" sz="2800" dirty="0" err="1" smtClean="0"/>
              <a:t>коригувальних</a:t>
            </a:r>
            <a:r>
              <a:rPr lang="ru-RU" sz="2800" dirty="0" smtClean="0"/>
              <a:t> </a:t>
            </a:r>
            <a:r>
              <a:rPr lang="ru-RU" sz="2800" dirty="0" err="1" smtClean="0"/>
              <a:t>дій</a:t>
            </a:r>
            <a:r>
              <a:rPr lang="ru-RU" sz="2800" dirty="0" smtClean="0"/>
              <a:t>;</a:t>
            </a:r>
            <a:endParaRPr lang="ru-RU" sz="2800" dirty="0"/>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en-US" sz="4000" b="1" dirty="0" smtClean="0">
                <a:solidFill>
                  <a:srgbClr val="FF0000"/>
                </a:solidFill>
              </a:rPr>
              <a:t>2042-VIII</a:t>
            </a:r>
            <a:endParaRPr lang="ru-RU" sz="4000"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836712"/>
            <a:ext cx="7772400" cy="5481792"/>
          </a:xfrm>
        </p:spPr>
        <p:txBody>
          <a:bodyPr>
            <a:normAutofit/>
          </a:bodyPr>
          <a:lstStyle/>
          <a:p>
            <a:r>
              <a:rPr lang="ru-RU" sz="2800" b="1" dirty="0" err="1" smtClean="0">
                <a:solidFill>
                  <a:schemeClr val="accent5">
                    <a:lumMod val="60000"/>
                    <a:lumOff val="40000"/>
                  </a:schemeClr>
                </a:solidFill>
              </a:rPr>
              <a:t>Стаття</a:t>
            </a:r>
            <a:r>
              <a:rPr lang="ru-RU" sz="2800" b="1" dirty="0" smtClean="0">
                <a:solidFill>
                  <a:schemeClr val="accent5">
                    <a:lumMod val="60000"/>
                    <a:lumOff val="40000"/>
                  </a:schemeClr>
                </a:solidFill>
              </a:rPr>
              <a:t> 16.</a:t>
            </a:r>
            <a:r>
              <a:rPr lang="ru-RU" sz="2800" dirty="0" smtClean="0">
                <a:solidFill>
                  <a:schemeClr val="accent5">
                    <a:lumMod val="60000"/>
                    <a:lumOff val="40000"/>
                  </a:schemeClr>
                </a:solidFill>
              </a:rPr>
              <a:t> </a:t>
            </a:r>
            <a:r>
              <a:rPr lang="ru-RU" sz="2800" dirty="0" err="1" smtClean="0">
                <a:solidFill>
                  <a:schemeClr val="accent5">
                    <a:lumMod val="60000"/>
                    <a:lumOff val="40000"/>
                  </a:schemeClr>
                </a:solidFill>
              </a:rPr>
              <a:t>Обов’язки</a:t>
            </a:r>
            <a:r>
              <a:rPr lang="ru-RU" sz="2800" dirty="0" smtClean="0">
                <a:solidFill>
                  <a:schemeClr val="accent5">
                    <a:lumMod val="60000"/>
                    <a:lumOff val="40000"/>
                  </a:schemeClr>
                </a:solidFill>
              </a:rPr>
              <a:t> </a:t>
            </a:r>
            <a:r>
              <a:rPr lang="ru-RU" sz="2800" dirty="0" err="1" smtClean="0">
                <a:solidFill>
                  <a:schemeClr val="accent5">
                    <a:lumMod val="60000"/>
                    <a:lumOff val="40000"/>
                  </a:schemeClr>
                </a:solidFill>
              </a:rPr>
              <a:t>операторів</a:t>
            </a:r>
            <a:r>
              <a:rPr lang="ru-RU" sz="2800" dirty="0" smtClean="0">
                <a:solidFill>
                  <a:schemeClr val="accent5">
                    <a:lumMod val="60000"/>
                    <a:lumOff val="40000"/>
                  </a:schemeClr>
                </a:solidFill>
              </a:rPr>
              <a:t> ринку</a:t>
            </a:r>
            <a:r>
              <a:rPr lang="ru-RU" sz="2800" dirty="0" smtClean="0"/>
              <a:t/>
            </a:r>
            <a:br>
              <a:rPr lang="ru-RU" sz="2800" dirty="0" smtClean="0"/>
            </a:br>
            <a:r>
              <a:rPr lang="ru-RU" sz="2800" b="1" dirty="0" smtClean="0">
                <a:solidFill>
                  <a:schemeClr val="accent5"/>
                </a:solidFill>
              </a:rPr>
              <a:t>1. Оператор ринку </a:t>
            </a:r>
            <a:r>
              <a:rPr lang="ru-RU" sz="2800" b="1" dirty="0" err="1" smtClean="0">
                <a:solidFill>
                  <a:schemeClr val="accent5"/>
                </a:solidFill>
              </a:rPr>
              <a:t>зобов’язаний</a:t>
            </a:r>
            <a:r>
              <a:rPr lang="ru-RU" sz="2800" b="1" dirty="0" smtClean="0">
                <a:solidFill>
                  <a:schemeClr val="accent5"/>
                </a:solidFill>
              </a:rPr>
              <a:t>:</a:t>
            </a:r>
            <a:r>
              <a:rPr lang="ru-RU" sz="2800" dirty="0" smtClean="0"/>
              <a:t/>
            </a:r>
            <a:br>
              <a:rPr lang="ru-RU" sz="2800" dirty="0" smtClean="0"/>
            </a:br>
            <a:r>
              <a:rPr lang="ru-RU" sz="2800" dirty="0" smtClean="0"/>
              <a:t> 3) </a:t>
            </a:r>
            <a:r>
              <a:rPr lang="ru-RU" sz="2800" dirty="0" err="1" smtClean="0"/>
              <a:t>надавати</a:t>
            </a:r>
            <a:r>
              <a:rPr lang="ru-RU" sz="2800" dirty="0" smtClean="0"/>
              <a:t> </a:t>
            </a:r>
            <a:r>
              <a:rPr lang="ru-RU" sz="2800" dirty="0" err="1" smtClean="0"/>
              <a:t>документи</a:t>
            </a:r>
            <a:r>
              <a:rPr lang="ru-RU" sz="2800" dirty="0" smtClean="0"/>
              <a:t>, </a:t>
            </a:r>
            <a:r>
              <a:rPr lang="ru-RU" sz="2800" dirty="0" err="1" smtClean="0"/>
              <a:t>пояснення</a:t>
            </a:r>
            <a:r>
              <a:rPr lang="ru-RU" sz="2800" dirty="0" smtClean="0"/>
              <a:t>, </a:t>
            </a:r>
            <a:r>
              <a:rPr lang="ru-RU" sz="2800" dirty="0" err="1" smtClean="0"/>
              <a:t>іншу</a:t>
            </a:r>
            <a:r>
              <a:rPr lang="ru-RU" sz="2800" dirty="0" smtClean="0"/>
              <a:t> </a:t>
            </a:r>
            <a:r>
              <a:rPr lang="ru-RU" sz="2800" dirty="0" err="1" smtClean="0"/>
              <a:t>інформацію</a:t>
            </a:r>
            <a:r>
              <a:rPr lang="ru-RU" sz="2800" dirty="0" smtClean="0"/>
              <a:t> </a:t>
            </a:r>
            <a:r>
              <a:rPr lang="ru-RU" sz="2800" dirty="0" err="1" smtClean="0"/>
              <a:t>з</a:t>
            </a:r>
            <a:r>
              <a:rPr lang="ru-RU" sz="2800" dirty="0" smtClean="0"/>
              <a:t> </a:t>
            </a:r>
            <a:r>
              <a:rPr lang="ru-RU" sz="2800" dirty="0" err="1" smtClean="0"/>
              <a:t>питань</a:t>
            </a:r>
            <a:r>
              <a:rPr lang="ru-RU" sz="2800" dirty="0" smtClean="0"/>
              <a:t>, </a:t>
            </a:r>
            <a:r>
              <a:rPr lang="ru-RU" sz="2800" dirty="0" err="1" smtClean="0"/>
              <a:t>що</a:t>
            </a:r>
            <a:r>
              <a:rPr lang="ru-RU" sz="2800" dirty="0" smtClean="0"/>
              <a:t> </a:t>
            </a:r>
            <a:r>
              <a:rPr lang="ru-RU" sz="2800" dirty="0" err="1" smtClean="0"/>
              <a:t>виникають</a:t>
            </a:r>
            <a:r>
              <a:rPr lang="ru-RU" sz="2800" dirty="0" smtClean="0"/>
              <a:t> у </a:t>
            </a:r>
            <a:r>
              <a:rPr lang="ru-RU" sz="2800" dirty="0" err="1" smtClean="0"/>
              <a:t>зв’язку</a:t>
            </a:r>
            <a:r>
              <a:rPr lang="ru-RU" sz="2800" dirty="0" smtClean="0"/>
              <a:t> </a:t>
            </a:r>
            <a:r>
              <a:rPr lang="ru-RU" sz="2800" dirty="0" err="1" smtClean="0"/>
              <a:t>із</a:t>
            </a:r>
            <a:r>
              <a:rPr lang="ru-RU" sz="2800" dirty="0" smtClean="0"/>
              <a:t> </a:t>
            </a:r>
            <a:r>
              <a:rPr lang="ru-RU" sz="2800" dirty="0" err="1" smtClean="0"/>
              <a:t>здійсненням</a:t>
            </a:r>
            <a:r>
              <a:rPr lang="ru-RU" sz="2800" dirty="0" smtClean="0"/>
              <a:t> </a:t>
            </a:r>
            <a:r>
              <a:rPr lang="ru-RU" sz="2800" dirty="0" err="1" smtClean="0"/>
              <a:t>заходів</a:t>
            </a:r>
            <a:r>
              <a:rPr lang="ru-RU" sz="2800" dirty="0" smtClean="0"/>
              <a:t> державного контролю;</a:t>
            </a:r>
            <a:br>
              <a:rPr lang="ru-RU" sz="2800" dirty="0" smtClean="0"/>
            </a:br>
            <a:r>
              <a:rPr lang="ru-RU" sz="2800" dirty="0" smtClean="0"/>
              <a:t/>
            </a:r>
            <a:br>
              <a:rPr lang="ru-RU" sz="2800" dirty="0" smtClean="0"/>
            </a:br>
            <a:r>
              <a:rPr lang="ru-RU" sz="2800" dirty="0" smtClean="0"/>
              <a:t>4) </a:t>
            </a:r>
            <a:r>
              <a:rPr lang="ru-RU" sz="2800" dirty="0" err="1" smtClean="0"/>
              <a:t>забезпечувати</a:t>
            </a:r>
            <a:r>
              <a:rPr lang="ru-RU" sz="2800" dirty="0" smtClean="0"/>
              <a:t> </a:t>
            </a:r>
            <a:r>
              <a:rPr lang="ru-RU" sz="2800" dirty="0" err="1" smtClean="0"/>
              <a:t>умови</a:t>
            </a:r>
            <a:r>
              <a:rPr lang="ru-RU" sz="2800" dirty="0" smtClean="0"/>
              <a:t> для </a:t>
            </a:r>
            <a:r>
              <a:rPr lang="ru-RU" sz="2800" dirty="0" err="1" smtClean="0"/>
              <a:t>відбору</a:t>
            </a:r>
            <a:r>
              <a:rPr lang="ru-RU" sz="2800" dirty="0" smtClean="0"/>
              <a:t> </a:t>
            </a:r>
            <a:r>
              <a:rPr lang="ru-RU" sz="2800" dirty="0" err="1" smtClean="0"/>
              <a:t>зразків</a:t>
            </a:r>
            <a:r>
              <a:rPr lang="ru-RU" sz="2800" dirty="0" smtClean="0"/>
              <a:t>;</a:t>
            </a:r>
            <a:br>
              <a:rPr lang="ru-RU" sz="2800" dirty="0" smtClean="0"/>
            </a:br>
            <a:r>
              <a:rPr lang="ru-RU" sz="2800" dirty="0" smtClean="0"/>
              <a:t/>
            </a:r>
            <a:br>
              <a:rPr lang="ru-RU" sz="2800" dirty="0" smtClean="0"/>
            </a:br>
            <a:r>
              <a:rPr lang="ru-RU" sz="2800" dirty="0" smtClean="0"/>
              <a:t>5) </a:t>
            </a:r>
            <a:r>
              <a:rPr lang="ru-RU" sz="2800" dirty="0" err="1" smtClean="0"/>
              <a:t>одержувати</a:t>
            </a:r>
            <a:r>
              <a:rPr lang="ru-RU" sz="2800" dirty="0" smtClean="0"/>
              <a:t> </a:t>
            </a:r>
            <a:r>
              <a:rPr lang="ru-RU" sz="2800" dirty="0" err="1" smtClean="0"/>
              <a:t>примірник</a:t>
            </a:r>
            <a:r>
              <a:rPr lang="ru-RU" sz="2800" dirty="0" smtClean="0"/>
              <a:t> </a:t>
            </a:r>
            <a:r>
              <a:rPr lang="ru-RU" sz="2800" dirty="0" err="1" smtClean="0"/>
              <a:t>припису</a:t>
            </a:r>
            <a:r>
              <a:rPr lang="ru-RU" sz="2800" dirty="0" smtClean="0"/>
              <a:t>, </a:t>
            </a:r>
            <a:r>
              <a:rPr lang="ru-RU" sz="2800" dirty="0" err="1" smtClean="0"/>
              <a:t>розпорядження</a:t>
            </a:r>
            <a:r>
              <a:rPr lang="ru-RU" sz="2800" dirty="0" smtClean="0"/>
              <a:t>, </a:t>
            </a:r>
            <a:r>
              <a:rPr lang="ru-RU" sz="2800" dirty="0" err="1" smtClean="0"/>
              <a:t>рішення</a:t>
            </a:r>
            <a:r>
              <a:rPr lang="ru-RU" sz="2800" dirty="0" smtClean="0"/>
              <a:t>, акта </a:t>
            </a:r>
            <a:r>
              <a:rPr lang="ru-RU" sz="2800" dirty="0" err="1" smtClean="0"/>
              <a:t>або</a:t>
            </a:r>
            <a:r>
              <a:rPr lang="ru-RU" sz="2800" dirty="0" smtClean="0"/>
              <a:t> </a:t>
            </a:r>
            <a:r>
              <a:rPr lang="ru-RU" sz="2800" dirty="0" err="1" smtClean="0"/>
              <a:t>іншого</a:t>
            </a:r>
            <a:r>
              <a:rPr lang="ru-RU" sz="2800" dirty="0" smtClean="0"/>
              <a:t> документа, </a:t>
            </a:r>
            <a:r>
              <a:rPr lang="ru-RU" sz="2800" dirty="0" err="1" smtClean="0"/>
              <a:t>складеного</a:t>
            </a:r>
            <a:r>
              <a:rPr lang="ru-RU" sz="2800" dirty="0" smtClean="0"/>
              <a:t> за результатами заходу державного контролю.</a:t>
            </a:r>
            <a:endParaRPr lang="ru-RU" sz="2800" dirty="0"/>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en-US" sz="4000" b="1" dirty="0" smtClean="0">
                <a:solidFill>
                  <a:srgbClr val="FF0000"/>
                </a:solidFill>
              </a:rPr>
              <a:t>2042-VIII</a:t>
            </a:r>
            <a:endParaRPr lang="ru-RU" sz="4000"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836712"/>
            <a:ext cx="7772400" cy="5481792"/>
          </a:xfrm>
        </p:spPr>
        <p:txBody>
          <a:bodyPr>
            <a:normAutofit/>
          </a:bodyPr>
          <a:lstStyle/>
          <a:p>
            <a:r>
              <a:rPr lang="ru-RU" sz="2800" b="1" dirty="0" err="1" smtClean="0">
                <a:solidFill>
                  <a:schemeClr val="accent5">
                    <a:lumMod val="60000"/>
                    <a:lumOff val="40000"/>
                  </a:schemeClr>
                </a:solidFill>
              </a:rPr>
              <a:t>Стаття</a:t>
            </a:r>
            <a:r>
              <a:rPr lang="ru-RU" sz="2800" b="1" dirty="0" smtClean="0">
                <a:solidFill>
                  <a:schemeClr val="accent5">
                    <a:lumMod val="60000"/>
                    <a:lumOff val="40000"/>
                  </a:schemeClr>
                </a:solidFill>
              </a:rPr>
              <a:t> 16.</a:t>
            </a:r>
            <a:r>
              <a:rPr lang="ru-RU" sz="2800" dirty="0" smtClean="0">
                <a:solidFill>
                  <a:schemeClr val="accent5">
                    <a:lumMod val="60000"/>
                    <a:lumOff val="40000"/>
                  </a:schemeClr>
                </a:solidFill>
              </a:rPr>
              <a:t> </a:t>
            </a:r>
            <a:r>
              <a:rPr lang="ru-RU" sz="2800" dirty="0" err="1" smtClean="0">
                <a:solidFill>
                  <a:schemeClr val="accent5">
                    <a:lumMod val="60000"/>
                    <a:lumOff val="40000"/>
                  </a:schemeClr>
                </a:solidFill>
              </a:rPr>
              <a:t>Обов’язки</a:t>
            </a:r>
            <a:r>
              <a:rPr lang="ru-RU" sz="2800" dirty="0" smtClean="0">
                <a:solidFill>
                  <a:schemeClr val="accent5">
                    <a:lumMod val="60000"/>
                    <a:lumOff val="40000"/>
                  </a:schemeClr>
                </a:solidFill>
              </a:rPr>
              <a:t> </a:t>
            </a:r>
            <a:r>
              <a:rPr lang="ru-RU" sz="2800" dirty="0" err="1" smtClean="0">
                <a:solidFill>
                  <a:schemeClr val="accent5">
                    <a:lumMod val="60000"/>
                    <a:lumOff val="40000"/>
                  </a:schemeClr>
                </a:solidFill>
              </a:rPr>
              <a:t>операторів</a:t>
            </a:r>
            <a:r>
              <a:rPr lang="ru-RU" sz="2800" dirty="0" smtClean="0">
                <a:solidFill>
                  <a:schemeClr val="accent5">
                    <a:lumMod val="60000"/>
                    <a:lumOff val="40000"/>
                  </a:schemeClr>
                </a:solidFill>
              </a:rPr>
              <a:t> ринку</a:t>
            </a:r>
            <a:r>
              <a:rPr lang="ru-RU" sz="2800" dirty="0" smtClean="0"/>
              <a:t/>
            </a:r>
            <a:br>
              <a:rPr lang="ru-RU" sz="2800" dirty="0" smtClean="0"/>
            </a:br>
            <a:r>
              <a:rPr lang="ru-RU" sz="2800" b="1" dirty="0" smtClean="0">
                <a:solidFill>
                  <a:schemeClr val="accent5"/>
                </a:solidFill>
              </a:rPr>
              <a:t>1. Оператор ринку </a:t>
            </a:r>
            <a:r>
              <a:rPr lang="ru-RU" sz="2800" b="1" dirty="0" err="1" smtClean="0">
                <a:solidFill>
                  <a:schemeClr val="accent5"/>
                </a:solidFill>
              </a:rPr>
              <a:t>зобов’язаний</a:t>
            </a:r>
            <a:r>
              <a:rPr lang="ru-RU" sz="2800" b="1" dirty="0" smtClean="0">
                <a:solidFill>
                  <a:schemeClr val="accent5"/>
                </a:solidFill>
              </a:rPr>
              <a:t>:</a:t>
            </a:r>
            <a:r>
              <a:rPr lang="ru-RU" sz="2800" dirty="0" smtClean="0"/>
              <a:t/>
            </a:r>
            <a:br>
              <a:rPr lang="ru-RU" sz="2800" dirty="0" smtClean="0"/>
            </a:br>
            <a:r>
              <a:rPr lang="ru-RU" sz="2800" dirty="0" smtClean="0"/>
              <a:t> 3) </a:t>
            </a:r>
            <a:r>
              <a:rPr lang="ru-RU" sz="2800" dirty="0" err="1" smtClean="0"/>
              <a:t>надавати</a:t>
            </a:r>
            <a:r>
              <a:rPr lang="ru-RU" sz="2800" dirty="0" smtClean="0"/>
              <a:t> </a:t>
            </a:r>
            <a:r>
              <a:rPr lang="ru-RU" sz="2800" dirty="0" err="1" smtClean="0"/>
              <a:t>документи</a:t>
            </a:r>
            <a:r>
              <a:rPr lang="ru-RU" sz="2800" dirty="0" smtClean="0"/>
              <a:t>, </a:t>
            </a:r>
            <a:r>
              <a:rPr lang="ru-RU" sz="2800" dirty="0" err="1" smtClean="0"/>
              <a:t>пояснення</a:t>
            </a:r>
            <a:r>
              <a:rPr lang="ru-RU" sz="2800" dirty="0" smtClean="0"/>
              <a:t>, </a:t>
            </a:r>
            <a:r>
              <a:rPr lang="ru-RU" sz="2800" dirty="0" err="1" smtClean="0"/>
              <a:t>іншу</a:t>
            </a:r>
            <a:r>
              <a:rPr lang="ru-RU" sz="2800" dirty="0" smtClean="0"/>
              <a:t> </a:t>
            </a:r>
            <a:r>
              <a:rPr lang="ru-RU" sz="2800" dirty="0" err="1" smtClean="0"/>
              <a:t>інформацію</a:t>
            </a:r>
            <a:r>
              <a:rPr lang="ru-RU" sz="2800" dirty="0" smtClean="0"/>
              <a:t> </a:t>
            </a:r>
            <a:r>
              <a:rPr lang="ru-RU" sz="2800" dirty="0" err="1" smtClean="0"/>
              <a:t>з</a:t>
            </a:r>
            <a:r>
              <a:rPr lang="ru-RU" sz="2800" dirty="0" smtClean="0"/>
              <a:t> </a:t>
            </a:r>
            <a:r>
              <a:rPr lang="ru-RU" sz="2800" dirty="0" err="1" smtClean="0"/>
              <a:t>питань</a:t>
            </a:r>
            <a:r>
              <a:rPr lang="ru-RU" sz="2800" dirty="0" smtClean="0"/>
              <a:t>, </a:t>
            </a:r>
            <a:r>
              <a:rPr lang="ru-RU" sz="2800" dirty="0" err="1" smtClean="0"/>
              <a:t>що</a:t>
            </a:r>
            <a:r>
              <a:rPr lang="ru-RU" sz="2800" dirty="0" smtClean="0"/>
              <a:t> </a:t>
            </a:r>
            <a:r>
              <a:rPr lang="ru-RU" sz="2800" dirty="0" err="1" smtClean="0"/>
              <a:t>виникають</a:t>
            </a:r>
            <a:r>
              <a:rPr lang="ru-RU" sz="2800" dirty="0" smtClean="0"/>
              <a:t> у </a:t>
            </a:r>
            <a:r>
              <a:rPr lang="ru-RU" sz="2800" dirty="0" err="1" smtClean="0"/>
              <a:t>зв’язку</a:t>
            </a:r>
            <a:r>
              <a:rPr lang="ru-RU" sz="2800" dirty="0" smtClean="0"/>
              <a:t> </a:t>
            </a:r>
            <a:r>
              <a:rPr lang="ru-RU" sz="2800" dirty="0" err="1" smtClean="0"/>
              <a:t>із</a:t>
            </a:r>
            <a:r>
              <a:rPr lang="ru-RU" sz="2800" dirty="0" smtClean="0"/>
              <a:t> </a:t>
            </a:r>
            <a:r>
              <a:rPr lang="ru-RU" sz="2800" dirty="0" err="1" smtClean="0"/>
              <a:t>здійсненням</a:t>
            </a:r>
            <a:r>
              <a:rPr lang="ru-RU" sz="2800" dirty="0" smtClean="0"/>
              <a:t> </a:t>
            </a:r>
            <a:r>
              <a:rPr lang="ru-RU" sz="2800" dirty="0" err="1" smtClean="0"/>
              <a:t>заходів</a:t>
            </a:r>
            <a:r>
              <a:rPr lang="ru-RU" sz="2800" dirty="0" smtClean="0"/>
              <a:t> державного контролю;</a:t>
            </a:r>
            <a:br>
              <a:rPr lang="ru-RU" sz="2800" dirty="0" smtClean="0"/>
            </a:br>
            <a:r>
              <a:rPr lang="ru-RU" sz="2800" dirty="0" smtClean="0"/>
              <a:t/>
            </a:r>
            <a:br>
              <a:rPr lang="ru-RU" sz="2800" dirty="0" smtClean="0"/>
            </a:br>
            <a:r>
              <a:rPr lang="ru-RU" sz="2800" dirty="0" smtClean="0"/>
              <a:t>4) </a:t>
            </a:r>
            <a:r>
              <a:rPr lang="ru-RU" sz="2800" dirty="0" err="1" smtClean="0"/>
              <a:t>забезпечувати</a:t>
            </a:r>
            <a:r>
              <a:rPr lang="ru-RU" sz="2800" dirty="0" smtClean="0"/>
              <a:t> </a:t>
            </a:r>
            <a:r>
              <a:rPr lang="ru-RU" sz="2800" dirty="0" err="1" smtClean="0"/>
              <a:t>умови</a:t>
            </a:r>
            <a:r>
              <a:rPr lang="ru-RU" sz="2800" dirty="0" smtClean="0"/>
              <a:t> для </a:t>
            </a:r>
            <a:r>
              <a:rPr lang="ru-RU" sz="2800" dirty="0" err="1" smtClean="0"/>
              <a:t>відбору</a:t>
            </a:r>
            <a:r>
              <a:rPr lang="ru-RU" sz="2800" dirty="0" smtClean="0"/>
              <a:t> </a:t>
            </a:r>
            <a:r>
              <a:rPr lang="ru-RU" sz="2800" dirty="0" err="1" smtClean="0"/>
              <a:t>зразків</a:t>
            </a:r>
            <a:r>
              <a:rPr lang="ru-RU" sz="2800" dirty="0" smtClean="0"/>
              <a:t>;</a:t>
            </a:r>
            <a:br>
              <a:rPr lang="ru-RU" sz="2800" dirty="0" smtClean="0"/>
            </a:br>
            <a:r>
              <a:rPr lang="ru-RU" sz="2800" dirty="0" smtClean="0"/>
              <a:t/>
            </a:r>
            <a:br>
              <a:rPr lang="ru-RU" sz="2800" dirty="0" smtClean="0"/>
            </a:br>
            <a:r>
              <a:rPr lang="ru-RU" sz="2800" dirty="0" smtClean="0"/>
              <a:t>5) </a:t>
            </a:r>
            <a:r>
              <a:rPr lang="ru-RU" sz="2800" dirty="0" err="1" smtClean="0"/>
              <a:t>одержувати</a:t>
            </a:r>
            <a:r>
              <a:rPr lang="ru-RU" sz="2800" dirty="0" smtClean="0"/>
              <a:t> </a:t>
            </a:r>
            <a:r>
              <a:rPr lang="ru-RU" sz="2800" dirty="0" err="1" smtClean="0"/>
              <a:t>примірник</a:t>
            </a:r>
            <a:r>
              <a:rPr lang="ru-RU" sz="2800" dirty="0" smtClean="0"/>
              <a:t> </a:t>
            </a:r>
            <a:r>
              <a:rPr lang="ru-RU" sz="2800" dirty="0" err="1" smtClean="0"/>
              <a:t>припису</a:t>
            </a:r>
            <a:r>
              <a:rPr lang="ru-RU" sz="2800" dirty="0" smtClean="0"/>
              <a:t>, </a:t>
            </a:r>
            <a:r>
              <a:rPr lang="ru-RU" sz="2800" dirty="0" err="1" smtClean="0"/>
              <a:t>розпорядження</a:t>
            </a:r>
            <a:r>
              <a:rPr lang="ru-RU" sz="2800" dirty="0" smtClean="0"/>
              <a:t>, </a:t>
            </a:r>
            <a:r>
              <a:rPr lang="ru-RU" sz="2800" dirty="0" err="1" smtClean="0"/>
              <a:t>рішення</a:t>
            </a:r>
            <a:r>
              <a:rPr lang="ru-RU" sz="2800" dirty="0" smtClean="0"/>
              <a:t>, акта </a:t>
            </a:r>
            <a:r>
              <a:rPr lang="ru-RU" sz="2800" dirty="0" err="1" smtClean="0"/>
              <a:t>або</a:t>
            </a:r>
            <a:r>
              <a:rPr lang="ru-RU" sz="2800" dirty="0" smtClean="0"/>
              <a:t> </a:t>
            </a:r>
            <a:r>
              <a:rPr lang="ru-RU" sz="2800" dirty="0" err="1" smtClean="0"/>
              <a:t>іншого</a:t>
            </a:r>
            <a:r>
              <a:rPr lang="ru-RU" sz="2800" dirty="0" smtClean="0"/>
              <a:t> документа, </a:t>
            </a:r>
            <a:r>
              <a:rPr lang="ru-RU" sz="2800" dirty="0" err="1" smtClean="0"/>
              <a:t>складеного</a:t>
            </a:r>
            <a:r>
              <a:rPr lang="ru-RU" sz="2800" dirty="0" smtClean="0"/>
              <a:t> за результатами заходу державного контролю.</a:t>
            </a:r>
            <a:endParaRPr lang="ru-RU" sz="2800" dirty="0"/>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en-US" sz="4000" b="1" dirty="0" smtClean="0">
                <a:solidFill>
                  <a:srgbClr val="FF0000"/>
                </a:solidFill>
              </a:rPr>
              <a:t>2042-VIII</a:t>
            </a:r>
            <a:endParaRPr lang="ru-RU" sz="4000"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rmAutofit/>
          </a:bodyPr>
          <a:lstStyle/>
          <a:p>
            <a:pPr algn="ctr"/>
            <a:r>
              <a:rPr lang="ru-RU" b="0" dirty="0" smtClean="0"/>
              <a:t>Про </a:t>
            </a:r>
            <a:r>
              <a:rPr lang="ru-RU" b="0" dirty="0" err="1" smtClean="0"/>
              <a:t>основні</a:t>
            </a:r>
            <a:r>
              <a:rPr lang="ru-RU" b="0" dirty="0" smtClean="0"/>
              <a:t> </a:t>
            </a:r>
            <a:r>
              <a:rPr lang="ru-RU" b="0" dirty="0" err="1" smtClean="0"/>
              <a:t>принципи</a:t>
            </a:r>
            <a:r>
              <a:rPr lang="ru-RU" b="0" dirty="0" smtClean="0"/>
              <a:t> та </a:t>
            </a:r>
            <a:r>
              <a:rPr lang="ru-RU" b="0" dirty="0" err="1" smtClean="0"/>
              <a:t>вимоги</a:t>
            </a:r>
            <a:r>
              <a:rPr lang="ru-RU" b="0" dirty="0" smtClean="0"/>
              <a:t> до </a:t>
            </a:r>
            <a:r>
              <a:rPr lang="ru-RU" b="0" dirty="0" err="1" smtClean="0"/>
              <a:t>безпечності</a:t>
            </a:r>
            <a:r>
              <a:rPr lang="ru-RU" b="0" dirty="0" smtClean="0"/>
              <a:t> та </a:t>
            </a:r>
            <a:r>
              <a:rPr lang="ru-RU" b="0" dirty="0" err="1" smtClean="0"/>
              <a:t>якості</a:t>
            </a:r>
            <a:r>
              <a:rPr lang="ru-RU" b="0" dirty="0" smtClean="0"/>
              <a:t> </a:t>
            </a:r>
            <a:r>
              <a:rPr lang="ru-RU" b="0" dirty="0" err="1" smtClean="0"/>
              <a:t>харчових</a:t>
            </a:r>
            <a:r>
              <a:rPr lang="ru-RU" b="0" dirty="0" smtClean="0"/>
              <a:t> </a:t>
            </a:r>
            <a:r>
              <a:rPr lang="ru-RU" b="0" dirty="0" err="1" smtClean="0"/>
              <a:t>продуктів</a:t>
            </a:r>
            <a:r>
              <a:rPr lang="ru-RU" b="0" dirty="0" smtClean="0"/>
              <a:t/>
            </a:r>
            <a:br>
              <a:rPr lang="ru-RU" b="0" dirty="0" smtClean="0"/>
            </a:br>
            <a:r>
              <a:rPr lang="ru-RU" b="0" dirty="0" smtClean="0"/>
              <a:t/>
            </a:r>
            <a:br>
              <a:rPr lang="ru-RU" b="0" dirty="0" smtClean="0"/>
            </a:br>
            <a:r>
              <a:rPr lang="ru-RU" sz="3200" b="0" dirty="0" err="1" smtClean="0">
                <a:solidFill>
                  <a:srgbClr val="00B0F0"/>
                </a:solidFill>
              </a:rPr>
              <a:t>від</a:t>
            </a:r>
            <a:r>
              <a:rPr lang="ru-RU" sz="3200" b="0" dirty="0" smtClean="0">
                <a:solidFill>
                  <a:srgbClr val="00B0F0"/>
                </a:solidFill>
              </a:rPr>
              <a:t> </a:t>
            </a:r>
            <a:r>
              <a:rPr lang="ru-RU" sz="3200" dirty="0" smtClean="0">
                <a:solidFill>
                  <a:srgbClr val="00B0F0"/>
                </a:solidFill>
              </a:rPr>
              <a:t>23 </a:t>
            </a:r>
            <a:r>
              <a:rPr lang="ru-RU" sz="3200" dirty="0" err="1" smtClean="0">
                <a:solidFill>
                  <a:srgbClr val="00B0F0"/>
                </a:solidFill>
              </a:rPr>
              <a:t>грудня</a:t>
            </a:r>
            <a:r>
              <a:rPr lang="ru-RU" sz="3200" dirty="0" smtClean="0">
                <a:solidFill>
                  <a:srgbClr val="00B0F0"/>
                </a:solidFill>
              </a:rPr>
              <a:t> 1997 року</a:t>
            </a:r>
            <a:br>
              <a:rPr lang="ru-RU" sz="3200" dirty="0" smtClean="0">
                <a:solidFill>
                  <a:srgbClr val="00B0F0"/>
                </a:solidFill>
              </a:rPr>
            </a:br>
            <a:r>
              <a:rPr lang="ru-RU" sz="3200" dirty="0" err="1" smtClean="0">
                <a:solidFill>
                  <a:srgbClr val="00B0F0"/>
                </a:solidFill>
              </a:rPr>
              <a:t>поточна</a:t>
            </a:r>
            <a:r>
              <a:rPr lang="ru-RU" sz="3200" dirty="0" smtClean="0">
                <a:solidFill>
                  <a:srgbClr val="00B0F0"/>
                </a:solidFill>
              </a:rPr>
              <a:t> </a:t>
            </a:r>
            <a:r>
              <a:rPr lang="ru-RU" sz="3200" dirty="0" err="1" smtClean="0">
                <a:solidFill>
                  <a:srgbClr val="00B0F0"/>
                </a:solidFill>
              </a:rPr>
              <a:t>редакція</a:t>
            </a:r>
            <a:r>
              <a:rPr lang="ru-RU" sz="3200" dirty="0" smtClean="0">
                <a:solidFill>
                  <a:srgbClr val="00B0F0"/>
                </a:solidFill>
              </a:rPr>
              <a:t> </a:t>
            </a:r>
            <a:r>
              <a:rPr lang="ru-RU" sz="3200" b="0" dirty="0" err="1" smtClean="0"/>
              <a:t>від</a:t>
            </a:r>
            <a:r>
              <a:rPr lang="ru-RU" sz="3200" b="0" dirty="0" smtClean="0"/>
              <a:t> </a:t>
            </a:r>
            <a:r>
              <a:rPr lang="ru-RU" sz="3200" dirty="0" smtClean="0"/>
              <a:t>04.04.2018</a:t>
            </a:r>
            <a:r>
              <a:rPr lang="ru-RU" sz="3200" dirty="0" smtClean="0">
                <a:solidFill>
                  <a:srgbClr val="00B0F0"/>
                </a:solidFill>
              </a:rPr>
              <a:t>  </a:t>
            </a:r>
            <a:r>
              <a:rPr lang="ru-RU" sz="2400" b="0" dirty="0" smtClean="0"/>
              <a:t/>
            </a:r>
            <a:br>
              <a:rPr lang="ru-RU" sz="2400" b="0" dirty="0" smtClean="0"/>
            </a:b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Autofit/>
          </a:bodyPr>
          <a:lstStyle/>
          <a:p>
            <a:r>
              <a:rPr lang="ru-RU" sz="3100" b="1" dirty="0" err="1" smtClean="0">
                <a:solidFill>
                  <a:schemeClr val="accent2">
                    <a:lumMod val="60000"/>
                    <a:lumOff val="40000"/>
                  </a:schemeClr>
                </a:solidFill>
              </a:rPr>
              <a:t>Стаття</a:t>
            </a:r>
            <a:r>
              <a:rPr lang="ru-RU" sz="3100" b="1" dirty="0" smtClean="0">
                <a:solidFill>
                  <a:schemeClr val="accent2">
                    <a:lumMod val="60000"/>
                    <a:lumOff val="40000"/>
                  </a:schemeClr>
                </a:solidFill>
              </a:rPr>
              <a:t> 20.</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Обов’язки</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операторів</a:t>
            </a:r>
            <a:r>
              <a:rPr lang="ru-RU" sz="3100" dirty="0" smtClean="0">
                <a:solidFill>
                  <a:schemeClr val="accent2">
                    <a:lumMod val="60000"/>
                    <a:lumOff val="40000"/>
                  </a:schemeClr>
                </a:solidFill>
              </a:rPr>
              <a:t> ринку</a:t>
            </a:r>
            <a:r>
              <a:rPr lang="ru-RU" sz="3100" dirty="0" smtClean="0"/>
              <a:t/>
            </a:r>
            <a:br>
              <a:rPr lang="ru-RU" sz="3100" dirty="0" smtClean="0"/>
            </a:br>
            <a:r>
              <a:rPr lang="ru-RU" sz="3100" dirty="0" smtClean="0"/>
              <a:t>1. </a:t>
            </a:r>
            <a:r>
              <a:rPr lang="ru-RU" sz="3100" dirty="0" err="1" smtClean="0"/>
              <a:t>Оператори</a:t>
            </a:r>
            <a:r>
              <a:rPr lang="ru-RU" sz="3100" dirty="0" smtClean="0"/>
              <a:t> ринку </a:t>
            </a:r>
            <a:r>
              <a:rPr lang="ru-RU" sz="3100" b="1" dirty="0" err="1" smtClean="0"/>
              <a:t>відповідають</a:t>
            </a:r>
            <a:r>
              <a:rPr lang="ru-RU" sz="3100" dirty="0" smtClean="0"/>
              <a:t> за </a:t>
            </a:r>
            <a:r>
              <a:rPr lang="ru-RU" sz="3100" dirty="0" err="1" smtClean="0"/>
              <a:t>виконання</a:t>
            </a:r>
            <a:r>
              <a:rPr lang="ru-RU" sz="3100" dirty="0" smtClean="0"/>
              <a:t> </a:t>
            </a:r>
            <a:r>
              <a:rPr lang="ru-RU" sz="3100" dirty="0" err="1" smtClean="0"/>
              <a:t>вимог</a:t>
            </a:r>
            <a:r>
              <a:rPr lang="ru-RU" sz="3100" dirty="0" smtClean="0"/>
              <a:t> </a:t>
            </a:r>
            <a:r>
              <a:rPr lang="ru-RU" sz="3100" dirty="0" err="1" smtClean="0"/>
              <a:t>законодавства</a:t>
            </a:r>
            <a:r>
              <a:rPr lang="ru-RU" sz="3100" dirty="0" smtClean="0"/>
              <a:t> про </a:t>
            </a:r>
            <a:r>
              <a:rPr lang="ru-RU" sz="3100" dirty="0" err="1" smtClean="0"/>
              <a:t>безпечність</a:t>
            </a:r>
            <a:r>
              <a:rPr lang="ru-RU" sz="3100" dirty="0" smtClean="0"/>
              <a:t> та </a:t>
            </a:r>
            <a:r>
              <a:rPr lang="ru-RU" sz="3100" dirty="0" err="1" smtClean="0"/>
              <a:t>окремі</a:t>
            </a:r>
            <a:r>
              <a:rPr lang="ru-RU" sz="3100" dirty="0" smtClean="0"/>
              <a:t> </a:t>
            </a:r>
            <a:r>
              <a:rPr lang="ru-RU" sz="3100" dirty="0" err="1" smtClean="0"/>
              <a:t>показники</a:t>
            </a:r>
            <a:r>
              <a:rPr lang="ru-RU" sz="3100" dirty="0" smtClean="0"/>
              <a:t> </a:t>
            </a:r>
            <a:r>
              <a:rPr lang="ru-RU" sz="3100" dirty="0" err="1" smtClean="0"/>
              <a:t>якості</a:t>
            </a:r>
            <a:r>
              <a:rPr lang="ru-RU" sz="3100" dirty="0" smtClean="0"/>
              <a:t> </a:t>
            </a:r>
            <a:r>
              <a:rPr lang="ru-RU" sz="3100" dirty="0" err="1" smtClean="0"/>
              <a:t>харчових</a:t>
            </a:r>
            <a:r>
              <a:rPr lang="ru-RU" sz="3100" dirty="0" smtClean="0"/>
              <a:t> </a:t>
            </a:r>
            <a:r>
              <a:rPr lang="ru-RU" sz="3100" dirty="0" err="1" smtClean="0"/>
              <a:t>продуктів</a:t>
            </a:r>
            <a:r>
              <a:rPr lang="ru-RU" sz="3100" dirty="0" smtClean="0"/>
              <a:t> </a:t>
            </a:r>
            <a:r>
              <a:rPr lang="ru-RU" sz="3100" b="1" dirty="0" smtClean="0"/>
              <a:t>у межах </a:t>
            </a:r>
            <a:r>
              <a:rPr lang="ru-RU" sz="3100" b="1" dirty="0" err="1" smtClean="0"/>
              <a:t>діяльності</a:t>
            </a:r>
            <a:r>
              <a:rPr lang="ru-RU" sz="3100" b="1" dirty="0" smtClean="0"/>
              <a:t>, яку вони </a:t>
            </a:r>
            <a:r>
              <a:rPr lang="ru-RU" sz="3100" b="1" dirty="0" err="1" smtClean="0"/>
              <a:t>здійснюють</a:t>
            </a:r>
            <a:r>
              <a:rPr lang="ru-RU" sz="3100" b="1" dirty="0" smtClean="0"/>
              <a:t>.</a:t>
            </a:r>
            <a:r>
              <a:rPr lang="ru-RU" sz="3100" dirty="0" smtClean="0"/>
              <a:t/>
            </a:r>
            <a:br>
              <a:rPr lang="ru-RU" sz="3100" dirty="0" smtClean="0"/>
            </a:br>
            <a:r>
              <a:rPr lang="ru-RU" sz="3100" dirty="0" smtClean="0"/>
              <a:t>2. </a:t>
            </a:r>
            <a:r>
              <a:rPr lang="ru-RU" sz="3100" dirty="0" err="1" smtClean="0"/>
              <a:t>Оператори</a:t>
            </a:r>
            <a:r>
              <a:rPr lang="ru-RU" sz="3100" dirty="0" smtClean="0"/>
              <a:t> ринку </a:t>
            </a:r>
            <a:r>
              <a:rPr lang="ru-RU" sz="3100" dirty="0" err="1" smtClean="0"/>
              <a:t>зобов’язані</a:t>
            </a:r>
            <a:r>
              <a:rPr lang="ru-RU" sz="3100" dirty="0" smtClean="0"/>
              <a:t>:</a:t>
            </a:r>
            <a:br>
              <a:rPr lang="ru-RU" sz="3100" dirty="0" smtClean="0"/>
            </a:br>
            <a:r>
              <a:rPr lang="ru-RU" sz="3100" dirty="0" smtClean="0"/>
              <a:t>1) </a:t>
            </a:r>
            <a:r>
              <a:rPr lang="ru-RU" sz="3100" dirty="0" err="1" smtClean="0"/>
              <a:t>забезпечувати</a:t>
            </a:r>
            <a:r>
              <a:rPr lang="ru-RU" sz="3100" dirty="0" smtClean="0"/>
              <a:t> </a:t>
            </a:r>
            <a:r>
              <a:rPr lang="ru-RU" sz="3100" dirty="0" err="1" smtClean="0"/>
              <a:t>дотримання</a:t>
            </a:r>
            <a:r>
              <a:rPr lang="ru-RU" sz="3100" dirty="0" smtClean="0"/>
              <a:t> </a:t>
            </a:r>
            <a:r>
              <a:rPr lang="ru-RU" sz="3100" dirty="0" err="1" smtClean="0"/>
              <a:t>вимог</a:t>
            </a:r>
            <a:r>
              <a:rPr lang="ru-RU" sz="3100" dirty="0" smtClean="0"/>
              <a:t> </a:t>
            </a:r>
            <a:r>
              <a:rPr lang="ru-RU" sz="3100" dirty="0" err="1" smtClean="0"/>
              <a:t>цього</a:t>
            </a:r>
            <a:r>
              <a:rPr lang="ru-RU" sz="3100" dirty="0" smtClean="0"/>
              <a:t> Закону </a:t>
            </a:r>
            <a:r>
              <a:rPr lang="ru-RU" sz="3100" dirty="0" err="1" smtClean="0"/>
              <a:t>щодо</a:t>
            </a:r>
            <a:r>
              <a:rPr lang="ru-RU" sz="3100" dirty="0" smtClean="0"/>
              <a:t> </a:t>
            </a:r>
            <a:r>
              <a:rPr lang="ru-RU" sz="3100" dirty="0" err="1" smtClean="0"/>
              <a:t>гігієнічних</a:t>
            </a:r>
            <a:r>
              <a:rPr lang="ru-RU" sz="3100" dirty="0" smtClean="0"/>
              <a:t> </a:t>
            </a:r>
            <a:r>
              <a:rPr lang="ru-RU" sz="3100" dirty="0" err="1" smtClean="0"/>
              <a:t>вимог</a:t>
            </a:r>
            <a:r>
              <a:rPr lang="ru-RU" sz="3100" dirty="0" smtClean="0"/>
              <a:t> до </a:t>
            </a:r>
            <a:r>
              <a:rPr lang="ru-RU" sz="3100" dirty="0" err="1" smtClean="0"/>
              <a:t>харчових</a:t>
            </a:r>
            <a:r>
              <a:rPr lang="ru-RU" sz="3100" dirty="0" smtClean="0"/>
              <a:t> </a:t>
            </a:r>
            <a:r>
              <a:rPr lang="ru-RU" sz="3100" dirty="0" err="1" smtClean="0"/>
              <a:t>продуктів</a:t>
            </a:r>
            <a:r>
              <a:rPr lang="ru-RU" sz="3100" dirty="0" smtClean="0"/>
              <a:t> на </a:t>
            </a:r>
            <a:r>
              <a:rPr lang="ru-RU" sz="3100" dirty="0" err="1" smtClean="0"/>
              <a:t>всіх</a:t>
            </a:r>
            <a:r>
              <a:rPr lang="ru-RU" sz="3100" dirty="0" smtClean="0"/>
              <a:t> </a:t>
            </a:r>
            <a:r>
              <a:rPr lang="ru-RU" sz="3100" dirty="0" err="1" smtClean="0"/>
              <a:t>стадіях</a:t>
            </a:r>
            <a:r>
              <a:rPr lang="ru-RU" sz="3100" dirty="0" smtClean="0"/>
              <a:t> </a:t>
            </a:r>
            <a:r>
              <a:rPr lang="ru-RU" sz="3100" dirty="0" err="1" smtClean="0"/>
              <a:t>їх</a:t>
            </a:r>
            <a:r>
              <a:rPr lang="ru-RU" sz="3100" dirty="0" smtClean="0"/>
              <a:t> </a:t>
            </a:r>
            <a:r>
              <a:rPr lang="ru-RU" sz="3100" dirty="0" err="1" smtClean="0"/>
              <a:t>виробництва</a:t>
            </a:r>
            <a:r>
              <a:rPr lang="ru-RU" sz="3100" dirty="0" smtClean="0"/>
              <a:t> та </a:t>
            </a:r>
            <a:r>
              <a:rPr lang="ru-RU" sz="3100" dirty="0" err="1" smtClean="0"/>
              <a:t>обігу</a:t>
            </a:r>
            <a:r>
              <a:rPr lang="ru-RU" sz="3100" dirty="0" smtClean="0"/>
              <a:t>;</a:t>
            </a:r>
            <a:endParaRPr lang="ru-RU" sz="31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3888432"/>
          </a:xfrm>
        </p:spPr>
        <p:txBody>
          <a:bodyPr>
            <a:noAutofit/>
          </a:bodyPr>
          <a:lstStyle/>
          <a:p>
            <a:pPr algn="ctr"/>
            <a:r>
              <a:rPr lang="ru-RU" sz="4000" b="1" dirty="0" smtClean="0">
                <a:solidFill>
                  <a:schemeClr val="tx1"/>
                </a:solidFill>
              </a:rPr>
              <a:t>в тому </a:t>
            </a:r>
            <a:r>
              <a:rPr lang="ru-RU" sz="4000" b="1" dirty="0" err="1" smtClean="0">
                <a:solidFill>
                  <a:schemeClr val="tx1"/>
                </a:solidFill>
              </a:rPr>
              <a:t>числі</a:t>
            </a:r>
            <a:r>
              <a:rPr lang="ru-RU" sz="4000" b="1" dirty="0" smtClean="0">
                <a:solidFill>
                  <a:schemeClr val="tx1"/>
                </a:solidFill>
              </a:rPr>
              <a:t> </a:t>
            </a:r>
            <a:br>
              <a:rPr lang="ru-RU" sz="4000" b="1" dirty="0" smtClean="0">
                <a:solidFill>
                  <a:schemeClr val="tx1"/>
                </a:solidFill>
              </a:rPr>
            </a:br>
            <a:r>
              <a:rPr lang="ru-RU" sz="4000" b="1" dirty="0" err="1" smtClean="0">
                <a:solidFill>
                  <a:schemeClr val="tx1"/>
                </a:solidFill>
              </a:rPr>
              <a:t>Розділ</a:t>
            </a:r>
            <a:r>
              <a:rPr lang="ru-RU" sz="4000" b="1" dirty="0" smtClean="0">
                <a:solidFill>
                  <a:schemeClr val="tx1"/>
                </a:solidFill>
              </a:rPr>
              <a:t> </a:t>
            </a:r>
            <a:r>
              <a:rPr lang="en-US" sz="4000" b="1" dirty="0" smtClean="0">
                <a:solidFill>
                  <a:schemeClr val="tx1"/>
                </a:solidFill>
              </a:rPr>
              <a:t>VII </a:t>
            </a:r>
            <a:r>
              <a:rPr lang="en-US" sz="4000" dirty="0" smtClean="0">
                <a:solidFill>
                  <a:schemeClr val="tx1"/>
                </a:solidFill>
              </a:rPr>
              <a:t/>
            </a:r>
            <a:br>
              <a:rPr lang="en-US" sz="4000" dirty="0" smtClean="0">
                <a:solidFill>
                  <a:schemeClr val="tx1"/>
                </a:solidFill>
              </a:rPr>
            </a:br>
            <a:r>
              <a:rPr lang="ru-RU" sz="4000" b="1" dirty="0" smtClean="0">
                <a:solidFill>
                  <a:schemeClr val="tx1"/>
                </a:solidFill>
              </a:rPr>
              <a:t>ЗАГАЛЬНІ ГІГІЄНІЧНІ ВИМОГИ ЩОДО ПОВОДЖЕННЯ З ХАРЧОВИМИ ПРОДУКТАМИ </a:t>
            </a:r>
            <a:br>
              <a:rPr lang="ru-RU" sz="4000" b="1" dirty="0" smtClean="0">
                <a:solidFill>
                  <a:schemeClr val="tx1"/>
                </a:solidFill>
              </a:rPr>
            </a:br>
            <a:r>
              <a:rPr lang="ru-RU" sz="4000" b="1" dirty="0" err="1" smtClean="0">
                <a:solidFill>
                  <a:schemeClr val="accent5">
                    <a:lumMod val="60000"/>
                    <a:lumOff val="40000"/>
                  </a:schemeClr>
                </a:solidFill>
              </a:rPr>
              <a:t>Перелік</a:t>
            </a:r>
            <a:r>
              <a:rPr lang="ru-RU" sz="4000" b="1" dirty="0" smtClean="0">
                <a:solidFill>
                  <a:schemeClr val="accent5">
                    <a:lumMod val="60000"/>
                    <a:lumOff val="40000"/>
                  </a:schemeClr>
                </a:solidFill>
              </a:rPr>
              <a:t> </a:t>
            </a:r>
            <a:r>
              <a:rPr lang="ru-RU" sz="4000" b="1" dirty="0" err="1" smtClean="0">
                <a:solidFill>
                  <a:schemeClr val="accent5">
                    <a:lumMod val="60000"/>
                    <a:lumOff val="40000"/>
                  </a:schemeClr>
                </a:solidFill>
              </a:rPr>
              <a:t>питань</a:t>
            </a:r>
            <a:r>
              <a:rPr lang="ru-RU" sz="4000" b="1" dirty="0" smtClean="0">
                <a:solidFill>
                  <a:schemeClr val="accent5">
                    <a:lumMod val="60000"/>
                    <a:lumOff val="40000"/>
                  </a:schemeClr>
                </a:solidFill>
              </a:rPr>
              <a:t> – наказ № 42</a:t>
            </a:r>
            <a:endParaRPr lang="ru-RU" sz="4000" dirty="0">
              <a:solidFill>
                <a:schemeClr val="accent5">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Autofit/>
          </a:bodyPr>
          <a:lstStyle/>
          <a:p>
            <a:r>
              <a:rPr lang="ru-RU" sz="3100" b="1" dirty="0" err="1" smtClean="0">
                <a:solidFill>
                  <a:schemeClr val="accent2">
                    <a:lumMod val="60000"/>
                    <a:lumOff val="40000"/>
                  </a:schemeClr>
                </a:solidFill>
              </a:rPr>
              <a:t>Стаття</a:t>
            </a:r>
            <a:r>
              <a:rPr lang="ru-RU" sz="3100" b="1" dirty="0" smtClean="0">
                <a:solidFill>
                  <a:schemeClr val="accent2">
                    <a:lumMod val="60000"/>
                    <a:lumOff val="40000"/>
                  </a:schemeClr>
                </a:solidFill>
              </a:rPr>
              <a:t> 20.</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Обов’язки</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операторів</a:t>
            </a:r>
            <a:r>
              <a:rPr lang="ru-RU" sz="3100" dirty="0" smtClean="0">
                <a:solidFill>
                  <a:schemeClr val="accent2">
                    <a:lumMod val="60000"/>
                    <a:lumOff val="40000"/>
                  </a:schemeClr>
                </a:solidFill>
              </a:rPr>
              <a:t> ринку</a:t>
            </a:r>
            <a:r>
              <a:rPr lang="ru-RU" sz="3100" dirty="0" smtClean="0"/>
              <a:t/>
            </a:r>
            <a:br>
              <a:rPr lang="ru-RU" sz="3100" dirty="0" smtClean="0"/>
            </a:br>
            <a:r>
              <a:rPr lang="ru-RU" sz="2800" dirty="0" smtClean="0"/>
              <a:t> 2) </a:t>
            </a:r>
            <a:r>
              <a:rPr lang="ru-RU" sz="2800" dirty="0" err="1" smtClean="0"/>
              <a:t>розробляти</a:t>
            </a:r>
            <a:r>
              <a:rPr lang="ru-RU" sz="2800" dirty="0" smtClean="0"/>
              <a:t>, </a:t>
            </a:r>
            <a:r>
              <a:rPr lang="ru-RU" sz="2800" dirty="0" err="1" smtClean="0"/>
              <a:t>вводити</a:t>
            </a:r>
            <a:r>
              <a:rPr lang="ru-RU" sz="2800" dirty="0" smtClean="0"/>
              <a:t> в </a:t>
            </a:r>
            <a:r>
              <a:rPr lang="ru-RU" sz="2800" dirty="0" err="1" smtClean="0"/>
              <a:t>дію</a:t>
            </a:r>
            <a:r>
              <a:rPr lang="ru-RU" sz="2800" dirty="0" smtClean="0"/>
              <a:t> та </a:t>
            </a:r>
            <a:r>
              <a:rPr lang="ru-RU" sz="2800" dirty="0" err="1" smtClean="0"/>
              <a:t>застосовувати</a:t>
            </a:r>
            <a:r>
              <a:rPr lang="ru-RU" sz="2800" dirty="0" smtClean="0"/>
              <a:t> </a:t>
            </a:r>
            <a:r>
              <a:rPr lang="ru-RU" sz="2800" dirty="0" err="1" smtClean="0"/>
              <a:t>постійно</a:t>
            </a:r>
            <a:r>
              <a:rPr lang="ru-RU" sz="2800" dirty="0" smtClean="0"/>
              <a:t> </a:t>
            </a:r>
            <a:r>
              <a:rPr lang="ru-RU" sz="2800" dirty="0" err="1" smtClean="0"/>
              <a:t>діючі</a:t>
            </a:r>
            <a:r>
              <a:rPr lang="ru-RU" sz="2800" dirty="0" smtClean="0"/>
              <a:t> </a:t>
            </a:r>
            <a:r>
              <a:rPr lang="ru-RU" sz="2800" dirty="0" err="1" smtClean="0"/>
              <a:t>процедури</a:t>
            </a:r>
            <a:r>
              <a:rPr lang="ru-RU" sz="2800" dirty="0" smtClean="0"/>
              <a:t>, </a:t>
            </a:r>
            <a:r>
              <a:rPr lang="ru-RU" sz="2800" dirty="0" err="1" smtClean="0"/>
              <a:t>що</a:t>
            </a:r>
            <a:r>
              <a:rPr lang="ru-RU" sz="2800" dirty="0" smtClean="0"/>
              <a:t> </a:t>
            </a:r>
            <a:r>
              <a:rPr lang="ru-RU" sz="2800" dirty="0" err="1" smtClean="0"/>
              <a:t>засновані</a:t>
            </a:r>
            <a:r>
              <a:rPr lang="ru-RU" sz="2800" dirty="0" smtClean="0"/>
              <a:t> на принципах </a:t>
            </a:r>
            <a:r>
              <a:rPr lang="ru-RU" sz="2800" dirty="0" err="1" smtClean="0"/>
              <a:t>системи</a:t>
            </a:r>
            <a:r>
              <a:rPr lang="ru-RU" sz="2800" dirty="0" smtClean="0"/>
              <a:t> </a:t>
            </a:r>
            <a:r>
              <a:rPr lang="ru-RU" sz="2800" dirty="0" err="1" smtClean="0"/>
              <a:t>аналізу</a:t>
            </a:r>
            <a:r>
              <a:rPr lang="ru-RU" sz="2800" dirty="0" smtClean="0"/>
              <a:t> </a:t>
            </a:r>
            <a:r>
              <a:rPr lang="ru-RU" sz="2800" dirty="0" err="1" smtClean="0"/>
              <a:t>небезпечних</a:t>
            </a:r>
            <a:r>
              <a:rPr lang="ru-RU" sz="2800" dirty="0" smtClean="0"/>
              <a:t> </a:t>
            </a:r>
            <a:r>
              <a:rPr lang="ru-RU" sz="2800" dirty="0" err="1" smtClean="0"/>
              <a:t>факторів</a:t>
            </a:r>
            <a:r>
              <a:rPr lang="ru-RU" sz="2800" dirty="0" smtClean="0"/>
              <a:t> та контролю у </a:t>
            </a:r>
            <a:r>
              <a:rPr lang="ru-RU" sz="2800" dirty="0" err="1" smtClean="0"/>
              <a:t>критичних</a:t>
            </a:r>
            <a:r>
              <a:rPr lang="ru-RU" sz="2800" dirty="0" smtClean="0"/>
              <a:t> точках, а </a:t>
            </a:r>
            <a:r>
              <a:rPr lang="ru-RU" sz="2800" dirty="0" err="1" smtClean="0"/>
              <a:t>також</a:t>
            </a:r>
            <a:r>
              <a:rPr lang="ru-RU" sz="2800" dirty="0" smtClean="0"/>
              <a:t> </a:t>
            </a:r>
            <a:r>
              <a:rPr lang="ru-RU" sz="2800" dirty="0" err="1" smtClean="0"/>
              <a:t>забезпечувати</a:t>
            </a:r>
            <a:r>
              <a:rPr lang="ru-RU" sz="2800" dirty="0" smtClean="0"/>
              <a:t> </a:t>
            </a:r>
            <a:r>
              <a:rPr lang="ru-RU" sz="2800" dirty="0" err="1" smtClean="0"/>
              <a:t>належну</a:t>
            </a:r>
            <a:r>
              <a:rPr lang="ru-RU" sz="2800" dirty="0" smtClean="0"/>
              <a:t> </a:t>
            </a:r>
            <a:r>
              <a:rPr lang="ru-RU" sz="2800" dirty="0" err="1" smtClean="0"/>
              <a:t>підготовку</a:t>
            </a:r>
            <a:r>
              <a:rPr lang="ru-RU" sz="2800" dirty="0" smtClean="0"/>
              <a:t> </a:t>
            </a:r>
            <a:r>
              <a:rPr lang="ru-RU" sz="2800" dirty="0" err="1" smtClean="0"/>
              <a:t>з</a:t>
            </a:r>
            <a:r>
              <a:rPr lang="ru-RU" sz="2800" dirty="0" smtClean="0"/>
              <a:t> </a:t>
            </a:r>
            <a:r>
              <a:rPr lang="ru-RU" sz="2800" dirty="0" err="1" smtClean="0"/>
              <a:t>питань</a:t>
            </a:r>
            <a:r>
              <a:rPr lang="ru-RU" sz="2800" dirty="0" smtClean="0"/>
              <a:t> </a:t>
            </a:r>
            <a:r>
              <a:rPr lang="ru-RU" sz="2800" dirty="0" err="1" smtClean="0"/>
              <a:t>застосування</a:t>
            </a:r>
            <a:r>
              <a:rPr lang="ru-RU" sz="2800" dirty="0" smtClean="0"/>
              <a:t> </a:t>
            </a:r>
            <a:r>
              <a:rPr lang="ru-RU" sz="2800" dirty="0" err="1" smtClean="0"/>
              <a:t>постійно</a:t>
            </a:r>
            <a:r>
              <a:rPr lang="ru-RU" sz="2800" dirty="0" smtClean="0"/>
              <a:t> </a:t>
            </a:r>
            <a:r>
              <a:rPr lang="ru-RU" sz="2800" dirty="0" err="1" smtClean="0"/>
              <a:t>діючих</a:t>
            </a:r>
            <a:r>
              <a:rPr lang="ru-RU" sz="2800" dirty="0" smtClean="0"/>
              <a:t> процедур, </a:t>
            </a:r>
            <a:r>
              <a:rPr lang="ru-RU" sz="2800" dirty="0" err="1" smtClean="0"/>
              <a:t>що</a:t>
            </a:r>
            <a:r>
              <a:rPr lang="ru-RU" sz="2800" dirty="0" smtClean="0"/>
              <a:t> </a:t>
            </a:r>
            <a:r>
              <a:rPr lang="ru-RU" sz="2800" dirty="0" err="1" smtClean="0"/>
              <a:t>базуються</a:t>
            </a:r>
            <a:r>
              <a:rPr lang="ru-RU" sz="2800" dirty="0" smtClean="0"/>
              <a:t> на принципах </a:t>
            </a:r>
            <a:r>
              <a:rPr lang="ru-RU" sz="2800" dirty="0" err="1" smtClean="0"/>
              <a:t>системи</a:t>
            </a:r>
            <a:r>
              <a:rPr lang="ru-RU" sz="2800" dirty="0" smtClean="0"/>
              <a:t> </a:t>
            </a:r>
            <a:r>
              <a:rPr lang="ru-RU" sz="2800" dirty="0" err="1" smtClean="0"/>
              <a:t>аналізу</a:t>
            </a:r>
            <a:r>
              <a:rPr lang="ru-RU" sz="2800" dirty="0" smtClean="0"/>
              <a:t> </a:t>
            </a:r>
            <a:r>
              <a:rPr lang="ru-RU" sz="2800" dirty="0" err="1" smtClean="0"/>
              <a:t>небезпечних</a:t>
            </a:r>
            <a:r>
              <a:rPr lang="ru-RU" sz="2800" dirty="0" smtClean="0"/>
              <a:t> </a:t>
            </a:r>
            <a:r>
              <a:rPr lang="ru-RU" sz="2800" dirty="0" err="1" smtClean="0"/>
              <a:t>факторів</a:t>
            </a:r>
            <a:r>
              <a:rPr lang="ru-RU" sz="2800" dirty="0" smtClean="0"/>
              <a:t> та контролю у </a:t>
            </a:r>
            <a:r>
              <a:rPr lang="ru-RU" sz="2800" dirty="0" err="1" smtClean="0"/>
              <a:t>критичних</a:t>
            </a:r>
            <a:r>
              <a:rPr lang="ru-RU" sz="2800" dirty="0" smtClean="0"/>
              <a:t> точках, </a:t>
            </a:r>
            <a:r>
              <a:rPr lang="ru-RU" sz="2800" dirty="0" err="1" smtClean="0"/>
              <a:t>осіб</a:t>
            </a:r>
            <a:r>
              <a:rPr lang="ru-RU" sz="2800" dirty="0" smtClean="0"/>
              <a:t>, </a:t>
            </a:r>
            <a:r>
              <a:rPr lang="ru-RU" sz="2800" dirty="0" err="1" smtClean="0"/>
              <a:t>які</a:t>
            </a:r>
            <a:r>
              <a:rPr lang="ru-RU" sz="2800" dirty="0" smtClean="0"/>
              <a:t> </a:t>
            </a:r>
            <a:r>
              <a:rPr lang="ru-RU" sz="2800" dirty="0" err="1" smtClean="0"/>
              <a:t>є</a:t>
            </a:r>
            <a:r>
              <a:rPr lang="ru-RU" sz="2800" dirty="0" smtClean="0"/>
              <a:t> </a:t>
            </a:r>
            <a:r>
              <a:rPr lang="ru-RU" sz="2800" dirty="0" err="1" smtClean="0"/>
              <a:t>відповідальними</a:t>
            </a:r>
            <a:r>
              <a:rPr lang="ru-RU" sz="2800" dirty="0" smtClean="0"/>
              <a:t> за </a:t>
            </a:r>
            <a:r>
              <a:rPr lang="ru-RU" sz="2800" dirty="0" err="1" smtClean="0"/>
              <a:t>ці</a:t>
            </a:r>
            <a:r>
              <a:rPr lang="ru-RU" sz="2800" dirty="0" smtClean="0"/>
              <a:t> </a:t>
            </a:r>
            <a:r>
              <a:rPr lang="ru-RU" sz="2800" dirty="0" err="1" smtClean="0"/>
              <a:t>процедури</a:t>
            </a:r>
            <a:r>
              <a:rPr lang="ru-RU" sz="2800" dirty="0" smtClean="0"/>
              <a:t>, </a:t>
            </a:r>
            <a:r>
              <a:rPr lang="ru-RU" sz="2800" dirty="0" err="1" smtClean="0"/>
              <a:t>під</a:t>
            </a:r>
            <a:r>
              <a:rPr lang="ru-RU" sz="2800" dirty="0" smtClean="0"/>
              <a:t> час </a:t>
            </a:r>
            <a:r>
              <a:rPr lang="ru-RU" sz="2800" dirty="0" err="1" smtClean="0"/>
              <a:t>виробництва</a:t>
            </a:r>
            <a:r>
              <a:rPr lang="ru-RU" sz="2800" dirty="0" smtClean="0"/>
              <a:t> та </a:t>
            </a:r>
            <a:r>
              <a:rPr lang="ru-RU" sz="2800" dirty="0" err="1" smtClean="0"/>
              <a:t>обігу</a:t>
            </a:r>
            <a:r>
              <a:rPr lang="ru-RU" sz="2800" dirty="0" smtClean="0"/>
              <a:t> </a:t>
            </a:r>
            <a:r>
              <a:rPr lang="ru-RU" sz="2800" dirty="0" err="1" smtClean="0"/>
              <a:t>харчових</a:t>
            </a:r>
            <a:r>
              <a:rPr lang="ru-RU" sz="2800" dirty="0" smtClean="0"/>
              <a:t> </a:t>
            </a:r>
            <a:r>
              <a:rPr lang="ru-RU" sz="2800" dirty="0" err="1" smtClean="0"/>
              <a:t>продуктів</a:t>
            </a:r>
            <a:r>
              <a:rPr lang="ru-RU" sz="3200" dirty="0" smtClean="0"/>
              <a:t>;</a:t>
            </a:r>
            <a:endParaRPr lang="ru-RU" sz="31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Autofit/>
          </a:bodyPr>
          <a:lstStyle/>
          <a:p>
            <a:r>
              <a:rPr lang="ru-RU" sz="3100" b="1" dirty="0" err="1" smtClean="0">
                <a:solidFill>
                  <a:schemeClr val="accent2">
                    <a:lumMod val="60000"/>
                    <a:lumOff val="40000"/>
                  </a:schemeClr>
                </a:solidFill>
              </a:rPr>
              <a:t>Стаття</a:t>
            </a:r>
            <a:r>
              <a:rPr lang="ru-RU" sz="3100" b="1" dirty="0" smtClean="0">
                <a:solidFill>
                  <a:schemeClr val="accent2">
                    <a:lumMod val="60000"/>
                    <a:lumOff val="40000"/>
                  </a:schemeClr>
                </a:solidFill>
              </a:rPr>
              <a:t> 20.</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Обов’язки</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операторів</a:t>
            </a:r>
            <a:r>
              <a:rPr lang="ru-RU" sz="3100" dirty="0" smtClean="0">
                <a:solidFill>
                  <a:schemeClr val="accent2">
                    <a:lumMod val="60000"/>
                    <a:lumOff val="40000"/>
                  </a:schemeClr>
                </a:solidFill>
              </a:rPr>
              <a:t> ринку</a:t>
            </a:r>
            <a:r>
              <a:rPr lang="ru-RU" sz="3100" dirty="0" smtClean="0"/>
              <a:t/>
            </a:r>
            <a:br>
              <a:rPr lang="ru-RU" sz="3100" dirty="0" smtClean="0"/>
            </a:br>
            <a:r>
              <a:rPr lang="ru-RU" sz="2800" dirty="0" smtClean="0"/>
              <a:t> 2) </a:t>
            </a:r>
            <a:r>
              <a:rPr lang="ru-RU" sz="2800" dirty="0" err="1" smtClean="0"/>
              <a:t>розробляти</a:t>
            </a:r>
            <a:r>
              <a:rPr lang="ru-RU" sz="2800" dirty="0" smtClean="0"/>
              <a:t>, </a:t>
            </a:r>
            <a:r>
              <a:rPr lang="ru-RU" sz="2800" dirty="0" err="1" smtClean="0"/>
              <a:t>вводити</a:t>
            </a:r>
            <a:r>
              <a:rPr lang="ru-RU" sz="2800" dirty="0" smtClean="0"/>
              <a:t> в </a:t>
            </a:r>
            <a:r>
              <a:rPr lang="ru-RU" sz="2800" dirty="0" err="1" smtClean="0"/>
              <a:t>дію</a:t>
            </a:r>
            <a:r>
              <a:rPr lang="ru-RU" sz="2800" dirty="0" smtClean="0"/>
              <a:t> та </a:t>
            </a:r>
            <a:r>
              <a:rPr lang="ru-RU" sz="2800" dirty="0" err="1" smtClean="0"/>
              <a:t>застосовувати</a:t>
            </a:r>
            <a:r>
              <a:rPr lang="ru-RU" sz="2800" dirty="0" smtClean="0"/>
              <a:t> </a:t>
            </a:r>
            <a:r>
              <a:rPr lang="ru-RU" sz="2800" dirty="0" err="1" smtClean="0"/>
              <a:t>постійно</a:t>
            </a:r>
            <a:r>
              <a:rPr lang="ru-RU" sz="2800" dirty="0" smtClean="0"/>
              <a:t> </a:t>
            </a:r>
            <a:r>
              <a:rPr lang="ru-RU" sz="2800" dirty="0" err="1" smtClean="0"/>
              <a:t>діючі</a:t>
            </a:r>
            <a:r>
              <a:rPr lang="ru-RU" sz="2800" dirty="0" smtClean="0"/>
              <a:t> </a:t>
            </a:r>
            <a:r>
              <a:rPr lang="ru-RU" sz="2800" dirty="0" err="1" smtClean="0"/>
              <a:t>процедури</a:t>
            </a:r>
            <a:r>
              <a:rPr lang="ru-RU" sz="2800" dirty="0" smtClean="0"/>
              <a:t>, </a:t>
            </a:r>
            <a:r>
              <a:rPr lang="ru-RU" sz="2800" dirty="0" err="1" smtClean="0"/>
              <a:t>що</a:t>
            </a:r>
            <a:r>
              <a:rPr lang="ru-RU" sz="2800" dirty="0" smtClean="0"/>
              <a:t> </a:t>
            </a:r>
            <a:r>
              <a:rPr lang="ru-RU" sz="2800" dirty="0" err="1" smtClean="0"/>
              <a:t>засновані</a:t>
            </a:r>
            <a:r>
              <a:rPr lang="ru-RU" sz="2800" dirty="0" smtClean="0"/>
              <a:t> на принципах </a:t>
            </a:r>
            <a:r>
              <a:rPr lang="ru-RU" sz="2800" dirty="0" err="1" smtClean="0"/>
              <a:t>системи</a:t>
            </a:r>
            <a:r>
              <a:rPr lang="ru-RU" sz="2800" dirty="0" smtClean="0"/>
              <a:t> </a:t>
            </a:r>
            <a:r>
              <a:rPr lang="ru-RU" sz="2800" dirty="0" err="1" smtClean="0"/>
              <a:t>аналізу</a:t>
            </a:r>
            <a:r>
              <a:rPr lang="ru-RU" sz="2800" dirty="0" smtClean="0"/>
              <a:t> </a:t>
            </a:r>
            <a:r>
              <a:rPr lang="ru-RU" sz="2800" dirty="0" err="1" smtClean="0"/>
              <a:t>небезпечних</a:t>
            </a:r>
            <a:r>
              <a:rPr lang="ru-RU" sz="2800" dirty="0" smtClean="0"/>
              <a:t> </a:t>
            </a:r>
            <a:r>
              <a:rPr lang="ru-RU" sz="2800" dirty="0" err="1" smtClean="0"/>
              <a:t>факторів</a:t>
            </a:r>
            <a:r>
              <a:rPr lang="ru-RU" sz="2800" dirty="0" smtClean="0"/>
              <a:t> та контролю у </a:t>
            </a:r>
            <a:r>
              <a:rPr lang="ru-RU" sz="2800" dirty="0" err="1" smtClean="0"/>
              <a:t>критичних</a:t>
            </a:r>
            <a:r>
              <a:rPr lang="ru-RU" sz="2800" dirty="0" smtClean="0"/>
              <a:t> точках, а </a:t>
            </a:r>
            <a:r>
              <a:rPr lang="ru-RU" sz="2800" dirty="0" err="1" smtClean="0"/>
              <a:t>також</a:t>
            </a:r>
            <a:r>
              <a:rPr lang="ru-RU" sz="2800" dirty="0" smtClean="0"/>
              <a:t> </a:t>
            </a:r>
            <a:r>
              <a:rPr lang="ru-RU" sz="2800" dirty="0" err="1" smtClean="0"/>
              <a:t>забезпечувати</a:t>
            </a:r>
            <a:r>
              <a:rPr lang="ru-RU" sz="2800" dirty="0" smtClean="0"/>
              <a:t> </a:t>
            </a:r>
            <a:r>
              <a:rPr lang="ru-RU" sz="2800" dirty="0" err="1" smtClean="0"/>
              <a:t>належну</a:t>
            </a:r>
            <a:r>
              <a:rPr lang="ru-RU" sz="2800" dirty="0" smtClean="0"/>
              <a:t> </a:t>
            </a:r>
            <a:r>
              <a:rPr lang="ru-RU" sz="2800" dirty="0" err="1" smtClean="0"/>
              <a:t>підготовку</a:t>
            </a:r>
            <a:r>
              <a:rPr lang="ru-RU" sz="2800" dirty="0" smtClean="0"/>
              <a:t> </a:t>
            </a:r>
            <a:r>
              <a:rPr lang="ru-RU" sz="2800" dirty="0" err="1" smtClean="0"/>
              <a:t>з</a:t>
            </a:r>
            <a:r>
              <a:rPr lang="ru-RU" sz="2800" dirty="0" smtClean="0"/>
              <a:t> </a:t>
            </a:r>
            <a:r>
              <a:rPr lang="ru-RU" sz="2800" dirty="0" err="1" smtClean="0"/>
              <a:t>питань</a:t>
            </a:r>
            <a:r>
              <a:rPr lang="ru-RU" sz="2800" dirty="0" smtClean="0"/>
              <a:t> </a:t>
            </a:r>
            <a:r>
              <a:rPr lang="ru-RU" sz="2800" dirty="0" err="1" smtClean="0"/>
              <a:t>застосування</a:t>
            </a:r>
            <a:r>
              <a:rPr lang="ru-RU" sz="2800" dirty="0" smtClean="0"/>
              <a:t> </a:t>
            </a:r>
            <a:r>
              <a:rPr lang="ru-RU" sz="2800" dirty="0" err="1" smtClean="0"/>
              <a:t>постійно</a:t>
            </a:r>
            <a:r>
              <a:rPr lang="ru-RU" sz="2800" dirty="0" smtClean="0"/>
              <a:t> </a:t>
            </a:r>
            <a:r>
              <a:rPr lang="ru-RU" sz="2800" dirty="0" err="1" smtClean="0"/>
              <a:t>діючих</a:t>
            </a:r>
            <a:r>
              <a:rPr lang="ru-RU" sz="2800" dirty="0" smtClean="0"/>
              <a:t> процедур, </a:t>
            </a:r>
            <a:r>
              <a:rPr lang="ru-RU" sz="2800" dirty="0" err="1" smtClean="0"/>
              <a:t>що</a:t>
            </a:r>
            <a:r>
              <a:rPr lang="ru-RU" sz="2800" dirty="0" smtClean="0"/>
              <a:t> </a:t>
            </a:r>
            <a:r>
              <a:rPr lang="ru-RU" sz="2800" dirty="0" err="1" smtClean="0"/>
              <a:t>базуються</a:t>
            </a:r>
            <a:r>
              <a:rPr lang="ru-RU" sz="2800" dirty="0" smtClean="0"/>
              <a:t> на принципах </a:t>
            </a:r>
            <a:r>
              <a:rPr lang="ru-RU" sz="2800" dirty="0" err="1" smtClean="0"/>
              <a:t>системи</a:t>
            </a:r>
            <a:r>
              <a:rPr lang="ru-RU" sz="2800" dirty="0" smtClean="0"/>
              <a:t> </a:t>
            </a:r>
            <a:r>
              <a:rPr lang="ru-RU" sz="2800" dirty="0" err="1" smtClean="0"/>
              <a:t>аналізу</a:t>
            </a:r>
            <a:r>
              <a:rPr lang="ru-RU" sz="2800" dirty="0" smtClean="0"/>
              <a:t> </a:t>
            </a:r>
            <a:r>
              <a:rPr lang="ru-RU" sz="2800" dirty="0" err="1" smtClean="0"/>
              <a:t>небезпечних</a:t>
            </a:r>
            <a:r>
              <a:rPr lang="ru-RU" sz="2800" dirty="0" smtClean="0"/>
              <a:t> </a:t>
            </a:r>
            <a:r>
              <a:rPr lang="ru-RU" sz="2800" dirty="0" err="1" smtClean="0"/>
              <a:t>факторів</a:t>
            </a:r>
            <a:r>
              <a:rPr lang="ru-RU" sz="2800" dirty="0" smtClean="0"/>
              <a:t> та контролю у </a:t>
            </a:r>
            <a:r>
              <a:rPr lang="ru-RU" sz="2800" dirty="0" err="1" smtClean="0"/>
              <a:t>критичних</a:t>
            </a:r>
            <a:r>
              <a:rPr lang="ru-RU" sz="2800" dirty="0" smtClean="0"/>
              <a:t> точках, </a:t>
            </a:r>
            <a:r>
              <a:rPr lang="ru-RU" sz="2800" dirty="0" err="1" smtClean="0"/>
              <a:t>осіб</a:t>
            </a:r>
            <a:r>
              <a:rPr lang="ru-RU" sz="2800" dirty="0" smtClean="0"/>
              <a:t>, </a:t>
            </a:r>
            <a:r>
              <a:rPr lang="ru-RU" sz="2800" dirty="0" err="1" smtClean="0"/>
              <a:t>які</a:t>
            </a:r>
            <a:r>
              <a:rPr lang="ru-RU" sz="2800" dirty="0" smtClean="0"/>
              <a:t> </a:t>
            </a:r>
            <a:r>
              <a:rPr lang="ru-RU" sz="2800" dirty="0" err="1" smtClean="0"/>
              <a:t>є</a:t>
            </a:r>
            <a:r>
              <a:rPr lang="ru-RU" sz="2800" dirty="0" smtClean="0"/>
              <a:t> </a:t>
            </a:r>
            <a:r>
              <a:rPr lang="ru-RU" sz="2800" dirty="0" err="1" smtClean="0"/>
              <a:t>відповідальними</a:t>
            </a:r>
            <a:r>
              <a:rPr lang="ru-RU" sz="2800" dirty="0" smtClean="0"/>
              <a:t> за </a:t>
            </a:r>
            <a:r>
              <a:rPr lang="ru-RU" sz="2800" dirty="0" err="1" smtClean="0"/>
              <a:t>ці</a:t>
            </a:r>
            <a:r>
              <a:rPr lang="ru-RU" sz="2800" dirty="0" smtClean="0"/>
              <a:t> </a:t>
            </a:r>
            <a:r>
              <a:rPr lang="ru-RU" sz="2800" dirty="0" err="1" smtClean="0"/>
              <a:t>процедури</a:t>
            </a:r>
            <a:r>
              <a:rPr lang="ru-RU" sz="2800" dirty="0" smtClean="0"/>
              <a:t>, </a:t>
            </a:r>
            <a:r>
              <a:rPr lang="ru-RU" sz="2800" dirty="0" err="1" smtClean="0"/>
              <a:t>під</a:t>
            </a:r>
            <a:r>
              <a:rPr lang="ru-RU" sz="2800" dirty="0" smtClean="0"/>
              <a:t> час </a:t>
            </a:r>
            <a:r>
              <a:rPr lang="ru-RU" sz="2800" dirty="0" err="1" smtClean="0"/>
              <a:t>виробництва</a:t>
            </a:r>
            <a:r>
              <a:rPr lang="ru-RU" sz="2800" dirty="0" smtClean="0"/>
              <a:t> та </a:t>
            </a:r>
            <a:r>
              <a:rPr lang="ru-RU" sz="2800" dirty="0" err="1" smtClean="0"/>
              <a:t>обігу</a:t>
            </a:r>
            <a:r>
              <a:rPr lang="ru-RU" sz="2800" dirty="0" smtClean="0"/>
              <a:t> </a:t>
            </a:r>
            <a:r>
              <a:rPr lang="ru-RU" sz="2800" dirty="0" err="1" smtClean="0"/>
              <a:t>харчових</a:t>
            </a:r>
            <a:r>
              <a:rPr lang="ru-RU" sz="2800" dirty="0" smtClean="0"/>
              <a:t> </a:t>
            </a:r>
            <a:r>
              <a:rPr lang="ru-RU" sz="2800" dirty="0" err="1" smtClean="0"/>
              <a:t>продуктів</a:t>
            </a:r>
            <a:r>
              <a:rPr lang="ru-RU" sz="3200" dirty="0" smtClean="0"/>
              <a:t>;</a:t>
            </a:r>
            <a:endParaRPr lang="ru-RU" sz="31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pic>
        <p:nvPicPr>
          <p:cNvPr id="1026" name="Picture 2"/>
          <p:cNvPicPr>
            <a:picLocks noChangeAspect="1" noChangeArrowheads="1"/>
          </p:cNvPicPr>
          <p:nvPr/>
        </p:nvPicPr>
        <p:blipFill>
          <a:blip r:embed="rId3" cstate="print"/>
          <a:srcRect/>
          <a:stretch>
            <a:fillRect/>
          </a:stretch>
        </p:blipFill>
        <p:spPr bwMode="auto">
          <a:xfrm>
            <a:off x="611560" y="1124744"/>
            <a:ext cx="7870538" cy="4968552"/>
          </a:xfrm>
          <a:prstGeom prst="rect">
            <a:avLst/>
          </a:prstGeom>
          <a:noFill/>
          <a:ln w="9525">
            <a:noFill/>
            <a:miter lim="800000"/>
            <a:headEnd/>
            <a:tailEnd/>
          </a:ln>
        </p:spPr>
      </p:pic>
    </p:spTree>
  </p:cSld>
  <p:clrMapOvr>
    <a:masterClrMapping/>
  </p:clrMapOvr>
  <p:transition>
    <p:dissolve/>
    <p:sndAc>
      <p:stSnd>
        <p:snd r:embed="rId2" name="laser.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Autofit/>
          </a:bodyPr>
          <a:lstStyle/>
          <a:p>
            <a:r>
              <a:rPr lang="ru-RU" sz="3100" b="1" dirty="0" err="1" smtClean="0">
                <a:solidFill>
                  <a:schemeClr val="accent2">
                    <a:lumMod val="60000"/>
                    <a:lumOff val="40000"/>
                  </a:schemeClr>
                </a:solidFill>
              </a:rPr>
              <a:t>Стаття</a:t>
            </a:r>
            <a:r>
              <a:rPr lang="ru-RU" sz="3100" b="1" dirty="0" smtClean="0">
                <a:solidFill>
                  <a:schemeClr val="accent2">
                    <a:lumMod val="60000"/>
                    <a:lumOff val="40000"/>
                  </a:schemeClr>
                </a:solidFill>
              </a:rPr>
              <a:t> 20.</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Обов’язки</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операторів</a:t>
            </a:r>
            <a:r>
              <a:rPr lang="ru-RU" sz="3100" dirty="0" smtClean="0">
                <a:solidFill>
                  <a:schemeClr val="accent2">
                    <a:lumMod val="60000"/>
                    <a:lumOff val="40000"/>
                  </a:schemeClr>
                </a:solidFill>
              </a:rPr>
              <a:t> ринку</a:t>
            </a:r>
            <a:r>
              <a:rPr lang="ru-RU" sz="3100" dirty="0" smtClean="0"/>
              <a:t/>
            </a:r>
            <a:br>
              <a:rPr lang="ru-RU" sz="3100" dirty="0" smtClean="0"/>
            </a:br>
            <a:r>
              <a:rPr lang="ru-RU" sz="2800" dirty="0" smtClean="0"/>
              <a:t> 2) </a:t>
            </a:r>
            <a:r>
              <a:rPr lang="ru-RU" sz="2800" dirty="0" err="1" smtClean="0"/>
              <a:t>розробляти</a:t>
            </a:r>
            <a:r>
              <a:rPr lang="ru-RU" sz="2800" dirty="0" smtClean="0"/>
              <a:t>, </a:t>
            </a:r>
            <a:r>
              <a:rPr lang="ru-RU" sz="2800" dirty="0" err="1" smtClean="0"/>
              <a:t>вводити</a:t>
            </a:r>
            <a:r>
              <a:rPr lang="ru-RU" sz="2800" dirty="0" smtClean="0"/>
              <a:t> в </a:t>
            </a:r>
            <a:r>
              <a:rPr lang="ru-RU" sz="2800" dirty="0" err="1" smtClean="0"/>
              <a:t>дію</a:t>
            </a:r>
            <a:r>
              <a:rPr lang="ru-RU" sz="2800" dirty="0" smtClean="0"/>
              <a:t> та </a:t>
            </a:r>
            <a:r>
              <a:rPr lang="ru-RU" sz="2800" dirty="0" err="1" smtClean="0"/>
              <a:t>застосовувати</a:t>
            </a:r>
            <a:r>
              <a:rPr lang="ru-RU" sz="2800" dirty="0" smtClean="0"/>
              <a:t> </a:t>
            </a:r>
            <a:r>
              <a:rPr lang="ru-RU" sz="2800" dirty="0" err="1" smtClean="0"/>
              <a:t>постійно</a:t>
            </a:r>
            <a:r>
              <a:rPr lang="ru-RU" sz="2800" dirty="0" smtClean="0"/>
              <a:t> </a:t>
            </a:r>
            <a:r>
              <a:rPr lang="ru-RU" sz="2800" dirty="0" err="1" smtClean="0"/>
              <a:t>діючі</a:t>
            </a:r>
            <a:r>
              <a:rPr lang="ru-RU" sz="2800" dirty="0" smtClean="0"/>
              <a:t> </a:t>
            </a:r>
            <a:r>
              <a:rPr lang="ru-RU" sz="2800" dirty="0" err="1" smtClean="0"/>
              <a:t>процедури</a:t>
            </a:r>
            <a:r>
              <a:rPr lang="ru-RU" sz="2800" dirty="0" smtClean="0"/>
              <a:t>, </a:t>
            </a:r>
            <a:r>
              <a:rPr lang="ru-RU" sz="2800" dirty="0" err="1" smtClean="0"/>
              <a:t>що</a:t>
            </a:r>
            <a:r>
              <a:rPr lang="ru-RU" sz="2800" dirty="0" smtClean="0"/>
              <a:t> </a:t>
            </a:r>
            <a:r>
              <a:rPr lang="ru-RU" sz="2800" dirty="0" err="1" smtClean="0"/>
              <a:t>засновані</a:t>
            </a:r>
            <a:r>
              <a:rPr lang="ru-RU" sz="2800" dirty="0" smtClean="0"/>
              <a:t> на принципах </a:t>
            </a:r>
            <a:r>
              <a:rPr lang="ru-RU" sz="2800" dirty="0" err="1" smtClean="0"/>
              <a:t>системи</a:t>
            </a:r>
            <a:r>
              <a:rPr lang="ru-RU" sz="2800" dirty="0" smtClean="0"/>
              <a:t> </a:t>
            </a:r>
            <a:r>
              <a:rPr lang="ru-RU" sz="2800" dirty="0" err="1" smtClean="0"/>
              <a:t>аналізу</a:t>
            </a:r>
            <a:r>
              <a:rPr lang="ru-RU" sz="2800" dirty="0" smtClean="0"/>
              <a:t> </a:t>
            </a:r>
            <a:r>
              <a:rPr lang="ru-RU" sz="2800" dirty="0" err="1" smtClean="0"/>
              <a:t>небезпечних</a:t>
            </a:r>
            <a:r>
              <a:rPr lang="ru-RU" sz="2800" dirty="0" smtClean="0"/>
              <a:t> </a:t>
            </a:r>
            <a:r>
              <a:rPr lang="ru-RU" sz="2800" dirty="0" err="1" smtClean="0"/>
              <a:t>факторів</a:t>
            </a:r>
            <a:r>
              <a:rPr lang="ru-RU" sz="2800" dirty="0" smtClean="0"/>
              <a:t> та контролю у </a:t>
            </a:r>
            <a:r>
              <a:rPr lang="ru-RU" sz="2800" dirty="0" err="1" smtClean="0"/>
              <a:t>критичних</a:t>
            </a:r>
            <a:r>
              <a:rPr lang="ru-RU" sz="2800" dirty="0" smtClean="0"/>
              <a:t> точках, а </a:t>
            </a:r>
            <a:r>
              <a:rPr lang="ru-RU" sz="2800" dirty="0" err="1" smtClean="0"/>
              <a:t>також</a:t>
            </a:r>
            <a:r>
              <a:rPr lang="ru-RU" sz="2800" dirty="0" smtClean="0"/>
              <a:t> </a:t>
            </a:r>
            <a:r>
              <a:rPr lang="ru-RU" sz="2800" dirty="0" err="1" smtClean="0"/>
              <a:t>забезпечувати</a:t>
            </a:r>
            <a:r>
              <a:rPr lang="ru-RU" sz="2800" dirty="0" smtClean="0"/>
              <a:t> </a:t>
            </a:r>
            <a:r>
              <a:rPr lang="ru-RU" sz="2800" dirty="0" err="1" smtClean="0"/>
              <a:t>належну</a:t>
            </a:r>
            <a:r>
              <a:rPr lang="ru-RU" sz="2800" dirty="0" smtClean="0"/>
              <a:t> </a:t>
            </a:r>
            <a:r>
              <a:rPr lang="ru-RU" sz="2800" dirty="0" err="1" smtClean="0"/>
              <a:t>підготовку</a:t>
            </a:r>
            <a:r>
              <a:rPr lang="ru-RU" sz="2800" dirty="0" smtClean="0"/>
              <a:t> </a:t>
            </a:r>
            <a:r>
              <a:rPr lang="ru-RU" sz="2800" dirty="0" err="1" smtClean="0"/>
              <a:t>з</a:t>
            </a:r>
            <a:r>
              <a:rPr lang="ru-RU" sz="2800" dirty="0" smtClean="0"/>
              <a:t> </a:t>
            </a:r>
            <a:r>
              <a:rPr lang="ru-RU" sz="2800" dirty="0" err="1" smtClean="0"/>
              <a:t>питань</a:t>
            </a:r>
            <a:r>
              <a:rPr lang="ru-RU" sz="2800" dirty="0" smtClean="0"/>
              <a:t> </a:t>
            </a:r>
            <a:r>
              <a:rPr lang="ru-RU" sz="2800" dirty="0" err="1" smtClean="0"/>
              <a:t>застосування</a:t>
            </a:r>
            <a:r>
              <a:rPr lang="ru-RU" sz="2800" dirty="0" smtClean="0"/>
              <a:t> </a:t>
            </a:r>
            <a:r>
              <a:rPr lang="ru-RU" sz="2800" dirty="0" err="1" smtClean="0"/>
              <a:t>постійно</a:t>
            </a:r>
            <a:r>
              <a:rPr lang="ru-RU" sz="2800" dirty="0" smtClean="0"/>
              <a:t> </a:t>
            </a:r>
            <a:r>
              <a:rPr lang="ru-RU" sz="2800" dirty="0" err="1" smtClean="0"/>
              <a:t>діючих</a:t>
            </a:r>
            <a:r>
              <a:rPr lang="ru-RU" sz="2800" dirty="0" smtClean="0"/>
              <a:t> процедур, </a:t>
            </a:r>
            <a:r>
              <a:rPr lang="ru-RU" sz="2800" dirty="0" err="1" smtClean="0"/>
              <a:t>що</a:t>
            </a:r>
            <a:r>
              <a:rPr lang="ru-RU" sz="2800" dirty="0" smtClean="0"/>
              <a:t> </a:t>
            </a:r>
            <a:r>
              <a:rPr lang="ru-RU" sz="2800" dirty="0" err="1" smtClean="0"/>
              <a:t>базуються</a:t>
            </a:r>
            <a:r>
              <a:rPr lang="ru-RU" sz="2800" dirty="0" smtClean="0"/>
              <a:t> на принципах </a:t>
            </a:r>
            <a:r>
              <a:rPr lang="ru-RU" sz="2800" dirty="0" err="1" smtClean="0"/>
              <a:t>системи</a:t>
            </a:r>
            <a:r>
              <a:rPr lang="ru-RU" sz="2800" dirty="0" smtClean="0"/>
              <a:t> </a:t>
            </a:r>
            <a:r>
              <a:rPr lang="ru-RU" sz="2800" dirty="0" err="1" smtClean="0"/>
              <a:t>аналізу</a:t>
            </a:r>
            <a:r>
              <a:rPr lang="ru-RU" sz="2800" dirty="0" smtClean="0"/>
              <a:t> </a:t>
            </a:r>
            <a:r>
              <a:rPr lang="ru-RU" sz="2800" dirty="0" err="1" smtClean="0"/>
              <a:t>небезпечних</a:t>
            </a:r>
            <a:r>
              <a:rPr lang="ru-RU" sz="2800" dirty="0" smtClean="0"/>
              <a:t> </a:t>
            </a:r>
            <a:r>
              <a:rPr lang="ru-RU" sz="2800" dirty="0" err="1" smtClean="0"/>
              <a:t>факторів</a:t>
            </a:r>
            <a:r>
              <a:rPr lang="ru-RU" sz="2800" dirty="0" smtClean="0"/>
              <a:t> та контролю у </a:t>
            </a:r>
            <a:r>
              <a:rPr lang="ru-RU" sz="2800" dirty="0" err="1" smtClean="0"/>
              <a:t>критичних</a:t>
            </a:r>
            <a:r>
              <a:rPr lang="ru-RU" sz="2800" dirty="0" smtClean="0"/>
              <a:t> точках, </a:t>
            </a:r>
            <a:r>
              <a:rPr lang="ru-RU" sz="2800" dirty="0" err="1" smtClean="0"/>
              <a:t>осіб</a:t>
            </a:r>
            <a:r>
              <a:rPr lang="ru-RU" sz="2800" dirty="0" smtClean="0"/>
              <a:t>, </a:t>
            </a:r>
            <a:r>
              <a:rPr lang="ru-RU" sz="2800" dirty="0" err="1" smtClean="0"/>
              <a:t>які</a:t>
            </a:r>
            <a:r>
              <a:rPr lang="ru-RU" sz="2800" dirty="0" smtClean="0"/>
              <a:t> </a:t>
            </a:r>
            <a:r>
              <a:rPr lang="ru-RU" sz="2800" dirty="0" err="1" smtClean="0"/>
              <a:t>є</a:t>
            </a:r>
            <a:r>
              <a:rPr lang="ru-RU" sz="2800" dirty="0" smtClean="0"/>
              <a:t> </a:t>
            </a:r>
            <a:r>
              <a:rPr lang="ru-RU" sz="2800" dirty="0" err="1" smtClean="0"/>
              <a:t>відповідальними</a:t>
            </a:r>
            <a:r>
              <a:rPr lang="ru-RU" sz="2800" dirty="0" smtClean="0"/>
              <a:t> за </a:t>
            </a:r>
            <a:r>
              <a:rPr lang="ru-RU" sz="2800" dirty="0" err="1" smtClean="0"/>
              <a:t>ці</a:t>
            </a:r>
            <a:r>
              <a:rPr lang="ru-RU" sz="2800" dirty="0" smtClean="0"/>
              <a:t> </a:t>
            </a:r>
            <a:r>
              <a:rPr lang="ru-RU" sz="2800" dirty="0" err="1" smtClean="0"/>
              <a:t>процедури</a:t>
            </a:r>
            <a:r>
              <a:rPr lang="ru-RU" sz="2800" dirty="0" smtClean="0"/>
              <a:t>, </a:t>
            </a:r>
            <a:r>
              <a:rPr lang="ru-RU" sz="2800" dirty="0" err="1" smtClean="0"/>
              <a:t>під</a:t>
            </a:r>
            <a:r>
              <a:rPr lang="ru-RU" sz="2800" dirty="0" smtClean="0"/>
              <a:t> час </a:t>
            </a:r>
            <a:r>
              <a:rPr lang="ru-RU" sz="2800" dirty="0" err="1" smtClean="0"/>
              <a:t>виробництва</a:t>
            </a:r>
            <a:r>
              <a:rPr lang="ru-RU" sz="2800" dirty="0" smtClean="0"/>
              <a:t> та </a:t>
            </a:r>
            <a:r>
              <a:rPr lang="ru-RU" sz="2800" dirty="0" err="1" smtClean="0"/>
              <a:t>обігу</a:t>
            </a:r>
            <a:r>
              <a:rPr lang="ru-RU" sz="2800" dirty="0" smtClean="0"/>
              <a:t> </a:t>
            </a:r>
            <a:r>
              <a:rPr lang="ru-RU" sz="2800" dirty="0" err="1" smtClean="0"/>
              <a:t>харчових</a:t>
            </a:r>
            <a:r>
              <a:rPr lang="ru-RU" sz="2800" dirty="0" smtClean="0"/>
              <a:t> </a:t>
            </a:r>
            <a:r>
              <a:rPr lang="ru-RU" sz="2800" dirty="0" err="1" smtClean="0"/>
              <a:t>продуктів</a:t>
            </a:r>
            <a:r>
              <a:rPr lang="ru-RU" sz="3200" dirty="0" smtClean="0"/>
              <a:t>;</a:t>
            </a:r>
            <a:endParaRPr lang="ru-RU" sz="31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pic>
        <p:nvPicPr>
          <p:cNvPr id="1026" name="Picture 2"/>
          <p:cNvPicPr>
            <a:picLocks noChangeAspect="1" noChangeArrowheads="1"/>
          </p:cNvPicPr>
          <p:nvPr/>
        </p:nvPicPr>
        <p:blipFill>
          <a:blip r:embed="rId3" cstate="print"/>
          <a:srcRect/>
          <a:stretch>
            <a:fillRect/>
          </a:stretch>
        </p:blipFill>
        <p:spPr bwMode="auto">
          <a:xfrm>
            <a:off x="611560" y="1124744"/>
            <a:ext cx="7870538" cy="4968552"/>
          </a:xfrm>
          <a:prstGeom prst="rect">
            <a:avLst/>
          </a:prstGeom>
          <a:noFill/>
          <a:ln w="9525">
            <a:noFill/>
            <a:miter lim="800000"/>
            <a:headEnd/>
            <a:tailEnd/>
          </a:ln>
        </p:spPr>
      </p:pic>
      <p:sp>
        <p:nvSpPr>
          <p:cNvPr id="6" name="Прямоугольник 5"/>
          <p:cNvSpPr/>
          <p:nvPr/>
        </p:nvSpPr>
        <p:spPr>
          <a:xfrm>
            <a:off x="539552" y="980728"/>
            <a:ext cx="8280920" cy="53285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4000" dirty="0" smtClean="0">
                <a:solidFill>
                  <a:srgbClr val="FF0000"/>
                </a:solidFill>
              </a:rPr>
              <a:t>ОБОВЯЗКОВЕ ДЛЯ ВИКОНАННЯ </a:t>
            </a:r>
          </a:p>
          <a:p>
            <a:pPr algn="ctr"/>
            <a:r>
              <a:rPr lang="uk-UA" sz="4000" dirty="0" smtClean="0">
                <a:solidFill>
                  <a:srgbClr val="FF0000"/>
                </a:solidFill>
              </a:rPr>
              <a:t>З</a:t>
            </a:r>
          </a:p>
          <a:p>
            <a:pPr algn="ctr"/>
            <a:r>
              <a:rPr lang="uk-UA" sz="4000" dirty="0" smtClean="0">
                <a:solidFill>
                  <a:srgbClr val="FF0000"/>
                </a:solidFill>
              </a:rPr>
              <a:t> 20.10.2019 року</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93760"/>
          </a:xfrm>
        </p:spPr>
        <p:txBody>
          <a:bodyPr>
            <a:noAutofit/>
          </a:bodyPr>
          <a:lstStyle/>
          <a:p>
            <a:r>
              <a:rPr lang="ru-RU" sz="3100" b="1" dirty="0" err="1" smtClean="0">
                <a:solidFill>
                  <a:schemeClr val="accent2">
                    <a:lumMod val="60000"/>
                    <a:lumOff val="40000"/>
                  </a:schemeClr>
                </a:solidFill>
              </a:rPr>
              <a:t>Стаття</a:t>
            </a:r>
            <a:r>
              <a:rPr lang="ru-RU" sz="3100" b="1" dirty="0" smtClean="0">
                <a:solidFill>
                  <a:schemeClr val="accent2">
                    <a:lumMod val="60000"/>
                    <a:lumOff val="40000"/>
                  </a:schemeClr>
                </a:solidFill>
              </a:rPr>
              <a:t> 20.</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Обов’язки</a:t>
            </a:r>
            <a:r>
              <a:rPr lang="ru-RU" sz="3100" dirty="0" smtClean="0">
                <a:solidFill>
                  <a:schemeClr val="accent2">
                    <a:lumMod val="60000"/>
                    <a:lumOff val="40000"/>
                  </a:schemeClr>
                </a:solidFill>
              </a:rPr>
              <a:t> </a:t>
            </a:r>
            <a:r>
              <a:rPr lang="ru-RU" sz="3100" dirty="0" err="1" smtClean="0">
                <a:solidFill>
                  <a:schemeClr val="accent2">
                    <a:lumMod val="60000"/>
                    <a:lumOff val="40000"/>
                  </a:schemeClr>
                </a:solidFill>
              </a:rPr>
              <a:t>операторів</a:t>
            </a:r>
            <a:r>
              <a:rPr lang="ru-RU" sz="3100" dirty="0" smtClean="0">
                <a:solidFill>
                  <a:schemeClr val="accent2">
                    <a:lumMod val="60000"/>
                    <a:lumOff val="40000"/>
                  </a:schemeClr>
                </a:solidFill>
              </a:rPr>
              <a:t> ринку</a:t>
            </a:r>
            <a:r>
              <a:rPr lang="ru-RU" sz="3100" dirty="0" smtClean="0"/>
              <a:t/>
            </a:r>
            <a:br>
              <a:rPr lang="ru-RU" sz="3100" dirty="0" smtClean="0"/>
            </a:br>
            <a:r>
              <a:rPr lang="ru-RU" sz="2800" dirty="0" smtClean="0"/>
              <a:t> 2) </a:t>
            </a:r>
            <a:r>
              <a:rPr lang="ru-RU" sz="2800" dirty="0" err="1" smtClean="0"/>
              <a:t>розробляти</a:t>
            </a:r>
            <a:r>
              <a:rPr lang="ru-RU" sz="2800" dirty="0" smtClean="0"/>
              <a:t>, </a:t>
            </a:r>
            <a:r>
              <a:rPr lang="ru-RU" sz="2800" dirty="0" err="1" smtClean="0"/>
              <a:t>вводити</a:t>
            </a:r>
            <a:r>
              <a:rPr lang="ru-RU" sz="2800" dirty="0" smtClean="0"/>
              <a:t> в </a:t>
            </a:r>
            <a:r>
              <a:rPr lang="ru-RU" sz="2800" dirty="0" err="1" smtClean="0"/>
              <a:t>дію</a:t>
            </a:r>
            <a:r>
              <a:rPr lang="ru-RU" sz="2800" dirty="0" smtClean="0"/>
              <a:t> та </a:t>
            </a:r>
            <a:r>
              <a:rPr lang="ru-RU" sz="2800" dirty="0" err="1" smtClean="0"/>
              <a:t>застосовувати</a:t>
            </a:r>
            <a:r>
              <a:rPr lang="ru-RU" sz="2800" dirty="0" smtClean="0"/>
              <a:t> </a:t>
            </a:r>
            <a:r>
              <a:rPr lang="ru-RU" sz="2800" dirty="0" err="1" smtClean="0"/>
              <a:t>постійно</a:t>
            </a:r>
            <a:r>
              <a:rPr lang="ru-RU" sz="2800" dirty="0" smtClean="0"/>
              <a:t> </a:t>
            </a:r>
            <a:r>
              <a:rPr lang="ru-RU" sz="2800" dirty="0" err="1" smtClean="0"/>
              <a:t>діючі</a:t>
            </a:r>
            <a:r>
              <a:rPr lang="ru-RU" sz="2800" dirty="0" smtClean="0"/>
              <a:t> </a:t>
            </a:r>
            <a:r>
              <a:rPr lang="ru-RU" sz="2800" dirty="0" err="1" smtClean="0"/>
              <a:t>процедури</a:t>
            </a:r>
            <a:r>
              <a:rPr lang="ru-RU" sz="2800" dirty="0" smtClean="0"/>
              <a:t>, </a:t>
            </a:r>
            <a:r>
              <a:rPr lang="ru-RU" sz="2800" dirty="0" err="1" smtClean="0"/>
              <a:t>що</a:t>
            </a:r>
            <a:r>
              <a:rPr lang="ru-RU" sz="2800" dirty="0" smtClean="0"/>
              <a:t> </a:t>
            </a:r>
            <a:r>
              <a:rPr lang="ru-RU" sz="2800" dirty="0" err="1" smtClean="0"/>
              <a:t>засновані</a:t>
            </a:r>
            <a:r>
              <a:rPr lang="ru-RU" sz="2800" dirty="0" smtClean="0"/>
              <a:t> на принципах </a:t>
            </a:r>
            <a:r>
              <a:rPr lang="ru-RU" sz="2800" dirty="0" err="1" smtClean="0"/>
              <a:t>системи</a:t>
            </a:r>
            <a:r>
              <a:rPr lang="ru-RU" sz="2800" dirty="0" smtClean="0"/>
              <a:t> </a:t>
            </a:r>
            <a:r>
              <a:rPr lang="ru-RU" sz="2800" dirty="0" err="1" smtClean="0"/>
              <a:t>аналізу</a:t>
            </a:r>
            <a:r>
              <a:rPr lang="ru-RU" sz="2800" dirty="0" smtClean="0"/>
              <a:t> </a:t>
            </a:r>
            <a:r>
              <a:rPr lang="ru-RU" sz="2800" dirty="0" err="1" smtClean="0"/>
              <a:t>небезпечних</a:t>
            </a:r>
            <a:r>
              <a:rPr lang="ru-RU" sz="2800" dirty="0" smtClean="0"/>
              <a:t> </a:t>
            </a:r>
            <a:r>
              <a:rPr lang="ru-RU" sz="2800" dirty="0" err="1" smtClean="0"/>
              <a:t>факторів</a:t>
            </a:r>
            <a:r>
              <a:rPr lang="ru-RU" sz="2800" dirty="0" smtClean="0"/>
              <a:t> та контролю у </a:t>
            </a:r>
            <a:r>
              <a:rPr lang="ru-RU" sz="2800" dirty="0" err="1" smtClean="0"/>
              <a:t>критичних</a:t>
            </a:r>
            <a:r>
              <a:rPr lang="ru-RU" sz="2800" dirty="0" smtClean="0"/>
              <a:t> точках, а </a:t>
            </a:r>
            <a:r>
              <a:rPr lang="ru-RU" sz="2800" dirty="0" err="1" smtClean="0"/>
              <a:t>також</a:t>
            </a:r>
            <a:r>
              <a:rPr lang="ru-RU" sz="2800" dirty="0" smtClean="0"/>
              <a:t> </a:t>
            </a:r>
            <a:r>
              <a:rPr lang="ru-RU" sz="2800" dirty="0" err="1" smtClean="0"/>
              <a:t>забезпечувати</a:t>
            </a:r>
            <a:r>
              <a:rPr lang="ru-RU" sz="2800" dirty="0" smtClean="0"/>
              <a:t> </a:t>
            </a:r>
            <a:r>
              <a:rPr lang="ru-RU" sz="2800" dirty="0" err="1" smtClean="0"/>
              <a:t>належну</a:t>
            </a:r>
            <a:r>
              <a:rPr lang="ru-RU" sz="2800" dirty="0" smtClean="0"/>
              <a:t> </a:t>
            </a:r>
            <a:r>
              <a:rPr lang="ru-RU" sz="2800" dirty="0" err="1" smtClean="0"/>
              <a:t>підготовку</a:t>
            </a:r>
            <a:r>
              <a:rPr lang="ru-RU" sz="2800" dirty="0" smtClean="0"/>
              <a:t> </a:t>
            </a:r>
            <a:r>
              <a:rPr lang="ru-RU" sz="2800" dirty="0" err="1" smtClean="0"/>
              <a:t>з</a:t>
            </a:r>
            <a:r>
              <a:rPr lang="ru-RU" sz="2800" dirty="0" smtClean="0"/>
              <a:t> </a:t>
            </a:r>
            <a:r>
              <a:rPr lang="ru-RU" sz="2800" dirty="0" err="1" smtClean="0"/>
              <a:t>питань</a:t>
            </a:r>
            <a:r>
              <a:rPr lang="ru-RU" sz="2800" dirty="0" smtClean="0"/>
              <a:t> </a:t>
            </a:r>
            <a:r>
              <a:rPr lang="ru-RU" sz="2800" dirty="0" err="1" smtClean="0"/>
              <a:t>застосування</a:t>
            </a:r>
            <a:r>
              <a:rPr lang="ru-RU" sz="2800" dirty="0" smtClean="0"/>
              <a:t> </a:t>
            </a:r>
            <a:r>
              <a:rPr lang="ru-RU" sz="2800" dirty="0" err="1" smtClean="0"/>
              <a:t>постійно</a:t>
            </a:r>
            <a:r>
              <a:rPr lang="ru-RU" sz="2800" dirty="0" smtClean="0"/>
              <a:t> </a:t>
            </a:r>
            <a:r>
              <a:rPr lang="ru-RU" sz="2800" dirty="0" err="1" smtClean="0"/>
              <a:t>діючих</a:t>
            </a:r>
            <a:r>
              <a:rPr lang="ru-RU" sz="2800" dirty="0" smtClean="0"/>
              <a:t> процедур, </a:t>
            </a:r>
            <a:r>
              <a:rPr lang="ru-RU" sz="2800" dirty="0" err="1" smtClean="0"/>
              <a:t>що</a:t>
            </a:r>
            <a:r>
              <a:rPr lang="ru-RU" sz="2800" dirty="0" smtClean="0"/>
              <a:t> </a:t>
            </a:r>
            <a:r>
              <a:rPr lang="ru-RU" sz="2800" dirty="0" err="1" smtClean="0"/>
              <a:t>базуються</a:t>
            </a:r>
            <a:r>
              <a:rPr lang="ru-RU" sz="2800" dirty="0" smtClean="0"/>
              <a:t> на принципах </a:t>
            </a:r>
            <a:r>
              <a:rPr lang="ru-RU" sz="2800" dirty="0" err="1" smtClean="0"/>
              <a:t>системи</a:t>
            </a:r>
            <a:r>
              <a:rPr lang="ru-RU" sz="2800" dirty="0" smtClean="0"/>
              <a:t> </a:t>
            </a:r>
            <a:r>
              <a:rPr lang="ru-RU" sz="2800" dirty="0" err="1" smtClean="0"/>
              <a:t>аналізу</a:t>
            </a:r>
            <a:r>
              <a:rPr lang="ru-RU" sz="2800" dirty="0" smtClean="0"/>
              <a:t> </a:t>
            </a:r>
            <a:r>
              <a:rPr lang="ru-RU" sz="2800" dirty="0" err="1" smtClean="0"/>
              <a:t>небезпечних</a:t>
            </a:r>
            <a:r>
              <a:rPr lang="ru-RU" sz="2800" dirty="0" smtClean="0"/>
              <a:t> </a:t>
            </a:r>
            <a:r>
              <a:rPr lang="ru-RU" sz="2800" dirty="0" err="1" smtClean="0"/>
              <a:t>факторів</a:t>
            </a:r>
            <a:r>
              <a:rPr lang="ru-RU" sz="2800" dirty="0" smtClean="0"/>
              <a:t> та контролю у </a:t>
            </a:r>
            <a:r>
              <a:rPr lang="ru-RU" sz="2800" dirty="0" err="1" smtClean="0"/>
              <a:t>критичних</a:t>
            </a:r>
            <a:r>
              <a:rPr lang="ru-RU" sz="2800" dirty="0" smtClean="0"/>
              <a:t> точках, </a:t>
            </a:r>
            <a:r>
              <a:rPr lang="ru-RU" sz="2800" dirty="0" err="1" smtClean="0"/>
              <a:t>осіб</a:t>
            </a:r>
            <a:r>
              <a:rPr lang="ru-RU" sz="2800" dirty="0" smtClean="0"/>
              <a:t>, </a:t>
            </a:r>
            <a:r>
              <a:rPr lang="ru-RU" sz="2800" dirty="0" err="1" smtClean="0"/>
              <a:t>які</a:t>
            </a:r>
            <a:r>
              <a:rPr lang="ru-RU" sz="2800" dirty="0" smtClean="0"/>
              <a:t> </a:t>
            </a:r>
            <a:r>
              <a:rPr lang="ru-RU" sz="2800" dirty="0" err="1" smtClean="0"/>
              <a:t>є</a:t>
            </a:r>
            <a:r>
              <a:rPr lang="ru-RU" sz="2800" dirty="0" smtClean="0"/>
              <a:t> </a:t>
            </a:r>
            <a:r>
              <a:rPr lang="ru-RU" sz="2800" dirty="0" err="1" smtClean="0"/>
              <a:t>відповідальними</a:t>
            </a:r>
            <a:r>
              <a:rPr lang="ru-RU" sz="2800" dirty="0" smtClean="0"/>
              <a:t> за </a:t>
            </a:r>
            <a:r>
              <a:rPr lang="ru-RU" sz="2800" dirty="0" err="1" smtClean="0"/>
              <a:t>ці</a:t>
            </a:r>
            <a:r>
              <a:rPr lang="ru-RU" sz="2800" dirty="0" smtClean="0"/>
              <a:t> </a:t>
            </a:r>
            <a:r>
              <a:rPr lang="ru-RU" sz="2800" dirty="0" err="1" smtClean="0"/>
              <a:t>процедури</a:t>
            </a:r>
            <a:r>
              <a:rPr lang="ru-RU" sz="2800" dirty="0" smtClean="0"/>
              <a:t>, </a:t>
            </a:r>
            <a:r>
              <a:rPr lang="ru-RU" sz="2800" dirty="0" err="1" smtClean="0"/>
              <a:t>під</a:t>
            </a:r>
            <a:r>
              <a:rPr lang="ru-RU" sz="2800" dirty="0" smtClean="0"/>
              <a:t> час </a:t>
            </a:r>
            <a:r>
              <a:rPr lang="ru-RU" sz="2800" dirty="0" err="1" smtClean="0"/>
              <a:t>виробництва</a:t>
            </a:r>
            <a:r>
              <a:rPr lang="ru-RU" sz="2800" dirty="0" smtClean="0"/>
              <a:t> та </a:t>
            </a:r>
            <a:r>
              <a:rPr lang="ru-RU" sz="2800" dirty="0" err="1" smtClean="0"/>
              <a:t>обігу</a:t>
            </a:r>
            <a:r>
              <a:rPr lang="ru-RU" sz="2800" dirty="0" smtClean="0"/>
              <a:t> </a:t>
            </a:r>
            <a:r>
              <a:rPr lang="ru-RU" sz="2800" dirty="0" err="1" smtClean="0"/>
              <a:t>харчових</a:t>
            </a:r>
            <a:r>
              <a:rPr lang="ru-RU" sz="2800" dirty="0" smtClean="0"/>
              <a:t> </a:t>
            </a:r>
            <a:r>
              <a:rPr lang="ru-RU" sz="2800" dirty="0" err="1" smtClean="0"/>
              <a:t>продуктів</a:t>
            </a:r>
            <a:r>
              <a:rPr lang="ru-RU" sz="3200" dirty="0" smtClean="0"/>
              <a:t>;</a:t>
            </a:r>
            <a:endParaRPr lang="ru-RU" sz="31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pic>
        <p:nvPicPr>
          <p:cNvPr id="1026" name="Picture 2"/>
          <p:cNvPicPr>
            <a:picLocks noChangeAspect="1" noChangeArrowheads="1"/>
          </p:cNvPicPr>
          <p:nvPr/>
        </p:nvPicPr>
        <p:blipFill>
          <a:blip r:embed="rId3" cstate="print"/>
          <a:srcRect/>
          <a:stretch>
            <a:fillRect/>
          </a:stretch>
        </p:blipFill>
        <p:spPr bwMode="auto">
          <a:xfrm>
            <a:off x="611560" y="1124744"/>
            <a:ext cx="7870538" cy="4968552"/>
          </a:xfrm>
          <a:prstGeom prst="rect">
            <a:avLst/>
          </a:prstGeom>
          <a:noFill/>
          <a:ln w="9525">
            <a:noFill/>
            <a:miter lim="800000"/>
            <a:headEnd/>
            <a:tailEnd/>
          </a:ln>
        </p:spPr>
      </p:pic>
      <p:sp>
        <p:nvSpPr>
          <p:cNvPr id="6" name="Прямоугольник 5"/>
          <p:cNvSpPr/>
          <p:nvPr/>
        </p:nvSpPr>
        <p:spPr>
          <a:xfrm>
            <a:off x="539552" y="980728"/>
            <a:ext cx="8280920" cy="53285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4000" dirty="0" smtClean="0">
                <a:solidFill>
                  <a:srgbClr val="FF0000"/>
                </a:solidFill>
              </a:rPr>
              <a:t>ОБОВЯЗКОВЕ ДЛЯ ВИКОНАННЯ </a:t>
            </a:r>
          </a:p>
          <a:p>
            <a:pPr algn="ctr"/>
            <a:r>
              <a:rPr lang="uk-UA" sz="4000" dirty="0" smtClean="0">
                <a:solidFill>
                  <a:srgbClr val="FF0000"/>
                </a:solidFill>
              </a:rPr>
              <a:t>З</a:t>
            </a:r>
          </a:p>
          <a:p>
            <a:pPr algn="ctr"/>
            <a:r>
              <a:rPr lang="uk-UA" sz="4000" dirty="0" smtClean="0">
                <a:solidFill>
                  <a:srgbClr val="FF0000"/>
                </a:solidFill>
              </a:rPr>
              <a:t> 20.10.2019 року</a:t>
            </a:r>
            <a:endParaRPr lang="ru-RU" sz="4000" dirty="0">
              <a:solidFill>
                <a:srgbClr val="FF0000"/>
              </a:solidFill>
            </a:endParaRPr>
          </a:p>
        </p:txBody>
      </p:sp>
      <p:sp>
        <p:nvSpPr>
          <p:cNvPr id="7" name="Овал 6"/>
          <p:cNvSpPr/>
          <p:nvPr/>
        </p:nvSpPr>
        <p:spPr>
          <a:xfrm>
            <a:off x="683568" y="1268760"/>
            <a:ext cx="7704856" cy="51845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t> </a:t>
            </a:r>
            <a:r>
              <a:rPr lang="ru-RU" sz="2400" dirty="0" err="1" smtClean="0"/>
              <a:t>невиконання</a:t>
            </a:r>
            <a:r>
              <a:rPr lang="ru-RU" sz="2400" dirty="0" smtClean="0"/>
              <a:t> </a:t>
            </a:r>
            <a:r>
              <a:rPr lang="ru-RU" sz="2400" dirty="0" err="1" smtClean="0"/>
              <a:t>визначеного</a:t>
            </a:r>
            <a:r>
              <a:rPr lang="ru-RU" sz="2400" dirty="0" smtClean="0"/>
              <a:t> законом </a:t>
            </a:r>
            <a:r>
              <a:rPr lang="ru-RU" sz="2400" dirty="0" err="1" smtClean="0"/>
              <a:t>обов’язку</a:t>
            </a:r>
            <a:r>
              <a:rPr lang="ru-RU" sz="2400" dirty="0" smtClean="0"/>
              <a:t> </a:t>
            </a:r>
            <a:r>
              <a:rPr lang="ru-RU" sz="2400" dirty="0" err="1" smtClean="0"/>
              <a:t>щодо</a:t>
            </a:r>
            <a:r>
              <a:rPr lang="ru-RU" sz="2400" dirty="0" smtClean="0"/>
              <a:t> </a:t>
            </a:r>
            <a:r>
              <a:rPr lang="ru-RU" sz="2400" dirty="0" err="1" smtClean="0"/>
              <a:t>впровадження</a:t>
            </a:r>
            <a:r>
              <a:rPr lang="ru-RU" sz="2400" dirty="0" smtClean="0"/>
              <a:t> на </a:t>
            </a:r>
            <a:r>
              <a:rPr lang="ru-RU" sz="2400" dirty="0" err="1" smtClean="0"/>
              <a:t>потужностях</a:t>
            </a:r>
            <a:r>
              <a:rPr lang="ru-RU" sz="2400" dirty="0" smtClean="0"/>
              <a:t> </a:t>
            </a:r>
            <a:r>
              <a:rPr lang="ru-RU" sz="2400" dirty="0" err="1" smtClean="0"/>
              <a:t>постійно</a:t>
            </a:r>
            <a:r>
              <a:rPr lang="ru-RU" sz="2400" dirty="0" smtClean="0"/>
              <a:t> </a:t>
            </a:r>
            <a:r>
              <a:rPr lang="ru-RU" sz="2400" dirty="0" err="1" smtClean="0"/>
              <a:t>діючих</a:t>
            </a:r>
            <a:r>
              <a:rPr lang="ru-RU" sz="2400" dirty="0" smtClean="0"/>
              <a:t> процедур, </a:t>
            </a:r>
            <a:r>
              <a:rPr lang="ru-RU" sz="2400" dirty="0" err="1" smtClean="0"/>
              <a:t>заснованих</a:t>
            </a:r>
            <a:r>
              <a:rPr lang="ru-RU" sz="2400" dirty="0" smtClean="0"/>
              <a:t> на принципах </a:t>
            </a:r>
            <a:r>
              <a:rPr lang="ru-RU" sz="2400" dirty="0" err="1" smtClean="0"/>
              <a:t>системи</a:t>
            </a:r>
            <a:r>
              <a:rPr lang="ru-RU" sz="2400" dirty="0" smtClean="0"/>
              <a:t> </a:t>
            </a:r>
            <a:r>
              <a:rPr lang="ru-RU" sz="2400" dirty="0" err="1" smtClean="0"/>
              <a:t>аналізу</a:t>
            </a:r>
            <a:r>
              <a:rPr lang="ru-RU" sz="2400" dirty="0" smtClean="0"/>
              <a:t> </a:t>
            </a:r>
            <a:r>
              <a:rPr lang="ru-RU" sz="2400" dirty="0" err="1" smtClean="0"/>
              <a:t>небезпечних</a:t>
            </a:r>
            <a:r>
              <a:rPr lang="ru-RU" sz="2400" dirty="0" smtClean="0"/>
              <a:t> </a:t>
            </a:r>
            <a:r>
              <a:rPr lang="ru-RU" sz="2400" dirty="0" err="1" smtClean="0"/>
              <a:t>факторів</a:t>
            </a:r>
            <a:r>
              <a:rPr lang="ru-RU" sz="2400" dirty="0" smtClean="0"/>
              <a:t> та контролю у </a:t>
            </a:r>
            <a:r>
              <a:rPr lang="ru-RU" sz="2400" dirty="0" err="1" smtClean="0"/>
              <a:t>критичних</a:t>
            </a:r>
            <a:r>
              <a:rPr lang="ru-RU" sz="2400" dirty="0" smtClean="0"/>
              <a:t> точках (НАССР), -</a:t>
            </a:r>
          </a:p>
          <a:p>
            <a:pPr algn="ctr"/>
            <a:r>
              <a:rPr lang="ru-RU" sz="2400" dirty="0" err="1" smtClean="0"/>
              <a:t>тягне</a:t>
            </a:r>
            <a:r>
              <a:rPr lang="ru-RU" sz="2400" dirty="0" smtClean="0"/>
              <a:t> за собою </a:t>
            </a:r>
            <a:r>
              <a:rPr lang="ru-RU" sz="2400" dirty="0" err="1" smtClean="0"/>
              <a:t>накладення</a:t>
            </a:r>
            <a:r>
              <a:rPr lang="ru-RU" sz="2400" dirty="0" smtClean="0"/>
              <a:t> штрафу на </a:t>
            </a:r>
            <a:r>
              <a:rPr lang="ru-RU" sz="2400" dirty="0" err="1" smtClean="0"/>
              <a:t>юридичних</a:t>
            </a:r>
            <a:r>
              <a:rPr lang="ru-RU" sz="2400" dirty="0" smtClean="0"/>
              <a:t> </a:t>
            </a:r>
            <a:r>
              <a:rPr lang="ru-RU" sz="2400" dirty="0" err="1" smtClean="0"/>
              <a:t>осіб</a:t>
            </a:r>
            <a:r>
              <a:rPr lang="ru-RU" sz="2400" dirty="0" smtClean="0"/>
              <a:t> у </a:t>
            </a:r>
            <a:r>
              <a:rPr lang="ru-RU" sz="2400" dirty="0" err="1" smtClean="0"/>
              <a:t>розмірі</a:t>
            </a:r>
            <a:r>
              <a:rPr lang="ru-RU" sz="2400" dirty="0" smtClean="0"/>
              <a:t> </a:t>
            </a:r>
          </a:p>
          <a:p>
            <a:pPr algn="ctr"/>
            <a:r>
              <a:rPr lang="ru-RU" sz="2400" b="1" dirty="0" err="1" smtClean="0">
                <a:solidFill>
                  <a:srgbClr val="FF0000"/>
                </a:solidFill>
              </a:rPr>
              <a:t>тридцяти</a:t>
            </a:r>
            <a:r>
              <a:rPr lang="ru-RU" sz="2400" b="1" dirty="0" smtClean="0">
                <a:solidFill>
                  <a:srgbClr val="FF0000"/>
                </a:solidFill>
              </a:rPr>
              <a:t> </a:t>
            </a:r>
            <a:r>
              <a:rPr lang="ru-RU" sz="2400" b="1" dirty="0" err="1" smtClean="0">
                <a:solidFill>
                  <a:srgbClr val="FF0000"/>
                </a:solidFill>
              </a:rPr>
              <a:t>мінімальних</a:t>
            </a:r>
            <a:r>
              <a:rPr lang="ru-RU" sz="2400" b="1" dirty="0" smtClean="0">
                <a:solidFill>
                  <a:srgbClr val="FF0000"/>
                </a:solidFill>
              </a:rPr>
              <a:t> </a:t>
            </a:r>
            <a:r>
              <a:rPr lang="ru-RU" sz="2400" b="1" dirty="0" err="1" smtClean="0">
                <a:solidFill>
                  <a:srgbClr val="FF0000"/>
                </a:solidFill>
              </a:rPr>
              <a:t>заробітних</a:t>
            </a:r>
            <a:r>
              <a:rPr lang="ru-RU" sz="2400" b="1" dirty="0" smtClean="0">
                <a:solidFill>
                  <a:srgbClr val="FF0000"/>
                </a:solidFill>
              </a:rPr>
              <a:t> плат</a:t>
            </a:r>
            <a:r>
              <a:rPr lang="ru-RU" sz="2400" dirty="0" smtClean="0"/>
              <a:t>,</a:t>
            </a:r>
          </a:p>
          <a:p>
            <a:pPr algn="ctr"/>
            <a:r>
              <a:rPr lang="ru-RU" sz="2400" dirty="0" smtClean="0"/>
              <a:t> на </a:t>
            </a:r>
            <a:r>
              <a:rPr lang="ru-RU" sz="2400" dirty="0" err="1" smtClean="0"/>
              <a:t>фізичних</a:t>
            </a:r>
            <a:r>
              <a:rPr lang="ru-RU" sz="2400" dirty="0" smtClean="0"/>
              <a:t> </a:t>
            </a:r>
            <a:r>
              <a:rPr lang="ru-RU" sz="2400" dirty="0" err="1" smtClean="0"/>
              <a:t>осіб</a:t>
            </a:r>
            <a:r>
              <a:rPr lang="ru-RU" sz="2400" dirty="0" smtClean="0"/>
              <a:t> - </a:t>
            </a:r>
            <a:r>
              <a:rPr lang="ru-RU" sz="2400" dirty="0" err="1" smtClean="0"/>
              <a:t>підприємців</a:t>
            </a:r>
            <a:r>
              <a:rPr lang="ru-RU" sz="2400" dirty="0" smtClean="0"/>
              <a:t> - у </a:t>
            </a:r>
            <a:r>
              <a:rPr lang="ru-RU" sz="2400" dirty="0" err="1" smtClean="0"/>
              <a:t>розмірі</a:t>
            </a:r>
            <a:r>
              <a:rPr lang="ru-RU" sz="2400" dirty="0" smtClean="0"/>
              <a:t> </a:t>
            </a:r>
            <a:r>
              <a:rPr lang="ru-RU" sz="2400" dirty="0" err="1" smtClean="0"/>
              <a:t>п’ятнадцяти</a:t>
            </a:r>
            <a:r>
              <a:rPr lang="ru-RU" sz="2400" dirty="0" smtClean="0"/>
              <a:t> </a:t>
            </a:r>
            <a:r>
              <a:rPr lang="ru-RU" sz="2400" dirty="0" err="1" smtClean="0"/>
              <a:t>мінімальних</a:t>
            </a:r>
            <a:r>
              <a:rPr lang="ru-RU" sz="2400" dirty="0" smtClean="0"/>
              <a:t> </a:t>
            </a:r>
            <a:r>
              <a:rPr lang="ru-RU" sz="2400" dirty="0" err="1" smtClean="0"/>
              <a:t>заробітних</a:t>
            </a:r>
            <a:r>
              <a:rPr lang="ru-RU" sz="2400" dirty="0" smtClean="0"/>
              <a:t> плат;</a:t>
            </a:r>
            <a:endParaRPr lang="ru-RU" sz="2400" dirty="0"/>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2520280"/>
          </a:xfrm>
        </p:spPr>
        <p:txBody>
          <a:bodyPr>
            <a:noAutofit/>
          </a:bodyPr>
          <a:lstStyle/>
          <a:p>
            <a:pPr algn="ctr"/>
            <a:r>
              <a:rPr lang="ru-RU" sz="3200" b="1" dirty="0" err="1" smtClean="0">
                <a:solidFill>
                  <a:schemeClr val="accent2">
                    <a:lumMod val="60000"/>
                    <a:lumOff val="40000"/>
                  </a:schemeClr>
                </a:solidFill>
              </a:rPr>
              <a:t>Стаття</a:t>
            </a:r>
            <a:r>
              <a:rPr lang="ru-RU" sz="3200" b="1" dirty="0" smtClean="0">
                <a:solidFill>
                  <a:schemeClr val="accent2">
                    <a:lumMod val="60000"/>
                    <a:lumOff val="40000"/>
                  </a:schemeClr>
                </a:solidFill>
              </a:rPr>
              <a:t> 20.</a:t>
            </a:r>
            <a:r>
              <a:rPr lang="ru-RU" sz="3200" dirty="0" smtClean="0">
                <a:solidFill>
                  <a:schemeClr val="accent2">
                    <a:lumMod val="60000"/>
                    <a:lumOff val="40000"/>
                  </a:schemeClr>
                </a:solidFill>
              </a:rPr>
              <a:t> </a:t>
            </a:r>
            <a:r>
              <a:rPr lang="ru-RU" sz="3200" dirty="0" err="1" smtClean="0">
                <a:solidFill>
                  <a:schemeClr val="accent2">
                    <a:lumMod val="60000"/>
                    <a:lumOff val="40000"/>
                  </a:schemeClr>
                </a:solidFill>
              </a:rPr>
              <a:t>Обов’язки</a:t>
            </a:r>
            <a:r>
              <a:rPr lang="ru-RU" sz="3200" dirty="0" smtClean="0">
                <a:solidFill>
                  <a:schemeClr val="accent2">
                    <a:lumMod val="60000"/>
                    <a:lumOff val="40000"/>
                  </a:schemeClr>
                </a:solidFill>
              </a:rPr>
              <a:t> </a:t>
            </a:r>
            <a:r>
              <a:rPr lang="ru-RU" sz="3200" dirty="0" err="1" smtClean="0">
                <a:solidFill>
                  <a:schemeClr val="accent2">
                    <a:lumMod val="60000"/>
                    <a:lumOff val="40000"/>
                  </a:schemeClr>
                </a:solidFill>
              </a:rPr>
              <a:t>операторів</a:t>
            </a:r>
            <a:r>
              <a:rPr lang="ru-RU" sz="3200" dirty="0" smtClean="0">
                <a:solidFill>
                  <a:schemeClr val="accent2">
                    <a:lumMod val="60000"/>
                    <a:lumOff val="40000"/>
                  </a:schemeClr>
                </a:solidFill>
              </a:rPr>
              <a:t> ринку</a:t>
            </a:r>
            <a:r>
              <a:rPr lang="ru-RU" sz="3200" dirty="0" smtClean="0"/>
              <a:t/>
            </a:r>
            <a:br>
              <a:rPr lang="ru-RU" sz="3200" dirty="0" smtClean="0"/>
            </a:br>
            <a:r>
              <a:rPr lang="ru-RU" sz="3200" dirty="0" smtClean="0"/>
              <a:t> 4) </a:t>
            </a:r>
            <a:r>
              <a:rPr lang="ru-RU" sz="3200" dirty="0" err="1" smtClean="0"/>
              <a:t>реєструвати</a:t>
            </a:r>
            <a:r>
              <a:rPr lang="ru-RU" sz="3200" dirty="0" smtClean="0"/>
              <a:t> </a:t>
            </a:r>
            <a:r>
              <a:rPr lang="ru-RU" sz="3200" dirty="0" err="1" smtClean="0"/>
              <a:t>потужності</a:t>
            </a:r>
            <a:r>
              <a:rPr lang="ru-RU" sz="3200" dirty="0" smtClean="0"/>
              <a:t> у </a:t>
            </a:r>
            <a:r>
              <a:rPr lang="ru-RU" sz="3200" dirty="0" err="1" smtClean="0"/>
              <a:t>випадках</a:t>
            </a:r>
            <a:r>
              <a:rPr lang="ru-RU" sz="3200" dirty="0" smtClean="0"/>
              <a:t>, </a:t>
            </a:r>
            <a:r>
              <a:rPr lang="ru-RU" sz="3200" dirty="0" err="1" smtClean="0"/>
              <a:t>передбачених</a:t>
            </a:r>
            <a:r>
              <a:rPr lang="ru-RU" sz="3200" dirty="0" smtClean="0"/>
              <a:t> </a:t>
            </a:r>
            <a:r>
              <a:rPr lang="ru-RU" sz="3200" dirty="0" err="1" smtClean="0"/>
              <a:t>цим</a:t>
            </a:r>
            <a:r>
              <a:rPr lang="ru-RU" sz="3200" dirty="0" smtClean="0"/>
              <a:t> Законом;</a:t>
            </a:r>
            <a:endParaRPr lang="ru-RU" sz="32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2520280"/>
          </a:xfrm>
        </p:spPr>
        <p:txBody>
          <a:bodyPr>
            <a:noAutofit/>
          </a:bodyPr>
          <a:lstStyle/>
          <a:p>
            <a:pPr algn="ctr"/>
            <a:r>
              <a:rPr lang="ru-RU" sz="3200" b="1" dirty="0" err="1" smtClean="0">
                <a:solidFill>
                  <a:schemeClr val="accent2">
                    <a:lumMod val="60000"/>
                    <a:lumOff val="40000"/>
                  </a:schemeClr>
                </a:solidFill>
              </a:rPr>
              <a:t>Стаття</a:t>
            </a:r>
            <a:r>
              <a:rPr lang="ru-RU" sz="3200" b="1" dirty="0" smtClean="0">
                <a:solidFill>
                  <a:schemeClr val="accent2">
                    <a:lumMod val="60000"/>
                    <a:lumOff val="40000"/>
                  </a:schemeClr>
                </a:solidFill>
              </a:rPr>
              <a:t> 20.</a:t>
            </a:r>
            <a:r>
              <a:rPr lang="ru-RU" sz="3200" dirty="0" smtClean="0">
                <a:solidFill>
                  <a:schemeClr val="accent2">
                    <a:lumMod val="60000"/>
                    <a:lumOff val="40000"/>
                  </a:schemeClr>
                </a:solidFill>
              </a:rPr>
              <a:t> </a:t>
            </a:r>
            <a:r>
              <a:rPr lang="ru-RU" sz="3200" dirty="0" err="1" smtClean="0">
                <a:solidFill>
                  <a:schemeClr val="accent2">
                    <a:lumMod val="60000"/>
                    <a:lumOff val="40000"/>
                  </a:schemeClr>
                </a:solidFill>
              </a:rPr>
              <a:t>Обов’язки</a:t>
            </a:r>
            <a:r>
              <a:rPr lang="ru-RU" sz="3200" dirty="0" smtClean="0">
                <a:solidFill>
                  <a:schemeClr val="accent2">
                    <a:lumMod val="60000"/>
                    <a:lumOff val="40000"/>
                  </a:schemeClr>
                </a:solidFill>
              </a:rPr>
              <a:t> </a:t>
            </a:r>
            <a:r>
              <a:rPr lang="ru-RU" sz="3200" dirty="0" err="1" smtClean="0">
                <a:solidFill>
                  <a:schemeClr val="accent2">
                    <a:lumMod val="60000"/>
                    <a:lumOff val="40000"/>
                  </a:schemeClr>
                </a:solidFill>
              </a:rPr>
              <a:t>операторів</a:t>
            </a:r>
            <a:r>
              <a:rPr lang="ru-RU" sz="3200" dirty="0" smtClean="0">
                <a:solidFill>
                  <a:schemeClr val="accent2">
                    <a:lumMod val="60000"/>
                    <a:lumOff val="40000"/>
                  </a:schemeClr>
                </a:solidFill>
              </a:rPr>
              <a:t> ринку</a:t>
            </a:r>
            <a:r>
              <a:rPr lang="ru-RU" sz="3200" dirty="0" smtClean="0"/>
              <a:t/>
            </a:r>
            <a:br>
              <a:rPr lang="ru-RU" sz="3200" dirty="0" smtClean="0"/>
            </a:br>
            <a:r>
              <a:rPr lang="ru-RU" sz="3200" dirty="0" smtClean="0"/>
              <a:t> 5) </a:t>
            </a:r>
            <a:r>
              <a:rPr lang="ru-RU" sz="3200" dirty="0" err="1" smtClean="0"/>
              <a:t>забезпечувати</a:t>
            </a:r>
            <a:r>
              <a:rPr lang="ru-RU" sz="3200" dirty="0" smtClean="0"/>
              <a:t> </a:t>
            </a:r>
            <a:r>
              <a:rPr lang="ru-RU" sz="3200" dirty="0" err="1" smtClean="0"/>
              <a:t>виконання</a:t>
            </a:r>
            <a:r>
              <a:rPr lang="ru-RU" sz="3200" dirty="0" smtClean="0"/>
              <a:t> </a:t>
            </a:r>
            <a:r>
              <a:rPr lang="ru-RU" sz="3200" dirty="0" err="1" smtClean="0"/>
              <a:t>вимог</a:t>
            </a:r>
            <a:r>
              <a:rPr lang="ru-RU" sz="3200" dirty="0" smtClean="0"/>
              <a:t> </a:t>
            </a:r>
            <a:r>
              <a:rPr lang="ru-RU" sz="3200" dirty="0" err="1" smtClean="0"/>
              <a:t>законодавства</a:t>
            </a:r>
            <a:r>
              <a:rPr lang="ru-RU" sz="3200" dirty="0" smtClean="0"/>
              <a:t> про </a:t>
            </a:r>
            <a:r>
              <a:rPr lang="ru-RU" sz="3200" dirty="0" err="1" smtClean="0"/>
              <a:t>безпечність</a:t>
            </a:r>
            <a:r>
              <a:rPr lang="ru-RU" sz="3200" dirty="0" smtClean="0"/>
              <a:t> та </a:t>
            </a:r>
            <a:r>
              <a:rPr lang="ru-RU" sz="3200" dirty="0" err="1" smtClean="0"/>
              <a:t>окремі</a:t>
            </a:r>
            <a:r>
              <a:rPr lang="ru-RU" sz="3200" dirty="0" smtClean="0"/>
              <a:t> </a:t>
            </a:r>
            <a:r>
              <a:rPr lang="ru-RU" sz="3200" dirty="0" err="1" smtClean="0"/>
              <a:t>показники</a:t>
            </a:r>
            <a:r>
              <a:rPr lang="ru-RU" sz="3200" dirty="0" smtClean="0"/>
              <a:t> </a:t>
            </a:r>
            <a:r>
              <a:rPr lang="ru-RU" sz="3200" dirty="0" err="1" smtClean="0"/>
              <a:t>якості</a:t>
            </a:r>
            <a:r>
              <a:rPr lang="ru-RU" sz="3200" dirty="0" smtClean="0"/>
              <a:t> </a:t>
            </a:r>
            <a:r>
              <a:rPr lang="ru-RU" sz="3200" dirty="0" err="1" smtClean="0"/>
              <a:t>харчових</a:t>
            </a:r>
            <a:r>
              <a:rPr lang="ru-RU" sz="3200" dirty="0" smtClean="0"/>
              <a:t> </a:t>
            </a:r>
            <a:r>
              <a:rPr lang="ru-RU" sz="3200" dirty="0" err="1" smtClean="0"/>
              <a:t>продуктів</a:t>
            </a:r>
            <a:r>
              <a:rPr lang="ru-RU" sz="3200" dirty="0" smtClean="0"/>
              <a:t> </a:t>
            </a:r>
            <a:r>
              <a:rPr lang="ru-RU" sz="3200" dirty="0" err="1" smtClean="0"/>
              <a:t>щодо</a:t>
            </a:r>
            <a:r>
              <a:rPr lang="ru-RU" sz="3200" dirty="0" smtClean="0"/>
              <a:t> </a:t>
            </a:r>
            <a:r>
              <a:rPr lang="ru-RU" sz="3200" dirty="0" err="1" smtClean="0"/>
              <a:t>окремих</a:t>
            </a:r>
            <a:r>
              <a:rPr lang="ru-RU" sz="3200" dirty="0" smtClean="0"/>
              <a:t> </a:t>
            </a:r>
            <a:r>
              <a:rPr lang="ru-RU" sz="3200" dirty="0" err="1" smtClean="0"/>
              <a:t>показників</a:t>
            </a:r>
            <a:r>
              <a:rPr lang="ru-RU" sz="3200" dirty="0" smtClean="0"/>
              <a:t> </a:t>
            </a:r>
            <a:r>
              <a:rPr lang="ru-RU" sz="3200" dirty="0" err="1" smtClean="0"/>
              <a:t>якості</a:t>
            </a:r>
            <a:r>
              <a:rPr lang="ru-RU" sz="3200" dirty="0" smtClean="0"/>
              <a:t>;</a:t>
            </a:r>
            <a:endParaRPr lang="ru-RU" sz="32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328592"/>
          </a:xfrm>
        </p:spPr>
        <p:txBody>
          <a:bodyPr>
            <a:noAutofit/>
          </a:bodyPr>
          <a:lstStyle/>
          <a:p>
            <a:pPr algn="ctr"/>
            <a:r>
              <a:rPr lang="ru-RU" sz="3200" b="1" dirty="0" err="1" smtClean="0">
                <a:solidFill>
                  <a:schemeClr val="accent2">
                    <a:lumMod val="60000"/>
                    <a:lumOff val="40000"/>
                  </a:schemeClr>
                </a:solidFill>
              </a:rPr>
              <a:t>Стаття</a:t>
            </a:r>
            <a:r>
              <a:rPr lang="ru-RU" sz="3200" b="1" dirty="0" smtClean="0">
                <a:solidFill>
                  <a:schemeClr val="accent2">
                    <a:lumMod val="60000"/>
                    <a:lumOff val="40000"/>
                  </a:schemeClr>
                </a:solidFill>
              </a:rPr>
              <a:t> 20.</a:t>
            </a:r>
            <a:r>
              <a:rPr lang="ru-RU" sz="3200" dirty="0" smtClean="0">
                <a:solidFill>
                  <a:schemeClr val="accent2">
                    <a:lumMod val="60000"/>
                    <a:lumOff val="40000"/>
                  </a:schemeClr>
                </a:solidFill>
              </a:rPr>
              <a:t> </a:t>
            </a:r>
            <a:r>
              <a:rPr lang="ru-RU" sz="3200" dirty="0" err="1" smtClean="0">
                <a:solidFill>
                  <a:schemeClr val="accent2">
                    <a:lumMod val="60000"/>
                    <a:lumOff val="40000"/>
                  </a:schemeClr>
                </a:solidFill>
              </a:rPr>
              <a:t>Обов’язки</a:t>
            </a:r>
            <a:r>
              <a:rPr lang="ru-RU" sz="3200" dirty="0" smtClean="0">
                <a:solidFill>
                  <a:schemeClr val="accent2">
                    <a:lumMod val="60000"/>
                    <a:lumOff val="40000"/>
                  </a:schemeClr>
                </a:solidFill>
              </a:rPr>
              <a:t> </a:t>
            </a:r>
            <a:r>
              <a:rPr lang="ru-RU" sz="3200" dirty="0" err="1" smtClean="0">
                <a:solidFill>
                  <a:schemeClr val="accent2">
                    <a:lumMod val="60000"/>
                    <a:lumOff val="40000"/>
                  </a:schemeClr>
                </a:solidFill>
              </a:rPr>
              <a:t>операторів</a:t>
            </a:r>
            <a:r>
              <a:rPr lang="ru-RU" sz="3200" dirty="0" smtClean="0">
                <a:solidFill>
                  <a:schemeClr val="accent2">
                    <a:lumMod val="60000"/>
                    <a:lumOff val="40000"/>
                  </a:schemeClr>
                </a:solidFill>
              </a:rPr>
              <a:t> ринку</a:t>
            </a:r>
            <a:r>
              <a:rPr lang="ru-RU" sz="3200" dirty="0" smtClean="0"/>
              <a:t/>
            </a:r>
            <a:br>
              <a:rPr lang="ru-RU" sz="3200" dirty="0" smtClean="0"/>
            </a:br>
            <a:r>
              <a:rPr lang="ru-RU" sz="3200" dirty="0" smtClean="0"/>
              <a:t> 6) </a:t>
            </a:r>
            <a:r>
              <a:rPr lang="ru-RU" sz="3200" dirty="0" err="1" smtClean="0"/>
              <a:t>забезпечувати</a:t>
            </a:r>
            <a:r>
              <a:rPr lang="ru-RU" sz="3200" dirty="0" smtClean="0"/>
              <a:t> </a:t>
            </a:r>
            <a:r>
              <a:rPr lang="ru-RU" sz="3200" dirty="0" err="1" smtClean="0"/>
              <a:t>простежуваність</a:t>
            </a:r>
            <a:r>
              <a:rPr lang="ru-RU" sz="3200" dirty="0" smtClean="0"/>
              <a:t> та </a:t>
            </a:r>
            <a:r>
              <a:rPr lang="ru-RU" sz="3200" dirty="0" err="1" smtClean="0"/>
              <a:t>надавати</a:t>
            </a:r>
            <a:r>
              <a:rPr lang="ru-RU" sz="3200" dirty="0" smtClean="0"/>
              <a:t> </a:t>
            </a:r>
            <a:r>
              <a:rPr lang="ru-RU" sz="3200" dirty="0" err="1" smtClean="0"/>
              <a:t>інформацію</a:t>
            </a:r>
            <a:r>
              <a:rPr lang="ru-RU" sz="3200" dirty="0" smtClean="0"/>
              <a:t>, </a:t>
            </a:r>
            <a:r>
              <a:rPr lang="ru-RU" sz="3200" dirty="0" err="1" smtClean="0"/>
              <a:t>передбачену</a:t>
            </a:r>
            <a:r>
              <a:rPr lang="ru-RU" sz="3200" dirty="0" smtClean="0"/>
              <a:t> </a:t>
            </a:r>
            <a:r>
              <a:rPr lang="ru-RU" sz="3200" u="sng" dirty="0" err="1" smtClean="0">
                <a:hlinkClick r:id="rId3"/>
              </a:rPr>
              <a:t>статтею</a:t>
            </a:r>
            <a:r>
              <a:rPr lang="ru-RU" sz="3200" u="sng" dirty="0" smtClean="0">
                <a:hlinkClick r:id="rId3"/>
              </a:rPr>
              <a:t> 22</a:t>
            </a:r>
            <a:r>
              <a:rPr lang="ru-RU" sz="3200" dirty="0" smtClean="0"/>
              <a:t> </a:t>
            </a:r>
            <a:r>
              <a:rPr lang="ru-RU" sz="3200" dirty="0" err="1" smtClean="0"/>
              <a:t>цього</a:t>
            </a:r>
            <a:r>
              <a:rPr lang="ru-RU" sz="3200" dirty="0" smtClean="0"/>
              <a:t> Закону;</a:t>
            </a:r>
            <a:br>
              <a:rPr lang="ru-RU" sz="3200" dirty="0" smtClean="0"/>
            </a:br>
            <a:r>
              <a:rPr lang="ru-RU" sz="3200" dirty="0" smtClean="0"/>
              <a:t>а </a:t>
            </a:r>
            <a:r>
              <a:rPr lang="ru-RU" sz="3200" dirty="0" err="1" smtClean="0"/>
              <a:t>саме</a:t>
            </a:r>
            <a:r>
              <a:rPr lang="ru-RU" sz="3200" dirty="0" smtClean="0"/>
              <a:t/>
            </a:r>
            <a:br>
              <a:rPr lang="ru-RU" sz="3200" dirty="0" smtClean="0"/>
            </a:br>
            <a:r>
              <a:rPr lang="ru-RU" sz="3200" dirty="0" smtClean="0"/>
              <a:t> </a:t>
            </a:r>
            <a:r>
              <a:rPr lang="ru-RU" sz="2400" dirty="0" err="1" smtClean="0"/>
              <a:t>оператори</a:t>
            </a:r>
            <a:r>
              <a:rPr lang="ru-RU" sz="2400" dirty="0" smtClean="0"/>
              <a:t> ринку </a:t>
            </a:r>
            <a:r>
              <a:rPr lang="ru-RU" sz="2400" dirty="0" err="1" smtClean="0"/>
              <a:t>повинні</a:t>
            </a:r>
            <a:r>
              <a:rPr lang="ru-RU" sz="2400" dirty="0" smtClean="0"/>
              <a:t> </a:t>
            </a:r>
            <a:r>
              <a:rPr lang="ru-RU" sz="2400" dirty="0" err="1" smtClean="0"/>
              <a:t>застосовувати</a:t>
            </a:r>
            <a:r>
              <a:rPr lang="ru-RU" sz="2400" dirty="0" smtClean="0"/>
              <a:t> </a:t>
            </a:r>
            <a:r>
              <a:rPr lang="ru-RU" sz="2400" dirty="0" err="1" smtClean="0"/>
              <a:t>системи</a:t>
            </a:r>
            <a:r>
              <a:rPr lang="ru-RU" sz="2400" dirty="0" smtClean="0"/>
              <a:t> та </a:t>
            </a:r>
            <a:r>
              <a:rPr lang="ru-RU" sz="2400" dirty="0" err="1" smtClean="0"/>
              <a:t>процедури</a:t>
            </a:r>
            <a:r>
              <a:rPr lang="ru-RU" sz="2400" dirty="0" smtClean="0"/>
              <a:t>, </a:t>
            </a:r>
            <a:r>
              <a:rPr lang="ru-RU" sz="2400" dirty="0" err="1" smtClean="0"/>
              <a:t>що</a:t>
            </a:r>
            <a:r>
              <a:rPr lang="ru-RU" sz="2400" dirty="0" smtClean="0"/>
              <a:t> </a:t>
            </a:r>
            <a:r>
              <a:rPr lang="ru-RU" sz="2400" dirty="0" err="1" smtClean="0"/>
              <a:t>забезпечують</a:t>
            </a:r>
            <a:r>
              <a:rPr lang="ru-RU" sz="2400" dirty="0" smtClean="0"/>
              <a:t> </a:t>
            </a:r>
            <a:r>
              <a:rPr lang="ru-RU" sz="2400" dirty="0" err="1" smtClean="0"/>
              <a:t>доступність</a:t>
            </a:r>
            <a:r>
              <a:rPr lang="ru-RU" sz="2400" dirty="0" smtClean="0"/>
              <a:t>  </a:t>
            </a:r>
            <a:r>
              <a:rPr lang="ru-RU" sz="2400" dirty="0" err="1" smtClean="0"/>
              <a:t>інформації</a:t>
            </a:r>
            <a:r>
              <a:rPr lang="ru-RU" sz="2400" dirty="0" smtClean="0"/>
              <a:t> (</a:t>
            </a:r>
            <a:r>
              <a:rPr lang="ru-RU" sz="2400" dirty="0" err="1" smtClean="0"/>
              <a:t>крок</a:t>
            </a:r>
            <a:r>
              <a:rPr lang="ru-RU" sz="2400" dirty="0" smtClean="0"/>
              <a:t> вперед, </a:t>
            </a:r>
            <a:r>
              <a:rPr lang="ru-RU" sz="2400" dirty="0" err="1" smtClean="0"/>
              <a:t>крок</a:t>
            </a:r>
            <a:r>
              <a:rPr lang="ru-RU" sz="2400" dirty="0" smtClean="0"/>
              <a:t> назад) компетентному органу за </a:t>
            </a:r>
            <a:r>
              <a:rPr lang="ru-RU" sz="2400" dirty="0" err="1" smtClean="0"/>
              <a:t>його</a:t>
            </a:r>
            <a:r>
              <a:rPr lang="ru-RU" sz="2400" dirty="0" smtClean="0"/>
              <a:t> </a:t>
            </a:r>
            <a:r>
              <a:rPr lang="ru-RU" sz="2400" dirty="0" err="1" smtClean="0"/>
              <a:t>запитами</a:t>
            </a:r>
            <a:r>
              <a:rPr lang="ru-RU" sz="2400" dirty="0" smtClean="0"/>
              <a:t>. </a:t>
            </a:r>
            <a:r>
              <a:rPr lang="ru-RU" sz="2400" dirty="0" err="1" smtClean="0"/>
              <a:t>Інформація</a:t>
            </a:r>
            <a:r>
              <a:rPr lang="ru-RU" sz="2400" dirty="0" smtClean="0"/>
              <a:t> повинна </a:t>
            </a:r>
            <a:r>
              <a:rPr lang="ru-RU" sz="2400" dirty="0" err="1" smtClean="0"/>
              <a:t>зберігатися</a:t>
            </a:r>
            <a:r>
              <a:rPr lang="ru-RU" sz="2400" dirty="0" smtClean="0"/>
              <a:t> </a:t>
            </a:r>
            <a:r>
              <a:rPr lang="ru-RU" sz="2400" b="1" dirty="0" err="1" smtClean="0"/>
              <a:t>протягом</a:t>
            </a:r>
            <a:r>
              <a:rPr lang="ru-RU" sz="2400" b="1" dirty="0" smtClean="0"/>
              <a:t> шести </a:t>
            </a:r>
            <a:r>
              <a:rPr lang="ru-RU" sz="2400" b="1" dirty="0" err="1" smtClean="0"/>
              <a:t>місяців</a:t>
            </a:r>
            <a:r>
              <a:rPr lang="ru-RU" sz="2400" dirty="0" smtClean="0"/>
              <a:t> </a:t>
            </a:r>
            <a:r>
              <a:rPr lang="ru-RU" sz="2400" dirty="0" err="1" smtClean="0"/>
              <a:t>після</a:t>
            </a:r>
            <a:r>
              <a:rPr lang="ru-RU" sz="2400" dirty="0" smtClean="0"/>
              <a:t> </a:t>
            </a:r>
            <a:r>
              <a:rPr lang="ru-RU" sz="2400" dirty="0" err="1" smtClean="0"/>
              <a:t>закінчення</a:t>
            </a:r>
            <a:r>
              <a:rPr lang="ru-RU" sz="2400" dirty="0" smtClean="0"/>
              <a:t> </a:t>
            </a:r>
            <a:r>
              <a:rPr lang="ru-RU" sz="2400" b="1" dirty="0" err="1" smtClean="0">
                <a:solidFill>
                  <a:srgbClr val="FF0000"/>
                </a:solidFill>
              </a:rPr>
              <a:t>кінцевої</a:t>
            </a:r>
            <a:r>
              <a:rPr lang="ru-RU" sz="2400" b="1" dirty="0" smtClean="0">
                <a:solidFill>
                  <a:srgbClr val="FF0000"/>
                </a:solidFill>
              </a:rPr>
              <a:t> </a:t>
            </a:r>
            <a:r>
              <a:rPr lang="ru-RU" sz="2400" b="1" dirty="0" err="1" smtClean="0">
                <a:solidFill>
                  <a:srgbClr val="FF0000"/>
                </a:solidFill>
              </a:rPr>
              <a:t>дати</a:t>
            </a:r>
            <a:r>
              <a:rPr lang="ru-RU" sz="2400" b="1" dirty="0" smtClean="0">
                <a:solidFill>
                  <a:srgbClr val="FF0000"/>
                </a:solidFill>
              </a:rPr>
              <a:t> продажу </a:t>
            </a:r>
            <a:r>
              <a:rPr lang="ru-RU" sz="2400" dirty="0" err="1" smtClean="0"/>
              <a:t>харчового</a:t>
            </a:r>
            <a:r>
              <a:rPr lang="ru-RU" sz="2400" dirty="0" smtClean="0"/>
              <a:t> продукту, </a:t>
            </a:r>
            <a:r>
              <a:rPr lang="ru-RU" sz="2400" dirty="0" err="1" smtClean="0"/>
              <a:t>нанесеної</a:t>
            </a:r>
            <a:r>
              <a:rPr lang="ru-RU" sz="2400" dirty="0" smtClean="0"/>
              <a:t> на </a:t>
            </a:r>
            <a:r>
              <a:rPr lang="ru-RU" sz="2400" dirty="0" err="1" smtClean="0"/>
              <a:t>маркуванні</a:t>
            </a:r>
            <a:r>
              <a:rPr lang="ru-RU" sz="2400" dirty="0" smtClean="0"/>
              <a:t>.</a:t>
            </a: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328592"/>
          </a:xfrm>
        </p:spPr>
        <p:txBody>
          <a:bodyPr>
            <a:noAutofit/>
          </a:bodyPr>
          <a:lstStyle/>
          <a:p>
            <a:pPr algn="ctr"/>
            <a:r>
              <a:rPr lang="ru-RU" sz="3200" dirty="0" smtClean="0"/>
              <a:t>6) </a:t>
            </a:r>
            <a:r>
              <a:rPr lang="ru-RU" sz="3200" dirty="0" err="1" smtClean="0"/>
              <a:t>порушення</a:t>
            </a:r>
            <a:r>
              <a:rPr lang="ru-RU" sz="3200" dirty="0" smtClean="0"/>
              <a:t> </a:t>
            </a:r>
            <a:r>
              <a:rPr lang="ru-RU" sz="3200" dirty="0" err="1" smtClean="0"/>
              <a:t>вимог</a:t>
            </a:r>
            <a:r>
              <a:rPr lang="ru-RU" sz="3200" dirty="0" smtClean="0"/>
              <a:t> </a:t>
            </a:r>
            <a:r>
              <a:rPr lang="ru-RU" sz="3200" dirty="0" err="1" smtClean="0"/>
              <a:t>щодо</a:t>
            </a:r>
            <a:r>
              <a:rPr lang="ru-RU" sz="3200" dirty="0" smtClean="0"/>
              <a:t> </a:t>
            </a:r>
            <a:r>
              <a:rPr lang="ru-RU" sz="3200" b="1" dirty="0" err="1" smtClean="0">
                <a:solidFill>
                  <a:srgbClr val="FF0000"/>
                </a:solidFill>
              </a:rPr>
              <a:t>забезпечення</a:t>
            </a:r>
            <a:r>
              <a:rPr lang="ru-RU" sz="3200" b="1" dirty="0" smtClean="0">
                <a:solidFill>
                  <a:srgbClr val="FF0000"/>
                </a:solidFill>
              </a:rPr>
              <a:t> </a:t>
            </a:r>
            <a:r>
              <a:rPr lang="ru-RU" sz="3200" b="1" dirty="0" err="1" smtClean="0">
                <a:solidFill>
                  <a:srgbClr val="FF0000"/>
                </a:solidFill>
              </a:rPr>
              <a:t>простежуваності</a:t>
            </a:r>
            <a:r>
              <a:rPr lang="ru-RU" sz="3200" dirty="0" smtClean="0"/>
              <a:t>, </a:t>
            </a:r>
            <a:r>
              <a:rPr lang="ru-RU" sz="3200" dirty="0" err="1" smtClean="0"/>
              <a:t>передбачених</a:t>
            </a:r>
            <a:r>
              <a:rPr lang="ru-RU" sz="3200" dirty="0" smtClean="0"/>
              <a:t> </a:t>
            </a:r>
            <a:r>
              <a:rPr lang="ru-RU" sz="3200" dirty="0" err="1" smtClean="0"/>
              <a:t>законодавством</a:t>
            </a:r>
            <a:r>
              <a:rPr lang="ru-RU" sz="3200" dirty="0" smtClean="0"/>
              <a:t> про </a:t>
            </a:r>
            <a:r>
              <a:rPr lang="ru-RU" sz="3200" dirty="0" err="1" smtClean="0"/>
              <a:t>харчові</a:t>
            </a:r>
            <a:r>
              <a:rPr lang="ru-RU" sz="3200" dirty="0" smtClean="0"/>
              <a:t> </a:t>
            </a:r>
            <a:r>
              <a:rPr lang="ru-RU" sz="3200" dirty="0" err="1" smtClean="0"/>
              <a:t>продукти</a:t>
            </a:r>
            <a:r>
              <a:rPr lang="ru-RU" sz="3200" dirty="0" smtClean="0"/>
              <a:t> та корми, -</a:t>
            </a:r>
            <a:br>
              <a:rPr lang="ru-RU" sz="3200" dirty="0" smtClean="0"/>
            </a:br>
            <a:r>
              <a:rPr lang="ru-RU" sz="3200" dirty="0" err="1" smtClean="0"/>
              <a:t>тягне</a:t>
            </a:r>
            <a:r>
              <a:rPr lang="ru-RU" sz="3200" dirty="0" smtClean="0"/>
              <a:t> за собою </a:t>
            </a:r>
            <a:r>
              <a:rPr lang="ru-RU" sz="3200" dirty="0" err="1" smtClean="0"/>
              <a:t>накладення</a:t>
            </a:r>
            <a:r>
              <a:rPr lang="ru-RU" sz="3200" dirty="0" smtClean="0"/>
              <a:t> штрафу на </a:t>
            </a:r>
            <a:r>
              <a:rPr lang="ru-RU" sz="3200" dirty="0" err="1" smtClean="0"/>
              <a:t>юридичних</a:t>
            </a:r>
            <a:r>
              <a:rPr lang="ru-RU" sz="3200" dirty="0" smtClean="0"/>
              <a:t> </a:t>
            </a:r>
            <a:r>
              <a:rPr lang="ru-RU" sz="3200" dirty="0" err="1" smtClean="0"/>
              <a:t>осіб</a:t>
            </a:r>
            <a:r>
              <a:rPr lang="ru-RU" sz="3200" dirty="0" smtClean="0"/>
              <a:t> у </a:t>
            </a:r>
            <a:r>
              <a:rPr lang="ru-RU" sz="3200" dirty="0" err="1" smtClean="0"/>
              <a:t>розмірі</a:t>
            </a:r>
            <a:r>
              <a:rPr lang="ru-RU" sz="3200" dirty="0" smtClean="0"/>
              <a:t> </a:t>
            </a:r>
            <a:r>
              <a:rPr lang="ru-RU" sz="3200" b="1" dirty="0" smtClean="0">
                <a:solidFill>
                  <a:srgbClr val="FF0000"/>
                </a:solidFill>
              </a:rPr>
              <a:t>восьми </a:t>
            </a:r>
            <a:r>
              <a:rPr lang="ru-RU" sz="3200" b="1" dirty="0" err="1" smtClean="0">
                <a:solidFill>
                  <a:srgbClr val="FF0000"/>
                </a:solidFill>
              </a:rPr>
              <a:t>мінімальних</a:t>
            </a:r>
            <a:r>
              <a:rPr lang="ru-RU" sz="3200" b="1" dirty="0" smtClean="0">
                <a:solidFill>
                  <a:srgbClr val="FF0000"/>
                </a:solidFill>
              </a:rPr>
              <a:t> </a:t>
            </a:r>
            <a:r>
              <a:rPr lang="ru-RU" sz="3200" b="1" dirty="0" err="1" smtClean="0">
                <a:solidFill>
                  <a:srgbClr val="FF0000"/>
                </a:solidFill>
              </a:rPr>
              <a:t>заробітних</a:t>
            </a:r>
            <a:r>
              <a:rPr lang="ru-RU" sz="3200" b="1" dirty="0" smtClean="0">
                <a:solidFill>
                  <a:srgbClr val="FF0000"/>
                </a:solidFill>
              </a:rPr>
              <a:t> плат</a:t>
            </a:r>
            <a:r>
              <a:rPr lang="ru-RU" sz="3200" dirty="0" smtClean="0"/>
              <a:t>, на </a:t>
            </a:r>
            <a:r>
              <a:rPr lang="ru-RU" sz="3200" dirty="0" err="1" smtClean="0"/>
              <a:t>фізичних</a:t>
            </a:r>
            <a:r>
              <a:rPr lang="ru-RU" sz="3200" dirty="0" smtClean="0"/>
              <a:t> </a:t>
            </a:r>
            <a:r>
              <a:rPr lang="ru-RU" sz="3200" dirty="0" err="1" smtClean="0"/>
              <a:t>осіб</a:t>
            </a:r>
            <a:r>
              <a:rPr lang="ru-RU" sz="3200" dirty="0" smtClean="0"/>
              <a:t> - </a:t>
            </a:r>
            <a:r>
              <a:rPr lang="ru-RU" sz="3200" dirty="0" err="1" smtClean="0"/>
              <a:t>підприємців</a:t>
            </a:r>
            <a:r>
              <a:rPr lang="ru-RU" sz="3200" dirty="0" smtClean="0"/>
              <a:t> - у </a:t>
            </a:r>
            <a:r>
              <a:rPr lang="ru-RU" sz="3200" dirty="0" err="1" smtClean="0"/>
              <a:t>розмірі</a:t>
            </a:r>
            <a:r>
              <a:rPr lang="ru-RU" sz="3200" dirty="0" smtClean="0"/>
              <a:t> </a:t>
            </a:r>
            <a:r>
              <a:rPr lang="ru-RU" sz="3200" dirty="0" err="1" smtClean="0"/>
              <a:t>п’яти</a:t>
            </a:r>
            <a:r>
              <a:rPr lang="ru-RU" sz="3200" dirty="0" smtClean="0"/>
              <a:t> </a:t>
            </a:r>
            <a:r>
              <a:rPr lang="ru-RU" sz="3200" dirty="0" err="1" smtClean="0"/>
              <a:t>мінімальних</a:t>
            </a:r>
            <a:r>
              <a:rPr lang="ru-RU" sz="3200" dirty="0" smtClean="0"/>
              <a:t> </a:t>
            </a:r>
            <a:r>
              <a:rPr lang="ru-RU" sz="3200" dirty="0" err="1" smtClean="0"/>
              <a:t>заробітних</a:t>
            </a:r>
            <a:r>
              <a:rPr lang="ru-RU" sz="3200" dirty="0" smtClean="0"/>
              <a:t> плат;</a:t>
            </a:r>
            <a:endParaRPr lang="ru-RU" sz="3200" dirty="0"/>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4032448"/>
          </a:xfrm>
        </p:spPr>
        <p:txBody>
          <a:bodyPr>
            <a:noAutofit/>
          </a:bodyPr>
          <a:lstStyle/>
          <a:p>
            <a:pPr algn="ctr"/>
            <a:r>
              <a:rPr lang="ru-RU" sz="3200" b="1" dirty="0" err="1" smtClean="0">
                <a:solidFill>
                  <a:schemeClr val="accent2">
                    <a:lumMod val="60000"/>
                    <a:lumOff val="40000"/>
                  </a:schemeClr>
                </a:solidFill>
              </a:rPr>
              <a:t>Стаття</a:t>
            </a:r>
            <a:r>
              <a:rPr lang="ru-RU" sz="3200" b="1" dirty="0" smtClean="0">
                <a:solidFill>
                  <a:schemeClr val="accent2">
                    <a:lumMod val="60000"/>
                    <a:lumOff val="40000"/>
                  </a:schemeClr>
                </a:solidFill>
              </a:rPr>
              <a:t> 20.</a:t>
            </a:r>
            <a:r>
              <a:rPr lang="ru-RU" sz="3200" dirty="0" smtClean="0">
                <a:solidFill>
                  <a:schemeClr val="accent2">
                    <a:lumMod val="60000"/>
                    <a:lumOff val="40000"/>
                  </a:schemeClr>
                </a:solidFill>
              </a:rPr>
              <a:t> </a:t>
            </a:r>
            <a:r>
              <a:rPr lang="ru-RU" sz="3200" dirty="0" err="1" smtClean="0">
                <a:solidFill>
                  <a:schemeClr val="accent2">
                    <a:lumMod val="60000"/>
                    <a:lumOff val="40000"/>
                  </a:schemeClr>
                </a:solidFill>
              </a:rPr>
              <a:t>Обов’язки</a:t>
            </a:r>
            <a:r>
              <a:rPr lang="ru-RU" sz="3200" dirty="0" smtClean="0">
                <a:solidFill>
                  <a:schemeClr val="accent2">
                    <a:lumMod val="60000"/>
                    <a:lumOff val="40000"/>
                  </a:schemeClr>
                </a:solidFill>
              </a:rPr>
              <a:t> </a:t>
            </a:r>
            <a:r>
              <a:rPr lang="ru-RU" sz="3200" dirty="0" err="1" smtClean="0">
                <a:solidFill>
                  <a:schemeClr val="accent2">
                    <a:lumMod val="60000"/>
                    <a:lumOff val="40000"/>
                  </a:schemeClr>
                </a:solidFill>
              </a:rPr>
              <a:t>операторів</a:t>
            </a:r>
            <a:r>
              <a:rPr lang="ru-RU" sz="3200" dirty="0" smtClean="0">
                <a:solidFill>
                  <a:schemeClr val="accent2">
                    <a:lumMod val="60000"/>
                    <a:lumOff val="40000"/>
                  </a:schemeClr>
                </a:solidFill>
              </a:rPr>
              <a:t> ринку</a:t>
            </a:r>
            <a:r>
              <a:rPr lang="ru-RU" sz="3200" dirty="0" smtClean="0"/>
              <a:t/>
            </a:r>
            <a:br>
              <a:rPr lang="ru-RU" sz="3200" dirty="0" smtClean="0"/>
            </a:br>
            <a:r>
              <a:rPr lang="ru-RU" sz="3200" dirty="0" smtClean="0"/>
              <a:t> 7) </a:t>
            </a:r>
            <a:r>
              <a:rPr lang="ru-RU" sz="3200" dirty="0" err="1" smtClean="0"/>
              <a:t>вилучати</a:t>
            </a:r>
            <a:r>
              <a:rPr lang="ru-RU" sz="3200" dirty="0" smtClean="0"/>
              <a:t> та/</a:t>
            </a:r>
            <a:r>
              <a:rPr lang="ru-RU" sz="3200" dirty="0" err="1" smtClean="0"/>
              <a:t>або</a:t>
            </a:r>
            <a:r>
              <a:rPr lang="ru-RU" sz="3200" dirty="0" smtClean="0"/>
              <a:t> </a:t>
            </a:r>
            <a:r>
              <a:rPr lang="ru-RU" sz="3200" dirty="0" err="1" smtClean="0"/>
              <a:t>відкликати</a:t>
            </a:r>
            <a:r>
              <a:rPr lang="ru-RU" sz="3200" dirty="0" smtClean="0"/>
              <a:t> у </a:t>
            </a:r>
            <a:r>
              <a:rPr lang="ru-RU" sz="3200" dirty="0" err="1" smtClean="0"/>
              <a:t>встановлених</a:t>
            </a:r>
            <a:r>
              <a:rPr lang="ru-RU" sz="3200" dirty="0" smtClean="0"/>
              <a:t> законом </a:t>
            </a:r>
            <a:r>
              <a:rPr lang="ru-RU" sz="3200" dirty="0" err="1" smtClean="0"/>
              <a:t>випадках</a:t>
            </a:r>
            <a:r>
              <a:rPr lang="ru-RU" sz="3200" dirty="0" smtClean="0"/>
              <a:t> </a:t>
            </a:r>
            <a:r>
              <a:rPr lang="ru-RU" sz="3200" dirty="0" err="1" smtClean="0"/>
              <a:t>харчові</a:t>
            </a:r>
            <a:r>
              <a:rPr lang="ru-RU" sz="3200" dirty="0" smtClean="0"/>
              <a:t> </a:t>
            </a:r>
            <a:r>
              <a:rPr lang="ru-RU" sz="3200" dirty="0" err="1" smtClean="0"/>
              <a:t>продукти</a:t>
            </a:r>
            <a:r>
              <a:rPr lang="ru-RU" sz="3200" dirty="0" smtClean="0"/>
              <a:t>, </a:t>
            </a:r>
            <a:r>
              <a:rPr lang="ru-RU" sz="3200" dirty="0" err="1" smtClean="0"/>
              <a:t>які</a:t>
            </a:r>
            <a:r>
              <a:rPr lang="ru-RU" sz="3200" dirty="0" smtClean="0"/>
              <a:t> </a:t>
            </a:r>
            <a:r>
              <a:rPr lang="ru-RU" sz="3200" dirty="0" err="1" smtClean="0"/>
              <a:t>перебувають</a:t>
            </a:r>
            <a:r>
              <a:rPr lang="ru-RU" sz="3200" dirty="0" smtClean="0"/>
              <a:t> в </a:t>
            </a:r>
            <a:r>
              <a:rPr lang="ru-RU" sz="3200" dirty="0" err="1" smtClean="0"/>
              <a:t>обігу</a:t>
            </a:r>
            <a:r>
              <a:rPr lang="ru-RU" sz="3200" dirty="0" smtClean="0"/>
              <a:t>, </a:t>
            </a:r>
            <a:r>
              <a:rPr lang="ru-RU" sz="3200" dirty="0" err="1" smtClean="0"/>
              <a:t>якщо</a:t>
            </a:r>
            <a:r>
              <a:rPr lang="ru-RU" sz="3200" dirty="0" smtClean="0"/>
              <a:t> </a:t>
            </a:r>
            <a:r>
              <a:rPr lang="ru-RU" sz="3200" dirty="0" err="1" smtClean="0"/>
              <a:t>встановлено</a:t>
            </a:r>
            <a:r>
              <a:rPr lang="ru-RU" sz="3200" dirty="0" smtClean="0"/>
              <a:t>, </a:t>
            </a:r>
            <a:r>
              <a:rPr lang="ru-RU" sz="3200" dirty="0" err="1" smtClean="0"/>
              <a:t>що</a:t>
            </a:r>
            <a:r>
              <a:rPr lang="ru-RU" sz="3200" dirty="0" smtClean="0"/>
              <a:t> </a:t>
            </a:r>
            <a:r>
              <a:rPr lang="ru-RU" sz="3200" dirty="0" err="1" smtClean="0"/>
              <a:t>ці</a:t>
            </a:r>
            <a:r>
              <a:rPr lang="ru-RU" sz="3200" dirty="0" smtClean="0"/>
              <a:t> </a:t>
            </a:r>
            <a:r>
              <a:rPr lang="ru-RU" sz="3200" dirty="0" err="1" smtClean="0"/>
              <a:t>продукти</a:t>
            </a:r>
            <a:r>
              <a:rPr lang="ru-RU" sz="3200" dirty="0" smtClean="0"/>
              <a:t> </a:t>
            </a:r>
            <a:r>
              <a:rPr lang="ru-RU" sz="3200" dirty="0" err="1" smtClean="0"/>
              <a:t>можуть</a:t>
            </a:r>
            <a:r>
              <a:rPr lang="ru-RU" sz="3200" dirty="0" smtClean="0"/>
              <a:t> </a:t>
            </a:r>
            <a:r>
              <a:rPr lang="ru-RU" sz="3200" dirty="0" err="1" smtClean="0"/>
              <a:t>спричинити</a:t>
            </a:r>
            <a:r>
              <a:rPr lang="ru-RU" sz="3200" dirty="0" smtClean="0"/>
              <a:t> </a:t>
            </a:r>
            <a:r>
              <a:rPr lang="ru-RU" sz="3200" dirty="0" err="1" smtClean="0"/>
              <a:t>шкідливий</a:t>
            </a:r>
            <a:r>
              <a:rPr lang="ru-RU" sz="3200" dirty="0" smtClean="0"/>
              <a:t> </a:t>
            </a:r>
            <a:r>
              <a:rPr lang="ru-RU" sz="3200" dirty="0" err="1" smtClean="0"/>
              <a:t>вплив</a:t>
            </a:r>
            <a:r>
              <a:rPr lang="ru-RU" sz="3200" dirty="0" smtClean="0"/>
              <a:t> для </a:t>
            </a:r>
            <a:r>
              <a:rPr lang="ru-RU" sz="3200" dirty="0" err="1" smtClean="0"/>
              <a:t>здоров’я</a:t>
            </a:r>
            <a:r>
              <a:rPr lang="ru-RU" sz="3200" dirty="0" smtClean="0"/>
              <a:t> </a:t>
            </a:r>
            <a:r>
              <a:rPr lang="ru-RU" sz="3200" dirty="0" err="1" smtClean="0"/>
              <a:t>людини</a:t>
            </a:r>
            <a:r>
              <a:rPr lang="ru-RU" sz="3200" dirty="0" smtClean="0"/>
              <a:t>;</a:t>
            </a:r>
            <a:endParaRPr lang="ru-RU" sz="2400" dirty="0">
              <a:solidFill>
                <a:schemeClr val="accent3">
                  <a:lumMod val="60000"/>
                  <a:lumOff val="40000"/>
                </a:schemeClr>
              </a:solidFill>
            </a:endParaRPr>
          </a:p>
        </p:txBody>
      </p:sp>
      <p:sp>
        <p:nvSpPr>
          <p:cNvPr id="3" name="Подзаголовок 2"/>
          <p:cNvSpPr>
            <a:spLocks noGrp="1"/>
          </p:cNvSpPr>
          <p:nvPr>
            <p:ph type="subTitle" idx="1"/>
          </p:nvPr>
        </p:nvSpPr>
        <p:spPr>
          <a:xfrm>
            <a:off x="755576" y="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771/97-ВР</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4752528"/>
          </a:xfrm>
        </p:spPr>
        <p:txBody>
          <a:bodyPr>
            <a:noAutofit/>
          </a:bodyPr>
          <a:lstStyle/>
          <a:p>
            <a:pPr algn="ctr"/>
            <a:r>
              <a:rPr lang="ru-RU" sz="4800" dirty="0" smtClean="0"/>
              <a:t>Про </a:t>
            </a:r>
            <a:r>
              <a:rPr lang="ru-RU" sz="4800" dirty="0" err="1" smtClean="0"/>
              <a:t>інформацію</a:t>
            </a:r>
            <a:r>
              <a:rPr lang="ru-RU" sz="4800" dirty="0" smtClean="0"/>
              <a:t> для </a:t>
            </a:r>
            <a:r>
              <a:rPr lang="ru-RU" sz="4800" dirty="0" err="1" smtClean="0"/>
              <a:t>споживачів</a:t>
            </a:r>
            <a:r>
              <a:rPr lang="ru-RU" sz="4800" dirty="0" smtClean="0"/>
              <a:t> </a:t>
            </a:r>
            <a:r>
              <a:rPr lang="ru-RU" sz="4800" dirty="0" err="1" smtClean="0"/>
              <a:t>щодо</a:t>
            </a:r>
            <a:r>
              <a:rPr lang="ru-RU" sz="4800" dirty="0" smtClean="0"/>
              <a:t> </a:t>
            </a:r>
            <a:r>
              <a:rPr lang="ru-RU" sz="4800" dirty="0" err="1" smtClean="0"/>
              <a:t>харчових</a:t>
            </a:r>
            <a:r>
              <a:rPr lang="ru-RU" sz="4800" dirty="0" smtClean="0"/>
              <a:t> </a:t>
            </a:r>
            <a:r>
              <a:rPr lang="ru-RU" sz="4800" dirty="0" err="1" smtClean="0"/>
              <a:t>продуктів</a:t>
            </a:r>
            <a:r>
              <a:rPr lang="ru-RU" sz="4800" dirty="0" smtClean="0"/>
              <a:t/>
            </a:r>
            <a:br>
              <a:rPr lang="ru-RU" sz="4800" dirty="0" smtClean="0"/>
            </a:br>
            <a:r>
              <a:rPr lang="ru-RU" sz="4800" b="1" dirty="0" smtClean="0"/>
              <a:t> </a:t>
            </a:r>
            <a:r>
              <a:rPr lang="ru-RU" sz="3200" b="1" dirty="0" smtClean="0">
                <a:solidFill>
                  <a:srgbClr val="FF0000"/>
                </a:solidFill>
              </a:rPr>
              <a:t>2639-VIII</a:t>
            </a:r>
            <a:br>
              <a:rPr lang="ru-RU" sz="3200" b="1" dirty="0" smtClean="0">
                <a:solidFill>
                  <a:srgbClr val="FF0000"/>
                </a:solidFill>
              </a:rPr>
            </a:br>
            <a:r>
              <a:rPr lang="ru-RU" sz="3200" dirty="0" smtClean="0">
                <a:solidFill>
                  <a:srgbClr val="FF0000"/>
                </a:solidFill>
              </a:rPr>
              <a:t> </a:t>
            </a:r>
            <a:r>
              <a:rPr lang="ru-RU" sz="3200" dirty="0" err="1" smtClean="0">
                <a:solidFill>
                  <a:srgbClr val="FF0000"/>
                </a:solidFill>
              </a:rPr>
              <a:t>від</a:t>
            </a:r>
            <a:r>
              <a:rPr lang="ru-RU" sz="3200" dirty="0" smtClean="0">
                <a:solidFill>
                  <a:srgbClr val="FF0000"/>
                </a:solidFill>
              </a:rPr>
              <a:t> </a:t>
            </a:r>
            <a:r>
              <a:rPr lang="ru-RU" sz="3200" b="1" dirty="0" smtClean="0">
                <a:solidFill>
                  <a:srgbClr val="FF0000"/>
                </a:solidFill>
              </a:rPr>
              <a:t>06.12.2018</a:t>
            </a:r>
            <a:br>
              <a:rPr lang="ru-RU" sz="3200" b="1" dirty="0" smtClean="0">
                <a:solidFill>
                  <a:srgbClr val="FF0000"/>
                </a:solidFill>
              </a:rPr>
            </a:br>
            <a:r>
              <a:rPr lang="ru-RU" sz="3200" b="1" dirty="0" smtClean="0"/>
              <a:t> </a:t>
            </a:r>
            <a:r>
              <a:rPr lang="ru-RU" sz="3200" b="1" dirty="0" err="1" smtClean="0"/>
              <a:t>Введення</a:t>
            </a:r>
            <a:r>
              <a:rPr lang="ru-RU" sz="3200" b="1" dirty="0" smtClean="0"/>
              <a:t> в </a:t>
            </a:r>
            <a:r>
              <a:rPr lang="ru-RU" sz="3200" b="1" dirty="0" err="1" smtClean="0"/>
              <a:t>дію</a:t>
            </a:r>
            <a:r>
              <a:rPr lang="ru-RU" sz="3200" dirty="0" smtClean="0"/>
              <a:t>, </a:t>
            </a:r>
            <a:r>
              <a:rPr lang="ru-RU" sz="3200" dirty="0" err="1" smtClean="0"/>
              <a:t>відбудеться</a:t>
            </a:r>
            <a:r>
              <a:rPr lang="ru-RU" sz="3200" dirty="0" smtClean="0"/>
              <a:t> </a:t>
            </a:r>
            <a:r>
              <a:rPr lang="ru-RU" sz="3200" b="1" u="sng" dirty="0" smtClean="0">
                <a:solidFill>
                  <a:srgbClr val="FF0000"/>
                </a:solidFill>
              </a:rPr>
              <a:t>06.08.2019</a:t>
            </a:r>
            <a:endParaRPr lang="ru-RU" sz="3200" b="1" u="sng" dirty="0">
              <a:solidFill>
                <a:srgbClr val="FF0000"/>
              </a:solidFill>
            </a:endParaRPr>
          </a:p>
        </p:txBody>
      </p:sp>
      <p:sp>
        <p:nvSpPr>
          <p:cNvPr id="3" name="Подзаголовок 2"/>
          <p:cNvSpPr>
            <a:spLocks noGrp="1"/>
          </p:cNvSpPr>
          <p:nvPr>
            <p:ph type="subTitle" idx="1"/>
          </p:nvPr>
        </p:nvSpPr>
        <p:spPr>
          <a:xfrm>
            <a:off x="755576" y="18864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2639-VIII</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4032448"/>
          </a:xfrm>
        </p:spPr>
        <p:txBody>
          <a:bodyPr>
            <a:noAutofit/>
          </a:bodyPr>
          <a:lstStyle/>
          <a:p>
            <a:pPr algn="ctr"/>
            <a:r>
              <a:rPr lang="ru-RU" sz="3600" b="1" dirty="0" smtClean="0"/>
              <a:t>Цей Закон </a:t>
            </a:r>
            <a:r>
              <a:rPr lang="ru-RU" sz="3600" b="1" dirty="0" err="1" smtClean="0"/>
              <a:t>встановлює</a:t>
            </a:r>
            <a:r>
              <a:rPr lang="ru-RU" sz="3600" b="1" dirty="0" smtClean="0"/>
              <a:t> </a:t>
            </a:r>
            <a:r>
              <a:rPr lang="ru-RU" sz="3600" b="1" dirty="0" err="1" smtClean="0"/>
              <a:t>правові</a:t>
            </a:r>
            <a:r>
              <a:rPr lang="ru-RU" sz="3600" b="1" dirty="0" smtClean="0"/>
              <a:t> та </a:t>
            </a:r>
            <a:r>
              <a:rPr lang="ru-RU" sz="3600" b="1" dirty="0" err="1" smtClean="0"/>
              <a:t>організаційні</a:t>
            </a:r>
            <a:r>
              <a:rPr lang="ru-RU" sz="3600" b="1" dirty="0" smtClean="0"/>
              <a:t> засади </a:t>
            </a:r>
            <a:r>
              <a:rPr lang="ru-RU" sz="3600" b="1" dirty="0" err="1" smtClean="0"/>
              <a:t>надання</a:t>
            </a:r>
            <a:r>
              <a:rPr lang="ru-RU" sz="3600" b="1" dirty="0" smtClean="0"/>
              <a:t> </a:t>
            </a:r>
            <a:r>
              <a:rPr lang="ru-RU" sz="3600" b="1" dirty="0" err="1" smtClean="0"/>
              <a:t>споживачам</a:t>
            </a:r>
            <a:r>
              <a:rPr lang="ru-RU" sz="3600" b="1" dirty="0" smtClean="0"/>
              <a:t> </a:t>
            </a:r>
            <a:r>
              <a:rPr lang="ru-RU" sz="3600" b="1" dirty="0" err="1" smtClean="0"/>
              <a:t>інформації</a:t>
            </a:r>
            <a:r>
              <a:rPr lang="ru-RU" sz="3600" b="1" dirty="0" smtClean="0"/>
              <a:t> про </a:t>
            </a:r>
            <a:r>
              <a:rPr lang="ru-RU" sz="3600" b="1" dirty="0" err="1" smtClean="0"/>
              <a:t>харчові</a:t>
            </a:r>
            <a:r>
              <a:rPr lang="ru-RU" sz="3600" b="1" dirty="0" smtClean="0"/>
              <a:t> </a:t>
            </a:r>
            <a:r>
              <a:rPr lang="ru-RU" sz="3600" b="1" dirty="0" err="1" smtClean="0"/>
              <a:t>продукти</a:t>
            </a:r>
            <a:r>
              <a:rPr lang="ru-RU" sz="3600" b="1" dirty="0" smtClean="0"/>
              <a:t> </a:t>
            </a:r>
            <a:r>
              <a:rPr lang="ru-RU" sz="3600" b="1" dirty="0" err="1" smtClean="0"/>
              <a:t>з</a:t>
            </a:r>
            <a:r>
              <a:rPr lang="ru-RU" sz="3600" b="1" dirty="0" smtClean="0"/>
              <a:t> метою </a:t>
            </a:r>
            <a:r>
              <a:rPr lang="ru-RU" sz="3600" b="1" dirty="0" err="1" smtClean="0"/>
              <a:t>забезпечення</a:t>
            </a:r>
            <a:r>
              <a:rPr lang="ru-RU" sz="3600" b="1" dirty="0" smtClean="0"/>
              <a:t> </a:t>
            </a:r>
            <a:r>
              <a:rPr lang="ru-RU" sz="3600" b="1" dirty="0" err="1" smtClean="0"/>
              <a:t>високого</a:t>
            </a:r>
            <a:r>
              <a:rPr lang="ru-RU" sz="3600" b="1" dirty="0" smtClean="0"/>
              <a:t> </a:t>
            </a:r>
            <a:r>
              <a:rPr lang="ru-RU" sz="3600" b="1" dirty="0" err="1" smtClean="0"/>
              <a:t>рівня</a:t>
            </a:r>
            <a:r>
              <a:rPr lang="ru-RU" sz="3600" b="1" dirty="0" smtClean="0"/>
              <a:t> </a:t>
            </a:r>
            <a:r>
              <a:rPr lang="ru-RU" sz="3600" b="1" dirty="0" err="1" smtClean="0"/>
              <a:t>захисту</a:t>
            </a:r>
            <a:r>
              <a:rPr lang="ru-RU" sz="3600" b="1" dirty="0" smtClean="0"/>
              <a:t> </a:t>
            </a:r>
            <a:r>
              <a:rPr lang="ru-RU" sz="3600" b="1" dirty="0" err="1" smtClean="0"/>
              <a:t>здоров’я</a:t>
            </a:r>
            <a:r>
              <a:rPr lang="ru-RU" sz="3600" b="1" dirty="0" smtClean="0"/>
              <a:t> </a:t>
            </a:r>
            <a:r>
              <a:rPr lang="ru-RU" sz="3600" b="1" dirty="0" err="1" smtClean="0"/>
              <a:t>громадян</a:t>
            </a:r>
            <a:r>
              <a:rPr lang="ru-RU" sz="3600" b="1" dirty="0" smtClean="0"/>
              <a:t> </a:t>
            </a:r>
            <a:r>
              <a:rPr lang="ru-RU" sz="3600" b="1" dirty="0" err="1" smtClean="0"/>
              <a:t>і</a:t>
            </a:r>
            <a:r>
              <a:rPr lang="ru-RU" sz="3600" b="1" dirty="0" smtClean="0"/>
              <a:t> </a:t>
            </a:r>
            <a:r>
              <a:rPr lang="ru-RU" sz="3600" b="1" dirty="0" err="1" smtClean="0"/>
              <a:t>задоволення</a:t>
            </a:r>
            <a:r>
              <a:rPr lang="ru-RU" sz="3600" b="1" dirty="0" smtClean="0"/>
              <a:t> </a:t>
            </a:r>
            <a:r>
              <a:rPr lang="ru-RU" sz="3600" b="1" dirty="0" err="1" smtClean="0"/>
              <a:t>їхніх</a:t>
            </a:r>
            <a:r>
              <a:rPr lang="ru-RU" sz="3600" b="1" dirty="0" smtClean="0"/>
              <a:t> </a:t>
            </a:r>
            <a:r>
              <a:rPr lang="ru-RU" sz="3600" b="1" dirty="0" err="1" smtClean="0"/>
              <a:t>соціальних</a:t>
            </a:r>
            <a:r>
              <a:rPr lang="ru-RU" sz="3600" b="1" dirty="0" smtClean="0"/>
              <a:t> та </a:t>
            </a:r>
            <a:r>
              <a:rPr lang="ru-RU" sz="3600" b="1" dirty="0" err="1" smtClean="0"/>
              <a:t>економічних</a:t>
            </a:r>
            <a:r>
              <a:rPr lang="ru-RU" sz="3600" b="1" dirty="0" smtClean="0"/>
              <a:t> </a:t>
            </a:r>
            <a:r>
              <a:rPr lang="ru-RU" sz="3600" b="1" dirty="0" err="1" smtClean="0"/>
              <a:t>інтересів</a:t>
            </a:r>
            <a:r>
              <a:rPr lang="ru-RU" sz="3600" b="1" dirty="0" smtClean="0"/>
              <a:t>.</a:t>
            </a:r>
            <a:endParaRPr lang="ru-RU" sz="3600" b="1" dirty="0">
              <a:solidFill>
                <a:srgbClr val="FF0000"/>
              </a:solidFill>
            </a:endParaRPr>
          </a:p>
        </p:txBody>
      </p:sp>
      <p:sp>
        <p:nvSpPr>
          <p:cNvPr id="3" name="Подзаголовок 2"/>
          <p:cNvSpPr>
            <a:spLocks noGrp="1"/>
          </p:cNvSpPr>
          <p:nvPr>
            <p:ph type="subTitle" idx="1"/>
          </p:nvPr>
        </p:nvSpPr>
        <p:spPr>
          <a:xfrm>
            <a:off x="755576" y="18864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2639-VIII</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256584"/>
          </a:xfrm>
        </p:spPr>
        <p:txBody>
          <a:bodyPr>
            <a:noAutofit/>
          </a:bodyPr>
          <a:lstStyle/>
          <a:p>
            <a:r>
              <a:rPr lang="ru-RU" sz="3200" b="1" dirty="0" err="1" smtClean="0"/>
              <a:t>Стаття</a:t>
            </a:r>
            <a:r>
              <a:rPr lang="ru-RU" sz="3200" b="1" dirty="0" smtClean="0"/>
              <a:t> 2. </a:t>
            </a:r>
            <a:r>
              <a:rPr lang="ru-RU" sz="3200" dirty="0" smtClean="0"/>
              <a:t>Сфера </a:t>
            </a:r>
            <a:r>
              <a:rPr lang="ru-RU" sz="3200" dirty="0" err="1" smtClean="0"/>
              <a:t>дії</a:t>
            </a:r>
            <a:r>
              <a:rPr lang="ru-RU" sz="3200" dirty="0" smtClean="0"/>
              <a:t> </a:t>
            </a:r>
            <a:r>
              <a:rPr lang="ru-RU" sz="3200" dirty="0" err="1" smtClean="0"/>
              <a:t>цього</a:t>
            </a:r>
            <a:r>
              <a:rPr lang="ru-RU" sz="3200" dirty="0" smtClean="0"/>
              <a:t> Закону</a:t>
            </a:r>
            <a:br>
              <a:rPr lang="ru-RU" sz="3200" dirty="0" smtClean="0"/>
            </a:br>
            <a:r>
              <a:rPr lang="ru-RU" sz="3200" dirty="0" smtClean="0"/>
              <a:t/>
            </a:r>
            <a:br>
              <a:rPr lang="ru-RU" sz="3200" dirty="0" smtClean="0"/>
            </a:br>
            <a:r>
              <a:rPr lang="ru-RU" sz="3200" b="1" u="sng" dirty="0" smtClean="0"/>
              <a:t>2. </a:t>
            </a:r>
            <a:r>
              <a:rPr lang="ru-RU" sz="3200" b="1" u="sng" dirty="0" err="1" smtClean="0"/>
              <a:t>Дія</a:t>
            </a:r>
            <a:r>
              <a:rPr lang="ru-RU" sz="3200" b="1" u="sng" dirty="0" smtClean="0"/>
              <a:t> </a:t>
            </a:r>
            <a:r>
              <a:rPr lang="ru-RU" sz="3200" b="1" u="sng" dirty="0" err="1" smtClean="0"/>
              <a:t>цього</a:t>
            </a:r>
            <a:r>
              <a:rPr lang="ru-RU" sz="3200" b="1" u="sng" dirty="0" smtClean="0"/>
              <a:t> Закону </a:t>
            </a:r>
            <a:r>
              <a:rPr lang="ru-RU" sz="3200" b="1" u="sng" dirty="0" err="1" smtClean="0"/>
              <a:t>поширюється</a:t>
            </a:r>
            <a:r>
              <a:rPr lang="ru-RU" sz="3200" b="1" u="sng" dirty="0" smtClean="0"/>
              <a:t> на:</a:t>
            </a:r>
            <a:r>
              <a:rPr lang="ru-RU" sz="3200" dirty="0" smtClean="0"/>
              <a:t/>
            </a:r>
            <a:br>
              <a:rPr lang="ru-RU" sz="3200" dirty="0" smtClean="0"/>
            </a:br>
            <a:r>
              <a:rPr lang="ru-RU" sz="3200" dirty="0" smtClean="0"/>
              <a:t/>
            </a:r>
            <a:br>
              <a:rPr lang="ru-RU" sz="3200" dirty="0" smtClean="0"/>
            </a:br>
            <a:r>
              <a:rPr lang="ru-RU" sz="3200" dirty="0" smtClean="0"/>
              <a:t>б) </a:t>
            </a:r>
            <a:r>
              <a:rPr lang="ru-RU" sz="3200" dirty="0" err="1" smtClean="0"/>
              <a:t>харчові</a:t>
            </a:r>
            <a:r>
              <a:rPr lang="ru-RU" sz="3200" dirty="0" smtClean="0"/>
              <a:t> </a:t>
            </a:r>
            <a:r>
              <a:rPr lang="ru-RU" sz="3200" dirty="0" err="1" smtClean="0"/>
              <a:t>продукти</a:t>
            </a:r>
            <a:r>
              <a:rPr lang="ru-RU" sz="3200" dirty="0" smtClean="0"/>
              <a:t>, </a:t>
            </a:r>
            <a:r>
              <a:rPr lang="ru-RU" sz="3200" dirty="0" err="1" smtClean="0"/>
              <a:t>призначені</a:t>
            </a:r>
            <a:r>
              <a:rPr lang="ru-RU" sz="3200" dirty="0" smtClean="0"/>
              <a:t> для </a:t>
            </a:r>
            <a:r>
              <a:rPr lang="ru-RU" sz="3200" dirty="0" err="1" smtClean="0"/>
              <a:t>кінцевого</a:t>
            </a:r>
            <a:r>
              <a:rPr lang="ru-RU" sz="3200" dirty="0" smtClean="0"/>
              <a:t> </a:t>
            </a:r>
            <a:r>
              <a:rPr lang="ru-RU" sz="3200" dirty="0" err="1" smtClean="0"/>
              <a:t>споживача</a:t>
            </a:r>
            <a:r>
              <a:rPr lang="ru-RU" sz="3200" dirty="0" smtClean="0"/>
              <a:t>, </a:t>
            </a:r>
            <a:r>
              <a:rPr lang="ru-RU" sz="3200" dirty="0" err="1" smtClean="0"/>
              <a:t>включно</a:t>
            </a:r>
            <a:r>
              <a:rPr lang="ru-RU" sz="3200" dirty="0" smtClean="0"/>
              <a:t> </a:t>
            </a:r>
            <a:r>
              <a:rPr lang="ru-RU" sz="3200" dirty="0" err="1" smtClean="0"/>
              <a:t>з</a:t>
            </a:r>
            <a:r>
              <a:rPr lang="ru-RU" sz="3200" dirty="0" smtClean="0"/>
              <a:t> </a:t>
            </a:r>
            <a:r>
              <a:rPr lang="ru-RU" sz="3200" dirty="0" err="1" smtClean="0"/>
              <a:t>харчовими</a:t>
            </a:r>
            <a:r>
              <a:rPr lang="ru-RU" sz="3200" dirty="0" smtClean="0"/>
              <a:t> продуктами, </a:t>
            </a:r>
            <a:r>
              <a:rPr lang="ru-RU" sz="3200" b="1" dirty="0" err="1" smtClean="0">
                <a:solidFill>
                  <a:srgbClr val="FF0000"/>
                </a:solidFill>
              </a:rPr>
              <a:t>що</a:t>
            </a:r>
            <a:r>
              <a:rPr lang="ru-RU" sz="3200" b="1" dirty="0" smtClean="0">
                <a:solidFill>
                  <a:srgbClr val="FF0000"/>
                </a:solidFill>
              </a:rPr>
              <a:t> </a:t>
            </a:r>
            <a:r>
              <a:rPr lang="ru-RU" sz="3200" b="1" dirty="0" err="1" smtClean="0">
                <a:solidFill>
                  <a:srgbClr val="FF0000"/>
                </a:solidFill>
              </a:rPr>
              <a:t>реалізуються</a:t>
            </a:r>
            <a:r>
              <a:rPr lang="ru-RU" sz="3200" b="1" dirty="0" smtClean="0">
                <a:solidFill>
                  <a:srgbClr val="FF0000"/>
                </a:solidFill>
              </a:rPr>
              <a:t> у </a:t>
            </a:r>
            <a:r>
              <a:rPr lang="ru-RU" sz="3200" b="1" dirty="0" err="1" smtClean="0">
                <a:solidFill>
                  <a:srgbClr val="FF0000"/>
                </a:solidFill>
              </a:rPr>
              <a:t>сфері</a:t>
            </a:r>
            <a:r>
              <a:rPr lang="ru-RU" sz="3200" b="1" dirty="0" smtClean="0">
                <a:solidFill>
                  <a:srgbClr val="FF0000"/>
                </a:solidFill>
              </a:rPr>
              <a:t> </a:t>
            </a:r>
            <a:r>
              <a:rPr lang="ru-RU" sz="3200" b="1" dirty="0" err="1" smtClean="0">
                <a:solidFill>
                  <a:srgbClr val="FF0000"/>
                </a:solidFill>
              </a:rPr>
              <a:t>громадського</a:t>
            </a:r>
            <a:r>
              <a:rPr lang="ru-RU" sz="3200" b="1" dirty="0" smtClean="0">
                <a:solidFill>
                  <a:srgbClr val="FF0000"/>
                </a:solidFill>
              </a:rPr>
              <a:t> </a:t>
            </a:r>
            <a:r>
              <a:rPr lang="ru-RU" sz="3200" b="1" dirty="0" err="1" smtClean="0">
                <a:solidFill>
                  <a:srgbClr val="FF0000"/>
                </a:solidFill>
              </a:rPr>
              <a:t>харчування</a:t>
            </a:r>
            <a:r>
              <a:rPr lang="ru-RU" sz="3200" dirty="0" smtClean="0"/>
              <a:t>, та </a:t>
            </a:r>
            <a:r>
              <a:rPr lang="ru-RU" sz="3200" dirty="0" err="1" smtClean="0"/>
              <a:t>харчовими</a:t>
            </a:r>
            <a:r>
              <a:rPr lang="ru-RU" sz="3200" dirty="0" smtClean="0"/>
              <a:t> продуктами, </a:t>
            </a:r>
            <a:r>
              <a:rPr lang="ru-RU" sz="3200" dirty="0" err="1" smtClean="0"/>
              <a:t>що</a:t>
            </a:r>
            <a:r>
              <a:rPr lang="ru-RU" sz="3200" dirty="0" smtClean="0"/>
              <a:t> </a:t>
            </a:r>
            <a:r>
              <a:rPr lang="ru-RU" sz="3200" b="1" dirty="0" err="1" smtClean="0">
                <a:solidFill>
                  <a:srgbClr val="FF0000"/>
                </a:solidFill>
              </a:rPr>
              <a:t>постачаються</a:t>
            </a:r>
            <a:r>
              <a:rPr lang="ru-RU" sz="3200" b="1" dirty="0" smtClean="0">
                <a:solidFill>
                  <a:srgbClr val="FF0000"/>
                </a:solidFill>
              </a:rPr>
              <a:t> </a:t>
            </a:r>
            <a:r>
              <a:rPr lang="ru-RU" sz="3200" b="1" dirty="0" err="1" smtClean="0">
                <a:solidFill>
                  <a:srgbClr val="FF0000"/>
                </a:solidFill>
              </a:rPr>
              <a:t>системі</a:t>
            </a:r>
            <a:r>
              <a:rPr lang="ru-RU" sz="3200" b="1" dirty="0" smtClean="0">
                <a:solidFill>
                  <a:srgbClr val="FF0000"/>
                </a:solidFill>
              </a:rPr>
              <a:t> </a:t>
            </a:r>
            <a:r>
              <a:rPr lang="ru-RU" sz="3200" b="1" dirty="0" err="1" smtClean="0">
                <a:solidFill>
                  <a:srgbClr val="FF0000"/>
                </a:solidFill>
              </a:rPr>
              <a:t>громадського</a:t>
            </a:r>
            <a:r>
              <a:rPr lang="ru-RU" sz="3200" b="1" dirty="0" smtClean="0">
                <a:solidFill>
                  <a:srgbClr val="FF0000"/>
                </a:solidFill>
              </a:rPr>
              <a:t> </a:t>
            </a:r>
            <a:r>
              <a:rPr lang="ru-RU" sz="3200" b="1" dirty="0" err="1" smtClean="0">
                <a:solidFill>
                  <a:srgbClr val="FF0000"/>
                </a:solidFill>
              </a:rPr>
              <a:t>харчування</a:t>
            </a:r>
            <a:r>
              <a:rPr lang="ru-RU" sz="3200" dirty="0" smtClean="0"/>
              <a:t>.</a:t>
            </a:r>
            <a:endParaRPr lang="ru-RU" sz="3200" dirty="0"/>
          </a:p>
        </p:txBody>
      </p:sp>
      <p:sp>
        <p:nvSpPr>
          <p:cNvPr id="3" name="Подзаголовок 2"/>
          <p:cNvSpPr>
            <a:spLocks noGrp="1"/>
          </p:cNvSpPr>
          <p:nvPr>
            <p:ph type="subTitle" idx="1"/>
          </p:nvPr>
        </p:nvSpPr>
        <p:spPr>
          <a:xfrm>
            <a:off x="755576" y="18864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2639-VIII</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4032448"/>
          </a:xfrm>
        </p:spPr>
        <p:txBody>
          <a:bodyPr>
            <a:noAutofit/>
          </a:bodyPr>
          <a:lstStyle/>
          <a:p>
            <a:pPr algn="ctr"/>
            <a:r>
              <a:rPr lang="ru-RU" sz="3600" b="1" dirty="0" smtClean="0"/>
              <a:t>Цей Закон вносить </a:t>
            </a:r>
            <a:r>
              <a:rPr lang="ru-RU" sz="3600" b="1" dirty="0" err="1" smtClean="0"/>
              <a:t>зміни</a:t>
            </a:r>
            <a:r>
              <a:rPr lang="ru-RU" sz="3600" b="1" dirty="0" smtClean="0"/>
              <a:t> в </a:t>
            </a:r>
            <a:r>
              <a:rPr lang="ru-RU" sz="3600" u="sng" dirty="0" smtClean="0">
                <a:hlinkClick r:id="rId3"/>
              </a:rPr>
              <a:t>Закон </a:t>
            </a:r>
            <a:r>
              <a:rPr lang="ru-RU" sz="3600" u="sng" dirty="0" err="1" smtClean="0">
                <a:hlinkClick r:id="rId3"/>
              </a:rPr>
              <a:t>України</a:t>
            </a:r>
            <a:r>
              <a:rPr lang="ru-RU" sz="3600" dirty="0" smtClean="0"/>
              <a:t>  «Про </a:t>
            </a:r>
            <a:r>
              <a:rPr lang="ru-RU" sz="3600" dirty="0" err="1" smtClean="0"/>
              <a:t>основні</a:t>
            </a:r>
            <a:r>
              <a:rPr lang="ru-RU" sz="3600" dirty="0" smtClean="0"/>
              <a:t> </a:t>
            </a:r>
            <a:r>
              <a:rPr lang="ru-RU" sz="3600" dirty="0" err="1" smtClean="0"/>
              <a:t>принципи</a:t>
            </a:r>
            <a:r>
              <a:rPr lang="ru-RU" sz="3600" dirty="0" smtClean="0"/>
              <a:t> та </a:t>
            </a:r>
            <a:r>
              <a:rPr lang="ru-RU" sz="3600" dirty="0" err="1" smtClean="0"/>
              <a:t>вимоги</a:t>
            </a:r>
            <a:r>
              <a:rPr lang="ru-RU" sz="3600" dirty="0" smtClean="0"/>
              <a:t> до </a:t>
            </a:r>
            <a:r>
              <a:rPr lang="ru-RU" sz="3600" dirty="0" err="1" smtClean="0"/>
              <a:t>безпечності</a:t>
            </a:r>
            <a:r>
              <a:rPr lang="ru-RU" sz="3600" dirty="0" smtClean="0"/>
              <a:t> та </a:t>
            </a:r>
            <a:r>
              <a:rPr lang="ru-RU" sz="3600" dirty="0" err="1" smtClean="0"/>
              <a:t>якості</a:t>
            </a:r>
            <a:r>
              <a:rPr lang="ru-RU" sz="3600" dirty="0" smtClean="0"/>
              <a:t> </a:t>
            </a:r>
            <a:r>
              <a:rPr lang="ru-RU" sz="3600" dirty="0" err="1" smtClean="0"/>
              <a:t>харчових</a:t>
            </a:r>
            <a:r>
              <a:rPr lang="ru-RU" sz="3600" dirty="0" smtClean="0"/>
              <a:t> </a:t>
            </a:r>
            <a:r>
              <a:rPr lang="ru-RU" sz="3600" dirty="0" err="1" smtClean="0"/>
              <a:t>продуктів</a:t>
            </a:r>
            <a:r>
              <a:rPr lang="ru-RU" sz="3600" dirty="0" smtClean="0"/>
              <a:t>», а </a:t>
            </a:r>
            <a:r>
              <a:rPr lang="ru-RU" sz="3600" dirty="0" err="1" smtClean="0"/>
              <a:t>саме</a:t>
            </a:r>
            <a:r>
              <a:rPr lang="ru-RU" sz="3600" dirty="0" smtClean="0"/>
              <a:t>:</a:t>
            </a:r>
            <a:endParaRPr lang="ru-RU" sz="3600" b="1" dirty="0">
              <a:solidFill>
                <a:srgbClr val="FF0000"/>
              </a:solidFill>
            </a:endParaRPr>
          </a:p>
        </p:txBody>
      </p:sp>
      <p:sp>
        <p:nvSpPr>
          <p:cNvPr id="3" name="Подзаголовок 2"/>
          <p:cNvSpPr>
            <a:spLocks noGrp="1"/>
          </p:cNvSpPr>
          <p:nvPr>
            <p:ph type="subTitle" idx="1"/>
          </p:nvPr>
        </p:nvSpPr>
        <p:spPr>
          <a:xfrm>
            <a:off x="755576" y="18864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2639-VIII</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12568"/>
          </a:xfrm>
        </p:spPr>
        <p:txBody>
          <a:bodyPr>
            <a:noAutofit/>
          </a:bodyPr>
          <a:lstStyle/>
          <a:p>
            <a:pPr algn="ctr"/>
            <a:r>
              <a:rPr lang="ru-RU" sz="3400" dirty="0" smtClean="0"/>
              <a:t>27) </a:t>
            </a:r>
            <a:r>
              <a:rPr lang="ru-RU" sz="3400" b="1" dirty="0" smtClean="0"/>
              <a:t>заклад </a:t>
            </a:r>
            <a:r>
              <a:rPr lang="ru-RU" sz="3400" b="1" dirty="0" err="1" smtClean="0"/>
              <a:t>громадського</a:t>
            </a:r>
            <a:r>
              <a:rPr lang="ru-RU" sz="3400" b="1" dirty="0" smtClean="0"/>
              <a:t> </a:t>
            </a:r>
            <a:r>
              <a:rPr lang="ru-RU" sz="3400" b="1" dirty="0" err="1" smtClean="0"/>
              <a:t>харчування</a:t>
            </a:r>
            <a:r>
              <a:rPr lang="ru-RU" sz="3400" b="1" dirty="0" smtClean="0"/>
              <a:t> </a:t>
            </a:r>
            <a:r>
              <a:rPr lang="ru-RU" sz="3400" dirty="0" smtClean="0"/>
              <a:t>- ресторан, бар, кафе, </a:t>
            </a:r>
            <a:r>
              <a:rPr lang="ru-RU" sz="3400" dirty="0" err="1" smtClean="0"/>
              <a:t>їдальня</a:t>
            </a:r>
            <a:r>
              <a:rPr lang="ru-RU" sz="3400" dirty="0" smtClean="0"/>
              <a:t>, </a:t>
            </a:r>
            <a:r>
              <a:rPr lang="ru-RU" sz="3400" dirty="0" err="1" smtClean="0"/>
              <a:t>закусочна</a:t>
            </a:r>
            <a:r>
              <a:rPr lang="ru-RU" sz="3400" dirty="0" smtClean="0"/>
              <a:t>, </a:t>
            </a:r>
            <a:r>
              <a:rPr lang="ru-RU" sz="3400" dirty="0" err="1" smtClean="0"/>
              <a:t>піцерія</a:t>
            </a:r>
            <a:r>
              <a:rPr lang="ru-RU" sz="3400" dirty="0" smtClean="0"/>
              <a:t>, </a:t>
            </a:r>
            <a:r>
              <a:rPr lang="ru-RU" sz="3400" dirty="0" err="1" smtClean="0"/>
              <a:t>кулінарія</a:t>
            </a:r>
            <a:r>
              <a:rPr lang="ru-RU" sz="3400" dirty="0" smtClean="0"/>
              <a:t>, </a:t>
            </a:r>
            <a:r>
              <a:rPr lang="ru-RU" sz="3400" dirty="0" err="1" smtClean="0"/>
              <a:t>кіоск</a:t>
            </a:r>
            <a:r>
              <a:rPr lang="ru-RU" sz="3400" dirty="0" smtClean="0"/>
              <a:t> </a:t>
            </a:r>
            <a:r>
              <a:rPr lang="ru-RU" sz="3400" dirty="0" err="1" smtClean="0"/>
              <a:t>чи</a:t>
            </a:r>
            <a:r>
              <a:rPr lang="ru-RU" sz="3400" dirty="0" smtClean="0"/>
              <a:t> </a:t>
            </a:r>
            <a:r>
              <a:rPr lang="ru-RU" sz="3400" dirty="0" err="1" smtClean="0"/>
              <a:t>інший</a:t>
            </a:r>
            <a:r>
              <a:rPr lang="ru-RU" sz="3400" dirty="0" smtClean="0"/>
              <a:t> заклад </a:t>
            </a:r>
            <a:r>
              <a:rPr lang="ru-RU" sz="3400" dirty="0" err="1" smtClean="0"/>
              <a:t>незалежно</a:t>
            </a:r>
            <a:r>
              <a:rPr lang="ru-RU" sz="3400" dirty="0" smtClean="0"/>
              <a:t> </a:t>
            </a:r>
            <a:r>
              <a:rPr lang="ru-RU" sz="3400" dirty="0" err="1" smtClean="0"/>
              <a:t>від</a:t>
            </a:r>
            <a:r>
              <a:rPr lang="ru-RU" sz="3400" dirty="0" smtClean="0"/>
              <a:t> </a:t>
            </a:r>
            <a:r>
              <a:rPr lang="ru-RU" sz="3400" dirty="0" err="1" smtClean="0"/>
              <a:t>територіальних</a:t>
            </a:r>
            <a:r>
              <a:rPr lang="ru-RU" sz="3400" dirty="0" smtClean="0"/>
              <a:t> </a:t>
            </a:r>
            <a:r>
              <a:rPr lang="ru-RU" sz="3400" dirty="0" err="1" smtClean="0"/>
              <a:t>ознак</a:t>
            </a:r>
            <a:r>
              <a:rPr lang="ru-RU" sz="3400" dirty="0" smtClean="0"/>
              <a:t> (</a:t>
            </a:r>
            <a:r>
              <a:rPr lang="ru-RU" sz="3400" dirty="0" err="1" smtClean="0"/>
              <a:t>місця</a:t>
            </a:r>
            <a:r>
              <a:rPr lang="ru-RU" sz="3400" dirty="0" smtClean="0"/>
              <a:t>) </a:t>
            </a:r>
            <a:r>
              <a:rPr lang="ru-RU" sz="3400" dirty="0" err="1" smtClean="0"/>
              <a:t>провадження</a:t>
            </a:r>
            <a:r>
              <a:rPr lang="ru-RU" sz="3400" dirty="0" smtClean="0"/>
              <a:t> </a:t>
            </a:r>
            <a:r>
              <a:rPr lang="ru-RU" sz="3400" dirty="0" err="1" smtClean="0"/>
              <a:t>господарської</a:t>
            </a:r>
            <a:r>
              <a:rPr lang="ru-RU" sz="3400" dirty="0" smtClean="0"/>
              <a:t> </a:t>
            </a:r>
            <a:r>
              <a:rPr lang="ru-RU" sz="3400" dirty="0" err="1" smtClean="0"/>
              <a:t>діяльності</a:t>
            </a:r>
            <a:r>
              <a:rPr lang="ru-RU" sz="3400" dirty="0" smtClean="0"/>
              <a:t> </a:t>
            </a:r>
            <a:r>
              <a:rPr lang="ru-RU" sz="3400" dirty="0" err="1" smtClean="0"/>
              <a:t>з</a:t>
            </a:r>
            <a:r>
              <a:rPr lang="ru-RU" sz="3400" dirty="0" smtClean="0"/>
              <a:t> </a:t>
            </a:r>
            <a:r>
              <a:rPr lang="ru-RU" sz="3400" dirty="0" err="1" smtClean="0"/>
              <a:t>громадського</a:t>
            </a:r>
            <a:r>
              <a:rPr lang="ru-RU" sz="3400" dirty="0" smtClean="0"/>
              <a:t> </a:t>
            </a:r>
            <a:r>
              <a:rPr lang="ru-RU" sz="3400" dirty="0" err="1" smtClean="0"/>
              <a:t>харчування</a:t>
            </a:r>
            <a:r>
              <a:rPr lang="ru-RU" sz="3400" dirty="0" smtClean="0"/>
              <a:t> та </a:t>
            </a:r>
            <a:r>
              <a:rPr lang="ru-RU" sz="3400" dirty="0" err="1" smtClean="0"/>
              <a:t>ступеня</a:t>
            </a:r>
            <a:r>
              <a:rPr lang="ru-RU" sz="3400" dirty="0" smtClean="0"/>
              <a:t> </a:t>
            </a:r>
            <a:r>
              <a:rPr lang="ru-RU" sz="3400" dirty="0" err="1" smtClean="0"/>
              <a:t>доступності</a:t>
            </a:r>
            <a:r>
              <a:rPr lang="ru-RU" sz="3400" dirty="0" smtClean="0"/>
              <a:t> </a:t>
            </a:r>
            <a:r>
              <a:rPr lang="ru-RU" sz="3400" dirty="0" err="1" smtClean="0"/>
              <a:t>харчування</a:t>
            </a:r>
            <a:r>
              <a:rPr lang="ru-RU" sz="3400" dirty="0" smtClean="0"/>
              <a:t> </a:t>
            </a:r>
            <a:r>
              <a:rPr lang="ru-RU" sz="3400" dirty="0" err="1" smtClean="0"/>
              <a:t>будь-яким</a:t>
            </a:r>
            <a:r>
              <a:rPr lang="ru-RU" sz="3400" dirty="0" smtClean="0"/>
              <a:t> особам"</a:t>
            </a:r>
            <a:endParaRPr lang="ru-RU" sz="3400" b="1" dirty="0">
              <a:solidFill>
                <a:srgbClr val="FF0000"/>
              </a:solidFill>
            </a:endParaRPr>
          </a:p>
        </p:txBody>
      </p:sp>
      <p:sp>
        <p:nvSpPr>
          <p:cNvPr id="3" name="Подзаголовок 2"/>
          <p:cNvSpPr>
            <a:spLocks noGrp="1"/>
          </p:cNvSpPr>
          <p:nvPr>
            <p:ph type="subTitle" idx="1"/>
          </p:nvPr>
        </p:nvSpPr>
        <p:spPr>
          <a:xfrm>
            <a:off x="755576" y="18864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2639-VIII</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12568"/>
          </a:xfrm>
        </p:spPr>
        <p:txBody>
          <a:bodyPr>
            <a:noAutofit/>
          </a:bodyPr>
          <a:lstStyle/>
          <a:p>
            <a:pPr algn="ctr"/>
            <a:r>
              <a:rPr lang="ru-RU" sz="3600" dirty="0" smtClean="0"/>
              <a:t> </a:t>
            </a:r>
            <a:r>
              <a:rPr lang="ru-RU" sz="3200" b="1" u="sng" dirty="0" err="1" smtClean="0">
                <a:solidFill>
                  <a:srgbClr val="FF0000"/>
                </a:solidFill>
              </a:rPr>
              <a:t>Статтю</a:t>
            </a:r>
            <a:r>
              <a:rPr lang="ru-RU" sz="3200" b="1" u="sng" dirty="0" smtClean="0">
                <a:solidFill>
                  <a:srgbClr val="FF0000"/>
                </a:solidFill>
              </a:rPr>
              <a:t> 20 ЗУ771</a:t>
            </a:r>
            <a:r>
              <a:rPr lang="ru-RU" sz="3200" b="1" dirty="0" smtClean="0">
                <a:solidFill>
                  <a:srgbClr val="FF0000"/>
                </a:solidFill>
              </a:rPr>
              <a:t> </a:t>
            </a:r>
            <a:r>
              <a:rPr lang="ru-RU" sz="3200" b="1" dirty="0" err="1" smtClean="0">
                <a:solidFill>
                  <a:srgbClr val="FF0000"/>
                </a:solidFill>
              </a:rPr>
              <a:t>доповнити</a:t>
            </a:r>
            <a:r>
              <a:rPr lang="ru-RU" sz="3200" b="1" dirty="0" smtClean="0">
                <a:solidFill>
                  <a:srgbClr val="FF0000"/>
                </a:solidFill>
              </a:rPr>
              <a:t> </a:t>
            </a:r>
            <a:r>
              <a:rPr lang="ru-RU" sz="3200" b="1" dirty="0" err="1" smtClean="0">
                <a:solidFill>
                  <a:srgbClr val="FF0000"/>
                </a:solidFill>
              </a:rPr>
              <a:t>частиною</a:t>
            </a:r>
            <a:r>
              <a:rPr lang="ru-RU" sz="3200" b="1" dirty="0" smtClean="0">
                <a:solidFill>
                  <a:srgbClr val="FF0000"/>
                </a:solidFill>
              </a:rPr>
              <a:t> восьмою такого </a:t>
            </a:r>
            <a:r>
              <a:rPr lang="ru-RU" sz="3200" b="1" dirty="0" err="1" smtClean="0">
                <a:solidFill>
                  <a:srgbClr val="FF0000"/>
                </a:solidFill>
              </a:rPr>
              <a:t>змісту</a:t>
            </a:r>
            <a:r>
              <a:rPr lang="ru-RU" sz="3200" b="1" dirty="0" smtClean="0">
                <a:solidFill>
                  <a:srgbClr val="FF0000"/>
                </a:solidFill>
              </a:rPr>
              <a:t>:</a:t>
            </a:r>
            <a:r>
              <a:rPr lang="ru-RU" sz="3200" dirty="0" smtClean="0"/>
              <a:t/>
            </a:r>
            <a:br>
              <a:rPr lang="ru-RU" sz="3200" dirty="0" smtClean="0"/>
            </a:br>
            <a:r>
              <a:rPr lang="ru-RU" sz="3200" dirty="0" smtClean="0"/>
              <a:t>"8. Операторам ринку </a:t>
            </a:r>
            <a:r>
              <a:rPr lang="ru-RU" sz="3200" dirty="0" err="1" smtClean="0"/>
              <a:t>забороняється</a:t>
            </a:r>
            <a:r>
              <a:rPr lang="ru-RU" sz="3200" dirty="0" smtClean="0"/>
              <a:t> </a:t>
            </a:r>
            <a:r>
              <a:rPr lang="ru-RU" sz="3200" dirty="0" err="1" smtClean="0"/>
              <a:t>здійснювати</a:t>
            </a:r>
            <a:r>
              <a:rPr lang="ru-RU" sz="3200" dirty="0" smtClean="0"/>
              <a:t> </a:t>
            </a:r>
            <a:r>
              <a:rPr lang="ru-RU" sz="3200" dirty="0" err="1" smtClean="0"/>
              <a:t>обіг</a:t>
            </a:r>
            <a:r>
              <a:rPr lang="ru-RU" sz="3200" dirty="0" smtClean="0"/>
              <a:t> </a:t>
            </a:r>
            <a:r>
              <a:rPr lang="ru-RU" sz="3200" dirty="0" err="1" smtClean="0"/>
              <a:t>харчових</a:t>
            </a:r>
            <a:r>
              <a:rPr lang="ru-RU" sz="3200" dirty="0" smtClean="0"/>
              <a:t> </a:t>
            </a:r>
            <a:r>
              <a:rPr lang="ru-RU" sz="3200" dirty="0" err="1" smtClean="0"/>
              <a:t>продуктів</a:t>
            </a:r>
            <a:r>
              <a:rPr lang="ru-RU" sz="3200" dirty="0" smtClean="0"/>
              <a:t>, </a:t>
            </a:r>
            <a:r>
              <a:rPr lang="ru-RU" sz="3200" b="1" dirty="0" err="1" smtClean="0"/>
              <a:t>отриманих</a:t>
            </a:r>
            <a:r>
              <a:rPr lang="ru-RU" sz="3200" b="1" dirty="0" smtClean="0"/>
              <a:t> </a:t>
            </a:r>
            <a:r>
              <a:rPr lang="ru-RU" sz="3200" b="1" dirty="0" err="1" smtClean="0"/>
              <a:t>з</a:t>
            </a:r>
            <a:r>
              <a:rPr lang="ru-RU" sz="3200" b="1" dirty="0" smtClean="0"/>
              <a:t> </a:t>
            </a:r>
            <a:r>
              <a:rPr lang="ru-RU" sz="3200" b="1" dirty="0" err="1" smtClean="0"/>
              <a:t>потужностей</a:t>
            </a:r>
            <a:r>
              <a:rPr lang="ru-RU" sz="3200" dirty="0" smtClean="0"/>
              <a:t>, </a:t>
            </a:r>
            <a:r>
              <a:rPr lang="ru-RU" sz="3200" dirty="0" err="1" smtClean="0"/>
              <a:t>що</a:t>
            </a:r>
            <a:r>
              <a:rPr lang="ru-RU" sz="3200" dirty="0" smtClean="0"/>
              <a:t> не </a:t>
            </a:r>
            <a:r>
              <a:rPr lang="ru-RU" sz="3200" dirty="0" err="1" smtClean="0"/>
              <a:t>пройшли</a:t>
            </a:r>
            <a:r>
              <a:rPr lang="ru-RU" sz="3200" dirty="0" smtClean="0"/>
              <a:t> </a:t>
            </a:r>
            <a:r>
              <a:rPr lang="ru-RU" sz="3200" dirty="0" err="1" smtClean="0"/>
              <a:t>державної</a:t>
            </a:r>
            <a:r>
              <a:rPr lang="ru-RU" sz="3200" dirty="0" smtClean="0"/>
              <a:t> </a:t>
            </a:r>
            <a:r>
              <a:rPr lang="ru-RU" sz="3200" b="1" dirty="0" err="1" smtClean="0"/>
              <a:t>реєстрації</a:t>
            </a:r>
            <a:r>
              <a:rPr lang="ru-RU" sz="3200" dirty="0" smtClean="0"/>
              <a:t> </a:t>
            </a:r>
            <a:r>
              <a:rPr lang="ru-RU" sz="3200" dirty="0" err="1" smtClean="0"/>
              <a:t>або</a:t>
            </a:r>
            <a:r>
              <a:rPr lang="ru-RU" sz="3200" dirty="0" smtClean="0"/>
              <a:t> </a:t>
            </a:r>
            <a:r>
              <a:rPr lang="ru-RU" sz="3200" dirty="0" err="1" smtClean="0"/>
              <a:t>не</a:t>
            </a:r>
            <a:r>
              <a:rPr lang="ru-RU" sz="3200" dirty="0" smtClean="0"/>
              <a:t> </a:t>
            </a:r>
            <a:r>
              <a:rPr lang="ru-RU" sz="3200" dirty="0" err="1" smtClean="0"/>
              <a:t>отримали</a:t>
            </a:r>
            <a:r>
              <a:rPr lang="ru-RU" sz="3200" dirty="0" smtClean="0"/>
              <a:t> </a:t>
            </a:r>
            <a:r>
              <a:rPr lang="ru-RU" sz="3200" b="1" dirty="0" err="1" smtClean="0"/>
              <a:t>експлуатаційного</a:t>
            </a:r>
            <a:r>
              <a:rPr lang="ru-RU" sz="3200" b="1" dirty="0" smtClean="0"/>
              <a:t> </a:t>
            </a:r>
            <a:r>
              <a:rPr lang="ru-RU" sz="3200" b="1" dirty="0" err="1" smtClean="0"/>
              <a:t>дозволу</a:t>
            </a:r>
            <a:r>
              <a:rPr lang="ru-RU" sz="3200" b="1" dirty="0" smtClean="0"/>
              <a:t> </a:t>
            </a:r>
            <a:r>
              <a:rPr lang="ru-RU" sz="3200" dirty="0" err="1" smtClean="0"/>
              <a:t>відповідно</a:t>
            </a:r>
            <a:r>
              <a:rPr lang="ru-RU" sz="3200" dirty="0" smtClean="0"/>
              <a:t> до </a:t>
            </a:r>
            <a:r>
              <a:rPr lang="ru-RU" sz="3200" dirty="0" err="1" smtClean="0"/>
              <a:t>цього</a:t>
            </a:r>
            <a:r>
              <a:rPr lang="ru-RU" sz="3200" dirty="0" smtClean="0"/>
              <a:t> Закону, та/</a:t>
            </a:r>
            <a:r>
              <a:rPr lang="ru-RU" sz="3200" dirty="0" err="1" smtClean="0"/>
              <a:t>або</a:t>
            </a:r>
            <a:r>
              <a:rPr lang="ru-RU" sz="3200" dirty="0" smtClean="0"/>
              <a:t> </a:t>
            </a:r>
            <a:r>
              <a:rPr lang="ru-RU" sz="3200" dirty="0" err="1" smtClean="0"/>
              <a:t>використовувати</a:t>
            </a:r>
            <a:r>
              <a:rPr lang="ru-RU" sz="3200" dirty="0" smtClean="0"/>
              <a:t> </a:t>
            </a:r>
            <a:r>
              <a:rPr lang="ru-RU" sz="3200" dirty="0" err="1" smtClean="0"/>
              <a:t>такі</a:t>
            </a:r>
            <a:r>
              <a:rPr lang="ru-RU" sz="3200" dirty="0" smtClean="0"/>
              <a:t> </a:t>
            </a:r>
            <a:r>
              <a:rPr lang="ru-RU" sz="3200" dirty="0" err="1" smtClean="0"/>
              <a:t>харчові</a:t>
            </a:r>
            <a:r>
              <a:rPr lang="ru-RU" sz="3200" dirty="0" smtClean="0"/>
              <a:t> </a:t>
            </a:r>
            <a:r>
              <a:rPr lang="ru-RU" sz="3200" dirty="0" err="1" smtClean="0"/>
              <a:t>продукти</a:t>
            </a:r>
            <a:r>
              <a:rPr lang="ru-RU" sz="3200" dirty="0" smtClean="0"/>
              <a:t> у </a:t>
            </a:r>
            <a:r>
              <a:rPr lang="ru-RU" sz="3200" dirty="0" err="1" smtClean="0"/>
              <a:t>виробництві</a:t>
            </a:r>
            <a:r>
              <a:rPr lang="ru-RU" sz="3200" dirty="0" smtClean="0"/>
              <a:t> </a:t>
            </a:r>
            <a:r>
              <a:rPr lang="ru-RU" sz="3200" dirty="0" err="1" smtClean="0"/>
              <a:t>інших</a:t>
            </a:r>
            <a:r>
              <a:rPr lang="ru-RU" sz="3200" dirty="0" smtClean="0"/>
              <a:t> </a:t>
            </a:r>
            <a:r>
              <a:rPr lang="ru-RU" sz="3200" dirty="0" err="1" smtClean="0"/>
              <a:t>харчових</a:t>
            </a:r>
            <a:r>
              <a:rPr lang="ru-RU" sz="3200" dirty="0" smtClean="0"/>
              <a:t> </a:t>
            </a:r>
            <a:r>
              <a:rPr lang="ru-RU" sz="3200" dirty="0" err="1" smtClean="0"/>
              <a:t>продуктів</a:t>
            </a:r>
            <a:r>
              <a:rPr lang="ru-RU" sz="3200" dirty="0" smtClean="0"/>
              <a:t>";</a:t>
            </a:r>
            <a:endParaRPr lang="ru-RU" sz="3200" dirty="0"/>
          </a:p>
        </p:txBody>
      </p:sp>
      <p:sp>
        <p:nvSpPr>
          <p:cNvPr id="3" name="Подзаголовок 2"/>
          <p:cNvSpPr>
            <a:spLocks noGrp="1"/>
          </p:cNvSpPr>
          <p:nvPr>
            <p:ph type="subTitle" idx="1"/>
          </p:nvPr>
        </p:nvSpPr>
        <p:spPr>
          <a:xfrm>
            <a:off x="755576" y="188640"/>
            <a:ext cx="7772400" cy="936104"/>
          </a:xfrm>
        </p:spPr>
        <p:txBody>
          <a:bodyPr>
            <a:noAutofit/>
          </a:bodyPr>
          <a:lstStyle/>
          <a:p>
            <a:pPr algn="ctr"/>
            <a:r>
              <a:rPr lang="uk-UA" sz="4000" dirty="0" smtClean="0">
                <a:solidFill>
                  <a:srgbClr val="FF0000"/>
                </a:solidFill>
              </a:rPr>
              <a:t>Закон України </a:t>
            </a:r>
            <a:r>
              <a:rPr lang="ru-RU" sz="4000" b="1" dirty="0" smtClean="0">
                <a:solidFill>
                  <a:srgbClr val="FF0000"/>
                </a:solidFill>
              </a:rPr>
              <a:t>2639-VIII</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1124744"/>
            <a:ext cx="7772400" cy="5112568"/>
          </a:xfrm>
        </p:spPr>
        <p:txBody>
          <a:bodyPr>
            <a:noAutofit/>
          </a:bodyPr>
          <a:lstStyle/>
          <a:p>
            <a:pPr algn="ctr"/>
            <a:r>
              <a:rPr lang="uk-UA" sz="3200" dirty="0" smtClean="0"/>
              <a:t>1. Максимально убезпечити себе прописавши умови тендеру.</a:t>
            </a:r>
            <a:br>
              <a:rPr lang="uk-UA" sz="3200" dirty="0" smtClean="0"/>
            </a:br>
            <a:r>
              <a:rPr lang="uk-UA" sz="3200" dirty="0" smtClean="0"/>
              <a:t>2. Провести самоперевірку на підставі переліку питань затверджених 42 наказом.</a:t>
            </a:r>
            <a:br>
              <a:rPr lang="uk-UA" sz="3200" dirty="0" smtClean="0"/>
            </a:br>
            <a:r>
              <a:rPr lang="uk-UA" sz="3200" dirty="0" smtClean="0"/>
              <a:t>3. Запровадити на підприємстві систему НАССР.</a:t>
            </a:r>
            <a:br>
              <a:rPr lang="uk-UA" sz="3200" dirty="0" smtClean="0"/>
            </a:br>
            <a:r>
              <a:rPr lang="uk-UA" sz="3200" dirty="0" smtClean="0"/>
              <a:t>4. Контролювати постачальників та виробників чи зареєстровані вони та чи мають вони експлуатаційний дозвіл.</a:t>
            </a:r>
            <a:br>
              <a:rPr lang="uk-UA" sz="3200" dirty="0" smtClean="0"/>
            </a:br>
            <a:r>
              <a:rPr lang="uk-UA" sz="3200" dirty="0" smtClean="0"/>
              <a:t>5. Переглянути питання доведення інформації </a:t>
            </a:r>
            <a:r>
              <a:rPr lang="uk-UA" sz="3200" smtClean="0"/>
              <a:t>до споживача.</a:t>
            </a:r>
            <a:r>
              <a:rPr lang="uk-UA" sz="3200" dirty="0" smtClean="0"/>
              <a:t/>
            </a:r>
            <a:br>
              <a:rPr lang="uk-UA" sz="3200" dirty="0" smtClean="0"/>
            </a:br>
            <a:r>
              <a:rPr lang="uk-UA" sz="3200" dirty="0" smtClean="0"/>
              <a:t>5. Дотримуватись вимог законодавства.</a:t>
            </a:r>
            <a:endParaRPr lang="ru-RU" sz="3200" dirty="0"/>
          </a:p>
        </p:txBody>
      </p:sp>
      <p:sp>
        <p:nvSpPr>
          <p:cNvPr id="3" name="Подзаголовок 2"/>
          <p:cNvSpPr>
            <a:spLocks noGrp="1"/>
          </p:cNvSpPr>
          <p:nvPr>
            <p:ph type="subTitle" idx="1"/>
          </p:nvPr>
        </p:nvSpPr>
        <p:spPr>
          <a:xfrm>
            <a:off x="755576" y="188640"/>
            <a:ext cx="7772400" cy="936104"/>
          </a:xfrm>
        </p:spPr>
        <p:txBody>
          <a:bodyPr>
            <a:noAutofit/>
          </a:bodyPr>
          <a:lstStyle/>
          <a:p>
            <a:pPr algn="ctr"/>
            <a:r>
              <a:rPr lang="uk-UA" sz="4000" dirty="0" smtClean="0">
                <a:solidFill>
                  <a:srgbClr val="FF0000"/>
                </a:solidFill>
              </a:rPr>
              <a:t>Основні напрямки</a:t>
            </a:r>
            <a:endParaRPr lang="ru-RU" sz="4000" dirty="0">
              <a:solidFill>
                <a:srgbClr val="FF0000"/>
              </a:solidFill>
            </a:endParaRPr>
          </a:p>
        </p:txBody>
      </p:sp>
    </p:spTree>
  </p:cSld>
  <p:clrMapOvr>
    <a:masterClrMapping/>
  </p:clrMapOvr>
  <p:transition>
    <p:dissolve/>
    <p:sndAc>
      <p:stSnd>
        <p:snd r:embed="rId2" name="laser.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TotalTime>
  <Words>397</Words>
  <Application>Microsoft Office PowerPoint</Application>
  <PresentationFormat>Экран (4:3)</PresentationFormat>
  <Paragraphs>74</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Солнцестояние</vt:lpstr>
      <vt:lpstr>Заступник начальника управління-начальник відділу безпечності харчових продуктів управління безпечності харчових продуктів та ветеринарної медицини Головного управління Держпродспоживслужби в Суській області – Крючков Віталій Олександрович 12.03.2019</vt:lpstr>
      <vt:lpstr> </vt:lpstr>
      <vt:lpstr>4. Відповідальними за організацію харчування дітей у навчальних та оздоровчих закладах незалежно від підпорядкування, типів і форм власності, за матеріально-технічний стан харчоблоку (їдальні, буфету), додержання вимог санітарного законодавства є засновники (власники), керівники цих закладів та  організації (підприємства), що забезпечують харчування дітей.  </vt:lpstr>
      <vt:lpstr>14. Відповідальність за безпеку і якість продуктів харчування та продовольчої сировини, готової продукції покладається на постачальника, організацію (підприємство), що забезпечують  харчування учнів, або керівника закладу, якщо працівники харчоблоку входять до штатного розпису закладу, відповідно до Закону України “Про основні принципи та вимоги до безпечності та якості харчових продуктів " ( 771/97-ВР ).  </vt:lpstr>
      <vt:lpstr>Про державний контроль за дотриманням законодавства про харчові продукти, корми, побічні продукти тваринного походження, здоров'я та благополуччя тварин </vt:lpstr>
      <vt:lpstr>Стаття 15. Права операторів ринку 1. Оператор ринку під час здійснення заходів державного контролю має право: 1) вимагати від осіб, які здійснюють заходи державного контролю, дотримання цього Закону, законодавства про харчові продукти, корми, побічні продукти тваринного походження, здоров’я та благополуччя тварин; 2) перевіряти наявність у осіб, які здійснюють заходи державного контролю, службового посвідчення (документа, що посвідчує особу); 3) одержувати копії направлення на проведення інспектування або аудиту;</vt:lpstr>
      <vt:lpstr>Стаття 15. Права операторів ринку 1. Оператор ринку під час здійснення заходів державного контролю має право:  4) не допускати державних інспекторів та державних ветеринарних інспекторів до здійснення інспектування та аудиту, якщо: а) інспектування або аудит здійснюється з порушенням вимог щодо періодичності інспектування та аудиту, встановленої щорічним планом державного контролю, та за відсутності підстав для проведення позапланових заходів державного контролю; </vt:lpstr>
      <vt:lpstr>Стаття 15. Права операторів ринку 1. Оператор ринку під час здійснення заходів державного контролю має право:   б) державний інспектор або державний ветеринарний інспектор не надав копій документів, передбачених цим Законом, або якщо надані документи не відповідають вимогам цього Закону; в) державний інспектор або державний ветеринарний інспектор не вніс запис про здійснення відповідного заходу державного контролю до журналу реєстрації заходів державного нагляду (контролю) (у разі надання такого журналу оператором ринку);</vt:lpstr>
      <vt:lpstr>Стаття 15. Права операторів ринку 1. Оператор ринку під час здійснення заходів державного контролю має право:    5) бути присутнім під час здійснення заходів державного контролю, залучати до здійснення таких заходів юридичних і фізичних осіб, за умови що такі особи не перешкоджають здійсненню відповідних заходів; 6) вимагати нерозголошення інформації з обмеженим доступом, що належить оператору ринку; 7) одержувати та ознайомлюватися з актами державного контролю, актами відбору зразків, розпорядженнями, приписами, рішеннями; </vt:lpstr>
      <vt:lpstr>Стаття 15. Права операторів ринку 1. Оператор ринку під час здійснення заходів державного контролю має право:    8) надавати в письмовій формі свої пояснення, зауваження або заперечення до актів державного контролю, актів відбору зразків протягом п’яти робочих днів з дня отримання таких актів оператором ринку; 9) під час відбору зразків одержувати додаткові зразки для проведення альтернативного лабораторного дослідження (випробування); 10) вести журнал реєстрації заходів державного нагляду (контролю) та вимагати від державних інспекторів та державних ветеринарних інспекторів внесення до нього записів про здійснення інспектування та аудиту до початку їх проведення;</vt:lpstr>
      <vt:lpstr>Стаття 16. Обов’язки операторів ринку 1. Оператор ринку зобов’язаний: 1) допускати державних інспекторів, державних ветеринарних інспекторів та інших визначених цим Законом осіб до здійснення заходів державного контролю, за умови дотримання ними порядку здійснення державного контролю, передбаченого цим Законом;  2) усувати виявлені невідповідності шляхом здійснення корекцій та коригувальних дій;</vt:lpstr>
      <vt:lpstr>Стаття 16. Обов’язки операторів ринку 1. Оператор ринку зобов’язаний:  3) надавати документи, пояснення, іншу інформацію з питань, що виникають у зв’язку із здійсненням заходів державного контролю;  4) забезпечувати умови для відбору зразків;  5) одержувати примірник припису, розпорядження, рішення, акта або іншого документа, складеного за результатами заходу державного контролю.</vt:lpstr>
      <vt:lpstr>Стаття 16. Обов’язки операторів ринку 1. Оператор ринку зобов’язаний:  3) надавати документи, пояснення, іншу інформацію з питань, що виникають у зв’язку із здійсненням заходів державного контролю;  4) забезпечувати умови для відбору зразків;  5) одержувати примірник припису, розпорядження, рішення, акта або іншого документа, складеного за результатами заходу державного контролю.</vt:lpstr>
      <vt:lpstr>Про основні принципи та вимоги до безпечності та якості харчових продуктів  від 23 грудня 1997 року поточна редакція від 04.04.2018   </vt:lpstr>
      <vt:lpstr>Стаття 20. Обов’язки операторів ринку 1. Оператори ринку відповідають за виконання вимог законодавства про безпечність та окремі показники якості харчових продуктів у межах діяльності, яку вони здійснюють. 2. Оператори ринку зобов’язані: 1) забезпечувати дотримання вимог цього Закону щодо гігієнічних вимог до харчових продуктів на всіх стадіях їх виробництва та обігу;</vt:lpstr>
      <vt:lpstr>в тому числі  Розділ VII  ЗАГАЛЬНІ ГІГІЄНІЧНІ ВИМОГИ ЩОДО ПОВОДЖЕННЯ З ХАРЧОВИМИ ПРОДУКТАМИ  Перелік питань – наказ № 42</vt:lpstr>
      <vt:lpstr>Стаття 20. Обов’язки операторів ринку  2) розробляти, вводити в дію та застосовувати постійно діючі процедури, що засновані на принципах системи аналізу небезпечних факторів та контролю у критичних точках, а також забезпечувати належну підготовку з питань застосування постійно діючих процедур, що базуються на принципах системи аналізу небезпечних факторів та контролю у критичних точках, осіб, які є відповідальними за ці процедури, під час виробництва та обігу харчових продуктів;</vt:lpstr>
      <vt:lpstr>Стаття 20. Обов’язки операторів ринку  2) розробляти, вводити в дію та застосовувати постійно діючі процедури, що засновані на принципах системи аналізу небезпечних факторів та контролю у критичних точках, а також забезпечувати належну підготовку з питань застосування постійно діючих процедур, що базуються на принципах системи аналізу небезпечних факторів та контролю у критичних точках, осіб, які є відповідальними за ці процедури, під час виробництва та обігу харчових продуктів;</vt:lpstr>
      <vt:lpstr>Стаття 20. Обов’язки операторів ринку  2) розробляти, вводити в дію та застосовувати постійно діючі процедури, що засновані на принципах системи аналізу небезпечних факторів та контролю у критичних точках, а також забезпечувати належну підготовку з питань застосування постійно діючих процедур, що базуються на принципах системи аналізу небезпечних факторів та контролю у критичних точках, осіб, які є відповідальними за ці процедури, під час виробництва та обігу харчових продуктів;</vt:lpstr>
      <vt:lpstr>Стаття 20. Обов’язки операторів ринку  2) розробляти, вводити в дію та застосовувати постійно діючі процедури, що засновані на принципах системи аналізу небезпечних факторів та контролю у критичних точках, а також забезпечувати належну підготовку з питань застосування постійно діючих процедур, що базуються на принципах системи аналізу небезпечних факторів та контролю у критичних точках, осіб, які є відповідальними за ці процедури, під час виробництва та обігу харчових продуктів;</vt:lpstr>
      <vt:lpstr>Стаття 20. Обов’язки операторів ринку  4) реєструвати потужності у випадках, передбачених цим Законом;</vt:lpstr>
      <vt:lpstr>Стаття 20. Обов’язки операторів ринку  5) забезпечувати виконання вимог законодавства про безпечність та окремі показники якості харчових продуктів щодо окремих показників якості;</vt:lpstr>
      <vt:lpstr>Стаття 20. Обов’язки операторів ринку  6) забезпечувати простежуваність та надавати інформацію, передбачену статтею 22 цього Закону; а саме  оператори ринку повинні застосовувати системи та процедури, що забезпечують доступність  інформації (крок вперед, крок назад) компетентному органу за його запитами. Інформація повинна зберігатися протягом шести місяців після закінчення кінцевої дати продажу харчового продукту, нанесеної на маркуванні.</vt:lpstr>
      <vt:lpstr>6) порушення вимог щодо забезпечення простежуваності, передбачених законодавством про харчові продукти та корми, - тягне за собою накладення штрафу на юридичних осіб у розмірі восьми мінімальних заробітних плат, на фізичних осіб - підприємців - у розмірі п’яти мінімальних заробітних плат;</vt:lpstr>
      <vt:lpstr>Стаття 20. Обов’язки операторів ринку  7) вилучати та/або відкликати у встановлених законом випадках харчові продукти, які перебувають в обігу, якщо встановлено, що ці продукти можуть спричинити шкідливий вплив для здоров’я людини;</vt:lpstr>
      <vt:lpstr>Про інформацію для споживачів щодо харчових продуктів  2639-VIII  від 06.12.2018  Введення в дію, відбудеться 06.08.2019</vt:lpstr>
      <vt:lpstr>Цей Закон встановлює правові та організаційні засади надання споживачам інформації про харчові продукти з метою забезпечення високого рівня захисту здоров’я громадян і задоволення їхніх соціальних та економічних інтересів.</vt:lpstr>
      <vt:lpstr>Стаття 2. Сфера дії цього Закону  2. Дія цього Закону поширюється на:  б) харчові продукти, призначені для кінцевого споживача, включно з харчовими продуктами, що реалізуються у сфері громадського харчування, та харчовими продуктами, що постачаються системі громадського харчування.</vt:lpstr>
      <vt:lpstr>Цей Закон вносить зміни в Закон України  «Про основні принципи та вимоги до безпечності та якості харчових продуктів», а саме:</vt:lpstr>
      <vt:lpstr>27) заклад громадського харчування - ресторан, бар, кафе, їдальня, закусочна, піцерія, кулінарія, кіоск чи інший заклад незалежно від територіальних ознак (місця) провадження господарської діяльності з громадського харчування та ступеня доступності харчування будь-яким особам"</vt:lpstr>
      <vt:lpstr> Статтю 20 ЗУ771 доповнити частиною восьмою такого змісту: "8. Операторам ринку забороняється здійснювати обіг харчових продуктів, отриманих з потужностей, що не пройшли державної реєстрації або не отримали експлуатаційного дозволу відповідно до цього Закону, та/або використовувати такі харчові продукти у виробництві інших харчових продуктів";</vt:lpstr>
      <vt:lpstr>1. Максимально убезпечити себе прописавши умови тендеру. 2. Провести самоперевірку на підставі переліку питань затверджених 42 наказом. 3. Запровадити на підприємстві систему НАССР. 4. Контролювати постачальників та виробників чи зареєстровані вони та чи мають вони експлуатаційний дозвіл. 5. Переглянути питання доведення інформації до споживача. 5. Дотримуватись вимог законодавства.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Заступник начальника управління-начальник відділу безпечності харчових продуктів управління безпечності харчових продуктів та ветеринарної медицини Головного управління Держпродспоживслужби в Суській області – Крючков Віталій Олександрович 12.03.2019</dc:title>
  <dc:creator>Admin</dc:creator>
  <cp:lastModifiedBy>Admin</cp:lastModifiedBy>
  <cp:revision>2</cp:revision>
  <dcterms:created xsi:type="dcterms:W3CDTF">2019-03-12T03:42:18Z</dcterms:created>
  <dcterms:modified xsi:type="dcterms:W3CDTF">2019-03-12T06:44:15Z</dcterms:modified>
</cp:coreProperties>
</file>