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9" r:id="rId2"/>
    <p:sldId id="265" r:id="rId3"/>
    <p:sldId id="284" r:id="rId4"/>
    <p:sldId id="285" r:id="rId5"/>
    <p:sldId id="286" r:id="rId6"/>
    <p:sldId id="281" r:id="rId7"/>
    <p:sldId id="289" r:id="rId8"/>
    <p:sldId id="288" r:id="rId9"/>
    <p:sldId id="287" r:id="rId10"/>
    <p:sldId id="280" r:id="rId11"/>
    <p:sldId id="290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24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hyperlink" Target="http://zakon4.rada.gov.ua/laws/show/z1255-10" TargetMode="External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hyperlink" Target="http://zakon4.rada.gov.ua/laws/show/z1255-10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B48AD2-7533-4CE2-9A48-1202D7DE68EE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6F4F1484-C1C0-4A18-AB96-657141BDF5C3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ДЛЯ КЕРІВНИКІВ ТА ПРАЦІВНИКІВ СТРУКТУРНИХ ПІДРОЗДІЛІВ МІСЦЕВИХ РАД З ПИТАНЬ ОСВІТИ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1. Кодекс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законів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працю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;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2.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Закони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«Про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місцеве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самоврядування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в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», «Про службу в органах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місцевого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самоврядування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», «Про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добровільне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об’єднання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територіальних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громад»;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3. Постанова КМУ від 25.03.2016 №246 «Про затвердження Порядку проведення конкурсу на зайняття посад державної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служби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»;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4. Порядок проведення конкурсу на заміщення вакантних посад державних службовців,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затверджений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постановою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КМУ від 15.02.2002 №169;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1" u="none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5.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Загальний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порядок проведення іспиту кандидатів на заміщення вакантних посад державних службовців,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затверджений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наказом ГУ ДСУ від 08.07.2011 №164</a:t>
          </a:r>
          <a:endParaRPr lang="uk-UA" sz="2000" b="1" u="none" kern="1200" dirty="0">
            <a:solidFill>
              <a:srgbClr val="2A286B"/>
            </a:solidFill>
            <a:effectLst/>
            <a:latin typeface="Arial" panose="020B0604020202020204" pitchFamily="34" charset="0"/>
            <a:ea typeface="Times New Roman" panose="02020603050405020304" pitchFamily="18" charset="0"/>
            <a:cs typeface="+mn-cs"/>
          </a:endParaRPr>
        </a:p>
      </dgm:t>
    </dgm:pt>
    <dgm:pt modelId="{10295D29-ECD1-459B-A309-3AD8377945DD}" type="parTrans" cxnId="{AA56B7CE-5876-430E-82B8-25FBAD30EB7D}">
      <dgm:prSet/>
      <dgm:spPr/>
      <dgm:t>
        <a:bodyPr/>
        <a:lstStyle/>
        <a:p>
          <a:endParaRPr lang="uk-UA"/>
        </a:p>
      </dgm:t>
    </dgm:pt>
    <dgm:pt modelId="{D705094C-2E81-484C-AEBD-AB328178C4FA}" type="sibTrans" cxnId="{AA56B7CE-5876-430E-82B8-25FBAD30EB7D}">
      <dgm:prSet/>
      <dgm:spPr>
        <a:solidFill>
          <a:srgbClr val="C1E2C6"/>
        </a:solidFill>
        <a:ln>
          <a:solidFill>
            <a:srgbClr val="32A04F"/>
          </a:solidFill>
        </a:ln>
      </dgm:spPr>
      <dgm:t>
        <a:bodyPr/>
        <a:lstStyle/>
        <a:p>
          <a:endParaRPr lang="uk-UA">
            <a:solidFill>
              <a:srgbClr val="00FF00"/>
            </a:solidFill>
          </a:endParaRPr>
        </a:p>
      </dgm:t>
    </dgm:pt>
    <dgm:pt modelId="{BD2E9176-60DF-4892-B659-CD338F77632B}" type="pres">
      <dgm:prSet presAssocID="{B7B48AD2-7533-4CE2-9A48-1202D7DE68EE}" presName="outerComposite" presStyleCnt="0">
        <dgm:presLayoutVars>
          <dgm:chMax val="5"/>
          <dgm:dir/>
          <dgm:resizeHandles val="exact"/>
        </dgm:presLayoutVars>
      </dgm:prSet>
      <dgm:spPr/>
    </dgm:pt>
    <dgm:pt modelId="{F73F7FD3-0319-4B0C-B730-5092B44EEB1E}" type="pres">
      <dgm:prSet presAssocID="{B7B48AD2-7533-4CE2-9A48-1202D7DE68EE}" presName="dummyMaxCanvas" presStyleCnt="0">
        <dgm:presLayoutVars/>
      </dgm:prSet>
      <dgm:spPr/>
    </dgm:pt>
    <dgm:pt modelId="{EDC9E622-B249-4138-9B1A-0D8041F2CC16}" type="pres">
      <dgm:prSet presAssocID="{B7B48AD2-7533-4CE2-9A48-1202D7DE68EE}" presName="OneNode_1" presStyleLbl="node1" presStyleIdx="0" presStyleCnt="1" custScaleY="200000">
        <dgm:presLayoutVars>
          <dgm:bulletEnabled val="1"/>
        </dgm:presLayoutVars>
      </dgm:prSet>
      <dgm:spPr/>
    </dgm:pt>
  </dgm:ptLst>
  <dgm:cxnLst>
    <dgm:cxn modelId="{0792CC35-2CE2-4FAF-A745-D8CA84807CF2}" type="presOf" srcId="{B7B48AD2-7533-4CE2-9A48-1202D7DE68EE}" destId="{BD2E9176-60DF-4892-B659-CD338F77632B}" srcOrd="0" destOrd="0" presId="urn:microsoft.com/office/officeart/2005/8/layout/vProcess5"/>
    <dgm:cxn modelId="{B2CFD676-6A30-4D8A-A68E-D56E91CA323E}" type="presOf" srcId="{6F4F1484-C1C0-4A18-AB96-657141BDF5C3}" destId="{EDC9E622-B249-4138-9B1A-0D8041F2CC16}" srcOrd="0" destOrd="0" presId="urn:microsoft.com/office/officeart/2005/8/layout/vProcess5"/>
    <dgm:cxn modelId="{AA56B7CE-5876-430E-82B8-25FBAD30EB7D}" srcId="{B7B48AD2-7533-4CE2-9A48-1202D7DE68EE}" destId="{6F4F1484-C1C0-4A18-AB96-657141BDF5C3}" srcOrd="0" destOrd="0" parTransId="{10295D29-ECD1-459B-A309-3AD8377945DD}" sibTransId="{D705094C-2E81-484C-AEBD-AB328178C4FA}"/>
    <dgm:cxn modelId="{B55574C0-38A9-4BC1-8DC1-5E292E62CF41}" type="presParOf" srcId="{BD2E9176-60DF-4892-B659-CD338F77632B}" destId="{F73F7FD3-0319-4B0C-B730-5092B44EEB1E}" srcOrd="0" destOrd="0" presId="urn:microsoft.com/office/officeart/2005/8/layout/vProcess5"/>
    <dgm:cxn modelId="{7FEDF704-DAB7-4759-BB01-0546024B305E}" type="presParOf" srcId="{BD2E9176-60DF-4892-B659-CD338F77632B}" destId="{EDC9E622-B249-4138-9B1A-0D8041F2CC16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B48AD2-7533-4CE2-9A48-1202D7DE68EE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6F4F1484-C1C0-4A18-AB96-657141BDF5C3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ДЛЯ КЕРІВНИКІВ ТА ПРАЦІВНИКІВ ЗАКЛАДІВ ОСВІТИ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1. Кодекс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законів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працю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;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2.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Закони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«Про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добровільне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об’єднання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територіальних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громад», «Про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освіту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», «Про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загальну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середню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освіту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»;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3. Наказ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Міністерства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освіти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і науки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України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від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28.03.2018 №291 «Про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затвердження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Типового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положення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про конкурс на посаду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керівника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державного,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комунального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закладу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загальної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середньої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освіти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».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</a:p>
      </dgm:t>
    </dgm:pt>
    <dgm:pt modelId="{10295D29-ECD1-459B-A309-3AD8377945DD}" type="parTrans" cxnId="{AA56B7CE-5876-430E-82B8-25FBAD30EB7D}">
      <dgm:prSet/>
      <dgm:spPr/>
      <dgm:t>
        <a:bodyPr/>
        <a:lstStyle/>
        <a:p>
          <a:endParaRPr lang="uk-UA"/>
        </a:p>
      </dgm:t>
    </dgm:pt>
    <dgm:pt modelId="{D705094C-2E81-484C-AEBD-AB328178C4FA}" type="sibTrans" cxnId="{AA56B7CE-5876-430E-82B8-25FBAD30EB7D}">
      <dgm:prSet/>
      <dgm:spPr>
        <a:solidFill>
          <a:srgbClr val="C1E2C6"/>
        </a:solidFill>
        <a:ln>
          <a:solidFill>
            <a:srgbClr val="32A04F"/>
          </a:solidFill>
        </a:ln>
      </dgm:spPr>
      <dgm:t>
        <a:bodyPr/>
        <a:lstStyle/>
        <a:p>
          <a:endParaRPr lang="uk-UA">
            <a:solidFill>
              <a:srgbClr val="00FF00"/>
            </a:solidFill>
          </a:endParaRPr>
        </a:p>
      </dgm:t>
    </dgm:pt>
    <dgm:pt modelId="{BD2E9176-60DF-4892-B659-CD338F77632B}" type="pres">
      <dgm:prSet presAssocID="{B7B48AD2-7533-4CE2-9A48-1202D7DE68EE}" presName="outerComposite" presStyleCnt="0">
        <dgm:presLayoutVars>
          <dgm:chMax val="5"/>
          <dgm:dir/>
          <dgm:resizeHandles val="exact"/>
        </dgm:presLayoutVars>
      </dgm:prSet>
      <dgm:spPr/>
    </dgm:pt>
    <dgm:pt modelId="{F73F7FD3-0319-4B0C-B730-5092B44EEB1E}" type="pres">
      <dgm:prSet presAssocID="{B7B48AD2-7533-4CE2-9A48-1202D7DE68EE}" presName="dummyMaxCanvas" presStyleCnt="0">
        <dgm:presLayoutVars/>
      </dgm:prSet>
      <dgm:spPr/>
    </dgm:pt>
    <dgm:pt modelId="{EDC9E622-B249-4138-9B1A-0D8041F2CC16}" type="pres">
      <dgm:prSet presAssocID="{B7B48AD2-7533-4CE2-9A48-1202D7DE68EE}" presName="OneNode_1" presStyleLbl="node1" presStyleIdx="0" presStyleCnt="1" custScaleY="200000">
        <dgm:presLayoutVars>
          <dgm:bulletEnabled val="1"/>
        </dgm:presLayoutVars>
      </dgm:prSet>
      <dgm:spPr/>
    </dgm:pt>
  </dgm:ptLst>
  <dgm:cxnLst>
    <dgm:cxn modelId="{0792CC35-2CE2-4FAF-A745-D8CA84807CF2}" type="presOf" srcId="{B7B48AD2-7533-4CE2-9A48-1202D7DE68EE}" destId="{BD2E9176-60DF-4892-B659-CD338F77632B}" srcOrd="0" destOrd="0" presId="urn:microsoft.com/office/officeart/2005/8/layout/vProcess5"/>
    <dgm:cxn modelId="{B2CFD676-6A30-4D8A-A68E-D56E91CA323E}" type="presOf" srcId="{6F4F1484-C1C0-4A18-AB96-657141BDF5C3}" destId="{EDC9E622-B249-4138-9B1A-0D8041F2CC16}" srcOrd="0" destOrd="0" presId="urn:microsoft.com/office/officeart/2005/8/layout/vProcess5"/>
    <dgm:cxn modelId="{AA56B7CE-5876-430E-82B8-25FBAD30EB7D}" srcId="{B7B48AD2-7533-4CE2-9A48-1202D7DE68EE}" destId="{6F4F1484-C1C0-4A18-AB96-657141BDF5C3}" srcOrd="0" destOrd="0" parTransId="{10295D29-ECD1-459B-A309-3AD8377945DD}" sibTransId="{D705094C-2E81-484C-AEBD-AB328178C4FA}"/>
    <dgm:cxn modelId="{B55574C0-38A9-4BC1-8DC1-5E292E62CF41}" type="presParOf" srcId="{BD2E9176-60DF-4892-B659-CD338F77632B}" destId="{F73F7FD3-0319-4B0C-B730-5092B44EEB1E}" srcOrd="0" destOrd="0" presId="urn:microsoft.com/office/officeart/2005/8/layout/vProcess5"/>
    <dgm:cxn modelId="{7FEDF704-DAB7-4759-BB01-0546024B305E}" type="presParOf" srcId="{BD2E9176-60DF-4892-B659-CD338F77632B}" destId="{EDC9E622-B249-4138-9B1A-0D8041F2CC16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B48AD2-7533-4CE2-9A48-1202D7DE68EE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6F4F1484-C1C0-4A18-AB96-657141BDF5C3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Закон України «Про добровільне об'єднання територіальних громад»: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Ст.8. Об’єднана територіальна громада є правонаступником всього майна, прав та обов’язків територіальних громад, що об’єдналися, з дня набуття повноважень сільською, селищною, міською радою, обраною такою об’єднаною територіальною громадою.</a:t>
          </a:r>
        </a:p>
        <a:p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 разі об’єднання всіх територіальних громад одного району в одну об’єднану територіальну громаду все майно спільної власності територіальних громад такого району є комунальною власністю об’єднаної територіальної громади, а пов’язані з таким майном права та обов’язки належать об’єднаній територіальній громаді з дня набуття повноважень сільською, селищною, міською радою, обраною такою об’єднаною територіальною громадою.</a:t>
          </a:r>
        </a:p>
      </dgm:t>
    </dgm:pt>
    <dgm:pt modelId="{10295D29-ECD1-459B-A309-3AD8377945DD}" type="parTrans" cxnId="{AA56B7CE-5876-430E-82B8-25FBAD30EB7D}">
      <dgm:prSet/>
      <dgm:spPr/>
      <dgm:t>
        <a:bodyPr/>
        <a:lstStyle/>
        <a:p>
          <a:endParaRPr lang="uk-UA"/>
        </a:p>
      </dgm:t>
    </dgm:pt>
    <dgm:pt modelId="{D705094C-2E81-484C-AEBD-AB328178C4FA}" type="sibTrans" cxnId="{AA56B7CE-5876-430E-82B8-25FBAD30EB7D}">
      <dgm:prSet/>
      <dgm:spPr>
        <a:solidFill>
          <a:srgbClr val="C1E2C6"/>
        </a:solidFill>
        <a:ln>
          <a:solidFill>
            <a:srgbClr val="32A04F"/>
          </a:solidFill>
        </a:ln>
      </dgm:spPr>
      <dgm:t>
        <a:bodyPr/>
        <a:lstStyle/>
        <a:p>
          <a:endParaRPr lang="uk-UA">
            <a:solidFill>
              <a:srgbClr val="00FF00"/>
            </a:solidFill>
          </a:endParaRPr>
        </a:p>
      </dgm:t>
    </dgm:pt>
    <dgm:pt modelId="{BD2E9176-60DF-4892-B659-CD338F77632B}" type="pres">
      <dgm:prSet presAssocID="{B7B48AD2-7533-4CE2-9A48-1202D7DE68EE}" presName="outerComposite" presStyleCnt="0">
        <dgm:presLayoutVars>
          <dgm:chMax val="5"/>
          <dgm:dir/>
          <dgm:resizeHandles val="exact"/>
        </dgm:presLayoutVars>
      </dgm:prSet>
      <dgm:spPr/>
    </dgm:pt>
    <dgm:pt modelId="{F73F7FD3-0319-4B0C-B730-5092B44EEB1E}" type="pres">
      <dgm:prSet presAssocID="{B7B48AD2-7533-4CE2-9A48-1202D7DE68EE}" presName="dummyMaxCanvas" presStyleCnt="0">
        <dgm:presLayoutVars/>
      </dgm:prSet>
      <dgm:spPr/>
    </dgm:pt>
    <dgm:pt modelId="{EDC9E622-B249-4138-9B1A-0D8041F2CC16}" type="pres">
      <dgm:prSet presAssocID="{B7B48AD2-7533-4CE2-9A48-1202D7DE68EE}" presName="OneNode_1" presStyleLbl="node1" presStyleIdx="0" presStyleCnt="1" custScaleY="198413" custLinFactNeighborX="747" custLinFactNeighborY="-793">
        <dgm:presLayoutVars>
          <dgm:bulletEnabled val="1"/>
        </dgm:presLayoutVars>
      </dgm:prSet>
      <dgm:spPr/>
    </dgm:pt>
  </dgm:ptLst>
  <dgm:cxnLst>
    <dgm:cxn modelId="{0792CC35-2CE2-4FAF-A745-D8CA84807CF2}" type="presOf" srcId="{B7B48AD2-7533-4CE2-9A48-1202D7DE68EE}" destId="{BD2E9176-60DF-4892-B659-CD338F77632B}" srcOrd="0" destOrd="0" presId="urn:microsoft.com/office/officeart/2005/8/layout/vProcess5"/>
    <dgm:cxn modelId="{B2CFD676-6A30-4D8A-A68E-D56E91CA323E}" type="presOf" srcId="{6F4F1484-C1C0-4A18-AB96-657141BDF5C3}" destId="{EDC9E622-B249-4138-9B1A-0D8041F2CC16}" srcOrd="0" destOrd="0" presId="urn:microsoft.com/office/officeart/2005/8/layout/vProcess5"/>
    <dgm:cxn modelId="{AA56B7CE-5876-430E-82B8-25FBAD30EB7D}" srcId="{B7B48AD2-7533-4CE2-9A48-1202D7DE68EE}" destId="{6F4F1484-C1C0-4A18-AB96-657141BDF5C3}" srcOrd="0" destOrd="0" parTransId="{10295D29-ECD1-459B-A309-3AD8377945DD}" sibTransId="{D705094C-2E81-484C-AEBD-AB328178C4FA}"/>
    <dgm:cxn modelId="{B55574C0-38A9-4BC1-8DC1-5E292E62CF41}" type="presParOf" srcId="{BD2E9176-60DF-4892-B659-CD338F77632B}" destId="{F73F7FD3-0319-4B0C-B730-5092B44EEB1E}" srcOrd="0" destOrd="0" presId="urn:microsoft.com/office/officeart/2005/8/layout/vProcess5"/>
    <dgm:cxn modelId="{7FEDF704-DAB7-4759-BB01-0546024B305E}" type="presParOf" srcId="{BD2E9176-60DF-4892-B659-CD338F77632B}" destId="{EDC9E622-B249-4138-9B1A-0D8041F2CC16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B48AD2-7533-4CE2-9A48-1202D7DE68EE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6F4F1484-C1C0-4A18-AB96-657141BDF5C3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КЗпПУ</a:t>
          </a: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: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Ч.4 ст. 36.  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разі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зміни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власника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підприємства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також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разі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його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реорганізації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(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злиття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приєднання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поділу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виділення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перетворення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дія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трудового договору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працівника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продовжується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.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Інструкція</a:t>
          </a: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про порядок </a:t>
          </a:r>
          <a:r>
            <a:rPr lang="ru-RU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ведення</a:t>
          </a: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трудових</a:t>
          </a: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книжок</a:t>
          </a: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працівників</a:t>
          </a: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:</a:t>
          </a: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П.2.15.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Якщо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за  час 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роботи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працівника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назва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підприємства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змінюється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то 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це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окремим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порядком 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графі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3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трудової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книжки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робиться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запис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:   </a:t>
          </a: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i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i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"</a:t>
          </a:r>
          <a:r>
            <a:rPr lang="ru-RU" sz="2000" b="1" i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Підприємство</a:t>
          </a:r>
          <a:r>
            <a:rPr lang="ru-RU" sz="2000" b="1" i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 </a:t>
          </a:r>
          <a:r>
            <a:rPr lang="ru-RU" sz="2000" b="1" i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таке</a:t>
          </a:r>
          <a:r>
            <a:rPr lang="ru-RU" sz="2000" b="1" i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-то   з   такого-то    числа </a:t>
          </a:r>
          <a:r>
            <a:rPr lang="ru-RU" sz="2000" b="1" i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переіменоване</a:t>
          </a:r>
          <a:r>
            <a:rPr lang="ru-RU" sz="2000" b="1" i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 </a:t>
          </a:r>
          <a:r>
            <a:rPr lang="ru-RU" sz="2000" b="1" i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таке</a:t>
          </a:r>
          <a:r>
            <a:rPr lang="ru-RU" sz="2000" b="1" i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-то"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</a:t>
          </a: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а  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графі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4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проставляється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підстава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перейменування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- наказ (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розпорядження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його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дата і номер. </a:t>
          </a: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gm:t>
    </dgm:pt>
    <dgm:pt modelId="{10295D29-ECD1-459B-A309-3AD8377945DD}" type="parTrans" cxnId="{AA56B7CE-5876-430E-82B8-25FBAD30EB7D}">
      <dgm:prSet/>
      <dgm:spPr/>
      <dgm:t>
        <a:bodyPr/>
        <a:lstStyle/>
        <a:p>
          <a:endParaRPr lang="uk-UA"/>
        </a:p>
      </dgm:t>
    </dgm:pt>
    <dgm:pt modelId="{D705094C-2E81-484C-AEBD-AB328178C4FA}" type="sibTrans" cxnId="{AA56B7CE-5876-430E-82B8-25FBAD30EB7D}">
      <dgm:prSet/>
      <dgm:spPr>
        <a:solidFill>
          <a:srgbClr val="C1E2C6"/>
        </a:solidFill>
        <a:ln>
          <a:solidFill>
            <a:srgbClr val="32A04F"/>
          </a:solidFill>
        </a:ln>
      </dgm:spPr>
      <dgm:t>
        <a:bodyPr/>
        <a:lstStyle/>
        <a:p>
          <a:endParaRPr lang="uk-UA">
            <a:solidFill>
              <a:srgbClr val="00FF00"/>
            </a:solidFill>
          </a:endParaRPr>
        </a:p>
      </dgm:t>
    </dgm:pt>
    <dgm:pt modelId="{BD2E9176-60DF-4892-B659-CD338F77632B}" type="pres">
      <dgm:prSet presAssocID="{B7B48AD2-7533-4CE2-9A48-1202D7DE68EE}" presName="outerComposite" presStyleCnt="0">
        <dgm:presLayoutVars>
          <dgm:chMax val="5"/>
          <dgm:dir/>
          <dgm:resizeHandles val="exact"/>
        </dgm:presLayoutVars>
      </dgm:prSet>
      <dgm:spPr/>
    </dgm:pt>
    <dgm:pt modelId="{F73F7FD3-0319-4B0C-B730-5092B44EEB1E}" type="pres">
      <dgm:prSet presAssocID="{B7B48AD2-7533-4CE2-9A48-1202D7DE68EE}" presName="dummyMaxCanvas" presStyleCnt="0">
        <dgm:presLayoutVars/>
      </dgm:prSet>
      <dgm:spPr/>
    </dgm:pt>
    <dgm:pt modelId="{EDC9E622-B249-4138-9B1A-0D8041F2CC16}" type="pres">
      <dgm:prSet presAssocID="{B7B48AD2-7533-4CE2-9A48-1202D7DE68EE}" presName="OneNode_1" presStyleLbl="node1" presStyleIdx="0" presStyleCnt="1" custScaleY="198413" custLinFactNeighborX="747" custLinFactNeighborY="-793">
        <dgm:presLayoutVars>
          <dgm:bulletEnabled val="1"/>
        </dgm:presLayoutVars>
      </dgm:prSet>
      <dgm:spPr/>
    </dgm:pt>
  </dgm:ptLst>
  <dgm:cxnLst>
    <dgm:cxn modelId="{0792CC35-2CE2-4FAF-A745-D8CA84807CF2}" type="presOf" srcId="{B7B48AD2-7533-4CE2-9A48-1202D7DE68EE}" destId="{BD2E9176-60DF-4892-B659-CD338F77632B}" srcOrd="0" destOrd="0" presId="urn:microsoft.com/office/officeart/2005/8/layout/vProcess5"/>
    <dgm:cxn modelId="{B2CFD676-6A30-4D8A-A68E-D56E91CA323E}" type="presOf" srcId="{6F4F1484-C1C0-4A18-AB96-657141BDF5C3}" destId="{EDC9E622-B249-4138-9B1A-0D8041F2CC16}" srcOrd="0" destOrd="0" presId="urn:microsoft.com/office/officeart/2005/8/layout/vProcess5"/>
    <dgm:cxn modelId="{AA56B7CE-5876-430E-82B8-25FBAD30EB7D}" srcId="{B7B48AD2-7533-4CE2-9A48-1202D7DE68EE}" destId="{6F4F1484-C1C0-4A18-AB96-657141BDF5C3}" srcOrd="0" destOrd="0" parTransId="{10295D29-ECD1-459B-A309-3AD8377945DD}" sibTransId="{D705094C-2E81-484C-AEBD-AB328178C4FA}"/>
    <dgm:cxn modelId="{B55574C0-38A9-4BC1-8DC1-5E292E62CF41}" type="presParOf" srcId="{BD2E9176-60DF-4892-B659-CD338F77632B}" destId="{F73F7FD3-0319-4B0C-B730-5092B44EEB1E}" srcOrd="0" destOrd="0" presId="urn:microsoft.com/office/officeart/2005/8/layout/vProcess5"/>
    <dgm:cxn modelId="{7FEDF704-DAB7-4759-BB01-0546024B305E}" type="presParOf" srcId="{BD2E9176-60DF-4892-B659-CD338F77632B}" destId="{EDC9E622-B249-4138-9B1A-0D8041F2CC16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B48AD2-7533-4CE2-9A48-1202D7DE68EE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6F4F1484-C1C0-4A18-AB96-657141BDF5C3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Закон України «Про загальну середню освіту»: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uk-UA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Стаття 26. 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Керівник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загальної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середньої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призначається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посаду та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звільняється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 посади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рішенням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засновника (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засновників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або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уповноваженого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ним (ними) органу.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Керівник державного,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комунального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загальної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середньої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призначається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посаду за результатами конкурсного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відбору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строком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шість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років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(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строком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два роки - для особи, яка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призначається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посаду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загальної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середньої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вперше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 на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підставі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рішення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конкурсної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комісії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. 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Одна і та сама особа не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може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бути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керівником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відповідного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загальної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середньої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більше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ніж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два строки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підряд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(до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першого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строку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включається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дворічний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строк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перебування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посаді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загальної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середньої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призначеного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вперше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).</a:t>
          </a:r>
          <a:r>
            <a:rPr lang="ru-RU" sz="2000" b="0" i="0" kern="1200" dirty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 </a:t>
          </a: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gm:t>
    </dgm:pt>
    <dgm:pt modelId="{10295D29-ECD1-459B-A309-3AD8377945DD}" type="parTrans" cxnId="{AA56B7CE-5876-430E-82B8-25FBAD30EB7D}">
      <dgm:prSet/>
      <dgm:spPr/>
      <dgm:t>
        <a:bodyPr/>
        <a:lstStyle/>
        <a:p>
          <a:endParaRPr lang="uk-UA"/>
        </a:p>
      </dgm:t>
    </dgm:pt>
    <dgm:pt modelId="{D705094C-2E81-484C-AEBD-AB328178C4FA}" type="sibTrans" cxnId="{AA56B7CE-5876-430E-82B8-25FBAD30EB7D}">
      <dgm:prSet/>
      <dgm:spPr>
        <a:solidFill>
          <a:srgbClr val="C1E2C6"/>
        </a:solidFill>
        <a:ln>
          <a:solidFill>
            <a:srgbClr val="32A04F"/>
          </a:solidFill>
        </a:ln>
      </dgm:spPr>
      <dgm:t>
        <a:bodyPr/>
        <a:lstStyle/>
        <a:p>
          <a:endParaRPr lang="uk-UA">
            <a:solidFill>
              <a:srgbClr val="00FF00"/>
            </a:solidFill>
          </a:endParaRPr>
        </a:p>
      </dgm:t>
    </dgm:pt>
    <dgm:pt modelId="{BD2E9176-60DF-4892-B659-CD338F77632B}" type="pres">
      <dgm:prSet presAssocID="{B7B48AD2-7533-4CE2-9A48-1202D7DE68EE}" presName="outerComposite" presStyleCnt="0">
        <dgm:presLayoutVars>
          <dgm:chMax val="5"/>
          <dgm:dir/>
          <dgm:resizeHandles val="exact"/>
        </dgm:presLayoutVars>
      </dgm:prSet>
      <dgm:spPr/>
    </dgm:pt>
    <dgm:pt modelId="{F73F7FD3-0319-4B0C-B730-5092B44EEB1E}" type="pres">
      <dgm:prSet presAssocID="{B7B48AD2-7533-4CE2-9A48-1202D7DE68EE}" presName="dummyMaxCanvas" presStyleCnt="0">
        <dgm:presLayoutVars/>
      </dgm:prSet>
      <dgm:spPr/>
    </dgm:pt>
    <dgm:pt modelId="{EDC9E622-B249-4138-9B1A-0D8041F2CC16}" type="pres">
      <dgm:prSet presAssocID="{B7B48AD2-7533-4CE2-9A48-1202D7DE68EE}" presName="OneNode_1" presStyleLbl="node1" presStyleIdx="0" presStyleCnt="1" custScaleY="198413" custLinFactNeighborY="2738">
        <dgm:presLayoutVars>
          <dgm:bulletEnabled val="1"/>
        </dgm:presLayoutVars>
      </dgm:prSet>
      <dgm:spPr/>
    </dgm:pt>
  </dgm:ptLst>
  <dgm:cxnLst>
    <dgm:cxn modelId="{0792CC35-2CE2-4FAF-A745-D8CA84807CF2}" type="presOf" srcId="{B7B48AD2-7533-4CE2-9A48-1202D7DE68EE}" destId="{BD2E9176-60DF-4892-B659-CD338F77632B}" srcOrd="0" destOrd="0" presId="urn:microsoft.com/office/officeart/2005/8/layout/vProcess5"/>
    <dgm:cxn modelId="{B2CFD676-6A30-4D8A-A68E-D56E91CA323E}" type="presOf" srcId="{6F4F1484-C1C0-4A18-AB96-657141BDF5C3}" destId="{EDC9E622-B249-4138-9B1A-0D8041F2CC16}" srcOrd="0" destOrd="0" presId="urn:microsoft.com/office/officeart/2005/8/layout/vProcess5"/>
    <dgm:cxn modelId="{AA56B7CE-5876-430E-82B8-25FBAD30EB7D}" srcId="{B7B48AD2-7533-4CE2-9A48-1202D7DE68EE}" destId="{6F4F1484-C1C0-4A18-AB96-657141BDF5C3}" srcOrd="0" destOrd="0" parTransId="{10295D29-ECD1-459B-A309-3AD8377945DD}" sibTransId="{D705094C-2E81-484C-AEBD-AB328178C4FA}"/>
    <dgm:cxn modelId="{B55574C0-38A9-4BC1-8DC1-5E292E62CF41}" type="presParOf" srcId="{BD2E9176-60DF-4892-B659-CD338F77632B}" destId="{F73F7FD3-0319-4B0C-B730-5092B44EEB1E}" srcOrd="0" destOrd="0" presId="urn:microsoft.com/office/officeart/2005/8/layout/vProcess5"/>
    <dgm:cxn modelId="{7FEDF704-DAB7-4759-BB01-0546024B305E}" type="presParOf" srcId="{BD2E9176-60DF-4892-B659-CD338F77632B}" destId="{EDC9E622-B249-4138-9B1A-0D8041F2CC16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B48AD2-7533-4CE2-9A48-1202D7DE68EE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6F4F1484-C1C0-4A18-AB96-657141BDF5C3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Закон України «Про загальну середню освіту»: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uk-UA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Стаття 26. До складу конкурсної комісії входять представники засновника, трудового колективу, громадського об’єднання батьків учнів (вихованців) закладу загальної середньої освіти та громадського об’єднання керівників закладів загальної середньої освіти відповідної адміністративно-територіальної одиниці. До участі у роботі комісії з правом дорадчого голосу можуть залучатися представники громадських об’єднань та експерти у сфері загальної середньої освіти.</a:t>
          </a:r>
        </a:p>
      </dgm:t>
    </dgm:pt>
    <dgm:pt modelId="{10295D29-ECD1-459B-A309-3AD8377945DD}" type="parTrans" cxnId="{AA56B7CE-5876-430E-82B8-25FBAD30EB7D}">
      <dgm:prSet/>
      <dgm:spPr/>
      <dgm:t>
        <a:bodyPr/>
        <a:lstStyle/>
        <a:p>
          <a:endParaRPr lang="uk-UA"/>
        </a:p>
      </dgm:t>
    </dgm:pt>
    <dgm:pt modelId="{D705094C-2E81-484C-AEBD-AB328178C4FA}" type="sibTrans" cxnId="{AA56B7CE-5876-430E-82B8-25FBAD30EB7D}">
      <dgm:prSet/>
      <dgm:spPr>
        <a:solidFill>
          <a:srgbClr val="C1E2C6"/>
        </a:solidFill>
        <a:ln>
          <a:solidFill>
            <a:srgbClr val="32A04F"/>
          </a:solidFill>
        </a:ln>
      </dgm:spPr>
      <dgm:t>
        <a:bodyPr/>
        <a:lstStyle/>
        <a:p>
          <a:endParaRPr lang="uk-UA">
            <a:solidFill>
              <a:srgbClr val="00FF00"/>
            </a:solidFill>
          </a:endParaRPr>
        </a:p>
      </dgm:t>
    </dgm:pt>
    <dgm:pt modelId="{BD2E9176-60DF-4892-B659-CD338F77632B}" type="pres">
      <dgm:prSet presAssocID="{B7B48AD2-7533-4CE2-9A48-1202D7DE68EE}" presName="outerComposite" presStyleCnt="0">
        <dgm:presLayoutVars>
          <dgm:chMax val="5"/>
          <dgm:dir/>
          <dgm:resizeHandles val="exact"/>
        </dgm:presLayoutVars>
      </dgm:prSet>
      <dgm:spPr/>
    </dgm:pt>
    <dgm:pt modelId="{F73F7FD3-0319-4B0C-B730-5092B44EEB1E}" type="pres">
      <dgm:prSet presAssocID="{B7B48AD2-7533-4CE2-9A48-1202D7DE68EE}" presName="dummyMaxCanvas" presStyleCnt="0">
        <dgm:presLayoutVars/>
      </dgm:prSet>
      <dgm:spPr/>
    </dgm:pt>
    <dgm:pt modelId="{EDC9E622-B249-4138-9B1A-0D8041F2CC16}" type="pres">
      <dgm:prSet presAssocID="{B7B48AD2-7533-4CE2-9A48-1202D7DE68EE}" presName="OneNode_1" presStyleLbl="node1" presStyleIdx="0" presStyleCnt="1" custScaleY="198413" custLinFactNeighborY="2738">
        <dgm:presLayoutVars>
          <dgm:bulletEnabled val="1"/>
        </dgm:presLayoutVars>
      </dgm:prSet>
      <dgm:spPr/>
    </dgm:pt>
  </dgm:ptLst>
  <dgm:cxnLst>
    <dgm:cxn modelId="{0792CC35-2CE2-4FAF-A745-D8CA84807CF2}" type="presOf" srcId="{B7B48AD2-7533-4CE2-9A48-1202D7DE68EE}" destId="{BD2E9176-60DF-4892-B659-CD338F77632B}" srcOrd="0" destOrd="0" presId="urn:microsoft.com/office/officeart/2005/8/layout/vProcess5"/>
    <dgm:cxn modelId="{B2CFD676-6A30-4D8A-A68E-D56E91CA323E}" type="presOf" srcId="{6F4F1484-C1C0-4A18-AB96-657141BDF5C3}" destId="{EDC9E622-B249-4138-9B1A-0D8041F2CC16}" srcOrd="0" destOrd="0" presId="urn:microsoft.com/office/officeart/2005/8/layout/vProcess5"/>
    <dgm:cxn modelId="{AA56B7CE-5876-430E-82B8-25FBAD30EB7D}" srcId="{B7B48AD2-7533-4CE2-9A48-1202D7DE68EE}" destId="{6F4F1484-C1C0-4A18-AB96-657141BDF5C3}" srcOrd="0" destOrd="0" parTransId="{10295D29-ECD1-459B-A309-3AD8377945DD}" sibTransId="{D705094C-2E81-484C-AEBD-AB328178C4FA}"/>
    <dgm:cxn modelId="{B55574C0-38A9-4BC1-8DC1-5E292E62CF41}" type="presParOf" srcId="{BD2E9176-60DF-4892-B659-CD338F77632B}" destId="{F73F7FD3-0319-4B0C-B730-5092B44EEB1E}" srcOrd="0" destOrd="0" presId="urn:microsoft.com/office/officeart/2005/8/layout/vProcess5"/>
    <dgm:cxn modelId="{7FEDF704-DAB7-4759-BB01-0546024B305E}" type="presParOf" srcId="{BD2E9176-60DF-4892-B659-CD338F77632B}" destId="{EDC9E622-B249-4138-9B1A-0D8041F2CC16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7B48AD2-7533-4CE2-9A48-1202D7DE68EE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6F4F1484-C1C0-4A18-AB96-657141BDF5C3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Закон України «Про загальну середню освіту»: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uk-UA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Стаття 26. Заступник керівника, педагогічні та інші працівники закладу загальної середньої освіти призначаються на посади та звільняються з посад керівником цього закладу. Керівник закладу загальної середньої освіти має право оголосити конкурс на вакантну посаду.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У разі надходження до засновника закладу загальної середньої освіти обґрунтованого звернення піклувальної ради або органу самоврядування закладу загальної середньої освіти щодо звільнення керівника цього закладу засновник зобов’язаний розглянути його і прийняти обґрунтоване рішення у найкоротший строк.</a:t>
          </a: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gm:t>
    </dgm:pt>
    <dgm:pt modelId="{10295D29-ECD1-459B-A309-3AD8377945DD}" type="parTrans" cxnId="{AA56B7CE-5876-430E-82B8-25FBAD30EB7D}">
      <dgm:prSet/>
      <dgm:spPr/>
      <dgm:t>
        <a:bodyPr/>
        <a:lstStyle/>
        <a:p>
          <a:endParaRPr lang="uk-UA"/>
        </a:p>
      </dgm:t>
    </dgm:pt>
    <dgm:pt modelId="{D705094C-2E81-484C-AEBD-AB328178C4FA}" type="sibTrans" cxnId="{AA56B7CE-5876-430E-82B8-25FBAD30EB7D}">
      <dgm:prSet/>
      <dgm:spPr>
        <a:solidFill>
          <a:srgbClr val="C1E2C6"/>
        </a:solidFill>
        <a:ln>
          <a:solidFill>
            <a:srgbClr val="32A04F"/>
          </a:solidFill>
        </a:ln>
      </dgm:spPr>
      <dgm:t>
        <a:bodyPr/>
        <a:lstStyle/>
        <a:p>
          <a:endParaRPr lang="uk-UA">
            <a:solidFill>
              <a:srgbClr val="00FF00"/>
            </a:solidFill>
          </a:endParaRPr>
        </a:p>
      </dgm:t>
    </dgm:pt>
    <dgm:pt modelId="{BD2E9176-60DF-4892-B659-CD338F77632B}" type="pres">
      <dgm:prSet presAssocID="{B7B48AD2-7533-4CE2-9A48-1202D7DE68EE}" presName="outerComposite" presStyleCnt="0">
        <dgm:presLayoutVars>
          <dgm:chMax val="5"/>
          <dgm:dir/>
          <dgm:resizeHandles val="exact"/>
        </dgm:presLayoutVars>
      </dgm:prSet>
      <dgm:spPr/>
    </dgm:pt>
    <dgm:pt modelId="{F73F7FD3-0319-4B0C-B730-5092B44EEB1E}" type="pres">
      <dgm:prSet presAssocID="{B7B48AD2-7533-4CE2-9A48-1202D7DE68EE}" presName="dummyMaxCanvas" presStyleCnt="0">
        <dgm:presLayoutVars/>
      </dgm:prSet>
      <dgm:spPr/>
    </dgm:pt>
    <dgm:pt modelId="{EDC9E622-B249-4138-9B1A-0D8041F2CC16}" type="pres">
      <dgm:prSet presAssocID="{B7B48AD2-7533-4CE2-9A48-1202D7DE68EE}" presName="OneNode_1" presStyleLbl="node1" presStyleIdx="0" presStyleCnt="1" custScaleY="198413" custLinFactNeighborY="2738">
        <dgm:presLayoutVars>
          <dgm:bulletEnabled val="1"/>
        </dgm:presLayoutVars>
      </dgm:prSet>
      <dgm:spPr/>
    </dgm:pt>
  </dgm:ptLst>
  <dgm:cxnLst>
    <dgm:cxn modelId="{0792CC35-2CE2-4FAF-A745-D8CA84807CF2}" type="presOf" srcId="{B7B48AD2-7533-4CE2-9A48-1202D7DE68EE}" destId="{BD2E9176-60DF-4892-B659-CD338F77632B}" srcOrd="0" destOrd="0" presId="urn:microsoft.com/office/officeart/2005/8/layout/vProcess5"/>
    <dgm:cxn modelId="{B2CFD676-6A30-4D8A-A68E-D56E91CA323E}" type="presOf" srcId="{6F4F1484-C1C0-4A18-AB96-657141BDF5C3}" destId="{EDC9E622-B249-4138-9B1A-0D8041F2CC16}" srcOrd="0" destOrd="0" presId="urn:microsoft.com/office/officeart/2005/8/layout/vProcess5"/>
    <dgm:cxn modelId="{AA56B7CE-5876-430E-82B8-25FBAD30EB7D}" srcId="{B7B48AD2-7533-4CE2-9A48-1202D7DE68EE}" destId="{6F4F1484-C1C0-4A18-AB96-657141BDF5C3}" srcOrd="0" destOrd="0" parTransId="{10295D29-ECD1-459B-A309-3AD8377945DD}" sibTransId="{D705094C-2E81-484C-AEBD-AB328178C4FA}"/>
    <dgm:cxn modelId="{B55574C0-38A9-4BC1-8DC1-5E292E62CF41}" type="presParOf" srcId="{BD2E9176-60DF-4892-B659-CD338F77632B}" destId="{F73F7FD3-0319-4B0C-B730-5092B44EEB1E}" srcOrd="0" destOrd="0" presId="urn:microsoft.com/office/officeart/2005/8/layout/vProcess5"/>
    <dgm:cxn modelId="{7FEDF704-DAB7-4759-BB01-0546024B305E}" type="presParOf" srcId="{BD2E9176-60DF-4892-B659-CD338F77632B}" destId="{EDC9E622-B249-4138-9B1A-0D8041F2CC16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7B48AD2-7533-4CE2-9A48-1202D7DE68EE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6F4F1484-C1C0-4A18-AB96-657141BDF5C3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Закон України «Про загальну середню освіту»: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uk-UA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Стаття 24. 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Кандидат повинен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мати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: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громадянство України;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вищу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ступеня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не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нижче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магістра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(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раніше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 —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вища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педагогічна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рівні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спеціаліста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або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магістра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);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стаж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педагогічної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роботи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не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менше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трьох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років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;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організаторські здібності;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фізичний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і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психічний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стан,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що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не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перешкоджає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виконанню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професійних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обов’язків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.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Виключено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 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такі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вимоги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як: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вища педагогічна освіта;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проходження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атестації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кадрів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відповідно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до 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Типового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положення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атестацію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педагогічних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працівників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затвердженого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наказом МОН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від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06.10.2010 р. № 930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.</a:t>
          </a: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gm:t>
    </dgm:pt>
    <dgm:pt modelId="{10295D29-ECD1-459B-A309-3AD8377945DD}" type="parTrans" cxnId="{AA56B7CE-5876-430E-82B8-25FBAD30EB7D}">
      <dgm:prSet/>
      <dgm:spPr/>
      <dgm:t>
        <a:bodyPr/>
        <a:lstStyle/>
        <a:p>
          <a:endParaRPr lang="uk-UA"/>
        </a:p>
      </dgm:t>
    </dgm:pt>
    <dgm:pt modelId="{D705094C-2E81-484C-AEBD-AB328178C4FA}" type="sibTrans" cxnId="{AA56B7CE-5876-430E-82B8-25FBAD30EB7D}">
      <dgm:prSet/>
      <dgm:spPr>
        <a:solidFill>
          <a:srgbClr val="C1E2C6"/>
        </a:solidFill>
        <a:ln>
          <a:solidFill>
            <a:srgbClr val="32A04F"/>
          </a:solidFill>
        </a:ln>
      </dgm:spPr>
      <dgm:t>
        <a:bodyPr/>
        <a:lstStyle/>
        <a:p>
          <a:endParaRPr lang="uk-UA">
            <a:solidFill>
              <a:srgbClr val="00FF00"/>
            </a:solidFill>
          </a:endParaRPr>
        </a:p>
      </dgm:t>
    </dgm:pt>
    <dgm:pt modelId="{BD2E9176-60DF-4892-B659-CD338F77632B}" type="pres">
      <dgm:prSet presAssocID="{B7B48AD2-7533-4CE2-9A48-1202D7DE68EE}" presName="outerComposite" presStyleCnt="0">
        <dgm:presLayoutVars>
          <dgm:chMax val="5"/>
          <dgm:dir/>
          <dgm:resizeHandles val="exact"/>
        </dgm:presLayoutVars>
      </dgm:prSet>
      <dgm:spPr/>
    </dgm:pt>
    <dgm:pt modelId="{F73F7FD3-0319-4B0C-B730-5092B44EEB1E}" type="pres">
      <dgm:prSet presAssocID="{B7B48AD2-7533-4CE2-9A48-1202D7DE68EE}" presName="dummyMaxCanvas" presStyleCnt="0">
        <dgm:presLayoutVars/>
      </dgm:prSet>
      <dgm:spPr/>
    </dgm:pt>
    <dgm:pt modelId="{EDC9E622-B249-4138-9B1A-0D8041F2CC16}" type="pres">
      <dgm:prSet presAssocID="{B7B48AD2-7533-4CE2-9A48-1202D7DE68EE}" presName="OneNode_1" presStyleLbl="node1" presStyleIdx="0" presStyleCnt="1" custScaleY="198413" custLinFactNeighborX="0" custLinFactNeighborY="-6377">
        <dgm:presLayoutVars>
          <dgm:bulletEnabled val="1"/>
        </dgm:presLayoutVars>
      </dgm:prSet>
      <dgm:spPr/>
    </dgm:pt>
  </dgm:ptLst>
  <dgm:cxnLst>
    <dgm:cxn modelId="{0792CC35-2CE2-4FAF-A745-D8CA84807CF2}" type="presOf" srcId="{B7B48AD2-7533-4CE2-9A48-1202D7DE68EE}" destId="{BD2E9176-60DF-4892-B659-CD338F77632B}" srcOrd="0" destOrd="0" presId="urn:microsoft.com/office/officeart/2005/8/layout/vProcess5"/>
    <dgm:cxn modelId="{B2CFD676-6A30-4D8A-A68E-D56E91CA323E}" type="presOf" srcId="{6F4F1484-C1C0-4A18-AB96-657141BDF5C3}" destId="{EDC9E622-B249-4138-9B1A-0D8041F2CC16}" srcOrd="0" destOrd="0" presId="urn:microsoft.com/office/officeart/2005/8/layout/vProcess5"/>
    <dgm:cxn modelId="{AA56B7CE-5876-430E-82B8-25FBAD30EB7D}" srcId="{B7B48AD2-7533-4CE2-9A48-1202D7DE68EE}" destId="{6F4F1484-C1C0-4A18-AB96-657141BDF5C3}" srcOrd="0" destOrd="0" parTransId="{10295D29-ECD1-459B-A309-3AD8377945DD}" sibTransId="{D705094C-2E81-484C-AEBD-AB328178C4FA}"/>
    <dgm:cxn modelId="{B55574C0-38A9-4BC1-8DC1-5E292E62CF41}" type="presParOf" srcId="{BD2E9176-60DF-4892-B659-CD338F77632B}" destId="{F73F7FD3-0319-4B0C-B730-5092B44EEB1E}" srcOrd="0" destOrd="0" presId="urn:microsoft.com/office/officeart/2005/8/layout/vProcess5"/>
    <dgm:cxn modelId="{7FEDF704-DAB7-4759-BB01-0546024B305E}" type="presParOf" srcId="{BD2E9176-60DF-4892-B659-CD338F77632B}" destId="{EDC9E622-B249-4138-9B1A-0D8041F2CC16}" srcOrd="1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7B48AD2-7533-4CE2-9A48-1202D7DE68EE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6F4F1484-C1C0-4A18-AB96-657141BDF5C3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1)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прийняття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рішення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проведення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конкурсу та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затвердження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складу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конкурсної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комісії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;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2)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оприлюднення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оголошення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проведення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конкурсу;</a:t>
          </a:r>
        </a:p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3)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прийняття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документів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від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кандидатів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;</a:t>
          </a: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gm:t>
    </dgm:pt>
    <dgm:pt modelId="{10295D29-ECD1-459B-A309-3AD8377945DD}" type="parTrans" cxnId="{AA56B7CE-5876-430E-82B8-25FBAD30EB7D}">
      <dgm:prSet/>
      <dgm:spPr/>
      <dgm:t>
        <a:bodyPr/>
        <a:lstStyle/>
        <a:p>
          <a:endParaRPr lang="uk-UA"/>
        </a:p>
      </dgm:t>
    </dgm:pt>
    <dgm:pt modelId="{D705094C-2E81-484C-AEBD-AB328178C4FA}" type="sibTrans" cxnId="{AA56B7CE-5876-430E-82B8-25FBAD30EB7D}">
      <dgm:prSet/>
      <dgm:spPr>
        <a:solidFill>
          <a:srgbClr val="C1E2C6"/>
        </a:solidFill>
        <a:ln>
          <a:solidFill>
            <a:srgbClr val="32A04F"/>
          </a:solidFill>
        </a:ln>
      </dgm:spPr>
      <dgm:t>
        <a:bodyPr/>
        <a:lstStyle/>
        <a:p>
          <a:endParaRPr lang="uk-UA">
            <a:solidFill>
              <a:srgbClr val="00FF00"/>
            </a:solidFill>
          </a:endParaRPr>
        </a:p>
      </dgm:t>
    </dgm:pt>
    <dgm:pt modelId="{1D94ADFA-90FE-43E5-BFE6-EB3847FB7F1A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endParaRPr lang="uk-UA" sz="1200" b="1" kern="1200" dirty="0"/>
        </a:p>
        <a:p>
          <a:pPr>
            <a:spcBef>
              <a:spcPts val="600"/>
            </a:spcBef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4)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перевірка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поданих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документів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;</a:t>
          </a:r>
        </a:p>
        <a:p>
          <a:pPr>
            <a:spcBef>
              <a:spcPts val="600"/>
            </a:spcBef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5)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допущення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кандидатів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до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участі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у і;</a:t>
          </a:r>
        </a:p>
        <a:p>
          <a:pPr>
            <a:spcBef>
              <a:spcPts val="600"/>
            </a:spcBef>
            <a:spcAft>
              <a:spcPts val="0"/>
            </a:spcAft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6)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ознайомлення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кандидатів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із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закладом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його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трудовим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колективом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та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представниками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батьківського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самоврядування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закладу;</a:t>
          </a: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gm:t>
    </dgm:pt>
    <dgm:pt modelId="{531FC554-38C3-4B5B-B887-7403E49AA227}" type="parTrans" cxnId="{02C4D995-C50F-4CAC-BFD5-4255A42EF674}">
      <dgm:prSet/>
      <dgm:spPr/>
      <dgm:t>
        <a:bodyPr/>
        <a:lstStyle/>
        <a:p>
          <a:endParaRPr lang="uk-UA"/>
        </a:p>
      </dgm:t>
    </dgm:pt>
    <dgm:pt modelId="{BE51BB79-C963-477E-8FA5-1CAFF8D4AB9A}" type="sibTrans" cxnId="{02C4D995-C50F-4CAC-BFD5-4255A42EF674}">
      <dgm:prSet/>
      <dgm:spPr>
        <a:gradFill flip="none" rotWithShape="1">
          <a:gsLst>
            <a:gs pos="0">
              <a:srgbClr val="32A04F">
                <a:tint val="66000"/>
                <a:satMod val="160000"/>
              </a:srgbClr>
            </a:gs>
            <a:gs pos="50000">
              <a:srgbClr val="32A04F">
                <a:tint val="44500"/>
                <a:satMod val="160000"/>
              </a:srgbClr>
            </a:gs>
            <a:gs pos="100000">
              <a:srgbClr val="32A04F">
                <a:tint val="23500"/>
                <a:satMod val="160000"/>
              </a:srgbClr>
            </a:gs>
          </a:gsLst>
          <a:lin ang="2700000" scaled="1"/>
          <a:tileRect/>
        </a:gradFill>
        <a:ln>
          <a:solidFill>
            <a:srgbClr val="32A04F"/>
          </a:solidFill>
        </a:ln>
      </dgm:spPr>
      <dgm:t>
        <a:bodyPr/>
        <a:lstStyle/>
        <a:p>
          <a:endParaRPr lang="uk-UA"/>
        </a:p>
      </dgm:t>
    </dgm:pt>
    <dgm:pt modelId="{56D7CE9E-233E-4CB5-94CB-712F1FC8C7EF}">
      <dgm:prSet phldrT="[Текст]" custT="1"/>
      <dgm:spPr>
        <a:solidFill>
          <a:schemeClr val="bg1">
            <a:lumMod val="95000"/>
          </a:schemeClr>
        </a:solidFill>
        <a:ln>
          <a:solidFill>
            <a:srgbClr val="0070C0"/>
          </a:solidFill>
        </a:ln>
      </dgm:spPr>
      <dgm:t>
        <a:bodyPr/>
        <a:lstStyle/>
        <a:p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7) проведення конкурсного відбору;</a:t>
          </a:r>
        </a:p>
        <a:p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8) визначення переможця конкурсу;</a:t>
          </a:r>
        </a:p>
        <a:p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9) оприлюднення результатів конкурсу.</a:t>
          </a:r>
        </a:p>
      </dgm:t>
    </dgm:pt>
    <dgm:pt modelId="{8EFF1DF4-2DFE-41C3-8E06-6F1986B5A9DB}" type="parTrans" cxnId="{3A79C907-D7AD-4F49-A422-5CAD8FA19C22}">
      <dgm:prSet/>
      <dgm:spPr/>
      <dgm:t>
        <a:bodyPr/>
        <a:lstStyle/>
        <a:p>
          <a:endParaRPr lang="uk-UA"/>
        </a:p>
      </dgm:t>
    </dgm:pt>
    <dgm:pt modelId="{27559797-2ACE-4C53-9A05-78B636256686}" type="sibTrans" cxnId="{3A79C907-D7AD-4F49-A422-5CAD8FA19C22}">
      <dgm:prSet/>
      <dgm:spPr>
        <a:gradFill flip="none" rotWithShape="0">
          <a:gsLst>
            <a:gs pos="0">
              <a:srgbClr val="32A04F">
                <a:tint val="66000"/>
                <a:satMod val="160000"/>
              </a:srgbClr>
            </a:gs>
            <a:gs pos="50000">
              <a:srgbClr val="32A04F">
                <a:tint val="44500"/>
                <a:satMod val="160000"/>
              </a:srgbClr>
            </a:gs>
            <a:gs pos="100000">
              <a:srgbClr val="32A04F">
                <a:tint val="23500"/>
                <a:satMod val="160000"/>
              </a:srgbClr>
            </a:gs>
          </a:gsLst>
          <a:lin ang="2700000" scaled="1"/>
          <a:tileRect/>
        </a:gradFill>
        <a:ln>
          <a:solidFill>
            <a:srgbClr val="32A04F"/>
          </a:solidFill>
        </a:ln>
      </dgm:spPr>
      <dgm:t>
        <a:bodyPr/>
        <a:lstStyle/>
        <a:p>
          <a:endParaRPr lang="uk-UA"/>
        </a:p>
      </dgm:t>
    </dgm:pt>
    <dgm:pt modelId="{BD2E9176-60DF-4892-B659-CD338F77632B}" type="pres">
      <dgm:prSet presAssocID="{B7B48AD2-7533-4CE2-9A48-1202D7DE68EE}" presName="outerComposite" presStyleCnt="0">
        <dgm:presLayoutVars>
          <dgm:chMax val="5"/>
          <dgm:dir/>
          <dgm:resizeHandles val="exact"/>
        </dgm:presLayoutVars>
      </dgm:prSet>
      <dgm:spPr/>
    </dgm:pt>
    <dgm:pt modelId="{F73F7FD3-0319-4B0C-B730-5092B44EEB1E}" type="pres">
      <dgm:prSet presAssocID="{B7B48AD2-7533-4CE2-9A48-1202D7DE68EE}" presName="dummyMaxCanvas" presStyleCnt="0">
        <dgm:presLayoutVars/>
      </dgm:prSet>
      <dgm:spPr/>
    </dgm:pt>
    <dgm:pt modelId="{A68B5F2C-89B0-48F0-B0F3-E2B117A96466}" type="pres">
      <dgm:prSet presAssocID="{B7B48AD2-7533-4CE2-9A48-1202D7DE68EE}" presName="ThreeNodes_1" presStyleLbl="node1" presStyleIdx="0" presStyleCnt="3">
        <dgm:presLayoutVars>
          <dgm:bulletEnabled val="1"/>
        </dgm:presLayoutVars>
      </dgm:prSet>
      <dgm:spPr/>
    </dgm:pt>
    <dgm:pt modelId="{8CEBC4AC-B737-4060-AFF3-E64D1FD70CE5}" type="pres">
      <dgm:prSet presAssocID="{B7B48AD2-7533-4CE2-9A48-1202D7DE68EE}" presName="ThreeNodes_2" presStyleLbl="node1" presStyleIdx="1" presStyleCnt="3">
        <dgm:presLayoutVars>
          <dgm:bulletEnabled val="1"/>
        </dgm:presLayoutVars>
      </dgm:prSet>
      <dgm:spPr/>
    </dgm:pt>
    <dgm:pt modelId="{C082A358-9172-4222-99D1-AAEB8C941627}" type="pres">
      <dgm:prSet presAssocID="{B7B48AD2-7533-4CE2-9A48-1202D7DE68EE}" presName="ThreeNodes_3" presStyleLbl="node1" presStyleIdx="2" presStyleCnt="3" custLinFactNeighborX="0" custLinFactNeighborY="0">
        <dgm:presLayoutVars>
          <dgm:bulletEnabled val="1"/>
        </dgm:presLayoutVars>
      </dgm:prSet>
      <dgm:spPr/>
    </dgm:pt>
    <dgm:pt modelId="{E14455CE-41A7-4925-A19B-294D4F1C50D5}" type="pres">
      <dgm:prSet presAssocID="{B7B48AD2-7533-4CE2-9A48-1202D7DE68EE}" presName="ThreeConn_1-2" presStyleLbl="fgAccFollowNode1" presStyleIdx="0" presStyleCnt="2">
        <dgm:presLayoutVars>
          <dgm:bulletEnabled val="1"/>
        </dgm:presLayoutVars>
      </dgm:prSet>
      <dgm:spPr/>
    </dgm:pt>
    <dgm:pt modelId="{576D73D7-7588-4BE9-A9A1-A18EEBB6B42A}" type="pres">
      <dgm:prSet presAssocID="{B7B48AD2-7533-4CE2-9A48-1202D7DE68EE}" presName="ThreeConn_2-3" presStyleLbl="fgAccFollowNode1" presStyleIdx="1" presStyleCnt="2">
        <dgm:presLayoutVars>
          <dgm:bulletEnabled val="1"/>
        </dgm:presLayoutVars>
      </dgm:prSet>
      <dgm:spPr/>
    </dgm:pt>
    <dgm:pt modelId="{D2EE3119-164A-4B15-BE65-42C26D641581}" type="pres">
      <dgm:prSet presAssocID="{B7B48AD2-7533-4CE2-9A48-1202D7DE68EE}" presName="ThreeNodes_1_text" presStyleLbl="node1" presStyleIdx="2" presStyleCnt="3">
        <dgm:presLayoutVars>
          <dgm:bulletEnabled val="1"/>
        </dgm:presLayoutVars>
      </dgm:prSet>
      <dgm:spPr/>
    </dgm:pt>
    <dgm:pt modelId="{3FA6EA8B-E0A2-4E51-96DD-F676A3CAAF3E}" type="pres">
      <dgm:prSet presAssocID="{B7B48AD2-7533-4CE2-9A48-1202D7DE68EE}" presName="ThreeNodes_2_text" presStyleLbl="node1" presStyleIdx="2" presStyleCnt="3">
        <dgm:presLayoutVars>
          <dgm:bulletEnabled val="1"/>
        </dgm:presLayoutVars>
      </dgm:prSet>
      <dgm:spPr/>
    </dgm:pt>
    <dgm:pt modelId="{18A33FA0-F9A9-44EA-BEBC-E0853284CDFD}" type="pres">
      <dgm:prSet presAssocID="{B7B48AD2-7533-4CE2-9A48-1202D7DE68EE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A79C907-D7AD-4F49-A422-5CAD8FA19C22}" srcId="{B7B48AD2-7533-4CE2-9A48-1202D7DE68EE}" destId="{56D7CE9E-233E-4CB5-94CB-712F1FC8C7EF}" srcOrd="2" destOrd="0" parTransId="{8EFF1DF4-2DFE-41C3-8E06-6F1986B5A9DB}" sibTransId="{27559797-2ACE-4C53-9A05-78B636256686}"/>
    <dgm:cxn modelId="{2C189425-0868-43CF-889E-6D60EB623F56}" type="presOf" srcId="{D705094C-2E81-484C-AEBD-AB328178C4FA}" destId="{E14455CE-41A7-4925-A19B-294D4F1C50D5}" srcOrd="0" destOrd="0" presId="urn:microsoft.com/office/officeart/2005/8/layout/vProcess5"/>
    <dgm:cxn modelId="{164C612E-DF15-4B83-87A1-9C3AA1181B04}" type="presOf" srcId="{6F4F1484-C1C0-4A18-AB96-657141BDF5C3}" destId="{A68B5F2C-89B0-48F0-B0F3-E2B117A96466}" srcOrd="0" destOrd="0" presId="urn:microsoft.com/office/officeart/2005/8/layout/vProcess5"/>
    <dgm:cxn modelId="{709B1230-504D-494C-B799-63FBDD2D9EB0}" type="presOf" srcId="{1D94ADFA-90FE-43E5-BFE6-EB3847FB7F1A}" destId="{8CEBC4AC-B737-4060-AFF3-E64D1FD70CE5}" srcOrd="0" destOrd="0" presId="urn:microsoft.com/office/officeart/2005/8/layout/vProcess5"/>
    <dgm:cxn modelId="{0792CC35-2CE2-4FAF-A745-D8CA84807CF2}" type="presOf" srcId="{B7B48AD2-7533-4CE2-9A48-1202D7DE68EE}" destId="{BD2E9176-60DF-4892-B659-CD338F77632B}" srcOrd="0" destOrd="0" presId="urn:microsoft.com/office/officeart/2005/8/layout/vProcess5"/>
    <dgm:cxn modelId="{01EB2B79-CEBC-44DC-8812-E423D42C7B8F}" type="presOf" srcId="{6F4F1484-C1C0-4A18-AB96-657141BDF5C3}" destId="{D2EE3119-164A-4B15-BE65-42C26D641581}" srcOrd="1" destOrd="0" presId="urn:microsoft.com/office/officeart/2005/8/layout/vProcess5"/>
    <dgm:cxn modelId="{A5AE378B-5551-4ED6-BEC7-5953E285328C}" type="presOf" srcId="{56D7CE9E-233E-4CB5-94CB-712F1FC8C7EF}" destId="{C082A358-9172-4222-99D1-AAEB8C941627}" srcOrd="0" destOrd="0" presId="urn:microsoft.com/office/officeart/2005/8/layout/vProcess5"/>
    <dgm:cxn modelId="{1E47688E-CA5A-4A3D-880E-A4EFC6F55F94}" type="presOf" srcId="{56D7CE9E-233E-4CB5-94CB-712F1FC8C7EF}" destId="{18A33FA0-F9A9-44EA-BEBC-E0853284CDFD}" srcOrd="1" destOrd="0" presId="urn:microsoft.com/office/officeart/2005/8/layout/vProcess5"/>
    <dgm:cxn modelId="{02C4D995-C50F-4CAC-BFD5-4255A42EF674}" srcId="{B7B48AD2-7533-4CE2-9A48-1202D7DE68EE}" destId="{1D94ADFA-90FE-43E5-BFE6-EB3847FB7F1A}" srcOrd="1" destOrd="0" parTransId="{531FC554-38C3-4B5B-B887-7403E49AA227}" sibTransId="{BE51BB79-C963-477E-8FA5-1CAFF8D4AB9A}"/>
    <dgm:cxn modelId="{60216FB7-6B34-4A50-8C27-4A53D8C5A2E3}" type="presOf" srcId="{BE51BB79-C963-477E-8FA5-1CAFF8D4AB9A}" destId="{576D73D7-7588-4BE9-A9A1-A18EEBB6B42A}" srcOrd="0" destOrd="0" presId="urn:microsoft.com/office/officeart/2005/8/layout/vProcess5"/>
    <dgm:cxn modelId="{AA56B7CE-5876-430E-82B8-25FBAD30EB7D}" srcId="{B7B48AD2-7533-4CE2-9A48-1202D7DE68EE}" destId="{6F4F1484-C1C0-4A18-AB96-657141BDF5C3}" srcOrd="0" destOrd="0" parTransId="{10295D29-ECD1-459B-A309-3AD8377945DD}" sibTransId="{D705094C-2E81-484C-AEBD-AB328178C4FA}"/>
    <dgm:cxn modelId="{F930A1E7-E331-4FB8-A5E3-740B38DE79B3}" type="presOf" srcId="{1D94ADFA-90FE-43E5-BFE6-EB3847FB7F1A}" destId="{3FA6EA8B-E0A2-4E51-96DD-F676A3CAAF3E}" srcOrd="1" destOrd="0" presId="urn:microsoft.com/office/officeart/2005/8/layout/vProcess5"/>
    <dgm:cxn modelId="{B55574C0-38A9-4BC1-8DC1-5E292E62CF41}" type="presParOf" srcId="{BD2E9176-60DF-4892-B659-CD338F77632B}" destId="{F73F7FD3-0319-4B0C-B730-5092B44EEB1E}" srcOrd="0" destOrd="0" presId="urn:microsoft.com/office/officeart/2005/8/layout/vProcess5"/>
    <dgm:cxn modelId="{6CB25A2F-7895-4FDD-B269-AF36ADD84853}" type="presParOf" srcId="{BD2E9176-60DF-4892-B659-CD338F77632B}" destId="{A68B5F2C-89B0-48F0-B0F3-E2B117A96466}" srcOrd="1" destOrd="0" presId="urn:microsoft.com/office/officeart/2005/8/layout/vProcess5"/>
    <dgm:cxn modelId="{078B253B-CB74-4F44-B340-5A2E242C3405}" type="presParOf" srcId="{BD2E9176-60DF-4892-B659-CD338F77632B}" destId="{8CEBC4AC-B737-4060-AFF3-E64D1FD70CE5}" srcOrd="2" destOrd="0" presId="urn:microsoft.com/office/officeart/2005/8/layout/vProcess5"/>
    <dgm:cxn modelId="{F5FABCCF-E483-46FD-958E-7ABE894A6B07}" type="presParOf" srcId="{BD2E9176-60DF-4892-B659-CD338F77632B}" destId="{C082A358-9172-4222-99D1-AAEB8C941627}" srcOrd="3" destOrd="0" presId="urn:microsoft.com/office/officeart/2005/8/layout/vProcess5"/>
    <dgm:cxn modelId="{AF586592-5A63-42E6-A4FD-69466BB55304}" type="presParOf" srcId="{BD2E9176-60DF-4892-B659-CD338F77632B}" destId="{E14455CE-41A7-4925-A19B-294D4F1C50D5}" srcOrd="4" destOrd="0" presId="urn:microsoft.com/office/officeart/2005/8/layout/vProcess5"/>
    <dgm:cxn modelId="{4FFB94C0-0CAF-409B-A0CF-2665ED6E442A}" type="presParOf" srcId="{BD2E9176-60DF-4892-B659-CD338F77632B}" destId="{576D73D7-7588-4BE9-A9A1-A18EEBB6B42A}" srcOrd="5" destOrd="0" presId="urn:microsoft.com/office/officeart/2005/8/layout/vProcess5"/>
    <dgm:cxn modelId="{E7835FAA-9DD5-4BA3-B186-795504AE4E0A}" type="presParOf" srcId="{BD2E9176-60DF-4892-B659-CD338F77632B}" destId="{D2EE3119-164A-4B15-BE65-42C26D641581}" srcOrd="6" destOrd="0" presId="urn:microsoft.com/office/officeart/2005/8/layout/vProcess5"/>
    <dgm:cxn modelId="{39ED946D-1F07-48AB-B2EE-8F5B406E8FA9}" type="presParOf" srcId="{BD2E9176-60DF-4892-B659-CD338F77632B}" destId="{3FA6EA8B-E0A2-4E51-96DD-F676A3CAAF3E}" srcOrd="7" destOrd="0" presId="urn:microsoft.com/office/officeart/2005/8/layout/vProcess5"/>
    <dgm:cxn modelId="{6448A288-123A-4518-9082-1302B8A0AAA0}" type="presParOf" srcId="{BD2E9176-60DF-4892-B659-CD338F77632B}" destId="{18A33FA0-F9A9-44EA-BEBC-E0853284CDFD}" srcOrd="8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9E622-B249-4138-9B1A-0D8041F2CC16}">
      <dsp:nvSpPr>
        <dsp:cNvPr id="0" name=""/>
        <dsp:cNvSpPr/>
      </dsp:nvSpPr>
      <dsp:spPr>
        <a:xfrm>
          <a:off x="0" y="0"/>
          <a:ext cx="11173600" cy="4959191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ДЛЯ КЕРІВНИКІВ ТА ПРАЦІВНИКІВ СТРУКТУРНИХ ПІДРОЗДІЛІВ МІСЦЕВИХ РАД З ПИТАНЬ ОСВІТИ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1. Кодекс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законів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працю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2.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Закони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«Про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місцеве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самоврядування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в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», «Про службу в органах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місцевого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самоврядування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», «Про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добровільне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об’єднання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територіальних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громад»;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3. Постанова КМУ від 25.03.2016 №246 «Про затвердження Порядку проведення конкурсу на зайняття посад державної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служби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4. Порядок проведення конкурсу на заміщення вакантних посад державних службовців,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затверджений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постановою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КМУ від 15.02.2002 №169;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u="none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5.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Загальний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порядок проведення іспиту кандидатів на заміщення вакантних посад державних службовців,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затверджений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наказом ГУ ДСУ від 08.07.2011 №164</a:t>
          </a:r>
          <a:endParaRPr lang="uk-UA" sz="2000" b="1" u="none" kern="1200" dirty="0">
            <a:solidFill>
              <a:srgbClr val="2A286B"/>
            </a:solidFill>
            <a:effectLst/>
            <a:latin typeface="Arial" panose="020B0604020202020204" pitchFamily="34" charset="0"/>
            <a:ea typeface="Times New Roman" panose="02020603050405020304" pitchFamily="18" charset="0"/>
            <a:cs typeface="+mn-cs"/>
          </a:endParaRPr>
        </a:p>
      </dsp:txBody>
      <dsp:txXfrm>
        <a:off x="145250" y="145250"/>
        <a:ext cx="10883100" cy="46686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9E622-B249-4138-9B1A-0D8041F2CC16}">
      <dsp:nvSpPr>
        <dsp:cNvPr id="0" name=""/>
        <dsp:cNvSpPr/>
      </dsp:nvSpPr>
      <dsp:spPr>
        <a:xfrm>
          <a:off x="0" y="0"/>
          <a:ext cx="11272454" cy="4890052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ДЛЯ КЕРІВНИКІВ ТА ПРАЦІВНИКІВ ЗАКЛАДІВ ОСВІТИ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1. Кодекс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законів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працю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2.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Закони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«Про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добровільне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об’єднання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територіальних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громад», «Про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освіту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», «Про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загальну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середню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освіту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3. Наказ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Міністерства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освіти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і науки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України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від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28.03.2018 №291 «Про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затвердження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Типового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положення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про конкурс на посаду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керівника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державного,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комунального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закладу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загальної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середньої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  <a:r>
            <a:rPr lang="ru-RU" sz="2000" b="1" u="none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освіти</a:t>
          </a: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».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u="none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 </a:t>
          </a:r>
        </a:p>
      </dsp:txBody>
      <dsp:txXfrm>
        <a:off x="143225" y="143225"/>
        <a:ext cx="10986004" cy="46036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9E622-B249-4138-9B1A-0D8041F2CC16}">
      <dsp:nvSpPr>
        <dsp:cNvPr id="0" name=""/>
        <dsp:cNvSpPr/>
      </dsp:nvSpPr>
      <dsp:spPr>
        <a:xfrm>
          <a:off x="0" y="11"/>
          <a:ext cx="11519589" cy="4386495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Закон України «Про добровільне об'єднання територіальних громад»: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Ст.8. Об’єднана територіальна громада є правонаступником всього майна, прав та обов’язків територіальних громад, що об’єдналися, з дня набуття повноважень сільською, селищною, міською радою, обраною такою об’єднаною територіальною громадою.</a:t>
          </a:r>
        </a:p>
        <a:p>
          <a:pPr marL="0" lvl="0" indent="0" defTabSz="889000">
            <a:spcBef>
              <a:spcPct val="0"/>
            </a:spcBef>
            <a:buNone/>
          </a:pP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cs typeface="+mn-cs"/>
          </a:endParaRPr>
        </a:p>
        <a:p>
          <a:pPr marL="0" lvl="0" indent="0" defTabSz="889000">
            <a:spcBef>
              <a:spcPct val="0"/>
            </a:spcBef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У разі об’єднання всіх територіальних громад одного району в одну об’єднану територіальну громаду все майно спільної власності територіальних громад такого району є комунальною власністю об’єднаної територіальної громади, а пов’язані з таким майном права та обов’язки належать об’єднаній територіальній громаді з дня набуття повноважень сільською, селищною, міською радою, обраною такою об’єднаною територіальною громадою.</a:t>
          </a:r>
        </a:p>
      </dsp:txBody>
      <dsp:txXfrm>
        <a:off x="128476" y="128487"/>
        <a:ext cx="11262637" cy="41295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9E622-B249-4138-9B1A-0D8041F2CC16}">
      <dsp:nvSpPr>
        <dsp:cNvPr id="0" name=""/>
        <dsp:cNvSpPr/>
      </dsp:nvSpPr>
      <dsp:spPr>
        <a:xfrm>
          <a:off x="0" y="11"/>
          <a:ext cx="11593729" cy="437308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КЗпПУ</a:t>
          </a: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: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cs typeface="+mn-cs"/>
            </a:rPr>
            <a:t>Ч.4 ст. 36.  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разі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зміни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власника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підприємства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також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разі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його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реорганізації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(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злиття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приєднання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поділу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виділення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перетворення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дія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трудового договору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працівника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продовжується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.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Інструкція</a:t>
          </a: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про порядок </a:t>
          </a:r>
          <a:r>
            <a:rPr lang="ru-RU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ведення</a:t>
          </a: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трудових</a:t>
          </a: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книжок</a:t>
          </a: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u="sng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працівників</a:t>
          </a:r>
          <a:r>
            <a:rPr lang="ru-RU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:</a:t>
          </a: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П.2.15.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Якщо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за  час 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роботи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працівника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назва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підприємства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змінюється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то 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це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окремим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порядком 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графі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3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трудової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книжки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робиться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запис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:   </a:t>
          </a: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i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i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"</a:t>
          </a:r>
          <a:r>
            <a:rPr lang="ru-RU" sz="2000" b="1" i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Підприємство</a:t>
          </a:r>
          <a:r>
            <a:rPr lang="ru-RU" sz="2000" b="1" i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 </a:t>
          </a:r>
          <a:r>
            <a:rPr lang="ru-RU" sz="2000" b="1" i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таке</a:t>
          </a:r>
          <a:r>
            <a:rPr lang="ru-RU" sz="2000" b="1" i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-то   з   такого-то    числа </a:t>
          </a:r>
          <a:r>
            <a:rPr lang="ru-RU" sz="2000" b="1" i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переіменоване</a:t>
          </a:r>
          <a:r>
            <a:rPr lang="ru-RU" sz="2000" b="1" i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 </a:t>
          </a:r>
          <a:r>
            <a:rPr lang="ru-RU" sz="2000" b="1" i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таке</a:t>
          </a:r>
          <a:r>
            <a:rPr lang="ru-RU" sz="2000" b="1" i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-то"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</a:t>
          </a: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а  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графі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4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проставляється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підстава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перейменування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- наказ (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розпорядження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його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дата і номер. </a:t>
          </a: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sp:txBody>
      <dsp:txXfrm>
        <a:off x="128083" y="128094"/>
        <a:ext cx="11337563" cy="41169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9E622-B249-4138-9B1A-0D8041F2CC16}">
      <dsp:nvSpPr>
        <dsp:cNvPr id="0" name=""/>
        <dsp:cNvSpPr/>
      </dsp:nvSpPr>
      <dsp:spPr>
        <a:xfrm>
          <a:off x="0" y="35686"/>
          <a:ext cx="11531945" cy="446163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Закон України «Про загальну середню освіту»: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uk-UA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Стаття 26. 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Керівник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загальної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середньої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призначається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посаду та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звільняється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 посади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рішенням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засновника (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засновників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або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уповноваженого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ним (ними) органу.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Керівник державного,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комунального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загальної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середньої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призначається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посаду за результатами конкурсного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відбору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строком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шість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років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(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строком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два роки - для особи, яка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призначається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посаду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загальної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середньої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вперше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 на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підставі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рішення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конкурсної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комісії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.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Одна і та сама особа не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може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бути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керівником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відповідного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загальної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середньої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більше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ніж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два строки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підряд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(до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першого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строку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включається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дворічний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строк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перебування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посаді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загальної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середньої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призначеного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вперше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).</a:t>
          </a:r>
          <a:r>
            <a:rPr lang="ru-RU" sz="2000" b="0" i="0" kern="1200" dirty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 </a:t>
          </a: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sp:txBody>
      <dsp:txXfrm>
        <a:off x="130677" y="166363"/>
        <a:ext cx="11270591" cy="42002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9E622-B249-4138-9B1A-0D8041F2CC16}">
      <dsp:nvSpPr>
        <dsp:cNvPr id="0" name=""/>
        <dsp:cNvSpPr/>
      </dsp:nvSpPr>
      <dsp:spPr>
        <a:xfrm>
          <a:off x="0" y="34930"/>
          <a:ext cx="11531945" cy="4367125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Закон України «Про загальну середню освіту»: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uk-UA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Стаття 26. До складу конкурсної комісії входять представники засновника, трудового колективу, громадського об’єднання батьків учнів (вихованців) закладу загальної середньої освіти та громадського об’єднання керівників закладів загальної середньої освіти відповідної адміністративно-територіальної одиниці. До участі у роботі комісії з правом дорадчого голосу можуть залучатися представники громадських об’єднань та експерти у сфері загальної середньої освіти.</a:t>
          </a:r>
        </a:p>
      </dsp:txBody>
      <dsp:txXfrm>
        <a:off x="127909" y="162839"/>
        <a:ext cx="11276127" cy="411130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9E622-B249-4138-9B1A-0D8041F2CC16}">
      <dsp:nvSpPr>
        <dsp:cNvPr id="0" name=""/>
        <dsp:cNvSpPr/>
      </dsp:nvSpPr>
      <dsp:spPr>
        <a:xfrm>
          <a:off x="0" y="35882"/>
          <a:ext cx="11358950" cy="448615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Закон України «Про загальну середню освіту»: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uk-UA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Стаття 26. Заступник керівника, педагогічні та інші працівники закладу загальної середньої освіти призначаються на посади та звільняються з посад керівником цього закладу. Керівник закладу загальної середньої освіти має право оголосити конкурс на вакантну посаду.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У разі надходження до засновника закладу загальної середньої освіти обґрунтованого звернення піклувальної ради або органу самоврядування закладу загальної середньої освіти щодо звільнення керівника цього закладу засновник зобов’язаний розглянути його і прийняти обґрунтоване рішення у найкоротший строк.</a:t>
          </a: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sp:txBody>
      <dsp:txXfrm>
        <a:off x="131395" y="167277"/>
        <a:ext cx="11096160" cy="42233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9E622-B249-4138-9B1A-0D8041F2CC16}">
      <dsp:nvSpPr>
        <dsp:cNvPr id="0" name=""/>
        <dsp:cNvSpPr/>
      </dsp:nvSpPr>
      <dsp:spPr>
        <a:xfrm>
          <a:off x="0" y="0"/>
          <a:ext cx="10684565" cy="4851249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u="sng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Закон України «Про загальну середню освіту»: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uk-UA" sz="2000" b="1" u="sng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Стаття 24. 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Кандидат повинен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мати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: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громадянство України;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вищу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освіту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ступеня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не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нижче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магістра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(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раніше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 —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вища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педагогічна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рівні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спеціаліста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або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магістра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);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стаж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педагогічної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роботи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не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менше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трьох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років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організаторські здібності;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фізичний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і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психічний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стан,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що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не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перешкоджає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виконанню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професійних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обов’язків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.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Виключено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 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такі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вимоги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як: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вища педагогічна освіта;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—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проходження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атестації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керівних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кадрів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відповідно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до 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Типового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положення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атестацію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педагогічних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працівників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затвердженого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наказом МОН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від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  <a:hlinkClick xmlns:r="http://schemas.openxmlformats.org/officeDocument/2006/relationships" r:id="rId1" tooltip="Типового положення про атестацію педагогічних працівників, затвердженого наказом МОН від 06.10.2010 р. № 93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06.10.2010 р. № 930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.</a:t>
          </a: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sp:txBody>
      <dsp:txXfrm>
        <a:off x="142088" y="142088"/>
        <a:ext cx="10400389" cy="45670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8B5F2C-89B0-48F0-B0F3-E2B117A96466}">
      <dsp:nvSpPr>
        <dsp:cNvPr id="0" name=""/>
        <dsp:cNvSpPr/>
      </dsp:nvSpPr>
      <dsp:spPr>
        <a:xfrm>
          <a:off x="0" y="0"/>
          <a:ext cx="9875675" cy="1373936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1)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прийняття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рішення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проведення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конкурсу та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затвердження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складу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конкурсної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комісії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2)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оприлюднення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оголошення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про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проведення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конкурсу;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3)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прийняття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документів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від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кандидатів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;</a:t>
          </a: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sp:txBody>
      <dsp:txXfrm>
        <a:off x="40241" y="40241"/>
        <a:ext cx="8393091" cy="1293454"/>
      </dsp:txXfrm>
    </dsp:sp>
    <dsp:sp modelId="{8CEBC4AC-B737-4060-AFF3-E64D1FD70CE5}">
      <dsp:nvSpPr>
        <dsp:cNvPr id="0" name=""/>
        <dsp:cNvSpPr/>
      </dsp:nvSpPr>
      <dsp:spPr>
        <a:xfrm>
          <a:off x="871383" y="1602925"/>
          <a:ext cx="9875675" cy="1373936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uk-UA" sz="1200" b="1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4)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перевірка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поданих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документів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5)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допущення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кандидатів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до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участі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у і;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6)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ознайомлення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кандидатів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із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закладом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освіти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,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його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трудовим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колективом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та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представниками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батьківського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самоврядування</a:t>
          </a:r>
          <a:r>
            <a:rPr lang="ru-RU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 закладу;</a:t>
          </a:r>
          <a:endParaRPr lang="uk-UA" sz="2000" b="1" kern="1200" dirty="0">
            <a:solidFill>
              <a:srgbClr val="2A286B"/>
            </a:solidFill>
            <a:effectLst/>
            <a:latin typeface="Arial" panose="020B0604020202020204" pitchFamily="34" charset="0"/>
            <a:ea typeface="+mn-ea"/>
            <a:cs typeface="+mn-cs"/>
          </a:endParaRPr>
        </a:p>
      </dsp:txBody>
      <dsp:txXfrm>
        <a:off x="911624" y="1643166"/>
        <a:ext cx="8030752" cy="1293454"/>
      </dsp:txXfrm>
    </dsp:sp>
    <dsp:sp modelId="{C082A358-9172-4222-99D1-AAEB8C941627}">
      <dsp:nvSpPr>
        <dsp:cNvPr id="0" name=""/>
        <dsp:cNvSpPr/>
      </dsp:nvSpPr>
      <dsp:spPr>
        <a:xfrm>
          <a:off x="1742766" y="3205850"/>
          <a:ext cx="9875675" cy="1373936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7) проведення конкурсного відбору;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8) визначення переможця конкурсу;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rgbClr val="2A286B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9) оприлюднення результатів конкурсу.</a:t>
          </a:r>
        </a:p>
      </dsp:txBody>
      <dsp:txXfrm>
        <a:off x="1783007" y="3246091"/>
        <a:ext cx="8030752" cy="1293454"/>
      </dsp:txXfrm>
    </dsp:sp>
    <dsp:sp modelId="{E14455CE-41A7-4925-A19B-294D4F1C50D5}">
      <dsp:nvSpPr>
        <dsp:cNvPr id="0" name=""/>
        <dsp:cNvSpPr/>
      </dsp:nvSpPr>
      <dsp:spPr>
        <a:xfrm>
          <a:off x="8982617" y="1041901"/>
          <a:ext cx="893058" cy="893058"/>
        </a:xfrm>
        <a:prstGeom prst="downArrow">
          <a:avLst>
            <a:gd name="adj1" fmla="val 55000"/>
            <a:gd name="adj2" fmla="val 45000"/>
          </a:avLst>
        </a:prstGeom>
        <a:solidFill>
          <a:srgbClr val="C1E2C6"/>
        </a:solidFill>
        <a:ln w="12700" cap="flat" cmpd="sng" algn="ctr">
          <a:solidFill>
            <a:srgbClr val="32A04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3600" kern="1200">
            <a:solidFill>
              <a:srgbClr val="00FF00"/>
            </a:solidFill>
          </a:endParaRPr>
        </a:p>
      </dsp:txBody>
      <dsp:txXfrm>
        <a:off x="9183555" y="1041901"/>
        <a:ext cx="491182" cy="672026"/>
      </dsp:txXfrm>
    </dsp:sp>
    <dsp:sp modelId="{576D73D7-7588-4BE9-A9A1-A18EEBB6B42A}">
      <dsp:nvSpPr>
        <dsp:cNvPr id="0" name=""/>
        <dsp:cNvSpPr/>
      </dsp:nvSpPr>
      <dsp:spPr>
        <a:xfrm>
          <a:off x="9854000" y="2635667"/>
          <a:ext cx="893058" cy="893058"/>
        </a:xfrm>
        <a:prstGeom prst="downArrow">
          <a:avLst>
            <a:gd name="adj1" fmla="val 55000"/>
            <a:gd name="adj2" fmla="val 45000"/>
          </a:avLst>
        </a:prstGeom>
        <a:gradFill flip="none" rotWithShape="1">
          <a:gsLst>
            <a:gs pos="0">
              <a:srgbClr val="32A04F">
                <a:tint val="66000"/>
                <a:satMod val="160000"/>
              </a:srgbClr>
            </a:gs>
            <a:gs pos="50000">
              <a:srgbClr val="32A04F">
                <a:tint val="44500"/>
                <a:satMod val="160000"/>
              </a:srgbClr>
            </a:gs>
            <a:gs pos="100000">
              <a:srgbClr val="32A04F">
                <a:tint val="23500"/>
                <a:satMod val="160000"/>
              </a:srgbClr>
            </a:gs>
          </a:gsLst>
          <a:lin ang="2700000" scaled="1"/>
          <a:tileRect/>
        </a:gradFill>
        <a:ln w="12700" cap="flat" cmpd="sng" algn="ctr">
          <a:solidFill>
            <a:srgbClr val="32A04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3600" kern="1200"/>
        </a:p>
      </dsp:txBody>
      <dsp:txXfrm>
        <a:off x="10054938" y="2635667"/>
        <a:ext cx="491182" cy="6720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E97E01-9FFC-41E9-91D3-04011788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890CEF79-3124-498A-BB69-3D9749A6A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CF0BD7D-7A0B-4D03-8748-F544A0826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124B7B4-336D-43E8-883C-C83A78A01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C8409A6-BD90-449D-BDCC-AAAA8A1CF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2726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0016C-8E74-492A-967E-3DA9454C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AAD8E22-982D-4F7E-A02B-A0B703355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1F3FFF1-F5FD-465E-91ED-535592669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6E94CE2-4D78-4755-BB17-9AC0B3E8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709F48C-ECE5-48D6-AD06-E530CA4A0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246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C027BE-F310-4AAA-B9F1-C38ACE13C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9E5203E-D05F-4416-A7CC-827E49EDA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0770B95-FCC9-4DC1-B214-003671F58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0545B7C-F632-49CD-955E-947609890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981FB89-179D-43CC-BC67-A6E608689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377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64231-2091-46AD-A60F-4E9C18525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AE38B58-D1F3-4383-A956-F21715EFF6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4361675-3211-47C3-9467-D33BC670F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E3179BC0-AD83-47F8-9BFD-798034DC8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8F4750E-4FFD-4DE9-82AC-78FEB97AD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F3E4ECC-A970-435F-9DD4-62B447B42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703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6A4B60-C59A-4189-A64A-D092C49AE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2936842-60DD-4098-B95F-6480F55A0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D6F9FEF-9BFF-44D7-8A2E-A6D87B6C6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8C25720F-3599-42C5-8E07-4BD7D7D6AD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84D87711-0780-40F8-9A1F-8F55C662DC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AE5B7CFF-8C8C-4BD2-A0AD-C4B65656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534B1D74-19F0-4951-8FB9-F4E8522B2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25EFD00A-5F3A-442C-8679-EF2EF54C4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8384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BAF0A-8F71-4D68-8DF9-9974F5B1A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6E6E230-D624-4166-AAEE-7A6D30969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CF32350-8617-4338-AAFB-5F942B7F1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9502DC64-1034-4CC8-838D-69213784F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70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E8DEC27-5A6F-4FB2-877F-AF5D61CA8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64CE55F3-3B98-4EEB-8CFC-7CB64B167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104CB29C-0D63-4CE0-B42A-843D8B2FA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291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EE3C4-DF7F-42FC-9253-6CA40C6F1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D2CFB36-B14E-4924-8048-B8ADED57F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948A736-7B63-4DD2-9C28-AB7441AB7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0A71074-F72D-4A24-A216-84CFC719E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DA9169E-C34B-4694-A1ED-FA233FAF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6D256F4-F6ED-43DE-BA80-C4B7304C9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844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90314-4B58-4D71-BF31-409C9CC5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78B0248C-9D4D-4E56-9F2A-9EEBCC64B6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24BFD43-B779-4EA5-A9D1-E86890AF8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C1688EB-95A0-4704-84BD-E6A9DF57E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DE4B1C6-80AD-4710-85DC-1C59CD38B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5243131-844F-4632-9710-C53E3C801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2688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A54D3-00AE-47E8-A29C-835B6CDC2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17BFD00-8B1D-48B7-8A32-7743C2890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CCBD098-7497-43DF-8D81-90FA9495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EB14E28-0FC2-4A02-93DB-D0F87531D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1B347CD-B078-4624-A763-1F1705F5A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344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6613C0F1-B35B-4DE1-BF0E-5E4E586ADC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15C921D-2B0A-4DB7-9DE2-032A1A3B1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DD568BA-9D72-4C48-BC87-312C17EE8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E3A75AB-191E-40CB-8E19-EF140F135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71CD9A1-BA4E-49DD-A7B8-068341A6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400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3EBC4B6D-0FF5-4F19-B114-7CC53E34C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72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A0B6C10-C520-42F6-8D29-2C3B1E45A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52198"/>
            <a:ext cx="10515600" cy="452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3496A-B0A9-4B48-A478-B7B4051332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6788" y="4584254"/>
            <a:ext cx="7766050" cy="4667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80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A22089-3B8D-4A5A-8BA0-9008F119F2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86" r="25420"/>
          <a:stretch/>
        </p:blipFill>
        <p:spPr>
          <a:xfrm>
            <a:off x="3099222" y="0"/>
            <a:ext cx="9092778" cy="30115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53C2F865-727B-4881-8475-BD8876955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B2BF2EE-3CAB-47E9-A328-01112C6A2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6ECFDCD-AB78-400A-852A-A900210E9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9609D-34F6-4EC9-A57F-AB8556CA3F48}" type="datetimeFigureOut">
              <a:rPr lang="uk-UA" smtClean="0"/>
              <a:t>12.03.2019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F44CAD0-4F11-4FC5-A78D-79E0D90C4F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F80450B-1FFD-4D77-9BE8-BB96DD14A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E4491-AD0C-4017-9FCE-4B71D2F741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575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zakon3.rada.gov.ua/laws/show/1060-12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E1F7F6-EC75-453B-8094-923F77806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460" y="1646930"/>
            <a:ext cx="11813027" cy="3128622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ТРУДОВІ ВІДНОСИНИ </a:t>
            </a:r>
            <a:br>
              <a:rPr lang="uk-UA" sz="40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</a:br>
            <a:r>
              <a:rPr lang="uk-UA" sz="40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У ЗАКЛАДАХ ОСВІТИ ОТГ. </a:t>
            </a:r>
            <a:br>
              <a:rPr lang="uk-UA" sz="40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</a:br>
            <a:r>
              <a:rPr lang="uk-UA" sz="40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ПРИЗНАЧЕННЯ КЕРІВНИКІВ ЗАКЛАДІВ ОСВІТИ</a:t>
            </a:r>
            <a:endParaRPr lang="en-US" sz="40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94E882B-8394-430E-A620-67F708EBD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75552"/>
            <a:ext cx="10515600" cy="702217"/>
          </a:xfrm>
        </p:spPr>
        <p:txBody>
          <a:bodyPr>
            <a:normAutofit/>
          </a:bodyPr>
          <a:lstStyle/>
          <a:p>
            <a:endParaRPr lang="en-US" sz="1200" b="1" dirty="0"/>
          </a:p>
          <a:p>
            <a:endParaRPr lang="en-US" dirty="0"/>
          </a:p>
        </p:txBody>
      </p:sp>
      <p:grpSp>
        <p:nvGrpSpPr>
          <p:cNvPr id="3" name="Групувати 2">
            <a:extLst>
              <a:ext uri="{FF2B5EF4-FFF2-40B4-BE49-F238E27FC236}">
                <a16:creationId xmlns:a16="http://schemas.microsoft.com/office/drawing/2014/main" id="{81086809-6387-493B-9E93-F70CE353BE77}"/>
              </a:ext>
            </a:extLst>
          </p:cNvPr>
          <p:cNvGrpSpPr/>
          <p:nvPr/>
        </p:nvGrpSpPr>
        <p:grpSpPr>
          <a:xfrm>
            <a:off x="283382" y="227706"/>
            <a:ext cx="6626225" cy="1152525"/>
            <a:chOff x="1609826" y="640473"/>
            <a:chExt cx="6626225" cy="1152525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1AAD6CA-FA85-49ED-820D-29C3E21A3789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16" name="Текстове поле 2">
              <a:extLst>
                <a:ext uri="{FF2B5EF4-FFF2-40B4-BE49-F238E27FC236}">
                  <a16:creationId xmlns:a16="http://schemas.microsoft.com/office/drawing/2014/main" id="{BD94432E-0B5E-4273-BE15-2461EA3118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uk-UA" sz="1400" b="1" dirty="0">
                  <a:solidFill>
                    <a:srgbClr val="2A286B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Сумський відокремлений підрозділ  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1BE1F7F6-EC75-453B-8094-923F77806287}"/>
              </a:ext>
            </a:extLst>
          </p:cNvPr>
          <p:cNvSpPr txBox="1">
            <a:spLocks/>
          </p:cNvSpPr>
          <p:nvPr/>
        </p:nvSpPr>
        <p:spPr>
          <a:xfrm>
            <a:off x="8904110" y="4300151"/>
            <a:ext cx="3019777" cy="2035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4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Марина Лобова, </a:t>
            </a:r>
          </a:p>
          <a:p>
            <a:pPr algn="ctr"/>
            <a:r>
              <a:rPr lang="uk-UA" sz="14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радник з юридичних питань Сумського Центру розвитку місцевого самоврядування</a:t>
            </a:r>
            <a:endParaRPr lang="en-US" sz="14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2" name="Місце для тексту 1">
            <a:extLst>
              <a:ext uri="{FF2B5EF4-FFF2-40B4-BE49-F238E27FC236}">
                <a16:creationId xmlns:a16="http://schemas.microsoft.com/office/drawing/2014/main" id="{35FAC414-9AD7-43E3-AA97-371C54FABA52}"/>
              </a:ext>
            </a:extLst>
          </p:cNvPr>
          <p:cNvSpPr txBox="1">
            <a:spLocks/>
          </p:cNvSpPr>
          <p:nvPr/>
        </p:nvSpPr>
        <p:spPr>
          <a:xfrm>
            <a:off x="-286531" y="5820669"/>
            <a:ext cx="7766050" cy="466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uk-UA" sz="1400" b="1" dirty="0">
                <a:solidFill>
                  <a:srgbClr val="2A286B"/>
                </a:solidFill>
                <a:latin typeface="Arial" panose="020B0604020202020204" pitchFamily="34" charset="0"/>
                <a:ea typeface="+mj-ea"/>
              </a:rPr>
              <a:t>12 березня 2019 року</a:t>
            </a:r>
            <a:endParaRPr lang="en-US" sz="1400" b="1" dirty="0">
              <a:solidFill>
                <a:srgbClr val="2A286B"/>
              </a:solidFill>
              <a:latin typeface="Arial" panose="020B0604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2853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214162" y="274713"/>
            <a:ext cx="6626225" cy="1152525"/>
            <a:chOff x="1609826" y="640473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uk-UA" sz="1400" b="1" dirty="0">
                  <a:solidFill>
                    <a:srgbClr val="2A286B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Сумський відокремлений підрозділ  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72C49A00-1B4F-427B-8618-154239E2A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6804799"/>
              </p:ext>
            </p:extLst>
          </p:nvPr>
        </p:nvGraphicFramePr>
        <p:xfrm>
          <a:off x="815546" y="1799419"/>
          <a:ext cx="11173600" cy="4959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0ABFDF12-E1D1-4A85-ADD6-14196A60C580}"/>
              </a:ext>
            </a:extLst>
          </p:cNvPr>
          <p:cNvSpPr txBox="1">
            <a:spLocks/>
          </p:cNvSpPr>
          <p:nvPr/>
        </p:nvSpPr>
        <p:spPr>
          <a:xfrm>
            <a:off x="1304582" y="1134890"/>
            <a:ext cx="10684564" cy="66452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Чим користуватись?</a:t>
            </a:r>
            <a:endParaRPr lang="en-US" sz="40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293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214162" y="274713"/>
            <a:ext cx="6626225" cy="1152525"/>
            <a:chOff x="1609826" y="640473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uk-UA" sz="1400" b="1" dirty="0">
                  <a:solidFill>
                    <a:srgbClr val="2A286B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Сумський відокремлений підрозділ  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72C49A00-1B4F-427B-8618-154239E2A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807674"/>
              </p:ext>
            </p:extLst>
          </p:nvPr>
        </p:nvGraphicFramePr>
        <p:xfrm>
          <a:off x="716692" y="1868558"/>
          <a:ext cx="11272454" cy="4890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0ABFDF12-E1D1-4A85-ADD6-14196A60C580}"/>
              </a:ext>
            </a:extLst>
          </p:cNvPr>
          <p:cNvSpPr txBox="1">
            <a:spLocks/>
          </p:cNvSpPr>
          <p:nvPr/>
        </p:nvSpPr>
        <p:spPr>
          <a:xfrm>
            <a:off x="1304581" y="1204029"/>
            <a:ext cx="10684564" cy="66452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Чим користуватись?</a:t>
            </a:r>
            <a:endParaRPr lang="en-US" sz="40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349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214162" y="274713"/>
            <a:ext cx="6626225" cy="1152525"/>
            <a:chOff x="1609826" y="640473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uk-UA" sz="1400" b="1" dirty="0">
                  <a:solidFill>
                    <a:srgbClr val="2A286B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Сумський відокремлений підрозділ  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72C49A00-1B4F-427B-8618-154239E2A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6398823"/>
              </p:ext>
            </p:extLst>
          </p:nvPr>
        </p:nvGraphicFramePr>
        <p:xfrm>
          <a:off x="469557" y="2337028"/>
          <a:ext cx="11519589" cy="4421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0ABFDF12-E1D1-4A85-ADD6-14196A60C580}"/>
              </a:ext>
            </a:extLst>
          </p:cNvPr>
          <p:cNvSpPr txBox="1">
            <a:spLocks/>
          </p:cNvSpPr>
          <p:nvPr/>
        </p:nvSpPr>
        <p:spPr>
          <a:xfrm>
            <a:off x="1293274" y="1184504"/>
            <a:ext cx="10695872" cy="10149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ПРИ ПЕРЕДАЧІ ЗАКЛАДІВ ОСВІТИ ВІД РАЙОННИХ РАД ДО ОТГ</a:t>
            </a:r>
            <a:endParaRPr lang="en-US" sz="36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976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214162" y="274713"/>
            <a:ext cx="6626225" cy="1152525"/>
            <a:chOff x="1609826" y="640473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uk-UA" sz="1400" b="1" dirty="0">
                  <a:solidFill>
                    <a:srgbClr val="2A286B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Сумський відокремлений підрозділ  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72C49A00-1B4F-427B-8618-154239E2A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4095982"/>
              </p:ext>
            </p:extLst>
          </p:nvPr>
        </p:nvGraphicFramePr>
        <p:xfrm>
          <a:off x="395416" y="2350552"/>
          <a:ext cx="11593729" cy="4408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0ABFDF12-E1D1-4A85-ADD6-14196A60C580}"/>
              </a:ext>
            </a:extLst>
          </p:cNvPr>
          <p:cNvSpPr txBox="1">
            <a:spLocks/>
          </p:cNvSpPr>
          <p:nvPr/>
        </p:nvSpPr>
        <p:spPr>
          <a:xfrm>
            <a:off x="1293274" y="1198027"/>
            <a:ext cx="10684564" cy="664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ПРИ ПЕРЕДАЧІ ЗАКЛАДІВ ОСВІТИ ВІД РАЙОННИХ РАД ДО ОТГ</a:t>
            </a:r>
            <a:endParaRPr lang="en-US" sz="36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762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214162" y="274713"/>
            <a:ext cx="6626225" cy="1152525"/>
            <a:chOff x="1609826" y="640473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uk-UA" sz="1400" b="1" dirty="0">
                  <a:solidFill>
                    <a:srgbClr val="2A286B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Сумський відокремлений підрозділ  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72C49A00-1B4F-427B-8618-154239E2A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2421113"/>
              </p:ext>
            </p:extLst>
          </p:nvPr>
        </p:nvGraphicFramePr>
        <p:xfrm>
          <a:off x="457200" y="2261286"/>
          <a:ext cx="11531945" cy="449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0ABFDF12-E1D1-4A85-ADD6-14196A60C580}"/>
              </a:ext>
            </a:extLst>
          </p:cNvPr>
          <p:cNvSpPr txBox="1">
            <a:spLocks/>
          </p:cNvSpPr>
          <p:nvPr/>
        </p:nvSpPr>
        <p:spPr>
          <a:xfrm>
            <a:off x="1304581" y="1204029"/>
            <a:ext cx="10684564" cy="664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ПРИЗНАЧЕННЯ КЕРІВНИКІВ ЗАКЛАДІВ ОСВІТИ</a:t>
            </a:r>
            <a:endParaRPr lang="en-US" sz="36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190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214162" y="274713"/>
            <a:ext cx="6626225" cy="1152525"/>
            <a:chOff x="1609826" y="640473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A286B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 Сумський відокремлений підрозділ 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72C49A00-1B4F-427B-8618-154239E2A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8953687"/>
              </p:ext>
            </p:extLst>
          </p:nvPr>
        </p:nvGraphicFramePr>
        <p:xfrm>
          <a:off x="457200" y="2356554"/>
          <a:ext cx="11531945" cy="4402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0ABFDF12-E1D1-4A85-ADD6-14196A60C580}"/>
              </a:ext>
            </a:extLst>
          </p:cNvPr>
          <p:cNvSpPr txBox="1">
            <a:spLocks/>
          </p:cNvSpPr>
          <p:nvPr/>
        </p:nvSpPr>
        <p:spPr>
          <a:xfrm>
            <a:off x="1304581" y="1204029"/>
            <a:ext cx="10684564" cy="664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rgbClr val="2A286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ПРИЗНАЧЕННЯ КЕРІВНИКІВ ЗАКЛАДІВ ОСВІТИ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2A286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95113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214162" y="274713"/>
            <a:ext cx="6626225" cy="1152525"/>
            <a:chOff x="1609826" y="640473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A286B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 Сумський відокремлений підрозділ 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72C49A00-1B4F-427B-8618-154239E2A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5030099"/>
              </p:ext>
            </p:extLst>
          </p:nvPr>
        </p:nvGraphicFramePr>
        <p:xfrm>
          <a:off x="630196" y="2236572"/>
          <a:ext cx="11358950" cy="4522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0ABFDF12-E1D1-4A85-ADD6-14196A60C580}"/>
              </a:ext>
            </a:extLst>
          </p:cNvPr>
          <p:cNvSpPr txBox="1">
            <a:spLocks/>
          </p:cNvSpPr>
          <p:nvPr/>
        </p:nvSpPr>
        <p:spPr>
          <a:xfrm>
            <a:off x="1304581" y="1204029"/>
            <a:ext cx="10684564" cy="10325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rgbClr val="2A286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ПРИЗНАЧЕННЯ КЕРІВНИКІВ ЗАКЛАДІВ ОСВІТИ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2A286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05021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214162" y="274713"/>
            <a:ext cx="6626225" cy="1152525"/>
            <a:chOff x="1609826" y="640473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uk-UA" sz="1400" b="1" dirty="0">
                  <a:solidFill>
                    <a:srgbClr val="2A286B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Сумський відокремлений підрозділ  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6" name="Title 3">
            <a:extLst>
              <a:ext uri="{FF2B5EF4-FFF2-40B4-BE49-F238E27FC236}">
                <a16:creationId xmlns:a16="http://schemas.microsoft.com/office/drawing/2014/main" id="{0ABFDF12-E1D1-4A85-ADD6-14196A60C580}"/>
              </a:ext>
            </a:extLst>
          </p:cNvPr>
          <p:cNvSpPr txBox="1">
            <a:spLocks/>
          </p:cNvSpPr>
          <p:nvPr/>
        </p:nvSpPr>
        <p:spPr>
          <a:xfrm>
            <a:off x="1304581" y="1338971"/>
            <a:ext cx="10684564" cy="66452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uk-UA" sz="36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ЗАГАЛЬНЕ ПРАВИЛО           ВИКЛЮЧЕННЯ  </a:t>
            </a:r>
            <a:endParaRPr lang="en-US" sz="36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0" name="Shape 154">
            <a:extLst>
              <a:ext uri="{FF2B5EF4-FFF2-40B4-BE49-F238E27FC236}">
                <a16:creationId xmlns:a16="http://schemas.microsoft.com/office/drawing/2014/main" id="{9FCD8A99-A906-4629-9664-BFF1CE0D5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581" y="2148300"/>
            <a:ext cx="4978400" cy="4287837"/>
          </a:xfrm>
          <a:prstGeom prst="rect">
            <a:avLst/>
          </a:prstGeom>
          <a:solidFill>
            <a:schemeClr val="accent6">
              <a:lumMod val="40000"/>
              <a:lumOff val="60000"/>
              <a:alpha val="60000"/>
            </a:schemeClr>
          </a:solidFill>
          <a:ln>
            <a:noFill/>
          </a:ln>
        </p:spPr>
        <p:txBody>
          <a:bodyPr lIns="91425" tIns="45700" rIns="91425" bIns="45700"/>
          <a:lstStyle>
            <a:lvl1pPr marL="285750" indent="-28575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indent="0" defTabSz="889000" eaLnBrk="1" hangingPunct="1">
              <a:spcBef>
                <a:spcPct val="0"/>
              </a:spcBef>
              <a:buClr>
                <a:srgbClr val="000000"/>
              </a:buClr>
              <a:defRPr/>
            </a:pPr>
            <a:r>
              <a:rPr lang="ru-RU" sz="2000" b="1" dirty="0">
                <a:solidFill>
                  <a:srgbClr val="2A286B"/>
                </a:solidFill>
                <a:cs typeface="+mn-cs"/>
              </a:rPr>
              <a:t>Конкурс на посади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керівників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закладів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ЗСО проводиться для посад, 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що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стали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вакантними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в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установленому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трудовим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законодавством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порядку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після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набуття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чинності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новим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освітнім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законом,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тобто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 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після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28.09.2017 р.</a:t>
            </a:r>
          </a:p>
          <a:p>
            <a:pPr marL="0" indent="0" defTabSz="889000" eaLnBrk="1" hangingPunct="1">
              <a:spcBef>
                <a:spcPct val="0"/>
              </a:spcBef>
              <a:buClr>
                <a:srgbClr val="000000"/>
              </a:buClr>
              <a:defRPr/>
            </a:pPr>
            <a:r>
              <a:rPr lang="ru-RU" sz="2000" b="1" dirty="0">
                <a:solidFill>
                  <a:srgbClr val="2A286B"/>
                </a:solidFill>
                <a:cs typeface="+mn-cs"/>
              </a:rPr>
              <a:t> </a:t>
            </a:r>
          </a:p>
          <a:p>
            <a:pPr marL="0" indent="0" defTabSz="889000" eaLnBrk="1" hangingPunct="1">
              <a:spcBef>
                <a:spcPct val="0"/>
              </a:spcBef>
              <a:buClr>
                <a:srgbClr val="000000"/>
              </a:buClr>
              <a:defRPr/>
            </a:pPr>
            <a:r>
              <a:rPr lang="ru-RU" sz="2000" i="1" dirty="0">
                <a:solidFill>
                  <a:srgbClr val="2A286B"/>
                </a:solidFill>
                <a:cs typeface="+mn-cs"/>
              </a:rPr>
              <a:t>(</a:t>
            </a:r>
            <a:r>
              <a:rPr lang="ru-RU" sz="2000" i="1" dirty="0" err="1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п.п</a:t>
            </a:r>
            <a:r>
              <a:rPr lang="ru-RU" sz="2000" i="1" dirty="0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17 п. 3 </a:t>
            </a:r>
            <a:r>
              <a:rPr lang="ru-RU" sz="2000" i="1" dirty="0" err="1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розд</a:t>
            </a:r>
            <a:r>
              <a:rPr lang="ru-RU" sz="2000" i="1" dirty="0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XII «</a:t>
            </a:r>
            <a:r>
              <a:rPr lang="ru-RU" sz="2000" i="1" dirty="0" err="1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Прикінцеві</a:t>
            </a:r>
            <a:r>
              <a:rPr lang="ru-RU" sz="2000" i="1" dirty="0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та </a:t>
            </a:r>
            <a:r>
              <a:rPr lang="ru-RU" sz="2000" i="1" dirty="0" err="1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перехідні</a:t>
            </a:r>
            <a:r>
              <a:rPr lang="ru-RU" sz="2000" i="1" dirty="0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000" i="1" dirty="0" err="1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положення</a:t>
            </a:r>
            <a:r>
              <a:rPr lang="ru-RU" sz="2000" i="1" dirty="0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» Закону про </a:t>
            </a:r>
            <a:r>
              <a:rPr lang="ru-RU" sz="2000" i="1" dirty="0" err="1">
                <a:solidFill>
                  <a:srgbClr val="2A286B"/>
                </a:solidFill>
                <a:cs typeface="+mn-cs"/>
                <a:hlinkClick r:id="rId3" tooltip="п.п. 17 п. 3 розд. XII «Прикінцеві та перехідні положення» Закону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освіту</a:t>
            </a:r>
            <a:r>
              <a:rPr lang="ru-RU" sz="2000" i="1" dirty="0">
                <a:solidFill>
                  <a:srgbClr val="2A286B"/>
                </a:solidFill>
                <a:cs typeface="+mn-cs"/>
              </a:rPr>
              <a:t>). </a:t>
            </a:r>
            <a:endParaRPr lang="uk-UA" altLang="ru-RU" sz="2000" i="1" dirty="0">
              <a:solidFill>
                <a:srgbClr val="2A286B"/>
              </a:solidFill>
              <a:cs typeface="+mn-cs"/>
              <a:sym typeface="Calibri" pitchFamily="34" charset="0"/>
            </a:endParaRPr>
          </a:p>
        </p:txBody>
      </p:sp>
      <p:sp>
        <p:nvSpPr>
          <p:cNvPr id="11" name="Shape 155">
            <a:extLst>
              <a:ext uri="{FF2B5EF4-FFF2-40B4-BE49-F238E27FC236}">
                <a16:creationId xmlns:a16="http://schemas.microsoft.com/office/drawing/2014/main" id="{CAD2E0CF-1B8E-430F-A0C7-63DF897FE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345" y="2148300"/>
            <a:ext cx="5257800" cy="4287837"/>
          </a:xfrm>
          <a:prstGeom prst="rect">
            <a:avLst/>
          </a:prstGeom>
          <a:solidFill>
            <a:schemeClr val="accent2">
              <a:lumMod val="40000"/>
              <a:lumOff val="60000"/>
              <a:alpha val="60000"/>
            </a:schemeClr>
          </a:solidFill>
          <a:ln>
            <a:noFill/>
          </a:ln>
        </p:spPr>
        <p:txBody>
          <a:bodyPr lIns="91425" tIns="45700" rIns="91425" bIns="45700"/>
          <a:lstStyle>
            <a:lvl1pPr marL="285750" indent="-28575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marL="0" indent="0" defTabSz="889000" eaLnBrk="1" hangingPunct="1">
              <a:spcBef>
                <a:spcPct val="0"/>
              </a:spcBef>
              <a:buClr>
                <a:srgbClr val="000000"/>
              </a:buClr>
              <a:defRPr/>
            </a:pPr>
            <a:r>
              <a:rPr lang="ru-RU" sz="2000" b="1" dirty="0">
                <a:solidFill>
                  <a:srgbClr val="2A286B"/>
                </a:solidFill>
                <a:cs typeface="+mn-cs"/>
              </a:rPr>
              <a:t>Що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стосується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керівників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закладів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ЗСО,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які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 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працювали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 на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своїх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посадах до моменту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набуття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чинності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 </a:t>
            </a:r>
            <a:r>
              <a:rPr lang="ru-RU" sz="2000" b="1" dirty="0">
                <a:solidFill>
                  <a:srgbClr val="2A286B"/>
                </a:solidFill>
                <a:cs typeface="+mn-cs"/>
                <a:hlinkClick r:id="rId3" tooltip="Законом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Законом про </a:t>
            </a:r>
            <a:r>
              <a:rPr lang="ru-RU" sz="2000" b="1" dirty="0" err="1">
                <a:solidFill>
                  <a:srgbClr val="2A286B"/>
                </a:solidFill>
                <a:cs typeface="+mn-cs"/>
                <a:hlinkClick r:id="rId3" tooltip="Законом про освіт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освіту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 (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тобто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 до 28.09.2017 р.) і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продовжують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працювати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сьогодні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, то на них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вищезазначена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 норма не </a:t>
            </a:r>
            <a:r>
              <a:rPr lang="ru-RU" sz="2000" b="1" dirty="0" err="1">
                <a:solidFill>
                  <a:srgbClr val="2A286B"/>
                </a:solidFill>
                <a:cs typeface="+mn-cs"/>
              </a:rPr>
              <a:t>поширюється</a:t>
            </a:r>
            <a:r>
              <a:rPr lang="ru-RU" sz="2000" b="1" dirty="0">
                <a:solidFill>
                  <a:srgbClr val="2A286B"/>
                </a:solidFill>
                <a:cs typeface="+mn-cs"/>
              </a:rPr>
              <a:t>.</a:t>
            </a:r>
            <a:endParaRPr lang="uk-UA" altLang="ru-RU" sz="2000" b="1" dirty="0">
              <a:solidFill>
                <a:srgbClr val="2A286B"/>
              </a:solidFill>
              <a:cs typeface="+mn-cs"/>
              <a:sym typeface="Calibri" pitchFamily="34" charset="0"/>
            </a:endParaRPr>
          </a:p>
          <a:p>
            <a:pPr marL="0" indent="0" algn="just" eaLnBrk="1" hangingPunct="1">
              <a:buClr>
                <a:srgbClr val="000000"/>
              </a:buClr>
              <a:defRPr/>
            </a:pPr>
            <a:endParaRPr lang="uk-UA" altLang="ru-RU" sz="1800" b="1" dirty="0">
              <a:solidFill>
                <a:srgbClr val="2A286B"/>
              </a:solidFill>
              <a:cs typeface="+mn-cs"/>
              <a:sym typeface="Calibri" pitchFamily="34" charset="0"/>
            </a:endParaRPr>
          </a:p>
          <a:p>
            <a:pPr marL="0" indent="0" algn="just" eaLnBrk="1" hangingPunct="1">
              <a:buClr>
                <a:srgbClr val="000000"/>
              </a:buClr>
              <a:defRPr/>
            </a:pPr>
            <a:endParaRPr lang="uk-UA" altLang="ru-RU" sz="2000" dirty="0">
              <a:solidFill>
                <a:schemeClr val="tx1"/>
              </a:solidFill>
              <a:sym typeface="Calibri" pitchFamily="34" charset="0"/>
            </a:endParaRPr>
          </a:p>
          <a:p>
            <a:pPr algn="just" eaLnBrk="1" hangingPunct="1">
              <a:buClr>
                <a:srgbClr val="000000"/>
              </a:buClr>
              <a:buFont typeface="Noto Symbol"/>
              <a:buChar char="✓"/>
              <a:defRPr/>
            </a:pPr>
            <a:endParaRPr lang="ru-RU" altLang="ru-RU" sz="1600" dirty="0">
              <a:latin typeface="+mn-lt"/>
              <a:sym typeface="Calibri" pitchFamily="34" charset="0"/>
            </a:endParaRPr>
          </a:p>
          <a:p>
            <a:pPr algn="just" eaLnBrk="1" hangingPunct="1">
              <a:buClr>
                <a:srgbClr val="000000"/>
              </a:buClr>
              <a:buFont typeface="Noto Symbol"/>
              <a:buChar char="✓"/>
              <a:defRPr/>
            </a:pPr>
            <a:endParaRPr lang="ru-RU" altLang="ru-RU" sz="1600" dirty="0">
              <a:latin typeface="+mn-lt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209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214162" y="274713"/>
            <a:ext cx="6626225" cy="1152525"/>
            <a:chOff x="1609826" y="640473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uk-UA" sz="1400" b="1" dirty="0">
                  <a:solidFill>
                    <a:srgbClr val="2A286B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Сумський відокремлений підрозділ  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72C49A00-1B4F-427B-8618-154239E2A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6908904"/>
              </p:ext>
            </p:extLst>
          </p:nvPr>
        </p:nvGraphicFramePr>
        <p:xfrm>
          <a:off x="1304580" y="1868558"/>
          <a:ext cx="10684565" cy="4890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0ABFDF12-E1D1-4A85-ADD6-14196A60C580}"/>
              </a:ext>
            </a:extLst>
          </p:cNvPr>
          <p:cNvSpPr txBox="1">
            <a:spLocks/>
          </p:cNvSpPr>
          <p:nvPr/>
        </p:nvSpPr>
        <p:spPr>
          <a:xfrm>
            <a:off x="1304581" y="1204029"/>
            <a:ext cx="10684564" cy="66452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rgbClr val="2A286B"/>
                </a:solidFill>
                <a:latin typeface="Arial" panose="020B0604020202020204" pitchFamily="34" charset="0"/>
                <a:cs typeface="+mn-cs"/>
              </a:rPr>
              <a:t>ВИМОГИ ДО ПОСАДИ КЕРІВНИКА</a:t>
            </a:r>
            <a:endParaRPr lang="en-US" sz="36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575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214162" y="274713"/>
            <a:ext cx="6626225" cy="1152525"/>
            <a:chOff x="1609826" y="640473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9826" y="640473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6219" y="1216735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A286B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 Сумський відокремлений підрозділ 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72C49A00-1B4F-427B-8618-154239E2A3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7160860"/>
              </p:ext>
            </p:extLst>
          </p:nvPr>
        </p:nvGraphicFramePr>
        <p:xfrm>
          <a:off x="370704" y="2003500"/>
          <a:ext cx="11618442" cy="4579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0ABFDF12-E1D1-4A85-ADD6-14196A60C580}"/>
              </a:ext>
            </a:extLst>
          </p:cNvPr>
          <p:cNvSpPr txBox="1">
            <a:spLocks/>
          </p:cNvSpPr>
          <p:nvPr/>
        </p:nvSpPr>
        <p:spPr>
          <a:xfrm>
            <a:off x="1304581" y="1338971"/>
            <a:ext cx="10684564" cy="66452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rgbClr val="2A286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ЕТАПИ КОНКУРСУ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2A286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00458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6CACF90-45D2-43BA-B0EC-AB5548D0CFA3}"/>
              </a:ext>
            </a:extLst>
          </p:cNvPr>
          <p:cNvGrpSpPr/>
          <p:nvPr/>
        </p:nvGrpSpPr>
        <p:grpSpPr>
          <a:xfrm>
            <a:off x="326268" y="547812"/>
            <a:ext cx="6626225" cy="1152525"/>
            <a:chOff x="271915" y="505720"/>
            <a:chExt cx="6626225" cy="11525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069E950-C5F8-471D-BA1A-D3343CD148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915" y="505720"/>
              <a:ext cx="6626225" cy="1152525"/>
            </a:xfrm>
            <a:prstGeom prst="rect">
              <a:avLst/>
            </a:prstGeom>
          </p:spPr>
        </p:pic>
        <p:sp>
          <p:nvSpPr>
            <p:cNvPr id="9" name="Текстове поле 2">
              <a:extLst>
                <a:ext uri="{FF2B5EF4-FFF2-40B4-BE49-F238E27FC236}">
                  <a16:creationId xmlns:a16="http://schemas.microsoft.com/office/drawing/2014/main" id="{5D6A59A4-0383-45BE-8785-6749AF679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8308" y="1081982"/>
              <a:ext cx="51625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uk-UA" sz="1400" b="1" dirty="0">
                  <a:solidFill>
                    <a:srgbClr val="2A286B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Сумський відокремлений підрозділ  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35" name="Title 3">
            <a:extLst>
              <a:ext uri="{FF2B5EF4-FFF2-40B4-BE49-F238E27FC236}">
                <a16:creationId xmlns:a16="http://schemas.microsoft.com/office/drawing/2014/main" id="{64BA04AB-9E6A-4552-BAED-D7AB6EE4C122}"/>
              </a:ext>
            </a:extLst>
          </p:cNvPr>
          <p:cNvSpPr txBox="1">
            <a:spLocks/>
          </p:cNvSpPr>
          <p:nvPr/>
        </p:nvSpPr>
        <p:spPr>
          <a:xfrm>
            <a:off x="6898140" y="464168"/>
            <a:ext cx="5091005" cy="134089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38B66FBF-FB0C-4B5F-B9CB-7C9F97FECF29}"/>
              </a:ext>
            </a:extLst>
          </p:cNvPr>
          <p:cNvSpPr txBox="1">
            <a:spLocks/>
          </p:cNvSpPr>
          <p:nvPr/>
        </p:nvSpPr>
        <p:spPr>
          <a:xfrm>
            <a:off x="299460" y="2425117"/>
            <a:ext cx="11813027" cy="14542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b="1" dirty="0">
              <a:solidFill>
                <a:srgbClr val="2A286B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8D0760A-7BF3-452F-BC37-84F08A255261}"/>
              </a:ext>
            </a:extLst>
          </p:cNvPr>
          <p:cNvSpPr/>
          <p:nvPr/>
        </p:nvSpPr>
        <p:spPr>
          <a:xfrm>
            <a:off x="202890" y="2736745"/>
            <a:ext cx="117862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>
                <a:solidFill>
                  <a:srgbClr val="2A286B"/>
                </a:solidFill>
                <a:latin typeface="Arial" panose="020B0604020202020204" pitchFamily="34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6778661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955</TotalTime>
  <Words>885</Words>
  <Application>Microsoft Office PowerPoint</Application>
  <PresentationFormat>Широкий екран</PresentationFormat>
  <Paragraphs>102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Noto Symbol</vt:lpstr>
      <vt:lpstr>Times New Roman</vt:lpstr>
      <vt:lpstr>Тема Office</vt:lpstr>
      <vt:lpstr>ТРУДОВІ ВІДНОСИНИ  У ЗАКЛАДАХ ОСВІТИ ОТГ.  ПРИЗНАЧЕННЯ КЕРІВНИКІВ ЗАКЛАДІВ ОСВІТИ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Madoian</dc:creator>
  <cp:lastModifiedBy>HP</cp:lastModifiedBy>
  <cp:revision>67</cp:revision>
  <dcterms:created xsi:type="dcterms:W3CDTF">2017-12-05T14:51:43Z</dcterms:created>
  <dcterms:modified xsi:type="dcterms:W3CDTF">2019-03-12T05:17:58Z</dcterms:modified>
</cp:coreProperties>
</file>