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BAB"/>
    <a:srgbClr val="FFE3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855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338B7E-393B-455F-9A24-B0B335646E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8570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357563"/>
            <a:ext cx="6659563" cy="10795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4029075"/>
            <a:ext cx="6400800" cy="40957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141663"/>
            <a:ext cx="7772400" cy="11096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8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349500"/>
            <a:ext cx="1925638" cy="4319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349500"/>
            <a:ext cx="5627687" cy="4319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45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0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4007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66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73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95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788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3335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534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49500"/>
            <a:ext cx="76438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konfdsho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mymppmo@ukr.net" TargetMode="External"/><Relationship Id="rId5" Type="http://schemas.openxmlformats.org/officeDocument/2006/relationships/hyperlink" Target="http://dshosumy.blogspot.com/" TargetMode="External"/><Relationship Id="rId4" Type="http://schemas.openxmlformats.org/officeDocument/2006/relationships/hyperlink" Target="http://www.soippo.edu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33388" y="3963988"/>
            <a:ext cx="370681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uk-UA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6336704" cy="324036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МОДЕРНІЗАЦІЯ ОСВІТНЬОГО ПРОЦЕСУ ПІСЛЯДИПЛОМНОЇ ОСВІТИ: КОМПЕТЕНТНІСНИЙ ПІДХІД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568952" cy="1800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</a:t>
            </a:r>
            <a:r>
              <a:rPr lang="uk-UA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ЄРИХ ЛАРИСА ВОЛОДИМИРІВНА, </a:t>
            </a:r>
          </a:p>
          <a:p>
            <a:pPr>
              <a:spcBef>
                <a:spcPts val="0"/>
              </a:spcBef>
            </a:pPr>
            <a:r>
              <a:rPr lang="uk-UA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завідувач кафедри теорії і методики змісту освіти </a:t>
            </a:r>
          </a:p>
          <a:p>
            <a:pPr>
              <a:spcBef>
                <a:spcPts val="0"/>
              </a:spcBef>
            </a:pPr>
            <a:r>
              <a:rPr lang="uk-UA" sz="2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КЗ</a:t>
            </a:r>
            <a:r>
              <a:rPr lang="uk-UA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Сумський ОІППО, кандидат педагогічних наук, доцент</a:t>
            </a:r>
            <a:endParaRPr lang="ru-RU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4771" t="29906" r="52636" b="31097"/>
          <a:stretch>
            <a:fillRect/>
          </a:stretch>
        </p:blipFill>
        <p:spPr bwMode="auto">
          <a:xfrm>
            <a:off x="4427984" y="188640"/>
            <a:ext cx="1512168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941168"/>
            <a:ext cx="8568952" cy="1296144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 шляхи модернізації освітнього процесу ППО на компетентнісному підході</a:t>
            </a:r>
            <a:endParaRPr lang="uk-UA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9066" t="23833" r="34149" b="32896"/>
          <a:stretch>
            <a:fillRect/>
          </a:stretch>
        </p:blipFill>
        <p:spPr bwMode="auto">
          <a:xfrm>
            <a:off x="251520" y="188640"/>
            <a:ext cx="3074007" cy="2808312"/>
          </a:xfrm>
          <a:prstGeom prst="ellipse">
            <a:avLst/>
          </a:prstGeom>
          <a:noFill/>
          <a:ln w="28575"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4771" t="29906" r="52636" b="31097"/>
          <a:stretch>
            <a:fillRect/>
          </a:stretch>
        </p:blipFill>
        <p:spPr bwMode="auto">
          <a:xfrm rot="172929">
            <a:off x="937365" y="875604"/>
            <a:ext cx="1585792" cy="15423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flipV="1">
            <a:off x="3419872" y="1412776"/>
            <a:ext cx="1656184" cy="3672408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КВАЛІФІКОВАНИЙ ПРАЦІВНИК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flipV="1">
            <a:off x="5148064" y="692696"/>
            <a:ext cx="1800200" cy="4392488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ЦІЛІСНАОСОБИСТІСТЬ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948264" y="188640"/>
            <a:ext cx="1800200" cy="4896544"/>
          </a:xfrm>
          <a:prstGeom prst="up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ВІДПОВІДАЛЬНИЙ ГРОМАДЯНИН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24771" t="29906" r="52636" b="31097"/>
          <a:stretch>
            <a:fillRect/>
          </a:stretch>
        </p:blipFill>
        <p:spPr bwMode="auto">
          <a:xfrm>
            <a:off x="179512" y="5157192"/>
            <a:ext cx="1512168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988840"/>
            <a:ext cx="469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/>
              <a:t>ПРОФЕСІЙНО-ПЕДАГОГІЧНА 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636912"/>
            <a:ext cx="488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СОЦІАЛЬНО-ГРОМАДЯНСЬКА 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284984"/>
            <a:ext cx="3691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ЗАГАЛЬНОКУЛЬТУРНА</a:t>
            </a:r>
            <a:endParaRPr lang="uk-UA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861048"/>
            <a:ext cx="4120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МОВНО-КОМУНІКАТИВНА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509120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+mn-lt"/>
              </a:rPr>
              <a:t>ПСИХОЛОГІЧНО-ФАСИЛІТАТИВНА</a:t>
            </a:r>
            <a:endParaRPr lang="uk-UA" sz="24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5301208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ПІДПРИЄМНИЦЬКА</a:t>
            </a:r>
            <a:endParaRPr lang="uk-UA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5949280"/>
            <a:ext cx="4348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ІНФОРМАЦІЙНО-ЦИФРОВА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6064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НУШ</a:t>
            </a:r>
            <a:endParaRPr lang="uk-UA" sz="5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26876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КОМПЕТЕНТНОСТІ: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9066" t="23833" r="34149" b="32896"/>
          <a:stretch>
            <a:fillRect/>
          </a:stretch>
        </p:blipFill>
        <p:spPr bwMode="auto">
          <a:xfrm>
            <a:off x="251521" y="188640"/>
            <a:ext cx="2520280" cy="2376264"/>
          </a:xfrm>
          <a:prstGeom prst="ellipse">
            <a:avLst/>
          </a:prstGeom>
          <a:noFill/>
          <a:ln w="28575"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4771" t="29906" r="52636" b="31097"/>
          <a:stretch>
            <a:fillRect/>
          </a:stretch>
        </p:blipFill>
        <p:spPr bwMode="auto">
          <a:xfrm rot="172929">
            <a:off x="859580" y="796251"/>
            <a:ext cx="1287661" cy="13050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738" t="21207" r="29328" b="18993"/>
          <a:stretch>
            <a:fillRect/>
          </a:stretch>
        </p:blipFill>
        <p:spPr bwMode="auto">
          <a:xfrm>
            <a:off x="2915816" y="0"/>
            <a:ext cx="6011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6840760" cy="1728192"/>
          </a:xfrm>
        </p:spPr>
        <p:txBody>
          <a:bodyPr/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ТА РОЗВИТОК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ДИСПОЗИЦІЇ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(ЦІННОСТІ, СТАВЛЕННЯ) ПЕДАГОГА (УЧИТЕЛЯ, ВИХОВАТЕЛЯ, КЕРІВНИКА ГУРТКА)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4771" t="29906" r="52636" b="31097"/>
          <a:stretch>
            <a:fillRect/>
          </a:stretch>
        </p:blipFill>
        <p:spPr bwMode="auto">
          <a:xfrm>
            <a:off x="179512" y="5157192"/>
            <a:ext cx="1512168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РЕФЛЕКСІЯ ВЛАСНОЇ 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ПРОФЕСІЙНОЇ </a:t>
            </a: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ПРАКТИКИ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2694" t="17438" r="50097" b="17594"/>
          <a:stretch>
            <a:fillRect/>
          </a:stretch>
        </p:blipFill>
        <p:spPr bwMode="auto">
          <a:xfrm>
            <a:off x="2915816" y="3212976"/>
            <a:ext cx="242290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2500" t="17516" r="50591" b="17516"/>
          <a:stretch>
            <a:fillRect/>
          </a:stretch>
        </p:blipFill>
        <p:spPr bwMode="auto">
          <a:xfrm>
            <a:off x="5292080" y="3212976"/>
            <a:ext cx="23011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9066" t="23833" r="34149" b="32896"/>
          <a:stretch>
            <a:fillRect/>
          </a:stretch>
        </p:blipFill>
        <p:spPr bwMode="auto">
          <a:xfrm>
            <a:off x="251520" y="3717032"/>
            <a:ext cx="2880320" cy="2664296"/>
          </a:xfrm>
          <a:prstGeom prst="ellipse">
            <a:avLst/>
          </a:prstGeom>
          <a:noFill/>
          <a:ln w="28575"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24771" t="29906" r="52636" b="31097"/>
          <a:stretch>
            <a:fillRect/>
          </a:stretch>
        </p:blipFill>
        <p:spPr bwMode="auto">
          <a:xfrm rot="172929">
            <a:off x="1003596" y="4468660"/>
            <a:ext cx="1287661" cy="13050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5616624" cy="1224136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3573016"/>
            <a:ext cx="47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hlinkClick r:id="rId4"/>
              </a:rPr>
              <a:t>http://www.soippo.edu.ua</a:t>
            </a:r>
            <a:r>
              <a:rPr lang="en-GB" sz="2800" b="1" dirty="0" smtClean="0">
                <a:hlinkClick r:id="rId4"/>
              </a:rPr>
              <a:t>/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293096"/>
            <a:ext cx="5609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 </a:t>
            </a:r>
            <a:r>
              <a:rPr lang="en-GB" sz="2800" b="1" dirty="0" smtClean="0">
                <a:hlinkClick r:id="rId5"/>
              </a:rPr>
              <a:t>http://dshosumy.blogspot.com/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085184"/>
            <a:ext cx="4048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hlinkClick r:id="rId6"/>
              </a:rPr>
              <a:t>sumymppmo@ukr.net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5733256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hlinkClick r:id="rId7"/>
              </a:rPr>
              <a:t>konfdsho</a:t>
            </a:r>
            <a:r>
              <a:rPr lang="ru-RU" sz="2800" b="1" u="sng" dirty="0" smtClean="0">
                <a:hlinkClick r:id="rId7"/>
              </a:rPr>
              <a:t>@</a:t>
            </a:r>
            <a:r>
              <a:rPr lang="en-US" sz="2800" b="1" u="sng" dirty="0" err="1" smtClean="0">
                <a:hlinkClick r:id="rId7"/>
              </a:rPr>
              <a:t>gmail</a:t>
            </a:r>
            <a:r>
              <a:rPr lang="ru-RU" sz="2800" b="1" u="sng" dirty="0" smtClean="0">
                <a:hlinkClick r:id="rId7"/>
              </a:rPr>
              <a:t>.</a:t>
            </a:r>
            <a:r>
              <a:rPr lang="en-US" sz="2800" b="1" u="sng" dirty="0" smtClean="0">
                <a:hlinkClick r:id="rId7"/>
              </a:rPr>
              <a:t>com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3">
      <a:dk1>
        <a:srgbClr val="808080"/>
      </a:dk1>
      <a:lt1>
        <a:srgbClr val="FFFFFF"/>
      </a:lt1>
      <a:dk2>
        <a:srgbClr val="1C8952"/>
      </a:dk2>
      <a:lt2>
        <a:srgbClr val="FFFFFF"/>
      </a:lt2>
      <a:accent1>
        <a:srgbClr val="FF9933"/>
      </a:accent1>
      <a:accent2>
        <a:srgbClr val="008080"/>
      </a:accent2>
      <a:accent3>
        <a:srgbClr val="ABC4B3"/>
      </a:accent3>
      <a:accent4>
        <a:srgbClr val="DADADA"/>
      </a:accent4>
      <a:accent5>
        <a:srgbClr val="FFCAAD"/>
      </a:accent5>
      <a:accent6>
        <a:srgbClr val="007373"/>
      </a:accent6>
      <a:hlink>
        <a:srgbClr val="FFCC00"/>
      </a:hlink>
      <a:folHlink>
        <a:srgbClr val="00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CC99"/>
        </a:accent1>
        <a:accent2>
          <a:srgbClr val="FF7C80"/>
        </a:accent2>
        <a:accent3>
          <a:srgbClr val="ABC4B3"/>
        </a:accent3>
        <a:accent4>
          <a:srgbClr val="DADADA"/>
        </a:accent4>
        <a:accent5>
          <a:srgbClr val="FFE2CA"/>
        </a:accent5>
        <a:accent6>
          <a:srgbClr val="E770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66FF33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5CE72D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008080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0073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99</TotalTime>
  <Words>89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template</vt:lpstr>
      <vt:lpstr>МОДЕРНІЗАЦІЯ ОСВІТНЬОГО ПРОЦЕСУ ПІСЛЯДИПЛОМНОЇ ОСВІТИ: КОМПЕТЕНТНІСНИЙ ПІДХІД</vt:lpstr>
      <vt:lpstr> шляхи модернізації освітнього процесу ППО на компетентнісному підході</vt:lpstr>
      <vt:lpstr>Слайд 3</vt:lpstr>
      <vt:lpstr>Слайд 4</vt:lpstr>
      <vt:lpstr>ФОРМУВАННЯ ТА РОЗВИТОК ДИСПОЗИЦІЇ (ЦІННОСТІ, СТАВЛЕННЯ) ПЕДАГОГА (УЧИТЕЛЯ, ВИХОВАТЕЛЯ, КЕРІВНИКА ГУРТКА)</vt:lpstr>
      <vt:lpstr>Дякую за увагу!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13</cp:revision>
  <dcterms:created xsi:type="dcterms:W3CDTF">2014-06-01T14:14:52Z</dcterms:created>
  <dcterms:modified xsi:type="dcterms:W3CDTF">2019-02-19T21:07:29Z</dcterms:modified>
</cp:coreProperties>
</file>