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61" r:id="rId4"/>
    <p:sldId id="260" r:id="rId5"/>
    <p:sldId id="259" r:id="rId6"/>
    <p:sldId id="262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EBAB"/>
    <a:srgbClr val="FFE38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84" y="-6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285599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F338B7E-393B-455F-9A24-B0B335646E6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6857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3357563"/>
            <a:ext cx="6659563" cy="10795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563" y="4029075"/>
            <a:ext cx="6400800" cy="409575"/>
          </a:xfrm>
        </p:spPr>
        <p:txBody>
          <a:bodyPr/>
          <a:lstStyle>
            <a:lvl1pPr marL="0" indent="0">
              <a:buFontTx/>
              <a:buNone/>
              <a:defRPr sz="2000" b="1"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7950" y="3141663"/>
            <a:ext cx="7772400" cy="1109662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8017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840071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42988" y="2997200"/>
            <a:ext cx="3744912" cy="3671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40300" y="2997200"/>
            <a:ext cx="3746500" cy="3671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6669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8734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8956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87888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933356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753407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183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23075" y="2349500"/>
            <a:ext cx="1925638" cy="43195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42988" y="2349500"/>
            <a:ext cx="5627687" cy="43195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7450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04900" y="2349500"/>
            <a:ext cx="7643813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5805488"/>
            <a:ext cx="9144000" cy="1052512"/>
          </a:xfrm>
          <a:prstGeom prst="rect">
            <a:avLst/>
          </a:prstGeom>
          <a:gradFill rotWithShape="1">
            <a:gsLst>
              <a:gs pos="0">
                <a:schemeClr val="folHlink"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2997200"/>
            <a:ext cx="7643812" cy="3671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mailto:konfdsho@gmail.com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sumymppmo@ukr.net" TargetMode="External"/><Relationship Id="rId5" Type="http://schemas.openxmlformats.org/officeDocument/2006/relationships/hyperlink" Target="http://dshosumy.blogspot.com/" TargetMode="External"/><Relationship Id="rId4" Type="http://schemas.openxmlformats.org/officeDocument/2006/relationships/hyperlink" Target="http://www.soippo.edu.u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433388" y="3963988"/>
            <a:ext cx="3706812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uk-UA" b="1" dirty="0"/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251520" y="1124744"/>
            <a:ext cx="6336704" cy="3240360"/>
          </a:xfrm>
        </p:spPr>
        <p:txBody>
          <a:bodyPr>
            <a:noAutofit/>
          </a:bodyPr>
          <a:lstStyle/>
          <a:p>
            <a:r>
              <a:rPr lang="uk-UA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МОДЕРНІЗАЦІЯ ОСВІТНЬОГО ПРОЦЕСУ ПІСЛЯДИПЛОМНОЇ ОСВІТИ: КОМПЕТЕНТНІСНИЙ ПІДХІД</a:t>
            </a:r>
            <a:endParaRPr lang="ru-RU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23528" y="4869160"/>
            <a:ext cx="8568952" cy="18002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</a:t>
            </a:r>
            <a:r>
              <a:rPr lang="uk-UA" sz="24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ЄРИХ ЛАРИСА ВОЛОДИМИРІВНА, </a:t>
            </a:r>
          </a:p>
          <a:p>
            <a:pPr>
              <a:spcBef>
                <a:spcPts val="0"/>
              </a:spcBef>
            </a:pPr>
            <a:r>
              <a:rPr lang="uk-UA" sz="2400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завідувач кафедри теорії і методики змісту освіти </a:t>
            </a:r>
          </a:p>
          <a:p>
            <a:pPr>
              <a:spcBef>
                <a:spcPts val="0"/>
              </a:spcBef>
            </a:pPr>
            <a:r>
              <a:rPr lang="uk-UA" sz="2400" i="1" dirty="0" err="1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КЗ</a:t>
            </a:r>
            <a:r>
              <a:rPr lang="uk-UA" sz="2400" i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Сумський ОІППО, кандидат педагогічних наук, доцент</a:t>
            </a:r>
            <a:endParaRPr lang="ru-RU" sz="2400" i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2" cstate="print"/>
          <a:srcRect l="24771" t="29906" r="52636" b="31097"/>
          <a:stretch>
            <a:fillRect/>
          </a:stretch>
        </p:blipFill>
        <p:spPr bwMode="auto">
          <a:xfrm>
            <a:off x="4427984" y="188640"/>
            <a:ext cx="1512168" cy="144016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323528" y="4941168"/>
            <a:ext cx="8568952" cy="1296144"/>
          </a:xfrm>
          <a:noFill/>
          <a:ln/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uk-UA" sz="3200" dirty="0" smtClean="0">
                <a:solidFill>
                  <a:schemeClr val="accent6">
                    <a:lumMod val="50000"/>
                  </a:schemeClr>
                </a:solidFill>
              </a:rPr>
              <a:t> шляхи модернізації освітнього процесу ППО на компетентнісному підході</a:t>
            </a:r>
            <a:endParaRPr lang="uk-UA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9066" t="23833" r="34149" b="32896"/>
          <a:stretch>
            <a:fillRect/>
          </a:stretch>
        </p:blipFill>
        <p:spPr bwMode="auto">
          <a:xfrm>
            <a:off x="251520" y="188640"/>
            <a:ext cx="3074007" cy="2808312"/>
          </a:xfrm>
          <a:prstGeom prst="ellipse">
            <a:avLst/>
          </a:prstGeom>
          <a:noFill/>
          <a:ln w="28575"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 l="24771" t="29906" r="52636" b="31097"/>
          <a:stretch>
            <a:fillRect/>
          </a:stretch>
        </p:blipFill>
        <p:spPr bwMode="auto">
          <a:xfrm rot="172929">
            <a:off x="937365" y="875604"/>
            <a:ext cx="1585792" cy="1542359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трелка вниз 5"/>
          <p:cNvSpPr/>
          <p:nvPr/>
        </p:nvSpPr>
        <p:spPr>
          <a:xfrm flipV="1">
            <a:off x="3419872" y="1412776"/>
            <a:ext cx="1656184" cy="3672408"/>
          </a:xfrm>
          <a:prstGeom prst="downArrow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uk-UA" sz="2400" b="1" dirty="0" smtClean="0">
                <a:solidFill>
                  <a:schemeClr val="accent6">
                    <a:lumMod val="75000"/>
                  </a:schemeClr>
                </a:solidFill>
              </a:rPr>
              <a:t>КВАЛІФІКОВАНИЙ ПРАЦІВНИК</a:t>
            </a:r>
            <a:endParaRPr lang="uk-UA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 flipV="1">
            <a:off x="5148064" y="692696"/>
            <a:ext cx="1800200" cy="4392488"/>
          </a:xfrm>
          <a:prstGeom prst="downArrow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</a:rPr>
              <a:t>ЦІЛІСНАОСОБИСТІСТЬ</a:t>
            </a:r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Стрелка вверх 8"/>
          <p:cNvSpPr/>
          <p:nvPr/>
        </p:nvSpPr>
        <p:spPr>
          <a:xfrm>
            <a:off x="6948264" y="188640"/>
            <a:ext cx="1800200" cy="4896544"/>
          </a:xfrm>
          <a:prstGeom prst="upArrow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ВІДПОВІДАЛЬНИЙ ГРОМАДЯНИН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/>
          <a:srcRect l="24771" t="29906" r="52636" b="31097"/>
          <a:stretch>
            <a:fillRect/>
          </a:stretch>
        </p:blipFill>
        <p:spPr bwMode="auto">
          <a:xfrm>
            <a:off x="179512" y="5157192"/>
            <a:ext cx="1512168" cy="144016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1988840"/>
            <a:ext cx="46922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2400" b="1" dirty="0" smtClean="0"/>
              <a:t>ПРОФЕСІЙНО-ПЕДАГОГІЧНА </a:t>
            </a:r>
            <a:endParaRPr lang="uk-UA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2636912"/>
            <a:ext cx="48849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/>
              <a:t>СОЦІАЛЬНО-ГРОМАДЯНСЬКА </a:t>
            </a:r>
            <a:endParaRPr lang="uk-UA" sz="2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71600" y="3284984"/>
            <a:ext cx="36910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/>
              <a:t>ЗАГАЛЬНОКУЛЬТУРНА</a:t>
            </a:r>
            <a:endParaRPr lang="uk-UA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499992" y="3861048"/>
            <a:ext cx="41207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/>
              <a:t>МОВНО-КОМУНІКАТИВНА</a:t>
            </a:r>
            <a:endParaRPr lang="uk-UA" sz="2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187624" y="4509120"/>
            <a:ext cx="6480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latin typeface="+mn-lt"/>
              </a:rPr>
              <a:t>ПСИХОЛОГІЧНО-ФАСИЛІТАТИВНА</a:t>
            </a:r>
            <a:endParaRPr lang="uk-UA" sz="2400" b="1" dirty="0"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08104" y="5301208"/>
            <a:ext cx="31341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b="1" dirty="0" smtClean="0"/>
              <a:t>ПІДПРИЄМНИЦЬКА</a:t>
            </a:r>
            <a:endParaRPr lang="uk-UA" sz="2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267744" y="5949280"/>
            <a:ext cx="43483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ІНФОРМАЦІЙНО-ЦИФРОВА</a:t>
            </a:r>
            <a:endParaRPr lang="ru-RU" sz="2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260648"/>
            <a:ext cx="23042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54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НУШ</a:t>
            </a:r>
            <a:endParaRPr lang="uk-UA" sz="5400" b="1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1268760"/>
            <a:ext cx="47525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chemeClr val="accent6">
                    <a:lumMod val="75000"/>
                  </a:schemeClr>
                </a:solidFill>
                <a:latin typeface="Georgia" pitchFamily="18" charset="0"/>
              </a:rPr>
              <a:t>КОМПЕТЕНТНОСТІ:</a:t>
            </a:r>
            <a:endParaRPr lang="uk-UA" sz="3200" b="1" dirty="0">
              <a:solidFill>
                <a:schemeClr val="accent6">
                  <a:lumMod val="75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9066" t="23833" r="34149" b="32896"/>
          <a:stretch>
            <a:fillRect/>
          </a:stretch>
        </p:blipFill>
        <p:spPr bwMode="auto">
          <a:xfrm>
            <a:off x="251521" y="188640"/>
            <a:ext cx="2520280" cy="2376264"/>
          </a:xfrm>
          <a:prstGeom prst="ellipse">
            <a:avLst/>
          </a:prstGeom>
          <a:noFill/>
          <a:ln w="28575"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 l="24771" t="29906" r="52636" b="31097"/>
          <a:stretch>
            <a:fillRect/>
          </a:stretch>
        </p:blipFill>
        <p:spPr bwMode="auto">
          <a:xfrm rot="172929">
            <a:off x="859580" y="796251"/>
            <a:ext cx="1287661" cy="130505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28738" t="21207" r="29328" b="18993"/>
          <a:stretch>
            <a:fillRect/>
          </a:stretch>
        </p:blipFill>
        <p:spPr bwMode="auto">
          <a:xfrm>
            <a:off x="2915816" y="0"/>
            <a:ext cx="601133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916832"/>
            <a:ext cx="6840760" cy="1728192"/>
          </a:xfrm>
        </p:spPr>
        <p:txBody>
          <a:bodyPr/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ФОРМУВАННЯ ТА РОЗВИТОК </a:t>
            </a:r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ДИСПОЗИЦІЇ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(ЦІННОСТІ, СТАВЛЕННЯ) ПЕДАГОГА (УЧИТЕЛЯ, ВИХОВАТЕЛЯ, КЕРІВНИКА ГУРТКА)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 l="24771" t="29906" r="52636" b="31097"/>
          <a:stretch>
            <a:fillRect/>
          </a:stretch>
        </p:blipFill>
        <p:spPr bwMode="auto">
          <a:xfrm>
            <a:off x="179512" y="5157192"/>
            <a:ext cx="1512168" cy="144016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79512" y="188640"/>
            <a:ext cx="33843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РЕФЛЕКСІЯ ВЛАСНОЇ </a:t>
            </a:r>
          </a:p>
          <a:p>
            <a:r>
              <a:rPr lang="uk-U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ПРОФЕСІЙНОЇ </a:t>
            </a:r>
          </a:p>
          <a:p>
            <a:r>
              <a:rPr lang="uk-UA" sz="2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ea typeface="Calibri" pitchFamily="34" charset="0"/>
                <a:cs typeface="Times New Roman" pitchFamily="18" charset="0"/>
              </a:rPr>
              <a:t>ПРАКТИКИ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12694" t="17438" r="50097" b="17594"/>
          <a:stretch>
            <a:fillRect/>
          </a:stretch>
        </p:blipFill>
        <p:spPr bwMode="auto">
          <a:xfrm>
            <a:off x="2915816" y="3212976"/>
            <a:ext cx="242290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 l="12500" t="17516" r="50591" b="17516"/>
          <a:stretch>
            <a:fillRect/>
          </a:stretch>
        </p:blipFill>
        <p:spPr bwMode="auto">
          <a:xfrm>
            <a:off x="5292080" y="3212976"/>
            <a:ext cx="2301132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l="29066" t="23833" r="34149" b="32896"/>
          <a:stretch>
            <a:fillRect/>
          </a:stretch>
        </p:blipFill>
        <p:spPr bwMode="auto">
          <a:xfrm>
            <a:off x="251520" y="3717032"/>
            <a:ext cx="2880320" cy="2664296"/>
          </a:xfrm>
          <a:prstGeom prst="ellipse">
            <a:avLst/>
          </a:prstGeom>
          <a:noFill/>
          <a:ln w="28575"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 l="24771" t="29906" r="52636" b="31097"/>
          <a:stretch>
            <a:fillRect/>
          </a:stretch>
        </p:blipFill>
        <p:spPr bwMode="auto">
          <a:xfrm rot="172929">
            <a:off x="1003596" y="4468660"/>
            <a:ext cx="1287661" cy="130505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83568" y="2132856"/>
            <a:ext cx="5616624" cy="1224136"/>
          </a:xfrm>
        </p:spPr>
        <p:txBody>
          <a:bodyPr/>
          <a:lstStyle/>
          <a:p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Дякую за увагу!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19872" y="3573016"/>
            <a:ext cx="47414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>
                <a:hlinkClick r:id="rId4"/>
              </a:rPr>
              <a:t>http://www.soippo.edu.ua</a:t>
            </a:r>
            <a:r>
              <a:rPr lang="en-GB" sz="2800" b="1" dirty="0" smtClean="0">
                <a:hlinkClick r:id="rId4"/>
              </a:rPr>
              <a:t>/</a:t>
            </a:r>
            <a:r>
              <a:rPr lang="uk-UA" sz="2800" b="1" dirty="0" smtClean="0"/>
              <a:t> 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347864" y="4293096"/>
            <a:ext cx="56098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/>
              <a:t> </a:t>
            </a:r>
            <a:r>
              <a:rPr lang="en-GB" sz="2800" b="1" dirty="0" smtClean="0">
                <a:hlinkClick r:id="rId5"/>
              </a:rPr>
              <a:t>http://dshosumy.blogspot.com/</a:t>
            </a:r>
            <a:endParaRPr lang="ru-RU" sz="28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63888" y="5085184"/>
            <a:ext cx="40489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 smtClean="0">
                <a:hlinkClick r:id="rId6"/>
              </a:rPr>
              <a:t>sumymppmo@ukr.net</a:t>
            </a:r>
            <a:r>
              <a:rPr lang="uk-UA" sz="2800" b="1" dirty="0" smtClean="0"/>
              <a:t> </a:t>
            </a:r>
            <a:endParaRPr lang="ru-RU" sz="28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635896" y="5733256"/>
            <a:ext cx="39292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 err="1" smtClean="0">
                <a:hlinkClick r:id="rId7"/>
              </a:rPr>
              <a:t>konfdsho</a:t>
            </a:r>
            <a:r>
              <a:rPr lang="ru-RU" sz="2800" b="1" u="sng" dirty="0" smtClean="0">
                <a:hlinkClick r:id="rId7"/>
              </a:rPr>
              <a:t>@</a:t>
            </a:r>
            <a:r>
              <a:rPr lang="en-US" sz="2800" b="1" u="sng" dirty="0" err="1" smtClean="0">
                <a:hlinkClick r:id="rId7"/>
              </a:rPr>
              <a:t>gmail</a:t>
            </a:r>
            <a:r>
              <a:rPr lang="ru-RU" sz="2800" b="1" u="sng" dirty="0" smtClean="0">
                <a:hlinkClick r:id="rId7"/>
              </a:rPr>
              <a:t>.</a:t>
            </a:r>
            <a:r>
              <a:rPr lang="en-US" sz="2800" b="1" u="sng" dirty="0" smtClean="0">
                <a:hlinkClick r:id="rId7"/>
              </a:rPr>
              <a:t>com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">
  <a:themeElements>
    <a:clrScheme name="00001 3">
      <a:dk1>
        <a:srgbClr val="808080"/>
      </a:dk1>
      <a:lt1>
        <a:srgbClr val="FFFFFF"/>
      </a:lt1>
      <a:dk2>
        <a:srgbClr val="1C8952"/>
      </a:dk2>
      <a:lt2>
        <a:srgbClr val="FFFFFF"/>
      </a:lt2>
      <a:accent1>
        <a:srgbClr val="FF9933"/>
      </a:accent1>
      <a:accent2>
        <a:srgbClr val="008080"/>
      </a:accent2>
      <a:accent3>
        <a:srgbClr val="ABC4B3"/>
      </a:accent3>
      <a:accent4>
        <a:srgbClr val="DADADA"/>
      </a:accent4>
      <a:accent5>
        <a:srgbClr val="FFCAAD"/>
      </a:accent5>
      <a:accent6>
        <a:srgbClr val="007373"/>
      </a:accent6>
      <a:hlink>
        <a:srgbClr val="FFCC00"/>
      </a:hlink>
      <a:folHlink>
        <a:srgbClr val="00CC99"/>
      </a:folHlink>
    </a:clrScheme>
    <a:fontScheme name="000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0001 1">
        <a:dk1>
          <a:srgbClr val="808080"/>
        </a:dk1>
        <a:lt1>
          <a:srgbClr val="FFFFFF"/>
        </a:lt1>
        <a:dk2>
          <a:srgbClr val="1C8952"/>
        </a:dk2>
        <a:lt2>
          <a:srgbClr val="FFFFFF"/>
        </a:lt2>
        <a:accent1>
          <a:srgbClr val="FFCC99"/>
        </a:accent1>
        <a:accent2>
          <a:srgbClr val="FF7C80"/>
        </a:accent2>
        <a:accent3>
          <a:srgbClr val="ABC4B3"/>
        </a:accent3>
        <a:accent4>
          <a:srgbClr val="DADADA"/>
        </a:accent4>
        <a:accent5>
          <a:srgbClr val="FFE2CA"/>
        </a:accent5>
        <a:accent6>
          <a:srgbClr val="E77073"/>
        </a:accent6>
        <a:hlink>
          <a:srgbClr val="FFCC00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1 2">
        <a:dk1>
          <a:srgbClr val="808080"/>
        </a:dk1>
        <a:lt1>
          <a:srgbClr val="FFFFFF"/>
        </a:lt1>
        <a:dk2>
          <a:srgbClr val="1C8952"/>
        </a:dk2>
        <a:lt2>
          <a:srgbClr val="FFFFFF"/>
        </a:lt2>
        <a:accent1>
          <a:srgbClr val="FF9933"/>
        </a:accent1>
        <a:accent2>
          <a:srgbClr val="66FF33"/>
        </a:accent2>
        <a:accent3>
          <a:srgbClr val="ABC4B3"/>
        </a:accent3>
        <a:accent4>
          <a:srgbClr val="DADADA"/>
        </a:accent4>
        <a:accent5>
          <a:srgbClr val="FFCAAD"/>
        </a:accent5>
        <a:accent6>
          <a:srgbClr val="5CE72D"/>
        </a:accent6>
        <a:hlink>
          <a:srgbClr val="FFCC00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001 3">
        <a:dk1>
          <a:srgbClr val="808080"/>
        </a:dk1>
        <a:lt1>
          <a:srgbClr val="FFFFFF"/>
        </a:lt1>
        <a:dk2>
          <a:srgbClr val="1C8952"/>
        </a:dk2>
        <a:lt2>
          <a:srgbClr val="FFFFFF"/>
        </a:lt2>
        <a:accent1>
          <a:srgbClr val="FF9933"/>
        </a:accent1>
        <a:accent2>
          <a:srgbClr val="008080"/>
        </a:accent2>
        <a:accent3>
          <a:srgbClr val="ABC4B3"/>
        </a:accent3>
        <a:accent4>
          <a:srgbClr val="DADADA"/>
        </a:accent4>
        <a:accent5>
          <a:srgbClr val="FFCAAD"/>
        </a:accent5>
        <a:accent6>
          <a:srgbClr val="007373"/>
        </a:accent6>
        <a:hlink>
          <a:srgbClr val="FFCC00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99</TotalTime>
  <Words>89</Words>
  <Application>Microsoft Office PowerPoint</Application>
  <PresentationFormat>Экран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template</vt:lpstr>
      <vt:lpstr>МОДЕРНІЗАЦІЯ ОСВІТНЬОГО ПРОЦЕСУ ПІСЛЯДИПЛОМНОЇ ОСВІТИ: КОМПЕТЕНТНІСНИЙ ПІДХІД</vt:lpstr>
      <vt:lpstr> шляхи модернізації освітнього процесу ППО на компетентнісному підході</vt:lpstr>
      <vt:lpstr>Слайд 3</vt:lpstr>
      <vt:lpstr>Слайд 4</vt:lpstr>
      <vt:lpstr>ФОРМУВАННЯ ТА РОЗВИТОК ДИСПОЗИЦІЇ (ЦІННОСТІ, СТАВЛЕННЯ) ПЕДАГОГА (УЧИТЕЛЯ, ВИХОВАТЕЛЯ, КЕРІВНИКА ГУРТКА)</vt:lpstr>
      <vt:lpstr>Дякую за увагу!</vt:lpstr>
    </vt:vector>
  </TitlesOfParts>
  <Company>DNA Project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DNA7 X86</dc:creator>
  <cp:lastModifiedBy>User</cp:lastModifiedBy>
  <cp:revision>13</cp:revision>
  <dcterms:created xsi:type="dcterms:W3CDTF">2014-06-01T14:14:52Z</dcterms:created>
  <dcterms:modified xsi:type="dcterms:W3CDTF">2019-02-19T21:07:29Z</dcterms:modified>
</cp:coreProperties>
</file>