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78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89" autoAdjust="0"/>
    <p:restoredTop sz="94660"/>
  </p:normalViewPr>
  <p:slideViewPr>
    <p:cSldViewPr>
      <p:cViewPr varScale="1">
        <p:scale>
          <a:sx n="61" d="100"/>
          <a:sy n="61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9973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44751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962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14878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41874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1407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319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4598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7584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78272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5434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A0FF3-3C9F-46C6-A314-E278828E282B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77842-D456-44C2-B216-51D4D7402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5300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4389"/>
            <a:ext cx="9395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817" y="116632"/>
            <a:ext cx="9073008" cy="3483818"/>
          </a:xfrm>
        </p:spPr>
        <p:txBody>
          <a:bodyPr>
            <a:normAutofit/>
          </a:bodyPr>
          <a:lstStyle/>
          <a:p>
            <a:r>
              <a:rPr lang="en-US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uk-UA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-ОСВІТА </a:t>
            </a:r>
            <a:br>
              <a:rPr lang="uk-UA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 ПОЗАШКІЛЛІ</a:t>
            </a:r>
            <a:r>
              <a:rPr lang="uk-UA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Бути чи не бути?</a:t>
            </a:r>
            <a:endParaRPr lang="ru-RU" sz="6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933056"/>
            <a:ext cx="7848872" cy="2520280"/>
          </a:xfrm>
        </p:spPr>
        <p:txBody>
          <a:bodyPr>
            <a:noAutofit/>
          </a:bodyPr>
          <a:lstStyle/>
          <a:p>
            <a:pPr algn="l"/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Підготувала:</a:t>
            </a:r>
            <a:endParaRPr lang="uk-UA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Абаровська</a:t>
            </a: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Любов </a:t>
            </a: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Григорівна, </a:t>
            </a: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методист Сумського НТТМ</a:t>
            </a:r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Сумської </a:t>
            </a: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міської ради</a:t>
            </a:r>
            <a:endParaRPr lang="uk-UA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Науковий керівник</a:t>
            </a:r>
          </a:p>
          <a:p>
            <a:pPr algn="l"/>
            <a:r>
              <a:rPr lang="uk-UA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Сєрих Лариса Володимирівна</a:t>
            </a: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завідувач кафедри теорії і методики змісту освіти Сумського обласного інституту післядипломної педагогічної освіти, к. пед. наук, доцент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94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4190"/>
            <a:ext cx="9172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uk-UA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Що таке </a:t>
            </a:r>
            <a:r>
              <a:rPr lang="en-US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uk-UA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endParaRPr lang="uk-UA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4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- природничі науки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T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technology          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технології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E –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engineering 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- інженерія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M –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mathematics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- математика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40769"/>
            <a:ext cx="3816424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95466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endParaRPr lang="uk-UA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uk-UA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STEM-освіта  </a:t>
            </a:r>
            <a:r>
              <a:rPr lang="uk-UA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зз </a:t>
            </a:r>
          </a:p>
          <a:p>
            <a:pPr marL="0" indent="0">
              <a:buNone/>
            </a:pPr>
            <a:endParaRPr lang="uk-UA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 низка чи послідовність курсів або програм навчання, яка готує учнів до успішного працевлаштування, до освіти після школи або для того й іншого, вимагає різних і більш технічно складних навичок, зокрема із застосуванням математичних знань і наукових понять.</a:t>
            </a: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88843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25776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Критерії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-освіти: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актуальність та інноваційність змісту;</a:t>
            </a:r>
          </a:p>
          <a:p>
            <a:pPr lvl="0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зрозумілість процесу реалізації програми    (що конкретно роблять вихованці, які умови та обладнання необхідні для ефективної реалізації);</a:t>
            </a:r>
          </a:p>
          <a:p>
            <a:pPr lvl="0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наявність методики, яка дозволяє використовувати програму у будь-якому навчальному закладі;</a:t>
            </a:r>
          </a:p>
          <a:p>
            <a:pPr lvl="0"/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досягнення освітнього та виховного педагогічного результату та наявність інструментів для його вимірювання.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25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2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/>
                <a:ea typeface="Times New Roman"/>
              </a:rPr>
              <a:t>Т</a:t>
            </a:r>
            <a:r>
              <a:rPr lang="uk-UA" b="1" dirty="0" smtClean="0">
                <a:solidFill>
                  <a:srgbClr val="FFFF00"/>
                </a:solidFill>
                <a:effectLst/>
                <a:latin typeface="Times New Roman"/>
                <a:ea typeface="Times New Roman"/>
              </a:rPr>
              <a:t>ермін реалізації STEM-програм</a:t>
            </a:r>
            <a:r>
              <a:rPr lang="ru-RU" b="1" dirty="0" smtClean="0">
                <a:solidFill>
                  <a:srgbClr val="FFFF00"/>
                </a:solidFill>
                <a:effectLst/>
                <a:latin typeface="Times New Roman"/>
                <a:ea typeface="Times New Roman"/>
              </a:rPr>
              <a:t>: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короткострокові                                               (від 02 до 24 годин);</a:t>
            </a:r>
            <a:endParaRPr lang="uk-UA" sz="2800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курсові (для літніх шкіл, курсів тощо)           (від 24 до 80 годин);</a:t>
            </a:r>
            <a:endParaRPr lang="uk-UA" sz="2800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середньострокові (річні)                                 (від 80 до 120 годин);</a:t>
            </a:r>
            <a:endParaRPr lang="uk-UA" sz="2800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довгострокові, неперервної додаткової освіти (від 300 до 600 годин).</a:t>
            </a: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755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60" y="-79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>
            <a:normAutofit fontScale="90000"/>
          </a:bodyPr>
          <a:lstStyle/>
          <a:p>
            <a:pPr algn="l">
              <a:spcAft>
                <a:spcPts val="1000"/>
              </a:spcAft>
            </a:pPr>
            <a:r>
              <a:rPr lang="uk-UA" b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b="1" dirty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b="1" dirty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b="1" dirty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b="1" dirty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b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b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STEM-програми розробляються за такими основними напрямами:</a:t>
            </a:r>
            <a:br>
              <a:rPr lang="uk-UA" b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sz="2200" b="1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sz="2200" b="1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uk-UA" sz="22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uk-UA" sz="22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</a:t>
            </a:r>
            <a: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нтегровані;</a:t>
            </a:r>
            <a:b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міжпредметні навчальні програми;</a:t>
            </a:r>
            <a:b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робототехніка та інженерні розробки;</a:t>
            </a:r>
            <a:b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«розумні пристрої» Інтернету речей;</a:t>
            </a:r>
            <a:b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- 3D - моделювання.</a:t>
            </a:r>
            <a:br>
              <a:rPr lang="uk-UA" sz="36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uk-UA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0510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800200"/>
          </a:xfrm>
        </p:spPr>
        <p:txBody>
          <a:bodyPr>
            <a:normAutofit fontScale="90000"/>
          </a:bodyPr>
          <a:lstStyle/>
          <a:p>
            <a:pPr lvl="0">
              <a:buClr>
                <a:srgbClr val="4F81BD"/>
              </a:buClr>
              <a:buSzPct val="70000"/>
              <a:defRPr/>
            </a:pP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Застосування методів </a:t>
            </a:r>
            <a:b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освіти </a:t>
            </a:r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вироблення компетентностей:</a:t>
            </a:r>
            <a:b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buClr>
                <a:srgbClr val="4F81BD"/>
              </a:buClr>
              <a:buSzPct val="70000"/>
              <a:buNone/>
              <a:defRPr/>
            </a:pPr>
            <a:endParaRPr lang="uk-UA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None/>
              <a:defRPr/>
            </a:pPr>
            <a:r>
              <a:rPr lang="uk-UA" sz="1800" b="1" i="1" dirty="0" smtClean="0">
                <a:solidFill>
                  <a:srgbClr val="0308CD"/>
                </a:solidFill>
                <a:latin typeface="Bookman Old Style" panose="02050604050505020204" pitchFamily="18" charset="0"/>
                <a:cs typeface="Times New Roman" pitchFamily="18" charset="0"/>
              </a:rPr>
              <a:t>   </a:t>
            </a:r>
            <a:r>
              <a:rPr lang="uk-UA" sz="1800" b="1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Інформаційно-комунікаційної </a:t>
            </a:r>
            <a:r>
              <a:rPr lang="uk-UA" sz="1800" b="1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компетентності –</a:t>
            </a:r>
            <a:r>
              <a:rPr lang="uk-UA" sz="1800" b="1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здатності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вихованця        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використовувати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інформаційно-комунікаційні технології та відповідні засоби для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виконання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особистісних і суспільно значущих завдань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endParaRPr lang="uk-UA" sz="1800" dirty="0">
              <a:solidFill>
                <a:srgbClr val="0308CD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None/>
              <a:defRPr/>
            </a:pPr>
            <a:r>
              <a:rPr lang="uk-UA" sz="1800" i="1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b="1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Комунікативної компетентності –</a:t>
            </a:r>
            <a:r>
              <a:rPr lang="uk-UA" sz="1800" b="1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здатності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особистості застосовувати у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конкретному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виді спілкування знання мови, способів взаємодії з людьми, що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оточують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її та перебувають на відстані, навичок роботи у групі, володіння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різними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соціальними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ролями.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endParaRPr lang="uk-UA" sz="1800" dirty="0">
              <a:solidFill>
                <a:srgbClr val="0308CD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None/>
              <a:defRPr/>
            </a:pPr>
            <a:r>
              <a:rPr lang="ru-RU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800" b="1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Проектно-технологічної компетентності –</a:t>
            </a:r>
            <a:r>
              <a:rPr lang="uk-UA" sz="1800" b="1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здатності вихованців застосовувати знання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уміння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та особистий досвід у предметно-перетворювальній діяльності.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r>
              <a:rPr lang="ru-RU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r>
              <a:rPr lang="uk-UA" sz="1800" b="1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    Соціальної компетентності –</a:t>
            </a:r>
            <a:r>
              <a:rPr lang="uk-UA" sz="1800" b="1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здатності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особистості продуктивно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співпрацювати 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з партнерами у групі та команді, виконувати різні ролі та функції у </a:t>
            </a:r>
            <a:r>
              <a:rPr lang="uk-UA" sz="1800" dirty="0" smtClean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колективі</a:t>
            </a:r>
            <a:r>
              <a:rPr lang="uk-UA" sz="1800" dirty="0">
                <a:solidFill>
                  <a:srgbClr val="0308CD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2235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6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9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3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b="1" dirty="0">
                <a:solidFill>
                  <a:srgbClr val="FFFF00"/>
                </a:solidFill>
                <a:latin typeface="Times New Roman"/>
                <a:ea typeface="Times New Roman"/>
              </a:rPr>
              <a:t>Чому STEM-освіта так актуальна</a:t>
            </a:r>
            <a:r>
              <a:rPr lang="ru-RU" sz="4000" b="1" dirty="0">
                <a:solidFill>
                  <a:srgbClr val="FFFF00"/>
                </a:solidFill>
                <a:latin typeface="Times New Roman"/>
                <a:ea typeface="Times New Roman"/>
              </a:rPr>
              <a:t>? </a:t>
            </a:r>
            <a:endParaRPr lang="ru-RU" sz="4000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9"/>
            <a:ext cx="2664296" cy="355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12776"/>
            <a:ext cx="206057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2775"/>
            <a:ext cx="2743200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859340"/>
            <a:ext cx="87918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"/>
            <a:endParaRPr lang="uk-UA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"/>
            <a:endParaRPr lang="uk-UA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"/>
            <a:endParaRPr lang="uk-UA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"/>
            <a:endParaRPr lang="uk-UA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just"/>
            <a:r>
              <a:rPr lang="uk-UA" dirty="0">
                <a:solidFill>
                  <a:srgbClr val="0070C0"/>
                </a:solidFill>
                <a:latin typeface="Times New Roman"/>
                <a:ea typeface="Times New Roman"/>
              </a:rPr>
              <a:t>	</a:t>
            </a:r>
          </a:p>
          <a:p>
            <a:pPr algn="just"/>
            <a:r>
              <a:rPr lang="uk-UA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uk-UA" dirty="0" smtClean="0">
                <a:solidFill>
                  <a:srgbClr val="0070C0"/>
                </a:solidFill>
                <a:latin typeface="Times New Roman"/>
                <a:ea typeface="Times New Roman"/>
              </a:rPr>
              <a:t>     </a:t>
            </a:r>
            <a:r>
              <a:rPr lang="uk-UA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Еволюція </a:t>
            </a:r>
            <a:r>
              <a:rPr lang="uk-UA" sz="2800" dirty="0">
                <a:solidFill>
                  <a:srgbClr val="002060"/>
                </a:solidFill>
                <a:latin typeface="Times New Roman"/>
                <a:ea typeface="Times New Roman"/>
              </a:rPr>
              <a:t>технологій </a:t>
            </a:r>
            <a:r>
              <a:rPr lang="uk-UA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		   найбільш популярними, перспективними фахівцями </a:t>
            </a:r>
            <a:r>
              <a:rPr lang="uk-UA" sz="2800" dirty="0">
                <a:solidFill>
                  <a:srgbClr val="002060"/>
                </a:solidFill>
                <a:latin typeface="Times New Roman"/>
                <a:ea typeface="Times New Roman"/>
              </a:rPr>
              <a:t>стануть програмісти, IT-фахівці, інженери, професіонали в галузі високих </a:t>
            </a:r>
            <a:r>
              <a:rPr lang="uk-UA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технологій, фахівці </a:t>
            </a:r>
            <a:r>
              <a:rPr lang="uk-UA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біологічних </a:t>
            </a:r>
            <a:r>
              <a:rPr lang="uk-UA" sz="2800" dirty="0">
                <a:solidFill>
                  <a:srgbClr val="002060"/>
                </a:solidFill>
                <a:latin typeface="Times New Roman"/>
                <a:ea typeface="Times New Roman"/>
              </a:rPr>
              <a:t>та </a:t>
            </a:r>
            <a:r>
              <a:rPr lang="uk-UA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нанотехнологій</a:t>
            </a:r>
            <a:r>
              <a:rPr lang="ru-RU" sz="28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.</a:t>
            </a:r>
            <a:endParaRPr lang="ru-RU" sz="2400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923928" y="3645024"/>
            <a:ext cx="100811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0352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66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Як підготувати таких фахівців?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3151905" cy="3542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27175"/>
            <a:ext cx="3219450" cy="380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3553" y="1412776"/>
            <a:ext cx="3067050" cy="354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569401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endParaRPr lang="uk-UA" sz="20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lvl="0">
              <a:spcBef>
                <a:spcPct val="20000"/>
              </a:spcBef>
            </a:pPr>
            <a:endParaRPr lang="uk-UA" sz="2000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lvl="0">
              <a:spcBef>
                <a:spcPct val="20000"/>
              </a:spcBef>
            </a:pPr>
            <a:endParaRPr lang="uk-UA" sz="20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lvl="0">
              <a:spcBef>
                <a:spcPct val="20000"/>
              </a:spcBef>
            </a:pPr>
            <a:endParaRPr lang="uk-UA" sz="2000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lvl="0">
              <a:spcBef>
                <a:spcPct val="20000"/>
              </a:spcBef>
            </a:pPr>
            <a:endParaRPr lang="uk-UA" sz="20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lvl="0">
              <a:spcBef>
                <a:spcPct val="20000"/>
              </a:spcBef>
            </a:pPr>
            <a:endParaRPr lang="uk-UA" sz="2000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lvl="0">
              <a:spcBef>
                <a:spcPct val="20000"/>
              </a:spcBef>
            </a:pPr>
            <a:endParaRPr lang="uk-UA" sz="20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lvl="0" algn="just">
              <a:spcBef>
                <a:spcPct val="20000"/>
              </a:spcBef>
            </a:pPr>
            <a:r>
              <a:rPr lang="uk-UA" sz="20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	</a:t>
            </a:r>
            <a:r>
              <a:rPr lang="uk-UA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У </a:t>
            </a:r>
            <a:r>
              <a:rPr lang="uk-UA" sz="2000" dirty="0">
                <a:solidFill>
                  <a:srgbClr val="002060"/>
                </a:solidFill>
                <a:latin typeface="Times New Roman"/>
                <a:ea typeface="Times New Roman"/>
              </a:rPr>
              <a:t>STEM-освіті активно розвивається креативний напрямок, що включає творчі та художні дисципліни (промисловий дизайн, </a:t>
            </a:r>
            <a:r>
              <a:rPr lang="uk-UA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архітектуру </a:t>
            </a:r>
            <a:r>
              <a:rPr lang="uk-UA" sz="2000" dirty="0">
                <a:solidFill>
                  <a:srgbClr val="002060"/>
                </a:solidFill>
                <a:latin typeface="Times New Roman"/>
                <a:ea typeface="Times New Roman"/>
              </a:rPr>
              <a:t>та </a:t>
            </a:r>
            <a:r>
              <a:rPr lang="uk-UA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індустріальну естетику </a:t>
            </a:r>
            <a:r>
              <a:rPr lang="uk-UA" sz="2000" dirty="0">
                <a:solidFill>
                  <a:srgbClr val="002060"/>
                </a:solidFill>
                <a:latin typeface="Times New Roman"/>
                <a:ea typeface="Times New Roman"/>
              </a:rPr>
              <a:t>і т.д.). </a:t>
            </a:r>
            <a:r>
              <a:rPr lang="uk-UA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Тому, </a:t>
            </a:r>
            <a:r>
              <a:rPr lang="uk-UA" sz="2000" dirty="0">
                <a:solidFill>
                  <a:srgbClr val="002060"/>
                </a:solidFill>
                <a:latin typeface="Times New Roman"/>
                <a:ea typeface="Times New Roman"/>
              </a:rPr>
              <a:t>що майбутнє, засноване виключно на науці, навряд чи когось порадує. Але майбутнє, яке втілює синтез науки і мистецтва, хвилює нас вже зараз. Саме тому вже сьогодні потрібно думати, як виховати кращих представників </a:t>
            </a:r>
            <a:r>
              <a:rPr lang="uk-UA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майбутнього?Треба вчити вихованців програмуванню</a:t>
            </a:r>
            <a:r>
              <a:rPr lang="uk-UA" sz="20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.</a:t>
            </a:r>
            <a:endParaRPr lang="uk-UA" sz="2000" dirty="0">
              <a:solidFill>
                <a:srgbClr val="0070C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9350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Давно помітили, що у туристичному поході, наприклад, діти не можуть пояснити природні явища, які вивчали на уроках, розрізнити птахів чи звірів. Іншими словами – учні можуть мати відмінні оцінки за теорію, а застосувати знання в </a:t>
            </a: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житті – не 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вміють. Отож, сьогоднішня школа практично не відповідає на запитання учня: «навіщо мені потрібно те, що я вчу?». 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0648"/>
            <a:ext cx="3143250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7969"/>
            <a:ext cx="3312368" cy="19200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978" y="260648"/>
            <a:ext cx="2988332" cy="20914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179470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Позашкілля</a:t>
            </a:r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освіта навпаки</a:t>
            </a:r>
            <a:endParaRPr lang="uk-UA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endParaRPr lang="ru-RU" sz="2400" dirty="0" smtClean="0">
              <a:solidFill>
                <a:srgbClr val="0070C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0070C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uk-UA" sz="24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 Сумський міський Центр науково-технічної творчості молоді діти приходять спочатку гратися, наприклад, машинками на трасовому моделюванні. Але минає небагато часу – і вони приходять на заняття гуртка робити власні автомобілі. Навчаються паяти, засвоюють закони фізики. Це «</a:t>
            </a:r>
            <a:r>
              <a:rPr lang="uk-UA" sz="24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</a:t>
            </a:r>
            <a:r>
              <a:rPr lang="uk-UA" sz="24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світа навпаки», коли спочатку щось робимо, а потім шукаємо знання. Це набагато цікавіше і результативніше.</a:t>
            </a:r>
            <a:r>
              <a:rPr lang="uk-UA" sz="2400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uk-UA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776" y="914739"/>
            <a:ext cx="213360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5113" y="1602548"/>
            <a:ext cx="2097087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8178" y="836712"/>
            <a:ext cx="1219200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4163" y="890474"/>
            <a:ext cx="1944687" cy="157401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2883" y="1556792"/>
            <a:ext cx="2151385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652656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09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9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uk-UA" sz="2000" b="1" dirty="0" smtClean="0">
                <a:solidFill>
                  <a:srgbClr val="FFFF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STEM-освіта у закладі позашкільної освіти – </a:t>
            </a:r>
            <a:r>
              <a:rPr lang="uk-UA" sz="2000" dirty="0" smtClean="0">
                <a:solidFill>
                  <a:srgbClr val="FFFF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це низка чи   	послідовність курсів або програм навчання, яка готує гуртківців до 	успішного працевлаштування.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000" dirty="0">
                <a:solidFill>
                  <a:srgbClr val="FFFF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Таку послідовність ми прослідковуємо у гуртках «Конструювання   	повітряних зміїв», «Авіамоделювання». Спочатку вихованці запускають 	повітряних зміїв, далі вчаться робити креслення та конструкції простих 	моделей повітряних зміїв, а потім на заняттях гуртка 	«Авіамоделювання», у більш дорослому віці, розробляють 	конструкторські креслення на комп'ютері і втілюють у життя створені 	власноруч моделі літаків. В</a:t>
            </a: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міють не тільки керувати габаритними 	моделями реальних літаків, але і збирати їх і навіть тюнінгувати. </a:t>
            </a:r>
            <a:endParaRPr lang="uk-UA" sz="2000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3485" y="4611961"/>
            <a:ext cx="2016224" cy="1471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21088"/>
            <a:ext cx="1872208" cy="1471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81129"/>
            <a:ext cx="2030413" cy="14715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1988170" cy="1471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138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6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31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6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1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Перейти від крейди до дотику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uk-UA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uk-UA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uk-UA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4200" dirty="0" smtClean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uk-UA" sz="4200" dirty="0">
              <a:solidFill>
                <a:srgbClr val="0070C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4200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uk-UA" sz="8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Елементи </a:t>
            </a:r>
            <a:r>
              <a:rPr lang="en-US" sz="8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STEM – </a:t>
            </a:r>
            <a:r>
              <a:rPr lang="uk-UA" sz="8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освіти використовуються на заняттях гуртка «Радіоелектроніка і приладобудування». </a:t>
            </a:r>
            <a:r>
              <a:rPr lang="uk-UA" sz="8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Вихованці знайомляться з пристроями у безпосередній взаємодії  з  ними: тримають у руках, пробують завести механізм, виконують з його допомогою певне завдання, залучаються до самого процесу ремонту, відновлення роботи та виготовлення нових пристроїв, вивчають їх фізичні властивості, адже краще засвоюється саме те, що зроблено своїми руками, а не те, що колись почули або побачили.</a:t>
            </a:r>
            <a:r>
              <a:rPr lang="uk-UA" sz="8000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sz="80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Діти вчаться вирішувати проблеми, стають новаторами, винахідниками, розвивають логічне мислення та технічну грамотність.</a:t>
            </a:r>
          </a:p>
          <a:p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770" y="1340768"/>
            <a:ext cx="2664296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9230" y="1155927"/>
            <a:ext cx="2592288" cy="1864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4934" y="1196752"/>
            <a:ext cx="2664296" cy="18223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865561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4569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 – </a:t>
            </a:r>
            <a:r>
              <a:rPr lang="uk-UA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світ інноваційних можливостей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uk-UA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освіта повинна починатися з раннього дошкільного віку і продовжуватися упродовж всього навчання. Навчатися повинно бути цікаво, доступно і радісно.</a:t>
            </a:r>
          </a:p>
          <a:p>
            <a:pPr marL="0" lvl="0" indent="0" algn="just">
              <a:buNone/>
            </a:pP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Школа раннього творчого розвитку «Пізнайко»</a:t>
            </a:r>
            <a:r>
              <a:rPr lang="ru-RU" sz="2000" i="1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 своїй роботі використовує елементи науково - технічної системи навчання STEM. На заняттях     гуртків вихованці вчаться  </a:t>
            </a:r>
            <a:r>
              <a:rPr lang="uk-UA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моделювати, конструювати. Природничі дисципліни діти опановують не в теорії, а за допомогою дослідів і експериментів.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7153" y="4691648"/>
            <a:ext cx="1993662" cy="13931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29408"/>
            <a:ext cx="1865313" cy="13931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46709"/>
            <a:ext cx="1908175" cy="13931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290301"/>
            <a:ext cx="1966466" cy="13931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845192"/>
            <a:ext cx="1865313" cy="14451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6219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1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8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3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8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3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8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STEM-освіта формує у вихованців: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уміння </a:t>
            </a: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побачити проблему й визначити в ній якомога більше можливих сторін і зв'язків;</a:t>
            </a:r>
            <a:b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уміння формулювати дослідницьке завдання й визначати шляхи його вирішення;</a:t>
            </a:r>
            <a:b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гнучкість як уміння застосовувати знання в різних ситуаціях, розуміти можливість інших точок зору щодо розв’язання проблем і стійкість у відстоюванні своєї позиції;</a:t>
            </a:r>
            <a:b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оригінальність у розв’язанні проблем, відхід від шаблону;</a:t>
            </a:r>
            <a:b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здатність до перегруповування ідей та зв'язків;</a:t>
            </a:r>
            <a:b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здатність до абстрагування і до конкретизації, до аналізу і синтезу;</a:t>
            </a:r>
            <a:b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відчуття гармонії в організації ідеї.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390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uk-UA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ляхи реалізації: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творювати 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STEM 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лабораторії;</a:t>
            </a:r>
          </a:p>
          <a:p>
            <a:pPr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отувати фахівців з технічною освітою;</a:t>
            </a:r>
          </a:p>
          <a:p>
            <a:pPr>
              <a:buFontTx/>
              <a:buChar char="-"/>
            </a:pP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сприяти зростанню популяризації науково-технічної творчості;</a:t>
            </a:r>
          </a:p>
          <a:p>
            <a:pPr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ерейти від теорії до практики;</a:t>
            </a:r>
          </a:p>
          <a:p>
            <a:pPr marL="0" indent="0">
              <a:buNone/>
            </a:pP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  навчити вихованця отримувати потрібну інформацію і відкидати непотрібну;         аналізувати її і робити з неї потрібні висновки;</a:t>
            </a:r>
          </a:p>
          <a:p>
            <a:pPr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авчити при подачі інформації візуалізувати дані за допомогою інфографіків, малюнків тощо – це допоможе дитині оперувати даними;</a:t>
            </a:r>
          </a:p>
          <a:p>
            <a:pPr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роводити:</a:t>
            </a:r>
          </a:p>
          <a:p>
            <a:pPr lvl="1"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айстер-класи;</a:t>
            </a:r>
          </a:p>
          <a:p>
            <a:pPr lvl="1"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аукові конференції;</a:t>
            </a:r>
          </a:p>
          <a:p>
            <a:pPr lvl="1"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екції;</a:t>
            </a:r>
          </a:p>
          <a:p>
            <a:pPr lvl="1"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емінари;</a:t>
            </a:r>
          </a:p>
          <a:p>
            <a:pPr lvl="1">
              <a:buFontTx/>
              <a:buChar char="-"/>
            </a:pPr>
            <a:r>
              <a:rPr lang="uk-UA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устрічі з представниками різного бізнесу та ін.</a:t>
            </a:r>
          </a:p>
          <a:p>
            <a:pPr marL="457200" lvl="1" indent="0">
              <a:buNone/>
            </a:pPr>
            <a:r>
              <a:rPr lang="uk-UA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uk-UA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5271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15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1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250"/>
                            </p:stCondLst>
                            <p:childTnLst>
                              <p:par>
                                <p:cTn id="3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50"/>
                            </p:stCondLst>
                            <p:childTnLst>
                              <p:par>
                                <p:cTn id="4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100"/>
                            </p:stCondLst>
                            <p:childTnLst>
                              <p:par>
                                <p:cTn id="5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50"/>
                            </p:stCondLst>
                            <p:childTnLst>
                              <p:par>
                                <p:cTn id="6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200"/>
                            </p:stCondLst>
                            <p:childTnLst>
                              <p:par>
                                <p:cTn id="6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600"/>
                            </p:stCondLst>
                            <p:childTnLst>
                              <p:par>
                                <p:cTn id="7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4400"/>
                            </p:stCondLst>
                            <p:childTnLst>
                              <p:par>
                                <p:cTn id="8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300"/>
                            </p:stCondLst>
                            <p:childTnLst>
                              <p:par>
                                <p:cTn id="9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Висновки: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dirty="0" smtClean="0"/>
              <a:t>			</a:t>
            </a:r>
          </a:p>
          <a:p>
            <a:pPr marL="0" indent="0">
              <a:buNone/>
            </a:pP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це не просто навчання писати програмний код, проекти або навчання заробити великі гроші – це спосіб допомогти сьогоднішнім дітям завтра стати інноваторами, цілеспрямованими, творчими і надійними ланками команди, суспільства, країни.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6280" y="1191581"/>
            <a:ext cx="329144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656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STEM</a:t>
            </a:r>
            <a:r>
              <a:rPr lang="uk-UA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в позашкіллі бути!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 algn="ctr">
              <a:buNone/>
            </a:pPr>
            <a:r>
              <a:rPr lang="uk-UA" sz="4000" b="1" i="1" dirty="0" smtClean="0">
                <a:solidFill>
                  <a:srgbClr val="002060"/>
                </a:solidFill>
                <a:latin typeface="Impact" pitchFamily="34" charset="0"/>
                <a:cs typeface="Times New Roman" pitchFamily="18" charset="0"/>
              </a:rPr>
              <a:t>Дякую за увагу!   </a:t>
            </a:r>
            <a:endParaRPr lang="ru-RU" sz="4000" b="1" i="1" dirty="0">
              <a:solidFill>
                <a:srgbClr val="002060"/>
              </a:solidFill>
              <a:latin typeface="Impac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48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363</Words>
  <Application>Microsoft Office PowerPoint</Application>
  <PresentationFormat>Экран (4:3)</PresentationFormat>
  <Paragraphs>104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STEM-ОСВІТА  У  ПОЗАШКІЛЛІ Бути чи не бути?</vt:lpstr>
      <vt:lpstr>Що таке STEM?</vt:lpstr>
      <vt:lpstr>Слайд 3</vt:lpstr>
      <vt:lpstr>Критерії STEM-освіти:</vt:lpstr>
      <vt:lpstr>Термін реалізації STEM-програм: </vt:lpstr>
      <vt:lpstr>      STEM-програми розробляються за такими основними напрямами:    - інтегровані; - міжпредметні навчальні програми; - робототехніка та інженерні розробки; - «розумні пристрої» Інтернету речей; - 3D - моделювання. </vt:lpstr>
      <vt:lpstr>Застосування методів  STEM-освіти для вироблення компетентностей: </vt:lpstr>
      <vt:lpstr>Чому STEM-освіта так актуальна? </vt:lpstr>
      <vt:lpstr>Як підготувати таких фахівців?</vt:lpstr>
      <vt:lpstr>Слайд 10</vt:lpstr>
      <vt:lpstr>Позашкілля - освіта навпаки</vt:lpstr>
      <vt:lpstr>Слайд 12</vt:lpstr>
      <vt:lpstr>Перейти від крейди до дотику</vt:lpstr>
      <vt:lpstr>STEM – світ інноваційних можливостей</vt:lpstr>
      <vt:lpstr>STEM-освіта формує у вихованців: </vt:lpstr>
      <vt:lpstr>Шляхи реалізації:</vt:lpstr>
      <vt:lpstr>Висновки:</vt:lpstr>
      <vt:lpstr>STEMу в позашкіллі бути!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LG</dc:creator>
  <cp:lastModifiedBy>Пользователь Windows</cp:lastModifiedBy>
  <cp:revision>183</cp:revision>
  <dcterms:created xsi:type="dcterms:W3CDTF">2017-11-28T06:52:48Z</dcterms:created>
  <dcterms:modified xsi:type="dcterms:W3CDTF">2018-11-23T12:23:01Z</dcterms:modified>
</cp:coreProperties>
</file>