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57" r:id="rId4"/>
    <p:sldId id="281" r:id="rId5"/>
    <p:sldId id="284" r:id="rId6"/>
    <p:sldId id="289" r:id="rId7"/>
    <p:sldId id="283" r:id="rId8"/>
    <p:sldId id="288" r:id="rId9"/>
    <p:sldId id="287" r:id="rId10"/>
    <p:sldId id="286" r:id="rId11"/>
    <p:sldId id="285" r:id="rId12"/>
    <p:sldId id="306" r:id="rId13"/>
    <p:sldId id="316" r:id="rId14"/>
    <p:sldId id="314" r:id="rId15"/>
    <p:sldId id="307" r:id="rId16"/>
    <p:sldId id="290" r:id="rId17"/>
    <p:sldId id="293" r:id="rId18"/>
    <p:sldId id="313" r:id="rId19"/>
    <p:sldId id="312" r:id="rId20"/>
    <p:sldId id="291" r:id="rId21"/>
    <p:sldId id="280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4660"/>
  </p:normalViewPr>
  <p:slideViewPr>
    <p:cSldViewPr snapToGrid="0">
      <p:cViewPr varScale="1">
        <p:scale>
          <a:sx n="78" d="100"/>
          <a:sy n="78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D0896-354A-4D33-86B8-7D21010C360E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30861-B08E-42C2-9BA9-54CF3A450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2B0C6-2F08-4FC6-9A53-F444D416CC2E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81883-ADBB-4685-BA61-F5660413D2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DD3E5-E0F7-4038-91C5-8C381F2B8F90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566F8-9583-4B18-ADAA-12C7E6EA7E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5B201-4C52-4513-B034-D2FF7EBB57CD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070A3-B655-4C48-B992-1193CD9E7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899F4-63CD-41E6-BB2C-9320130A61CB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0F94A-8A01-4252-BD20-87E17C6DC1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36A89-DB07-4DDA-A48F-B252CD503565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96421-F188-415E-82D5-E27ABDB1B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3A7D5-C672-4A45-A98B-D50927E979C0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3E514-FDE1-4007-BD11-40A1B2074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C351C-4426-4C6B-9585-B3F33B581440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9C748-6C41-438E-BBBD-ECCEC88778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47CF4-181A-4E3F-A448-8CA888D2DDB2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DDA1A-C51E-49FF-B1E3-4839733F2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A3987-FCD3-4C09-83B1-414C43141A6C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72181-4ABE-422A-8030-C40F7EAEB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8E7D7-AB42-436A-9CE2-DD7B183E3A4F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FA5D8-9545-4742-A2F2-D36993958B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0686C-5479-4249-A8BC-05C4E8801741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357B5-D6B7-4024-843E-4C8953B24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BF8A97-40F8-449F-86BF-C52698B4026E}" type="datetimeFigureOut">
              <a:rPr lang="ru-RU"/>
              <a:pPr>
                <a:defRPr/>
              </a:pPr>
              <a:t>22.11.2018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98C533-CEEA-4E20-BE86-22CE358E7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72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146145" y="3432048"/>
            <a:ext cx="71201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“Особливості викладання фізичної культури </a:t>
            </a:r>
            <a:br>
              <a:rPr lang="uk-U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uk-U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у 1-4 класах в умовах нових державних стандартів”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Подзаголовок 10"/>
          <p:cNvSpPr txBox="1">
            <a:spLocks/>
          </p:cNvSpPr>
          <p:nvPr/>
        </p:nvSpPr>
        <p:spPr>
          <a:xfrm>
            <a:off x="128588" y="4797425"/>
            <a:ext cx="6554787" cy="179387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  <a:spcBef>
                <a:spcPts val="1000"/>
              </a:spcBef>
              <a:buFont typeface="Arial" charset="0"/>
              <a:buNone/>
            </a:pPr>
            <a:endParaRPr lang="uk-UA" altLang="ru-RU" sz="16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EFN AilanthusC PS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0" y="0"/>
            <a:ext cx="9144000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uk-UA" sz="2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Сумський</a:t>
            </a:r>
            <a:r>
              <a:rPr lang="uk-UA"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uk-UA" sz="2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обласний інститут післядипломної педагогічної освіти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0" y="4578350"/>
            <a:ext cx="6827838" cy="2047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uk-UA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вебінар</a:t>
            </a:r>
            <a:endParaRPr lang="uk-UA" sz="16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/>
            <a:r>
              <a:rPr lang="uk-UA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для керівників методичних об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uk-UA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єднань учителів фізичної культури</a:t>
            </a:r>
          </a:p>
          <a:p>
            <a:pPr algn="ctr"/>
            <a:r>
              <a:rPr lang="uk-UA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 </a:t>
            </a:r>
          </a:p>
          <a:p>
            <a:pPr algn="ctr"/>
            <a:endParaRPr lang="uk-UA" sz="16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16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16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	 Д.В. </a:t>
            </a:r>
            <a:r>
              <a:rPr lang="uk-UA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Деменков</a:t>
            </a:r>
            <a:r>
              <a:rPr lang="uk-UA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– методист з фізичної 		культури та ОБЖД </a:t>
            </a:r>
            <a:endParaRPr lang="en-US" sz="16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63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2618" y="0"/>
            <a:ext cx="9144000" cy="6846887"/>
          </a:xfrm>
          <a:noFill/>
          <a:ln/>
        </p:spPr>
      </p:pic>
      <p:sp>
        <p:nvSpPr>
          <p:cNvPr id="40964" name="Содержимое 5"/>
          <p:cNvSpPr>
            <a:spLocks/>
          </p:cNvSpPr>
          <p:nvPr/>
        </p:nvSpPr>
        <p:spPr bwMode="auto">
          <a:xfrm>
            <a:off x="230188" y="2876550"/>
            <a:ext cx="842486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uk-UA" sz="2400" dirty="0">
              <a:latin typeface="Calibri" pitchFamily="34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-134112" y="3447250"/>
            <a:ext cx="385286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800" b="1" i="1" dirty="0" smtClean="0">
                <a:solidFill>
                  <a:srgbClr val="0000FF"/>
                </a:solidFill>
                <a:latin typeface="Calibri" pitchFamily="34" charset="0"/>
              </a:rPr>
              <a:t>Типова освітня програма початкової освіти (цикл І) «Фізкультурна освітня галузь» </a:t>
            </a:r>
            <a:br>
              <a:rPr lang="uk-UA" sz="2800" b="1" i="1" dirty="0" smtClean="0">
                <a:solidFill>
                  <a:srgbClr val="0000FF"/>
                </a:solidFill>
                <a:latin typeface="Calibri" pitchFamily="34" charset="0"/>
              </a:rPr>
            </a:br>
            <a:r>
              <a:rPr lang="uk-UA" sz="2800" b="1" i="1" dirty="0" smtClean="0">
                <a:solidFill>
                  <a:srgbClr val="0000FF"/>
                </a:solidFill>
                <a:latin typeface="Calibri" pitchFamily="34" charset="0"/>
              </a:rPr>
              <a:t>авт</a:t>
            </a:r>
            <a:r>
              <a:rPr lang="uk-UA" sz="2800" b="1" i="1" dirty="0" smtClean="0">
                <a:solidFill>
                  <a:srgbClr val="0000FF"/>
                </a:solidFill>
                <a:latin typeface="Calibri" pitchFamily="34" charset="0"/>
              </a:rPr>
              <a:t>ор:</a:t>
            </a:r>
            <a:r>
              <a:rPr lang="uk-UA" sz="2800" b="1" i="1" dirty="0" smtClean="0">
                <a:solidFill>
                  <a:srgbClr val="0000FF"/>
                </a:solidFill>
                <a:latin typeface="Calibri" pitchFamily="34" charset="0"/>
              </a:rPr>
              <a:t> Р.Б. Шиян</a:t>
            </a:r>
            <a:endParaRPr lang="uk-UA" sz="2800" b="1" i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9444" y="403598"/>
            <a:ext cx="49238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/>
              <a:t>Навчальні програми </a:t>
            </a:r>
            <a:br>
              <a:rPr lang="uk-UA" sz="2800" dirty="0" smtClean="0"/>
            </a:br>
            <a:r>
              <a:rPr lang="uk-UA" sz="2800" dirty="0" smtClean="0"/>
              <a:t>для 1- го класу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59438" y="3299530"/>
            <a:ext cx="33562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Типова</a:t>
            </a:r>
            <a:r>
              <a:rPr lang="ru-RU" sz="2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освітня</a:t>
            </a:r>
            <a:r>
              <a:rPr lang="ru-RU" sz="2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програма</a:t>
            </a:r>
            <a:r>
              <a:rPr lang="ru-RU" sz="2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для </a:t>
            </a:r>
            <a:r>
              <a:rPr lang="ru-RU" sz="2400" b="1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закладів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загальної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середньої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освіти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1-2 </a:t>
            </a:r>
            <a:r>
              <a:rPr lang="ru-RU" sz="2400" b="1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класи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«</a:t>
            </a:r>
            <a:r>
              <a:rPr lang="ru-RU" sz="2400" b="1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Фізкультурна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освітня</a:t>
            </a:r>
            <a:r>
              <a:rPr lang="ru-RU" sz="2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галузь</a:t>
            </a:r>
            <a:r>
              <a:rPr lang="ru-RU" sz="24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» </a:t>
            </a:r>
            <a:r>
              <a:rPr lang="ru-RU" sz="2400" b="1" i="1" dirty="0" err="1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Фізична</a:t>
            </a:r>
            <a:r>
              <a:rPr lang="ru-RU" sz="24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культура автор: О.Я. Савченко</a:t>
            </a:r>
            <a:endParaRPr lang="ru-RU" sz="24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58" y="1736725"/>
            <a:ext cx="2176463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1288" y="644525"/>
            <a:ext cx="561498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Навчальна програма для 2-4 класу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27" y="1764094"/>
            <a:ext cx="2481263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06368" y="3041237"/>
            <a:ext cx="5205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Фізична</a:t>
            </a:r>
            <a:r>
              <a:rPr lang="ru-RU" sz="2800" b="1" i="1" dirty="0">
                <a:latin typeface="+mn-lt"/>
              </a:rPr>
              <a:t> культура</a:t>
            </a:r>
          </a:p>
          <a:p>
            <a:pPr algn="ctr"/>
            <a:r>
              <a:rPr lang="ru-RU" sz="2800" b="1" i="1" dirty="0" err="1">
                <a:latin typeface="+mn-lt"/>
              </a:rPr>
              <a:t>навчальна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програма</a:t>
            </a:r>
            <a:r>
              <a:rPr lang="ru-RU" sz="2800" b="1" i="1" dirty="0">
                <a:latin typeface="+mn-lt"/>
              </a:rPr>
              <a:t> для </a:t>
            </a:r>
            <a:r>
              <a:rPr lang="ru-RU" sz="2800" b="1" i="1" dirty="0" err="1">
                <a:latin typeface="+mn-lt"/>
              </a:rPr>
              <a:t>загальноосвітніх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навчальних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 smtClean="0">
                <a:latin typeface="+mn-lt"/>
              </a:rPr>
              <a:t>закладів</a:t>
            </a:r>
            <a:r>
              <a:rPr lang="ru-RU" sz="2800" b="1" i="1" dirty="0" smtClean="0">
                <a:latin typeface="+mn-lt"/>
              </a:rPr>
              <a:t> 1–4 </a:t>
            </a:r>
            <a:r>
              <a:rPr lang="ru-RU" sz="2800" b="1" i="1" dirty="0" err="1" smtClean="0">
                <a:latin typeface="+mn-lt"/>
              </a:rPr>
              <a:t>класи</a:t>
            </a:r>
            <a:r>
              <a:rPr lang="ru-RU" sz="2800" b="1" i="1" dirty="0" smtClean="0">
                <a:latin typeface="+mn-lt"/>
              </a:rPr>
              <a:t> (2011)</a:t>
            </a:r>
          </a:p>
          <a:p>
            <a:pPr algn="ctr"/>
            <a:r>
              <a:rPr lang="uk-UA" sz="2800" b="1" i="1" dirty="0" smtClean="0">
                <a:latin typeface="+mn-lt"/>
              </a:rPr>
              <a:t>Група авторів: Т.Ю. </a:t>
            </a:r>
            <a:r>
              <a:rPr lang="uk-UA" sz="2800" b="1" i="1" dirty="0" err="1" smtClean="0">
                <a:latin typeface="+mn-lt"/>
              </a:rPr>
              <a:t>Круцевич</a:t>
            </a:r>
            <a:r>
              <a:rPr lang="uk-UA" sz="2800" b="1" i="1" dirty="0" smtClean="0">
                <a:latin typeface="+mn-lt"/>
              </a:rPr>
              <a:t> та ін.</a:t>
            </a:r>
            <a:endParaRPr lang="ru-RU" sz="2800" b="1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9940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63467"/>
            <a:ext cx="9144000" cy="6846887"/>
          </a:xfrm>
          <a:noFill/>
          <a:ln/>
        </p:spPr>
      </p:pic>
      <p:sp>
        <p:nvSpPr>
          <p:cNvPr id="39942" name="Содержимое 5"/>
          <p:cNvSpPr>
            <a:spLocks/>
          </p:cNvSpPr>
          <p:nvPr/>
        </p:nvSpPr>
        <p:spPr bwMode="auto">
          <a:xfrm>
            <a:off x="0" y="2441575"/>
            <a:ext cx="8424863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 sz="2800" b="1" i="1" dirty="0"/>
              <a:t>	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 sz="2800" b="1" i="1" dirty="0"/>
              <a:t>	</a:t>
            </a:r>
            <a:r>
              <a:rPr lang="uk-UA" sz="2800" dirty="0" smtClean="0">
                <a:latin typeface="Calibri" pitchFamily="34" charset="0"/>
              </a:rPr>
              <a:t>   </a:t>
            </a:r>
            <a:r>
              <a:rPr lang="uk-UA" sz="2800" dirty="0">
                <a:latin typeface="Calibri" pitchFamily="34" charset="0"/>
              </a:rPr>
              <a:t>	</a:t>
            </a:r>
            <a:endParaRPr lang="ru-RU" sz="2800" dirty="0">
              <a:latin typeface="Calibri" pitchFamily="34" charset="0"/>
            </a:endParaRPr>
          </a:p>
          <a:p>
            <a:pPr marL="228600" indent="-2286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24256"/>
            <a:ext cx="5718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Нормативно-методичне забезпечення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t="31823" r="58687" b="19644"/>
          <a:stretch/>
        </p:blipFill>
        <p:spPr bwMode="auto">
          <a:xfrm>
            <a:off x="571770" y="1792223"/>
            <a:ext cx="2177526" cy="338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4" t="32042" r="58903" b="18465"/>
          <a:stretch/>
        </p:blipFill>
        <p:spPr bwMode="auto">
          <a:xfrm>
            <a:off x="5369844" y="2602988"/>
            <a:ext cx="2480153" cy="377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3736" y="5909913"/>
            <a:ext cx="4687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mon.gov.ua/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3011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9" y="11113"/>
            <a:ext cx="9144000" cy="6846887"/>
          </a:xfrm>
          <a:noFill/>
          <a:ln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0" y="565150"/>
            <a:ext cx="5905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початкової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(цикл І) «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Фізкультурна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Р.Б.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Шиян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3" name="Содержимое 5"/>
          <p:cNvSpPr>
            <a:spLocks/>
          </p:cNvSpPr>
          <p:nvPr/>
        </p:nvSpPr>
        <p:spPr bwMode="auto">
          <a:xfrm>
            <a:off x="395288" y="2949575"/>
            <a:ext cx="8424862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uk-UA" sz="2800" dirty="0">
              <a:latin typeface="Calibri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ts val="1000"/>
              </a:spcBef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1654" y="2608916"/>
            <a:ext cx="85536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Програма розподілена за 3 змістовими лініями:</a:t>
            </a:r>
          </a:p>
          <a:p>
            <a:pPr algn="ctr"/>
            <a:r>
              <a:rPr lang="uk-UA" dirty="0" smtClean="0"/>
              <a:t>1</a:t>
            </a:r>
            <a:endParaRPr lang="ru-RU" dirty="0" smtClean="0"/>
          </a:p>
          <a:p>
            <a:r>
              <a:rPr lang="ru-RU" dirty="0" err="1" smtClean="0"/>
              <a:t>Змістова</a:t>
            </a:r>
            <a:r>
              <a:rPr lang="ru-RU" dirty="0" smtClean="0"/>
              <a:t> </a:t>
            </a:r>
            <a:r>
              <a:rPr lang="ru-RU" dirty="0" err="1"/>
              <a:t>лінія</a:t>
            </a:r>
            <a:r>
              <a:rPr lang="ru-RU" dirty="0"/>
              <a:t> «</a:t>
            </a:r>
            <a:r>
              <a:rPr lang="ru-RU" dirty="0" err="1"/>
              <a:t>Базова</a:t>
            </a:r>
            <a:r>
              <a:rPr lang="ru-RU" dirty="0"/>
              <a:t> </a:t>
            </a:r>
            <a:r>
              <a:rPr lang="ru-RU" dirty="0" err="1"/>
              <a:t>рухова</a:t>
            </a:r>
            <a:r>
              <a:rPr lang="ru-RU" dirty="0"/>
              <a:t> </a:t>
            </a:r>
            <a:r>
              <a:rPr lang="ru-RU" dirty="0" err="1"/>
              <a:t>активність</a:t>
            </a:r>
            <a:r>
              <a:rPr lang="ru-RU" dirty="0"/>
              <a:t>» </a:t>
            </a:r>
            <a:r>
              <a:rPr lang="ru-RU" dirty="0" err="1"/>
              <a:t>охоплює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рухових</a:t>
            </a:r>
            <a:r>
              <a:rPr lang="ru-RU" dirty="0"/>
              <a:t> </a:t>
            </a:r>
            <a:r>
              <a:rPr lang="ru-RU" dirty="0" err="1"/>
              <a:t>умінь</a:t>
            </a:r>
            <a:r>
              <a:rPr lang="ru-RU" dirty="0"/>
              <a:t> і </a:t>
            </a:r>
            <a:r>
              <a:rPr lang="ru-RU" dirty="0" err="1"/>
              <a:t>навичок</a:t>
            </a:r>
            <a:r>
              <a:rPr lang="ru-RU" dirty="0"/>
              <a:t>.</a:t>
            </a:r>
          </a:p>
          <a:p>
            <a:pPr algn="ctr"/>
            <a:r>
              <a:rPr lang="uk-UA" dirty="0" smtClean="0"/>
              <a:t>2</a:t>
            </a:r>
            <a:endParaRPr lang="ru-RU" dirty="0" smtClean="0"/>
          </a:p>
          <a:p>
            <a:r>
              <a:rPr lang="ru-RU" dirty="0" err="1" smtClean="0"/>
              <a:t>Змістова</a:t>
            </a:r>
            <a:r>
              <a:rPr lang="ru-RU" dirty="0" smtClean="0"/>
              <a:t> </a:t>
            </a:r>
            <a:r>
              <a:rPr lang="ru-RU" dirty="0" err="1"/>
              <a:t>лінія</a:t>
            </a:r>
            <a:r>
              <a:rPr lang="ru-RU" dirty="0"/>
              <a:t> «</a:t>
            </a:r>
            <a:r>
              <a:rPr lang="ru-RU" dirty="0" err="1"/>
              <a:t>Ігрова</a:t>
            </a:r>
            <a:r>
              <a:rPr lang="ru-RU" dirty="0"/>
              <a:t> та </a:t>
            </a:r>
            <a:r>
              <a:rPr lang="ru-RU" dirty="0" err="1"/>
              <a:t>змагальна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 smtClean="0"/>
              <a:t>учнів</a:t>
            </a:r>
            <a:r>
              <a:rPr lang="ru-RU" dirty="0" smtClean="0"/>
              <a:t>» </a:t>
            </a:r>
            <a:r>
              <a:rPr lang="ru-RU" dirty="0" err="1"/>
              <a:t>пов’язана</a:t>
            </a:r>
            <a:r>
              <a:rPr lang="ru-RU" dirty="0"/>
              <a:t> з </a:t>
            </a:r>
            <a:r>
              <a:rPr lang="ru-RU" dirty="0" err="1"/>
              <a:t>опануванням</a:t>
            </a:r>
            <a:r>
              <a:rPr lang="ru-RU" dirty="0"/>
              <a:t> </a:t>
            </a:r>
            <a:r>
              <a:rPr lang="ru-RU" dirty="0" err="1"/>
              <a:t>рухливих</a:t>
            </a:r>
            <a:r>
              <a:rPr lang="ru-RU" dirty="0"/>
              <a:t> </a:t>
            </a:r>
            <a:r>
              <a:rPr lang="ru-RU" dirty="0" err="1"/>
              <a:t>ігор</a:t>
            </a:r>
            <a:r>
              <a:rPr lang="ru-RU" dirty="0"/>
              <a:t> та </a:t>
            </a:r>
            <a:r>
              <a:rPr lang="ru-RU" dirty="0" err="1"/>
              <a:t>естафет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задовольняє</a:t>
            </a:r>
            <a:r>
              <a:rPr lang="ru-RU" dirty="0"/>
              <a:t> потребу в </a:t>
            </a:r>
            <a:r>
              <a:rPr lang="ru-RU" dirty="0" err="1"/>
              <a:t>руховій</a:t>
            </a:r>
            <a:r>
              <a:rPr lang="ru-RU" dirty="0"/>
              <a:t> </a:t>
            </a:r>
            <a:r>
              <a:rPr lang="ru-RU" dirty="0" err="1"/>
              <a:t>активності</a:t>
            </a:r>
            <a:r>
              <a:rPr lang="ru-RU" dirty="0"/>
              <a:t> та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формуванню</a:t>
            </a:r>
            <a:r>
              <a:rPr lang="ru-RU" dirty="0"/>
              <a:t> </a:t>
            </a:r>
            <a:r>
              <a:rPr lang="ru-RU" dirty="0" err="1"/>
              <a:t>комунікативних</a:t>
            </a:r>
            <a:r>
              <a:rPr lang="ru-RU" dirty="0"/>
              <a:t> </a:t>
            </a:r>
            <a:r>
              <a:rPr lang="ru-RU" dirty="0" err="1"/>
              <a:t>здібностей</a:t>
            </a:r>
            <a:r>
              <a:rPr lang="ru-RU" dirty="0"/>
              <a:t>.</a:t>
            </a:r>
          </a:p>
          <a:p>
            <a:pPr algn="ctr"/>
            <a:r>
              <a:rPr lang="uk-UA" dirty="0" smtClean="0"/>
              <a:t>3</a:t>
            </a:r>
            <a:endParaRPr lang="ru-RU" dirty="0" smtClean="0"/>
          </a:p>
          <a:p>
            <a:r>
              <a:rPr lang="ru-RU" dirty="0" err="1" smtClean="0"/>
              <a:t>Змістова</a:t>
            </a:r>
            <a:r>
              <a:rPr lang="ru-RU" dirty="0" smtClean="0"/>
              <a:t> </a:t>
            </a:r>
            <a:r>
              <a:rPr lang="ru-RU" dirty="0" err="1"/>
              <a:t>лінія</a:t>
            </a:r>
            <a:r>
              <a:rPr lang="ru-RU" dirty="0"/>
              <a:t> «</a:t>
            </a:r>
            <a:r>
              <a:rPr lang="ru-RU" dirty="0" err="1"/>
              <a:t>Турбота</a:t>
            </a:r>
            <a:r>
              <a:rPr lang="ru-RU" dirty="0"/>
              <a:t> про стан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безпеку</a:t>
            </a:r>
            <a:r>
              <a:rPr lang="ru-RU" dirty="0"/>
              <a:t>» </a:t>
            </a:r>
            <a:r>
              <a:rPr lang="ru-RU" dirty="0" err="1"/>
              <a:t>спрямована</a:t>
            </a:r>
            <a:r>
              <a:rPr lang="ru-RU" dirty="0"/>
              <a:t> на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свідомого</a:t>
            </a:r>
            <a:r>
              <a:rPr lang="ru-RU" dirty="0"/>
              <a:t> </a:t>
            </a:r>
            <a:r>
              <a:rPr lang="ru-RU" dirty="0" err="1"/>
              <a:t>ставлення</a:t>
            </a:r>
            <a:r>
              <a:rPr lang="ru-RU" dirty="0"/>
              <a:t> до </a:t>
            </a:r>
            <a:r>
              <a:rPr lang="ru-RU" dirty="0" err="1"/>
              <a:t>власного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вмінь</a:t>
            </a:r>
            <a:r>
              <a:rPr lang="ru-RU" dirty="0"/>
              <a:t> </a:t>
            </a:r>
            <a:r>
              <a:rPr lang="ru-RU" dirty="0" err="1"/>
              <a:t>безпечної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фізкультурної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 </a:t>
            </a:r>
            <a:endParaRPr lang="ru-RU" dirty="0" smtClean="0"/>
          </a:p>
          <a:p>
            <a:endParaRPr lang="uk-UA" dirty="0"/>
          </a:p>
          <a:p>
            <a:pPr algn="ctr"/>
            <a:r>
              <a:rPr lang="ru-RU" dirty="0"/>
              <a:t>До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змістової</a:t>
            </a:r>
            <a:r>
              <a:rPr lang="ru-RU" dirty="0"/>
              <a:t> </a:t>
            </a:r>
            <a:r>
              <a:rPr lang="ru-RU" dirty="0" err="1"/>
              <a:t>лінії</a:t>
            </a:r>
            <a:r>
              <a:rPr lang="ru-RU" dirty="0"/>
              <a:t> </a:t>
            </a:r>
            <a:r>
              <a:rPr lang="ru-RU" dirty="0" err="1"/>
              <a:t>запропонований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</a:t>
            </a:r>
            <a:r>
              <a:rPr lang="ru-RU" dirty="0" err="1"/>
              <a:t>навчальної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8131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46887"/>
          </a:xfrm>
          <a:noFill/>
          <a:ln/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0" y="565150"/>
            <a:ext cx="5905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Типова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освітня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програма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початкової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освіти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 (цикл І) «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Фізкультурна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освітня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галузь</a:t>
            </a: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» </a:t>
            </a:r>
            <a:br>
              <a:rPr lang="ru-RU" b="1" dirty="0">
                <a:solidFill>
                  <a:srgbClr val="FF0000"/>
                </a:solidFill>
                <a:latin typeface="Garamond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Garamond" pitchFamily="18" charset="0"/>
              </a:rPr>
              <a:t>автор: Р.Б. </a:t>
            </a:r>
            <a:r>
              <a:rPr lang="ru-RU" b="1" dirty="0" err="1">
                <a:solidFill>
                  <a:srgbClr val="FF0000"/>
                </a:solidFill>
                <a:latin typeface="Garamond" pitchFamily="18" charset="0"/>
              </a:rPr>
              <a:t>Шиян</a:t>
            </a:r>
            <a:endParaRPr lang="ru-RU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48133" name="Содержимое 5"/>
          <p:cNvSpPr>
            <a:spLocks/>
          </p:cNvSpPr>
          <p:nvPr/>
        </p:nvSpPr>
        <p:spPr bwMode="auto">
          <a:xfrm>
            <a:off x="121920" y="1797622"/>
            <a:ext cx="9144000" cy="4792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ts val="1000"/>
              </a:spcBef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навчальної програми</a:t>
            </a:r>
          </a:p>
          <a:p>
            <a:pPr algn="ctr" eaLnBrk="0" hangingPunct="0">
              <a:lnSpc>
                <a:spcPct val="90000"/>
              </a:lnSpc>
              <a:spcBef>
                <a:spcPts val="1000"/>
              </a:spcBef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окремо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1 та 2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0" hangingPunct="0">
              <a:lnSpc>
                <a:spcPct val="90000"/>
              </a:lnSpc>
              <a:spcBef>
                <a:spcPts val="1000"/>
              </a:spcBef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культурою.</a:t>
            </a:r>
          </a:p>
          <a:p>
            <a:pPr algn="ctr" eaLnBrk="0" hangingPunct="0">
              <a:lnSpc>
                <a:spcPct val="90000"/>
              </a:lnSpc>
              <a:spcBef>
                <a:spcPts val="100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відхід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занять,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широкого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eaLnBrk="0" hangingPunct="0">
              <a:lnSpc>
                <a:spcPct val="90000"/>
              </a:lnSpc>
              <a:spcBef>
                <a:spcPts val="10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Дитячий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фітнес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 eaLnBrk="0" hangingPunct="0"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логоаеробіка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загальнорозвивальні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нескладних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віршованих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 eaLnBrk="0" hangingPunct="0"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звіроаеробіка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загальнорозвивальні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імітацією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 eaLnBrk="0" hangingPunct="0"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фітбол-аеробіка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загальнорозвивальні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фітболами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 eaLnBrk="0" hangingPunct="0"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танцювальна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аеробіка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ритмічних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повороти,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нахили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тулуба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 eaLnBrk="0" hangingPunct="0"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танцювальні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імпровізаційні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пальців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каблука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корпусу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переступання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польки.</a:t>
            </a:r>
          </a:p>
          <a:p>
            <a:pPr algn="ctr" eaLnBrk="0" hangingPunct="0">
              <a:lnSpc>
                <a:spcPct val="90000"/>
              </a:lnSpc>
              <a:spcBef>
                <a:spcPts val="100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1987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46887"/>
          </a:xfrm>
          <a:noFill/>
          <a:ln/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0" y="476250"/>
            <a:ext cx="59055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початкової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(цикл І) «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Фізкультурна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Р.Б.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Шиян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9" name="Содержимое 5"/>
          <p:cNvSpPr>
            <a:spLocks/>
          </p:cNvSpPr>
          <p:nvPr/>
        </p:nvSpPr>
        <p:spPr bwMode="auto">
          <a:xfrm>
            <a:off x="0" y="2852738"/>
            <a:ext cx="91440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just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 sz="2800" dirty="0">
                <a:latin typeface="Calibri" pitchFamily="34" charset="0"/>
              </a:rPr>
              <a:t>	</a:t>
            </a:r>
            <a:endParaRPr lang="ru-RU" sz="2600" dirty="0">
              <a:latin typeface="Calibri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397" y="2032444"/>
            <a:ext cx="2877312" cy="215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627482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Естафети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інтегрально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розвивальними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м’ячами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eduball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м‘ячі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t="32947" r="41900" b="20973"/>
          <a:stretch/>
        </p:blipFill>
        <p:spPr bwMode="auto">
          <a:xfrm>
            <a:off x="1024128" y="1864042"/>
            <a:ext cx="6790944" cy="351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7107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323850"/>
            <a:ext cx="5791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1-2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Фізкультурна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освітня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О.Я. Савченко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334962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uk-UA" dirty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2880" y="3105834"/>
            <a:ext cx="86807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змістовими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лініями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Рухова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Ігрова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змагальна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6083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338138"/>
            <a:ext cx="5829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Типова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освітня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програма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для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закладів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загальної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середньої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освіти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1-2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класи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«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Фізкультурна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освітня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галузь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»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</a:rPr>
              <a:t>Фізична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 культура 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автор: О.Я. Савченко</a:t>
            </a:r>
            <a:endParaRPr lang="ru-RU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6085" name="Содержимое 5"/>
          <p:cNvSpPr>
            <a:spLocks/>
          </p:cNvSpPr>
          <p:nvPr/>
        </p:nvSpPr>
        <p:spPr bwMode="auto">
          <a:xfrm>
            <a:off x="0" y="2179638"/>
            <a:ext cx="91440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  <a:spcBef>
                <a:spcPts val="1000"/>
              </a:spcBef>
            </a:pPr>
            <a:endParaRPr lang="uk-UA" sz="2800" dirty="0"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333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культуру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ігрової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умінь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навичок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гімнастики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організуючих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акробатики,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корегувальної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тих,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незвичним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ходьбою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бігом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танцювальними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лазінням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перелізанням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стрибками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навичок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м’ячем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плоскостопості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5059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45061" name="Содержимое 5"/>
          <p:cNvSpPr>
            <a:spLocks/>
          </p:cNvSpPr>
          <p:nvPr/>
        </p:nvSpPr>
        <p:spPr bwMode="auto">
          <a:xfrm>
            <a:off x="0" y="2259013"/>
            <a:ext cx="9144000" cy="43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Змістова лінія «Ігрова та змагальна діяльність»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 в молодших школярів ініціативності, активності та відповідальності у процесі рухливих і спортивних ігор за спрощеними правилами; забезпечення усвідомлення важливості співпраці під час ігрових ситуацій; формування уміння боротися, здобувати чесну перемогу та з гідністю сприймати поразку, контролювати свої емоції, організовувати свій час і мобілізувати ресурси, оцінювати власні можливості в процесі ігрової та змагальної діяльності, виконувати різні ролі в ігрових ситуаціях, відповідати за власні рішення користуватися власними перевагами і визнавати недоліки в тактичних діях у різних видах спорту, планувати та реалізувати спортивні проекти (турніри, змагання тощо); формування в молодших школярів умінь і навичок виконання естафет.</a:t>
            </a:r>
          </a:p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uk-UA" sz="2400" dirty="0"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98" y="249619"/>
            <a:ext cx="5827713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4035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44036" name="Содержимое 5"/>
          <p:cNvSpPr>
            <a:spLocks/>
          </p:cNvSpPr>
          <p:nvPr/>
        </p:nvSpPr>
        <p:spPr bwMode="auto">
          <a:xfrm>
            <a:off x="0" y="261938"/>
            <a:ext cx="5805488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 sz="2400" dirty="0" smtClean="0">
                <a:solidFill>
                  <a:srgbClr val="FF0066"/>
                </a:solidFill>
                <a:latin typeface="Times New Roman" pitchFamily="18" charset="0"/>
              </a:rPr>
              <a:t>Загальні вимоги до планування та реалізації типових освітніх програм для 1 класів </a:t>
            </a:r>
            <a:br>
              <a:rPr lang="uk-UA" sz="2400" dirty="0" smtClean="0">
                <a:solidFill>
                  <a:srgbClr val="FF0066"/>
                </a:solidFill>
                <a:latin typeface="Times New Roman" pitchFamily="18" charset="0"/>
              </a:rPr>
            </a:br>
            <a:r>
              <a:rPr lang="uk-UA" sz="2400" dirty="0" smtClean="0">
                <a:solidFill>
                  <a:srgbClr val="FF0066"/>
                </a:solidFill>
                <a:latin typeface="Times New Roman" pitchFamily="18" charset="0"/>
              </a:rPr>
              <a:t>(О.Я. Савченко, Р.Б. Шиян)</a:t>
            </a:r>
            <a:endParaRPr lang="ru-RU" sz="2400" dirty="0">
              <a:solidFill>
                <a:srgbClr val="FF0066"/>
              </a:solidFill>
              <a:latin typeface="Times New Roman" pitchFamily="18" charset="0"/>
            </a:endParaRPr>
          </a:p>
          <a:p>
            <a:pPr marL="609600" indent="-609600" algn="ctr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uk-UA" sz="2400" dirty="0">
              <a:solidFill>
                <a:srgbClr val="FF0066"/>
              </a:solidFill>
              <a:latin typeface="Calibri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2193952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-"/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рограми не містять орієнтовних контрольни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х, навчальних нормативів;</a:t>
            </a:r>
          </a:p>
          <a:p>
            <a:pPr marL="342900" indent="-342900"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змісті програм не відображені назви рухливих ігор та естафет;</a:t>
            </a:r>
          </a:p>
          <a:p>
            <a:pPr marL="342900" indent="-342900"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планує та реалізовує </a:t>
            </a:r>
            <a:r>
              <a:rPr lang="uk-UA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комплексний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урок з фізичної культури;</a:t>
            </a:r>
          </a:p>
          <a:p>
            <a:pPr marL="342900" indent="-342900"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змісту кожного комплексного уроку обов‘язково входять: вправи для профілактики захворювань хребта; вправи для профілактики плоскостопості; вправи для розвитку фізичних якостей; вправи для на відновлення, рухливі ігри та естафети</a:t>
            </a:r>
          </a:p>
          <a:p>
            <a:pPr marL="342900" indent="-342900"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еякий змістовий матеріал програми планується та виконується тільки при наявності відповідних умов, інвентаря та обладнання (відмічений *)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5539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46887"/>
          </a:xfrm>
          <a:noFill/>
          <a:ln/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274638"/>
            <a:ext cx="58245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400" dirty="0" smtClean="0">
                <a:solidFill>
                  <a:srgbClr val="FF0066"/>
                </a:solidFill>
              </a:rPr>
              <a:t>Програма для 2-4 класів «Фізична культура 1-4 класи» (Т.Ю. </a:t>
            </a:r>
            <a:r>
              <a:rPr lang="uk-UA" sz="2400" dirty="0" err="1" smtClean="0">
                <a:solidFill>
                  <a:srgbClr val="FF0066"/>
                </a:solidFill>
              </a:rPr>
              <a:t>Круцевич</a:t>
            </a:r>
            <a:r>
              <a:rPr lang="uk-UA" sz="2400" dirty="0" smtClean="0">
                <a:solidFill>
                  <a:srgbClr val="FF0066"/>
                </a:solidFill>
              </a:rPr>
              <a:t>)</a:t>
            </a:r>
            <a:endParaRPr lang="ru-RU" sz="2400" dirty="0">
              <a:solidFill>
                <a:srgbClr val="FF0066"/>
              </a:solidFill>
            </a:endParaRPr>
          </a:p>
        </p:txBody>
      </p:sp>
      <p:sp>
        <p:nvSpPr>
          <p:cNvPr id="65543" name="Содержимое 2"/>
          <p:cNvSpPr>
            <a:spLocks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ts val="1000"/>
              </a:spcBef>
            </a:pPr>
            <a:endParaRPr lang="uk-UA" sz="2800" dirty="0">
              <a:latin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5072" y="2575609"/>
            <a:ext cx="87538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1-х – 4-х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«початкова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у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за видами спорту, а за </a:t>
            </a:r>
          </a:p>
          <a:p>
            <a:pPr algn="ctr"/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способами </a:t>
            </a:r>
            <a:r>
              <a:rPr lang="ru-RU" sz="28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рухової</a:t>
            </a:r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школярам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опанувати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основами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рухових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удосконалюватися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будь-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спорту,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21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764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3731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73732" name="TextBox 1"/>
          <p:cNvSpPr txBox="1">
            <a:spLocks noChangeArrowheads="1"/>
          </p:cNvSpPr>
          <p:nvPr/>
        </p:nvSpPr>
        <p:spPr bwMode="auto">
          <a:xfrm>
            <a:off x="176212" y="2352294"/>
            <a:ext cx="8967787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dirty="0">
                <a:latin typeface="Times New Roman" pitchFamily="18" charset="0"/>
              </a:rPr>
              <a:t>З метою визначення вихідних даних (вересень-жовтень) та динаміки фізичної підготовленості учнів проводиться визначення їх резервних можливостей за видами, що визначають рівень розвитку основних фізичних якостей:</a:t>
            </a:r>
          </a:p>
          <a:p>
            <a:pPr algn="ctr"/>
            <a:endParaRPr lang="uk-UA" sz="2000" b="1" dirty="0">
              <a:latin typeface="Times New Roman" pitchFamily="18" charset="0"/>
            </a:endParaRPr>
          </a:p>
          <a:p>
            <a:pPr algn="ctr"/>
            <a:r>
              <a:rPr lang="uk-UA" sz="2000" b="1" dirty="0">
                <a:latin typeface="Times New Roman" pitchFamily="18" charset="0"/>
              </a:rPr>
              <a:t>швидкості – біг до 30 м (залежно від віку і статі);</a:t>
            </a:r>
          </a:p>
          <a:p>
            <a:pPr algn="ctr"/>
            <a:r>
              <a:rPr lang="uk-UA" sz="2000" b="1" dirty="0">
                <a:latin typeface="Times New Roman" pitchFamily="18" charset="0"/>
              </a:rPr>
              <a:t>витривалості – біг, спортивна ходьба  або змішане пересування на довгі дистанції (залежно від віку і статі);</a:t>
            </a:r>
          </a:p>
          <a:p>
            <a:pPr algn="ctr"/>
            <a:r>
              <a:rPr lang="uk-UA" sz="2000" b="1" dirty="0">
                <a:latin typeface="Times New Roman" pitchFamily="18" charset="0"/>
              </a:rPr>
              <a:t>гнучкості – нахил тулуба вперед з положення сидячи ;</a:t>
            </a:r>
          </a:p>
          <a:p>
            <a:pPr algn="ctr"/>
            <a:r>
              <a:rPr lang="uk-UA" sz="2000" b="1" dirty="0">
                <a:latin typeface="Times New Roman" pitchFamily="18" charset="0"/>
              </a:rPr>
              <a:t>сили – підтягування у висі та у висі лежачи;</a:t>
            </a:r>
          </a:p>
          <a:p>
            <a:pPr algn="ctr"/>
            <a:r>
              <a:rPr lang="uk-UA" sz="2000" b="1" dirty="0">
                <a:latin typeface="Times New Roman" pitchFamily="18" charset="0"/>
              </a:rPr>
              <a:t>спритності – “човниковий” біг 4 х 9 м з перенесенням предмета;</a:t>
            </a:r>
          </a:p>
          <a:p>
            <a:pPr algn="ctr"/>
            <a:r>
              <a:rPr lang="uk-UA" sz="2000" b="1" dirty="0" err="1">
                <a:latin typeface="Times New Roman" pitchFamily="18" charset="0"/>
              </a:rPr>
              <a:t>швидкісно</a:t>
            </a:r>
            <a:r>
              <a:rPr lang="uk-UA" sz="2000" b="1" dirty="0">
                <a:latin typeface="Times New Roman" pitchFamily="18" charset="0"/>
              </a:rPr>
              <a:t>-силових якостей – стрибок у довжину з місця.</a:t>
            </a:r>
          </a:p>
          <a:p>
            <a:pPr algn="ctr"/>
            <a:endParaRPr lang="uk-UA" sz="32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20" y="472363"/>
            <a:ext cx="5443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2-4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1-4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Т.Ю.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Круцевич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6563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2852737"/>
            <a:ext cx="8906005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r>
              <a:rPr lang="uk-UA" dirty="0" smtClean="0"/>
              <a:t>-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програмі відсутній обов`язковий розподіл кількості годин на кожну тему;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вчитель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 вирішує скільки часу якій темі приділити;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змінилася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наповнюваність теоретичних знань (історія Олімпійських ігор та інші більш складні теми перенесені в старші класи); 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обов`язкового змісту вилучені лижі та ковзани, передбачені програмою танцювальні кроки замінені на рухи ритмічної гімнастики та імпровізаційні вправи, рекомендована дихальна гімнастика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270172"/>
            <a:ext cx="5805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2-4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1-4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(Т.Ю.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Круцевич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9155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3" name="Прямоугольник 2"/>
          <p:cNvSpPr/>
          <p:nvPr/>
        </p:nvSpPr>
        <p:spPr>
          <a:xfrm>
            <a:off x="231648" y="2757666"/>
            <a:ext cx="9009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вилучено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за видами спорту, а за способами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варіативною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ковзанярська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умов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рограма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20-30%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09478"/>
            <a:ext cx="5810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2-4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1-4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(Т.Ю.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Круцевич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2227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5" name="Заголовок 4"/>
          <p:cNvSpPr>
            <a:spLocks/>
          </p:cNvSpPr>
          <p:nvPr/>
        </p:nvSpPr>
        <p:spPr bwMode="auto">
          <a:xfrm>
            <a:off x="457200" y="274638"/>
            <a:ext cx="5346700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</a:pPr>
            <a:endParaRPr lang="ru-RU" sz="40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52229" name="Содержимое 5"/>
          <p:cNvSpPr>
            <a:spLocks/>
          </p:cNvSpPr>
          <p:nvPr/>
        </p:nvSpPr>
        <p:spPr bwMode="auto">
          <a:xfrm>
            <a:off x="0" y="2332038"/>
            <a:ext cx="9144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ru-RU" sz="2400" dirty="0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598003"/>
            <a:ext cx="89611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урок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різнопланові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вправи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рейтингу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однолітків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74638"/>
            <a:ext cx="5803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2-4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1-4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(Т.Ю.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Круцевич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38" name="Rectangle 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2707" name="Рисунок 8"/>
          <p:cNvPicPr>
            <a:picLocks noGrp="1" noChangeAspect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72708" name="Rectangle 1"/>
          <p:cNvSpPr>
            <a:spLocks noChangeArrowheads="1"/>
          </p:cNvSpPr>
          <p:nvPr/>
        </p:nvSpPr>
        <p:spPr bwMode="auto">
          <a:xfrm>
            <a:off x="0" y="-26988"/>
            <a:ext cx="5826125" cy="16478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uk-UA" sz="2800" b="1">
                <a:latin typeface="Times New Roman" pitchFamily="18" charset="0"/>
                <a:cs typeface="Times New Roman" pitchFamily="18" charset="0"/>
              </a:rPr>
              <a:t>Схема візуального визначення  втоми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учнів</a:t>
            </a:r>
            <a:r>
              <a:rPr lang="uk-UA" sz="2800" b="1">
                <a:latin typeface="Times New Roman" pitchFamily="18" charset="0"/>
                <a:cs typeface="Times New Roman" pitchFamily="18" charset="0"/>
              </a:rPr>
              <a:t> під час фізичного навантаження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/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</p:nvPr>
        </p:nvGraphicFramePr>
        <p:xfrm>
          <a:off x="615950" y="2289175"/>
          <a:ext cx="7886700" cy="4351339"/>
        </p:xfrm>
        <a:graphic>
          <a:graphicData uri="http://schemas.openxmlformats.org/drawingml/2006/table">
            <a:tbl>
              <a:tblPr/>
              <a:tblGrid>
                <a:gridCol w="2794000"/>
                <a:gridCol w="5092700"/>
              </a:tblGrid>
              <a:tr h="657225">
                <a:tc>
                  <a:txBody>
                    <a:bodyPr/>
                    <a:lstStyle/>
                    <a:p>
                      <a:pPr marL="3175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Об’єкти спостереження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Ознаки втоми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Колір шкіри обличчя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значне почервоніння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Міміка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вираз обличчя напружений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Пітливість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виразна  у верхній половині тіла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Дихання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сильно прискорене, уривчасте дихання через рот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Рухи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хитання, нетвердий крок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Самопочуття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скарги на втому, біль у м’язах, серцебиття, задуху, шум у вухах, запаморочення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Увага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помилки при виконанні команд, нечітке їх виконання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400" marR="254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4" name="Rectang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1683" name="Рисунок 8"/>
          <p:cNvPicPr>
            <a:picLocks noGrp="1" noChangeAspect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graphicFrame>
        <p:nvGraphicFramePr>
          <p:cNvPr id="71726" name="Group 4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073618"/>
              </p:ext>
            </p:extLst>
          </p:nvPr>
        </p:nvGraphicFramePr>
        <p:xfrm>
          <a:off x="530225" y="2346325"/>
          <a:ext cx="7886700" cy="3018155"/>
        </p:xfrm>
        <a:graphic>
          <a:graphicData uri="http://schemas.openxmlformats.org/drawingml/2006/table">
            <a:tbl>
              <a:tblPr/>
              <a:tblGrid>
                <a:gridCol w="1760538"/>
                <a:gridCol w="3063875"/>
                <a:gridCol w="3062287"/>
              </a:tblGrid>
              <a:tr h="117623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Середнє значення пульсу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(уд/хв)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Межі норми пульсу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(уд/хв)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3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6–8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78–118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7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8–10 років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68–108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7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10–12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років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60–100</a:t>
                      </a:r>
                    </a:p>
                  </a:txBody>
                  <a:tcPr marL="32579" marR="32579" marT="32579" marB="3257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727" name="Rectangle 47"/>
          <p:cNvSpPr>
            <a:spLocks noChangeArrowheads="1"/>
          </p:cNvSpPr>
          <p:nvPr/>
        </p:nvSpPr>
        <p:spPr bwMode="auto">
          <a:xfrm>
            <a:off x="0" y="722313"/>
            <a:ext cx="5734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err="1">
                <a:solidFill>
                  <a:srgbClr val="FF0066"/>
                </a:solidFill>
              </a:rPr>
              <a:t>Норми</a:t>
            </a:r>
            <a:r>
              <a:rPr lang="ru-RU" sz="2400" b="1" dirty="0">
                <a:solidFill>
                  <a:srgbClr val="FF0066"/>
                </a:solidFill>
              </a:rPr>
              <a:t> пульсу </a:t>
            </a:r>
            <a:r>
              <a:rPr lang="ru-RU" sz="2400" b="1" dirty="0" smtClean="0">
                <a:solidFill>
                  <a:srgbClr val="FF0066"/>
                </a:solidFill>
              </a:rPr>
              <a:t>для </a:t>
            </a:r>
            <a:r>
              <a:rPr lang="ru-RU" sz="2400" b="1" dirty="0" err="1" smtClean="0">
                <a:solidFill>
                  <a:srgbClr val="FF0066"/>
                </a:solidFill>
              </a:rPr>
              <a:t>учнів</a:t>
            </a:r>
            <a:r>
              <a:rPr lang="ru-RU" sz="2400" b="1" dirty="0" smtClean="0">
                <a:solidFill>
                  <a:srgbClr val="FF0066"/>
                </a:solidFill>
              </a:rPr>
              <a:t> 1-4 </a:t>
            </a:r>
            <a:r>
              <a:rPr lang="ru-RU" sz="2400" b="1" dirty="0" err="1" smtClean="0">
                <a:solidFill>
                  <a:srgbClr val="FF0066"/>
                </a:solidFill>
              </a:rPr>
              <a:t>класів</a:t>
            </a:r>
            <a:endParaRPr lang="ru-RU" sz="2400" b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0179" name="Рисунок 8"/>
          <p:cNvPicPr>
            <a:picLocks noGrp="1" noChangeAspect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113"/>
            <a:ext cx="9144000" cy="6846887"/>
          </a:xfrm>
          <a:noFill/>
          <a:ln/>
        </p:spPr>
      </p:pic>
      <p:sp>
        <p:nvSpPr>
          <p:cNvPr id="5" name="Заголовок 4"/>
          <p:cNvSpPr>
            <a:spLocks/>
          </p:cNvSpPr>
          <p:nvPr/>
        </p:nvSpPr>
        <p:spPr bwMode="auto">
          <a:xfrm>
            <a:off x="0" y="274638"/>
            <a:ext cx="5803900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90000"/>
              </a:lnSpc>
            </a:pPr>
            <a:r>
              <a:rPr lang="uk-UA" sz="4800" b="1">
                <a:solidFill>
                  <a:srgbClr val="FF0000"/>
                </a:solidFill>
                <a:latin typeface="Garamond" pitchFamily="18" charset="0"/>
              </a:rPr>
              <a:t>Гігієнічні вимоги до уроку</a:t>
            </a:r>
            <a:endParaRPr lang="ru-RU" sz="4800" b="1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50181" name="Содержимое 5"/>
          <p:cNvSpPr>
            <a:spLocks/>
          </p:cNvSpPr>
          <p:nvPr/>
        </p:nvSpPr>
        <p:spPr bwMode="auto">
          <a:xfrm>
            <a:off x="323850" y="2522538"/>
            <a:ext cx="8472488" cy="356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ru-RU" sz="2400">
              <a:latin typeface="Calibri" pitchFamily="34" charset="0"/>
            </a:endParaRPr>
          </a:p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400">
                <a:latin typeface="Calibri" pitchFamily="34" charset="0"/>
              </a:rPr>
              <a:t>Дотримання температурного режиму</a:t>
            </a:r>
          </a:p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400">
                <a:latin typeface="Calibri" pitchFamily="34" charset="0"/>
              </a:rPr>
              <a:t>Освітлення приміщення (спортивна зала)</a:t>
            </a:r>
          </a:p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400">
                <a:latin typeface="Calibri" pitchFamily="34" charset="0"/>
              </a:rPr>
              <a:t>Провітрювання</a:t>
            </a:r>
          </a:p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400">
                <a:latin typeface="Calibri" pitchFamily="34" charset="0"/>
              </a:rPr>
              <a:t>Відповідність інвентарю та обладнання віковим особливостям учнів   </a:t>
            </a:r>
          </a:p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400">
                <a:latin typeface="Calibri" pitchFamily="34" charset="0"/>
              </a:rPr>
              <a:t>Інформування учнів, щодо правил безпеки життєдіяльності та дотримання їх</a:t>
            </a:r>
          </a:p>
          <a:p>
            <a:pPr marL="609600" indent="-609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400">
                <a:latin typeface="Calibri" pitchFamily="34" charset="0"/>
              </a:rPr>
              <a:t>Запобігання перевантаженню, стомлюваності учнів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8900" y="469900"/>
            <a:ext cx="5511800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i="1" cap="all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Дякую за увагу</a:t>
            </a:r>
            <a:r>
              <a:rPr lang="ru-RU" sz="4400" b="1" i="1" cap="all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cs typeface="+mn-cs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3828424</TotalTime>
  <Words>1161</Words>
  <Application>Microsoft Office PowerPoint</Application>
  <PresentationFormat>Экран (4:3)</PresentationFormat>
  <Paragraphs>130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Maria Prokopova</dc:creator>
  <cp:lastModifiedBy>Acer</cp:lastModifiedBy>
  <cp:revision>76</cp:revision>
  <dcterms:created xsi:type="dcterms:W3CDTF">2015-05-31T18:39:45Z</dcterms:created>
  <dcterms:modified xsi:type="dcterms:W3CDTF">2018-11-22T11:43:25Z</dcterms:modified>
</cp:coreProperties>
</file>