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65" r:id="rId4"/>
    <p:sldId id="266" r:id="rId5"/>
    <p:sldId id="283" r:id="rId6"/>
    <p:sldId id="285" r:id="rId7"/>
    <p:sldId id="298" r:id="rId8"/>
    <p:sldId id="299" r:id="rId9"/>
    <p:sldId id="307" r:id="rId10"/>
    <p:sldId id="286" r:id="rId11"/>
    <p:sldId id="287" r:id="rId12"/>
    <p:sldId id="314" r:id="rId13"/>
    <p:sldId id="309" r:id="rId14"/>
    <p:sldId id="308" r:id="rId15"/>
    <p:sldId id="310" r:id="rId16"/>
    <p:sldId id="269" r:id="rId17"/>
    <p:sldId id="267" r:id="rId18"/>
    <p:sldId id="289" r:id="rId19"/>
    <p:sldId id="292" r:id="rId20"/>
    <p:sldId id="300" r:id="rId21"/>
    <p:sldId id="311" r:id="rId22"/>
    <p:sldId id="312" r:id="rId23"/>
    <p:sldId id="313" r:id="rId24"/>
    <p:sldId id="303" r:id="rId25"/>
    <p:sldId id="304" r:id="rId26"/>
    <p:sldId id="305" r:id="rId27"/>
    <p:sldId id="306" r:id="rId28"/>
    <p:sldId id="295" r:id="rId29"/>
  </p:sldIdLst>
  <p:sldSz cx="12188825" cy="6858000"/>
  <p:notesSz cx="6757988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4" d="100"/>
          <a:sy n="84" d="100"/>
        </p:scale>
        <p:origin x="581" y="106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  <p:guide orient="horz" pos="3108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18F66-F1A5-4D70-81B4-CE2ED105A4BE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E4C44-75B5-499A-B3F1-F4A40B0E2D4F}">
      <dgm:prSet phldrT="[Текст]"/>
      <dgm:spPr>
        <a:solidFill>
          <a:srgbClr val="FF99FF"/>
        </a:solidFill>
      </dgm:spPr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Лист МОНУ від 03.07.2018 № 1/9-415 «Щодо вивчення у закладах загальної середньої освіти навчальних предметів у 2018/2019 навчальному році»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3562C-8127-4EAF-A8EA-586D3DF2781C}" type="parTrans" cxnId="{BF4A39D8-D02F-4E86-A8C7-E614D1265642}">
      <dgm:prSet/>
      <dgm:spPr/>
      <dgm:t>
        <a:bodyPr/>
        <a:lstStyle/>
        <a:p>
          <a:endParaRPr lang="ru-RU"/>
        </a:p>
      </dgm:t>
    </dgm:pt>
    <dgm:pt modelId="{B4DEB39F-65DD-4B78-B738-9BFDE3DAF16E}" type="sibTrans" cxnId="{BF4A39D8-D02F-4E86-A8C7-E614D1265642}">
      <dgm:prSet/>
      <dgm:spPr/>
      <dgm:t>
        <a:bodyPr/>
        <a:lstStyle/>
        <a:p>
          <a:endParaRPr lang="ru-RU"/>
        </a:p>
      </dgm:t>
    </dgm:pt>
    <dgm:pt modelId="{610D332C-434A-422D-86E4-8BBCCCCF8E1E}">
      <dgm:prSet phldrT="[Текст]"/>
      <dgm:spPr>
        <a:solidFill>
          <a:srgbClr val="FF99FF"/>
        </a:solidFill>
      </dgm:spPr>
      <dgm:t>
        <a:bodyPr/>
        <a:lstStyle/>
        <a:p>
          <a:pPr algn="just"/>
          <a:r>
            <a:rPr lang="uk-UA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22.06.2016 № 704  «Про затвердження Типового переліку засобів навчання та обладнання навчального і загального призначення для кабінетів природничо-математичних предметів ЗНЗ»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A57C6-5995-470D-B60D-C88438866675}" type="parTrans" cxnId="{F1A8CBA9-2341-45DC-BAB4-740A69A95890}">
      <dgm:prSet/>
      <dgm:spPr/>
      <dgm:t>
        <a:bodyPr/>
        <a:lstStyle/>
        <a:p>
          <a:endParaRPr lang="ru-RU"/>
        </a:p>
      </dgm:t>
    </dgm:pt>
    <dgm:pt modelId="{30AC90D8-31EF-42F5-9AD5-73DA1517618D}" type="sibTrans" cxnId="{F1A8CBA9-2341-45DC-BAB4-740A69A95890}">
      <dgm:prSet/>
      <dgm:spPr/>
      <dgm:t>
        <a:bodyPr/>
        <a:lstStyle/>
        <a:p>
          <a:endParaRPr lang="ru-RU"/>
        </a:p>
      </dgm:t>
    </dgm:pt>
    <dgm:pt modelId="{810F02E4-6F3B-4C4A-8007-3BC8107DF249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</a:t>
          </a:r>
          <a:r>
            <a:rPr lang="uk-UA" sz="14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</a:t>
          </a:r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21.10.2013 №1456 </a:t>
          </a:r>
          <a:r>
            <a:rPr lang="uk-UA" sz="14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«Про затвердження Концепції профільного навчання у старшій школі»</a:t>
          </a:r>
          <a:endParaRPr lang="uk-UA" sz="14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A5B3D-7C8B-4B3C-A721-55A88EBFE913}" type="parTrans" cxnId="{1FFB9213-8297-4554-9274-4A793B3ACDAD}">
      <dgm:prSet/>
      <dgm:spPr/>
      <dgm:t>
        <a:bodyPr/>
        <a:lstStyle/>
        <a:p>
          <a:endParaRPr lang="ru-RU"/>
        </a:p>
      </dgm:t>
    </dgm:pt>
    <dgm:pt modelId="{FB393A1A-D121-4F36-991D-749D374EEFEC}" type="sibTrans" cxnId="{1FFB9213-8297-4554-9274-4A793B3ACDAD}">
      <dgm:prSet/>
      <dgm:spPr/>
      <dgm:t>
        <a:bodyPr/>
        <a:lstStyle/>
        <a:p>
          <a:endParaRPr lang="ru-RU"/>
        </a:p>
      </dgm:t>
    </dgm:pt>
    <dgm:pt modelId="{74F3B1C5-AAF8-417D-AF7B-B16717389711}">
      <dgm:prSet custT="1"/>
      <dgm:spPr/>
      <dgm:t>
        <a:bodyPr/>
        <a:lstStyle/>
        <a:p>
          <a:pPr algn="just"/>
          <a:r>
            <a:rPr lang="uk-UA" sz="14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заходів на 2017-2024 роки із запровадження Концепції реалізації державної політики у сфері реформування закладів середньої освіти «Нова українська школа»</a:t>
          </a:r>
          <a:endParaRPr lang="uk-UA" sz="14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7E937-1E46-454F-894C-6ACFF77B30DE}" type="parTrans" cxnId="{083617F3-91C0-435F-8242-B24D5896507D}">
      <dgm:prSet/>
      <dgm:spPr/>
      <dgm:t>
        <a:bodyPr/>
        <a:lstStyle/>
        <a:p>
          <a:endParaRPr lang="ru-RU"/>
        </a:p>
      </dgm:t>
    </dgm:pt>
    <dgm:pt modelId="{9AD60267-1214-4E0C-A215-771208B63B3B}" type="sibTrans" cxnId="{083617F3-91C0-435F-8242-B24D5896507D}">
      <dgm:prSet/>
      <dgm:spPr/>
      <dgm:t>
        <a:bodyPr/>
        <a:lstStyle/>
        <a:p>
          <a:endParaRPr lang="ru-RU"/>
        </a:p>
      </dgm:t>
    </dgm:pt>
    <dgm:pt modelId="{286059A3-DE4F-442B-AF7C-F2E59E53A1BC}">
      <dgm:prSet/>
      <dgm:spPr/>
      <dgm:t>
        <a:bodyPr/>
        <a:lstStyle/>
        <a:p>
          <a:pPr algn="just"/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23.10.2017 № 1407 «Про надання грифу МОН навчальним програмам для учнів 10-11 класів ЗЗСО»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CD683-A933-4A04-B616-D8AA4DD5AF5B}" type="parTrans" cxnId="{054118AF-D743-41EA-AB39-A693CDA29D36}">
      <dgm:prSet/>
      <dgm:spPr/>
      <dgm:t>
        <a:bodyPr/>
        <a:lstStyle/>
        <a:p>
          <a:endParaRPr lang="ru-RU"/>
        </a:p>
      </dgm:t>
    </dgm:pt>
    <dgm:pt modelId="{62EF9B59-54F1-4B3E-AE4A-5DC23C245B6D}" type="sibTrans" cxnId="{054118AF-D743-41EA-AB39-A693CDA29D36}">
      <dgm:prSet/>
      <dgm:spPr/>
      <dgm:t>
        <a:bodyPr/>
        <a:lstStyle/>
        <a:p>
          <a:endParaRPr lang="ru-RU"/>
        </a:p>
      </dgm:t>
    </dgm:pt>
    <dgm:pt modelId="{A3E7E357-E01A-4716-A14B-D599BAE74CC9}">
      <dgm:prSet/>
      <dgm:spPr/>
      <dgm:t>
        <a:bodyPr/>
        <a:lstStyle/>
        <a:p>
          <a:pPr algn="just"/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31.05.18 № 551 «Про надання грифу «Рекомендовано МОНУ» підручникам для 5-10 класів ЗЗСО»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BD594-DCE0-411F-8680-F9A27552E7BC}" type="parTrans" cxnId="{1AA615F8-0A3C-4A30-BC47-73BAC4183DA8}">
      <dgm:prSet/>
      <dgm:spPr/>
      <dgm:t>
        <a:bodyPr/>
        <a:lstStyle/>
        <a:p>
          <a:endParaRPr lang="ru-RU"/>
        </a:p>
      </dgm:t>
    </dgm:pt>
    <dgm:pt modelId="{AE83BB06-490E-4CB9-A6DB-2FB53EED4898}" type="sibTrans" cxnId="{1AA615F8-0A3C-4A30-BC47-73BAC4183DA8}">
      <dgm:prSet/>
      <dgm:spPr/>
      <dgm:t>
        <a:bodyPr/>
        <a:lstStyle/>
        <a:p>
          <a:endParaRPr lang="ru-RU"/>
        </a:p>
      </dgm:t>
    </dgm:pt>
    <dgm:pt modelId="{0D5F12AC-F3CC-44ED-9CEC-769AD28C4634}">
      <dgm:prSet/>
      <dgm:spPr/>
      <dgm:t>
        <a:bodyPr/>
        <a:lstStyle/>
        <a:p>
          <a:pPr algn="just"/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20.04.2018 № 405, 406, 408 про типові освітні програми, навчальні плани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58A18-18FC-4A38-AE71-A14D7C93758A}" type="parTrans" cxnId="{43277712-9AAD-4ED6-A1A2-D63022704798}">
      <dgm:prSet/>
      <dgm:spPr/>
      <dgm:t>
        <a:bodyPr/>
        <a:lstStyle/>
        <a:p>
          <a:endParaRPr lang="ru-RU"/>
        </a:p>
      </dgm:t>
    </dgm:pt>
    <dgm:pt modelId="{27367C35-8014-460D-B6CB-0F47BA1F7F10}" type="sibTrans" cxnId="{43277712-9AAD-4ED6-A1A2-D63022704798}">
      <dgm:prSet/>
      <dgm:spPr/>
      <dgm:t>
        <a:bodyPr/>
        <a:lstStyle/>
        <a:p>
          <a:endParaRPr lang="ru-RU"/>
        </a:p>
      </dgm:t>
    </dgm:pt>
    <dgm:pt modelId="{D32A4901-E046-4166-A841-20D994E3582B}" type="pres">
      <dgm:prSet presAssocID="{99318F66-F1A5-4D70-81B4-CE2ED105A4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D5CF5F4-64FD-478F-97AE-F346997C2A53}" type="pres">
      <dgm:prSet presAssocID="{99318F66-F1A5-4D70-81B4-CE2ED105A4BE}" presName="Name1" presStyleCnt="0"/>
      <dgm:spPr/>
    </dgm:pt>
    <dgm:pt modelId="{C6A2C91D-BF6F-4B35-BA80-1B4B86DD2AC7}" type="pres">
      <dgm:prSet presAssocID="{99318F66-F1A5-4D70-81B4-CE2ED105A4BE}" presName="cycle" presStyleCnt="0"/>
      <dgm:spPr/>
    </dgm:pt>
    <dgm:pt modelId="{1CEC6165-28A9-4CDC-A2CD-AE122DCA39DE}" type="pres">
      <dgm:prSet presAssocID="{99318F66-F1A5-4D70-81B4-CE2ED105A4BE}" presName="srcNode" presStyleLbl="node1" presStyleIdx="0" presStyleCnt="7"/>
      <dgm:spPr/>
    </dgm:pt>
    <dgm:pt modelId="{639F1AE5-BFB6-4C56-8717-9013B9E238C7}" type="pres">
      <dgm:prSet presAssocID="{99318F66-F1A5-4D70-81B4-CE2ED105A4BE}" presName="conn" presStyleLbl="parChTrans1D2" presStyleIdx="0" presStyleCnt="1"/>
      <dgm:spPr/>
      <dgm:t>
        <a:bodyPr/>
        <a:lstStyle/>
        <a:p>
          <a:endParaRPr lang="ru-RU"/>
        </a:p>
      </dgm:t>
    </dgm:pt>
    <dgm:pt modelId="{54B64587-E5DC-4B60-8124-01D70A39AFFF}" type="pres">
      <dgm:prSet presAssocID="{99318F66-F1A5-4D70-81B4-CE2ED105A4BE}" presName="extraNode" presStyleLbl="node1" presStyleIdx="0" presStyleCnt="7"/>
      <dgm:spPr/>
    </dgm:pt>
    <dgm:pt modelId="{C6AD6410-29D7-487E-82BE-D640EBF13CB0}" type="pres">
      <dgm:prSet presAssocID="{99318F66-F1A5-4D70-81B4-CE2ED105A4BE}" presName="dstNode" presStyleLbl="node1" presStyleIdx="0" presStyleCnt="7"/>
      <dgm:spPr/>
    </dgm:pt>
    <dgm:pt modelId="{31ADA8ED-58B2-40F6-993F-FD5C202C2CD0}" type="pres">
      <dgm:prSet presAssocID="{74F3B1C5-AAF8-417D-AF7B-B1671738971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78022-B90D-483F-BCCF-B27980482F4A}" type="pres">
      <dgm:prSet presAssocID="{74F3B1C5-AAF8-417D-AF7B-B16717389711}" presName="accent_1" presStyleCnt="0"/>
      <dgm:spPr/>
    </dgm:pt>
    <dgm:pt modelId="{51CE6EEB-D214-4C0A-BD0A-5065E27A193D}" type="pres">
      <dgm:prSet presAssocID="{74F3B1C5-AAF8-417D-AF7B-B16717389711}" presName="accentRepeatNode" presStyleLbl="solidFgAcc1" presStyleIdx="0" presStyleCnt="7"/>
      <dgm:spPr/>
    </dgm:pt>
    <dgm:pt modelId="{80A71111-1951-4F17-A70F-0AD2BF2D9C4A}" type="pres">
      <dgm:prSet presAssocID="{810F02E4-6F3B-4C4A-8007-3BC8107DF2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72464-C0EA-45F9-A06F-DC15F6C3B5AD}" type="pres">
      <dgm:prSet presAssocID="{810F02E4-6F3B-4C4A-8007-3BC8107DF249}" presName="accent_2" presStyleCnt="0"/>
      <dgm:spPr/>
    </dgm:pt>
    <dgm:pt modelId="{A96F3A05-680C-4D70-BD2E-E0F68277E004}" type="pres">
      <dgm:prSet presAssocID="{810F02E4-6F3B-4C4A-8007-3BC8107DF249}" presName="accentRepeatNode" presStyleLbl="solidFgAcc1" presStyleIdx="1" presStyleCnt="7"/>
      <dgm:spPr/>
    </dgm:pt>
    <dgm:pt modelId="{5F3A9ECD-2557-4384-B49B-B8F7AE724720}" type="pres">
      <dgm:prSet presAssocID="{286059A3-DE4F-442B-AF7C-F2E59E53A1B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99357-5F7F-4389-A7B3-7C8501FE4FC2}" type="pres">
      <dgm:prSet presAssocID="{286059A3-DE4F-442B-AF7C-F2E59E53A1BC}" presName="accent_3" presStyleCnt="0"/>
      <dgm:spPr/>
    </dgm:pt>
    <dgm:pt modelId="{C3446817-2380-4419-AFE2-95206CCE144E}" type="pres">
      <dgm:prSet presAssocID="{286059A3-DE4F-442B-AF7C-F2E59E53A1BC}" presName="accentRepeatNode" presStyleLbl="solidFgAcc1" presStyleIdx="2" presStyleCnt="7"/>
      <dgm:spPr/>
    </dgm:pt>
    <dgm:pt modelId="{6FB00E3C-0310-4F14-B10D-3FF28EB3A999}" type="pres">
      <dgm:prSet presAssocID="{A3E7E357-E01A-4716-A14B-D599BAE74CC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995FA-CF56-44F2-B916-1A89F79E1623}" type="pres">
      <dgm:prSet presAssocID="{A3E7E357-E01A-4716-A14B-D599BAE74CC9}" presName="accent_4" presStyleCnt="0"/>
      <dgm:spPr/>
    </dgm:pt>
    <dgm:pt modelId="{A04EFC6F-A845-4035-B133-42B21C5E0A42}" type="pres">
      <dgm:prSet presAssocID="{A3E7E357-E01A-4716-A14B-D599BAE74CC9}" presName="accentRepeatNode" presStyleLbl="solidFgAcc1" presStyleIdx="3" presStyleCnt="7"/>
      <dgm:spPr/>
    </dgm:pt>
    <dgm:pt modelId="{8FFBF92F-F001-4DC8-94C6-06CA437907AB}" type="pres">
      <dgm:prSet presAssocID="{0D5F12AC-F3CC-44ED-9CEC-769AD28C4634}" presName="text_5" presStyleLbl="node1" presStyleIdx="4" presStyleCnt="7" custLinFactNeighborX="24" custLinFactNeighborY="-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37475-B580-4924-AFBC-7B2F2CC73BE6}" type="pres">
      <dgm:prSet presAssocID="{0D5F12AC-F3CC-44ED-9CEC-769AD28C4634}" presName="accent_5" presStyleCnt="0"/>
      <dgm:spPr/>
    </dgm:pt>
    <dgm:pt modelId="{921E0CBC-FEC6-414C-A8EF-8C8F6833ECB9}" type="pres">
      <dgm:prSet presAssocID="{0D5F12AC-F3CC-44ED-9CEC-769AD28C4634}" presName="accentRepeatNode" presStyleLbl="solidFgAcc1" presStyleIdx="4" presStyleCnt="7"/>
      <dgm:spPr/>
    </dgm:pt>
    <dgm:pt modelId="{85A79A6D-28BB-41EC-A4D9-DFB97DC714EB}" type="pres">
      <dgm:prSet presAssocID="{208E4C44-75B5-499A-B3F1-F4A40B0E2D4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B89D6-E64C-4529-B620-78D029AC3421}" type="pres">
      <dgm:prSet presAssocID="{208E4C44-75B5-499A-B3F1-F4A40B0E2D4F}" presName="accent_6" presStyleCnt="0"/>
      <dgm:spPr/>
    </dgm:pt>
    <dgm:pt modelId="{05CA96D3-2968-4ED9-A9E4-BDB3FA030902}" type="pres">
      <dgm:prSet presAssocID="{208E4C44-75B5-499A-B3F1-F4A40B0E2D4F}" presName="accentRepeatNode" presStyleLbl="solidFgAcc1" presStyleIdx="5" presStyleCnt="7"/>
      <dgm:spPr/>
    </dgm:pt>
    <dgm:pt modelId="{71E754E3-1D3F-4056-91B6-448DACCB9EE7}" type="pres">
      <dgm:prSet presAssocID="{610D332C-434A-422D-86E4-8BBCCCCF8E1E}" presName="text_7" presStyleLbl="node1" presStyleIdx="6" presStyleCnt="7" custScaleY="118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4DDEA-2FF7-4D8A-B9B7-863E160BECA9}" type="pres">
      <dgm:prSet presAssocID="{610D332C-434A-422D-86E4-8BBCCCCF8E1E}" presName="accent_7" presStyleCnt="0"/>
      <dgm:spPr/>
    </dgm:pt>
    <dgm:pt modelId="{40BF53F8-F953-4550-A828-8DEE3AE2F192}" type="pres">
      <dgm:prSet presAssocID="{610D332C-434A-422D-86E4-8BBCCCCF8E1E}" presName="accentRepeatNode" presStyleLbl="solidFgAcc1" presStyleIdx="6" presStyleCnt="7"/>
      <dgm:spPr/>
    </dgm:pt>
  </dgm:ptLst>
  <dgm:cxnLst>
    <dgm:cxn modelId="{0D89EC79-8A51-4574-A29B-460C84821BB0}" type="presOf" srcId="{286059A3-DE4F-442B-AF7C-F2E59E53A1BC}" destId="{5F3A9ECD-2557-4384-B49B-B8F7AE724720}" srcOrd="0" destOrd="0" presId="urn:microsoft.com/office/officeart/2008/layout/VerticalCurvedList"/>
    <dgm:cxn modelId="{10B19DF2-7DF5-4C7F-AD97-1B6C080ED66F}" type="presOf" srcId="{0D5F12AC-F3CC-44ED-9CEC-769AD28C4634}" destId="{8FFBF92F-F001-4DC8-94C6-06CA437907AB}" srcOrd="0" destOrd="0" presId="urn:microsoft.com/office/officeart/2008/layout/VerticalCurvedList"/>
    <dgm:cxn modelId="{02DFE8FA-F9AF-40D3-B840-2E441A5FFF03}" type="presOf" srcId="{A3E7E357-E01A-4716-A14B-D599BAE74CC9}" destId="{6FB00E3C-0310-4F14-B10D-3FF28EB3A999}" srcOrd="0" destOrd="0" presId="urn:microsoft.com/office/officeart/2008/layout/VerticalCurvedList"/>
    <dgm:cxn modelId="{083617F3-91C0-435F-8242-B24D5896507D}" srcId="{99318F66-F1A5-4D70-81B4-CE2ED105A4BE}" destId="{74F3B1C5-AAF8-417D-AF7B-B16717389711}" srcOrd="0" destOrd="0" parTransId="{52C7E937-1E46-454F-894C-6ACFF77B30DE}" sibTransId="{9AD60267-1214-4E0C-A215-771208B63B3B}"/>
    <dgm:cxn modelId="{88633B9D-ACAB-4AFC-A812-A517BA0351DD}" type="presOf" srcId="{99318F66-F1A5-4D70-81B4-CE2ED105A4BE}" destId="{D32A4901-E046-4166-A841-20D994E3582B}" srcOrd="0" destOrd="0" presId="urn:microsoft.com/office/officeart/2008/layout/VerticalCurvedList"/>
    <dgm:cxn modelId="{F1A8CBA9-2341-45DC-BAB4-740A69A95890}" srcId="{99318F66-F1A5-4D70-81B4-CE2ED105A4BE}" destId="{610D332C-434A-422D-86E4-8BBCCCCF8E1E}" srcOrd="6" destOrd="0" parTransId="{135A57C6-5995-470D-B60D-C88438866675}" sibTransId="{30AC90D8-31EF-42F5-9AD5-73DA1517618D}"/>
    <dgm:cxn modelId="{1AA615F8-0A3C-4A30-BC47-73BAC4183DA8}" srcId="{99318F66-F1A5-4D70-81B4-CE2ED105A4BE}" destId="{A3E7E357-E01A-4716-A14B-D599BAE74CC9}" srcOrd="3" destOrd="0" parTransId="{F8FBD594-DCE0-411F-8680-F9A27552E7BC}" sibTransId="{AE83BB06-490E-4CB9-A6DB-2FB53EED4898}"/>
    <dgm:cxn modelId="{EE448383-AE4F-4373-9936-7DF0581EBE71}" type="presOf" srcId="{74F3B1C5-AAF8-417D-AF7B-B16717389711}" destId="{31ADA8ED-58B2-40F6-993F-FD5C202C2CD0}" srcOrd="0" destOrd="0" presId="urn:microsoft.com/office/officeart/2008/layout/VerticalCurvedList"/>
    <dgm:cxn modelId="{2E36E1EF-52A6-465E-ADE4-FF16F6A45876}" type="presOf" srcId="{610D332C-434A-422D-86E4-8BBCCCCF8E1E}" destId="{71E754E3-1D3F-4056-91B6-448DACCB9EE7}" srcOrd="0" destOrd="0" presId="urn:microsoft.com/office/officeart/2008/layout/VerticalCurvedList"/>
    <dgm:cxn modelId="{F8F9BAC9-050F-4AC7-AA24-07C439066FE4}" type="presOf" srcId="{810F02E4-6F3B-4C4A-8007-3BC8107DF249}" destId="{80A71111-1951-4F17-A70F-0AD2BF2D9C4A}" srcOrd="0" destOrd="0" presId="urn:microsoft.com/office/officeart/2008/layout/VerticalCurvedList"/>
    <dgm:cxn modelId="{1FFB9213-8297-4554-9274-4A793B3ACDAD}" srcId="{99318F66-F1A5-4D70-81B4-CE2ED105A4BE}" destId="{810F02E4-6F3B-4C4A-8007-3BC8107DF249}" srcOrd="1" destOrd="0" parTransId="{011A5B3D-7C8B-4B3C-A721-55A88EBFE913}" sibTransId="{FB393A1A-D121-4F36-991D-749D374EEFEC}"/>
    <dgm:cxn modelId="{671CDE86-DABC-40EA-B91C-F93A40AFAF19}" type="presOf" srcId="{208E4C44-75B5-499A-B3F1-F4A40B0E2D4F}" destId="{85A79A6D-28BB-41EC-A4D9-DFB97DC714EB}" srcOrd="0" destOrd="0" presId="urn:microsoft.com/office/officeart/2008/layout/VerticalCurvedList"/>
    <dgm:cxn modelId="{43277712-9AAD-4ED6-A1A2-D63022704798}" srcId="{99318F66-F1A5-4D70-81B4-CE2ED105A4BE}" destId="{0D5F12AC-F3CC-44ED-9CEC-769AD28C4634}" srcOrd="4" destOrd="0" parTransId="{C6058A18-18FC-4A38-AE71-A14D7C93758A}" sibTransId="{27367C35-8014-460D-B6CB-0F47BA1F7F10}"/>
    <dgm:cxn modelId="{BF4A39D8-D02F-4E86-A8C7-E614D1265642}" srcId="{99318F66-F1A5-4D70-81B4-CE2ED105A4BE}" destId="{208E4C44-75B5-499A-B3F1-F4A40B0E2D4F}" srcOrd="5" destOrd="0" parTransId="{2313562C-8127-4EAF-A8EA-586D3DF2781C}" sibTransId="{B4DEB39F-65DD-4B78-B738-9BFDE3DAF16E}"/>
    <dgm:cxn modelId="{054118AF-D743-41EA-AB39-A693CDA29D36}" srcId="{99318F66-F1A5-4D70-81B4-CE2ED105A4BE}" destId="{286059A3-DE4F-442B-AF7C-F2E59E53A1BC}" srcOrd="2" destOrd="0" parTransId="{AD5CD683-A933-4A04-B616-D8AA4DD5AF5B}" sibTransId="{62EF9B59-54F1-4B3E-AE4A-5DC23C245B6D}"/>
    <dgm:cxn modelId="{0B3F1B83-CDC8-435E-AC23-0954FAC2C2BA}" type="presOf" srcId="{9AD60267-1214-4E0C-A215-771208B63B3B}" destId="{639F1AE5-BFB6-4C56-8717-9013B9E238C7}" srcOrd="0" destOrd="0" presId="urn:microsoft.com/office/officeart/2008/layout/VerticalCurvedList"/>
    <dgm:cxn modelId="{4D3196E6-283C-4CC9-886D-5737787C67C4}" type="presParOf" srcId="{D32A4901-E046-4166-A841-20D994E3582B}" destId="{1D5CF5F4-64FD-478F-97AE-F346997C2A53}" srcOrd="0" destOrd="0" presId="urn:microsoft.com/office/officeart/2008/layout/VerticalCurvedList"/>
    <dgm:cxn modelId="{4674CE7E-2918-4CC3-87CE-BCC00517029D}" type="presParOf" srcId="{1D5CF5F4-64FD-478F-97AE-F346997C2A53}" destId="{C6A2C91D-BF6F-4B35-BA80-1B4B86DD2AC7}" srcOrd="0" destOrd="0" presId="urn:microsoft.com/office/officeart/2008/layout/VerticalCurvedList"/>
    <dgm:cxn modelId="{BE870A90-989B-4150-B9CE-9C29FBEE01AC}" type="presParOf" srcId="{C6A2C91D-BF6F-4B35-BA80-1B4B86DD2AC7}" destId="{1CEC6165-28A9-4CDC-A2CD-AE122DCA39DE}" srcOrd="0" destOrd="0" presId="urn:microsoft.com/office/officeart/2008/layout/VerticalCurvedList"/>
    <dgm:cxn modelId="{C9525447-BDE8-443F-B740-813AA102A8F5}" type="presParOf" srcId="{C6A2C91D-BF6F-4B35-BA80-1B4B86DD2AC7}" destId="{639F1AE5-BFB6-4C56-8717-9013B9E238C7}" srcOrd="1" destOrd="0" presId="urn:microsoft.com/office/officeart/2008/layout/VerticalCurvedList"/>
    <dgm:cxn modelId="{DD397BA8-035E-4F22-A533-E9AE0C84EBDE}" type="presParOf" srcId="{C6A2C91D-BF6F-4B35-BA80-1B4B86DD2AC7}" destId="{54B64587-E5DC-4B60-8124-01D70A39AFFF}" srcOrd="2" destOrd="0" presId="urn:microsoft.com/office/officeart/2008/layout/VerticalCurvedList"/>
    <dgm:cxn modelId="{E3E4799D-0375-4D6B-A820-6D9BD04E8B08}" type="presParOf" srcId="{C6A2C91D-BF6F-4B35-BA80-1B4B86DD2AC7}" destId="{C6AD6410-29D7-487E-82BE-D640EBF13CB0}" srcOrd="3" destOrd="0" presId="urn:microsoft.com/office/officeart/2008/layout/VerticalCurvedList"/>
    <dgm:cxn modelId="{5954E2F8-8E8A-4666-B5F0-B7F2251234C9}" type="presParOf" srcId="{1D5CF5F4-64FD-478F-97AE-F346997C2A53}" destId="{31ADA8ED-58B2-40F6-993F-FD5C202C2CD0}" srcOrd="1" destOrd="0" presId="urn:microsoft.com/office/officeart/2008/layout/VerticalCurvedList"/>
    <dgm:cxn modelId="{00E018B9-B1B7-4943-831E-1441E815E972}" type="presParOf" srcId="{1D5CF5F4-64FD-478F-97AE-F346997C2A53}" destId="{5E678022-B90D-483F-BCCF-B27980482F4A}" srcOrd="2" destOrd="0" presId="urn:microsoft.com/office/officeart/2008/layout/VerticalCurvedList"/>
    <dgm:cxn modelId="{61F6DA0E-71D9-4C0D-A6B2-9147B123191C}" type="presParOf" srcId="{5E678022-B90D-483F-BCCF-B27980482F4A}" destId="{51CE6EEB-D214-4C0A-BD0A-5065E27A193D}" srcOrd="0" destOrd="0" presId="urn:microsoft.com/office/officeart/2008/layout/VerticalCurvedList"/>
    <dgm:cxn modelId="{A4817087-F63C-4DBE-80AB-47C1889033AE}" type="presParOf" srcId="{1D5CF5F4-64FD-478F-97AE-F346997C2A53}" destId="{80A71111-1951-4F17-A70F-0AD2BF2D9C4A}" srcOrd="3" destOrd="0" presId="urn:microsoft.com/office/officeart/2008/layout/VerticalCurvedList"/>
    <dgm:cxn modelId="{77E7CC07-59F7-4D6D-B8C0-17B58CFB1895}" type="presParOf" srcId="{1D5CF5F4-64FD-478F-97AE-F346997C2A53}" destId="{96572464-C0EA-45F9-A06F-DC15F6C3B5AD}" srcOrd="4" destOrd="0" presId="urn:microsoft.com/office/officeart/2008/layout/VerticalCurvedList"/>
    <dgm:cxn modelId="{7BFDFFC7-5D21-41D0-853F-8360B066BA1C}" type="presParOf" srcId="{96572464-C0EA-45F9-A06F-DC15F6C3B5AD}" destId="{A96F3A05-680C-4D70-BD2E-E0F68277E004}" srcOrd="0" destOrd="0" presId="urn:microsoft.com/office/officeart/2008/layout/VerticalCurvedList"/>
    <dgm:cxn modelId="{B8630E08-E197-416F-BAA0-7613FA5C04C0}" type="presParOf" srcId="{1D5CF5F4-64FD-478F-97AE-F346997C2A53}" destId="{5F3A9ECD-2557-4384-B49B-B8F7AE724720}" srcOrd="5" destOrd="0" presId="urn:microsoft.com/office/officeart/2008/layout/VerticalCurvedList"/>
    <dgm:cxn modelId="{45386F28-5A72-436B-80C0-7F56A7B97955}" type="presParOf" srcId="{1D5CF5F4-64FD-478F-97AE-F346997C2A53}" destId="{6A199357-5F7F-4389-A7B3-7C8501FE4FC2}" srcOrd="6" destOrd="0" presId="urn:microsoft.com/office/officeart/2008/layout/VerticalCurvedList"/>
    <dgm:cxn modelId="{6AA925A6-93F4-4826-B46D-94248A887C43}" type="presParOf" srcId="{6A199357-5F7F-4389-A7B3-7C8501FE4FC2}" destId="{C3446817-2380-4419-AFE2-95206CCE144E}" srcOrd="0" destOrd="0" presId="urn:microsoft.com/office/officeart/2008/layout/VerticalCurvedList"/>
    <dgm:cxn modelId="{9C77C6B8-C7B8-40D9-A8BE-BE2614881317}" type="presParOf" srcId="{1D5CF5F4-64FD-478F-97AE-F346997C2A53}" destId="{6FB00E3C-0310-4F14-B10D-3FF28EB3A999}" srcOrd="7" destOrd="0" presId="urn:microsoft.com/office/officeart/2008/layout/VerticalCurvedList"/>
    <dgm:cxn modelId="{03F976B7-5B3A-4CE9-9904-5BBCF214B275}" type="presParOf" srcId="{1D5CF5F4-64FD-478F-97AE-F346997C2A53}" destId="{B31995FA-CF56-44F2-B916-1A89F79E1623}" srcOrd="8" destOrd="0" presId="urn:microsoft.com/office/officeart/2008/layout/VerticalCurvedList"/>
    <dgm:cxn modelId="{7ADB1EF5-54E0-49E0-AEA4-AFD09AD21135}" type="presParOf" srcId="{B31995FA-CF56-44F2-B916-1A89F79E1623}" destId="{A04EFC6F-A845-4035-B133-42B21C5E0A42}" srcOrd="0" destOrd="0" presId="urn:microsoft.com/office/officeart/2008/layout/VerticalCurvedList"/>
    <dgm:cxn modelId="{726D9A41-3BD7-4DB0-BD88-0A235533A7C4}" type="presParOf" srcId="{1D5CF5F4-64FD-478F-97AE-F346997C2A53}" destId="{8FFBF92F-F001-4DC8-94C6-06CA437907AB}" srcOrd="9" destOrd="0" presId="urn:microsoft.com/office/officeart/2008/layout/VerticalCurvedList"/>
    <dgm:cxn modelId="{0C298D95-9769-421A-8C4D-43C7A837168B}" type="presParOf" srcId="{1D5CF5F4-64FD-478F-97AE-F346997C2A53}" destId="{CAB37475-B580-4924-AFBC-7B2F2CC73BE6}" srcOrd="10" destOrd="0" presId="urn:microsoft.com/office/officeart/2008/layout/VerticalCurvedList"/>
    <dgm:cxn modelId="{5EB5DC8C-5543-48D3-9CE6-10A5418C5A59}" type="presParOf" srcId="{CAB37475-B580-4924-AFBC-7B2F2CC73BE6}" destId="{921E0CBC-FEC6-414C-A8EF-8C8F6833ECB9}" srcOrd="0" destOrd="0" presId="urn:microsoft.com/office/officeart/2008/layout/VerticalCurvedList"/>
    <dgm:cxn modelId="{1233574F-BF78-41A6-86D5-E95B2AD22B09}" type="presParOf" srcId="{1D5CF5F4-64FD-478F-97AE-F346997C2A53}" destId="{85A79A6D-28BB-41EC-A4D9-DFB97DC714EB}" srcOrd="11" destOrd="0" presId="urn:microsoft.com/office/officeart/2008/layout/VerticalCurvedList"/>
    <dgm:cxn modelId="{3F80E5BE-0BD0-4820-9F0B-758487CBAC9E}" type="presParOf" srcId="{1D5CF5F4-64FD-478F-97AE-F346997C2A53}" destId="{A08B89D6-E64C-4529-B620-78D029AC3421}" srcOrd="12" destOrd="0" presId="urn:microsoft.com/office/officeart/2008/layout/VerticalCurvedList"/>
    <dgm:cxn modelId="{C9B7F5B6-D478-484E-A409-411FD158E295}" type="presParOf" srcId="{A08B89D6-E64C-4529-B620-78D029AC3421}" destId="{05CA96D3-2968-4ED9-A9E4-BDB3FA030902}" srcOrd="0" destOrd="0" presId="urn:microsoft.com/office/officeart/2008/layout/VerticalCurvedList"/>
    <dgm:cxn modelId="{18B14A16-B089-4723-88A4-3B1952D56F96}" type="presParOf" srcId="{1D5CF5F4-64FD-478F-97AE-F346997C2A53}" destId="{71E754E3-1D3F-4056-91B6-448DACCB9EE7}" srcOrd="13" destOrd="0" presId="urn:microsoft.com/office/officeart/2008/layout/VerticalCurvedList"/>
    <dgm:cxn modelId="{C1704FBA-2916-4CEE-A203-F20B558703DF}" type="presParOf" srcId="{1D5CF5F4-64FD-478F-97AE-F346997C2A53}" destId="{63A4DDEA-2FF7-4D8A-B9B7-863E160BECA9}" srcOrd="14" destOrd="0" presId="urn:microsoft.com/office/officeart/2008/layout/VerticalCurvedList"/>
    <dgm:cxn modelId="{19F2017B-898F-4022-935D-B1AF2EDE26B7}" type="presParOf" srcId="{63A4DDEA-2FF7-4D8A-B9B7-863E160BECA9}" destId="{40BF53F8-F953-4550-A828-8DEE3AE2F1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18F66-F1A5-4D70-81B4-CE2ED105A4BE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E4C44-75B5-499A-B3F1-F4A40B0E2D4F}">
      <dgm:prSet phldrT="[Текст]" custT="1"/>
      <dgm:spPr>
        <a:solidFill>
          <a:srgbClr val="6699FF"/>
        </a:solidFill>
      </dgm:spPr>
      <dgm:t>
        <a:bodyPr/>
        <a:lstStyle/>
        <a:p>
          <a:r>
            <a:rPr lang="uk-UA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Лист МОНУ від 03.07.2018 № 1/9-415 «Щодо вивчення у закладах загальної середньої освіти навчальних предметів у 2018/2019 навчальному році»</a:t>
          </a:r>
          <a:br>
            <a:rPr lang="uk-UA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(Освітня галузь «Природознавство»)</a:t>
          </a:r>
          <a:endParaRPr lang="uk-UA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3562C-8127-4EAF-A8EA-586D3DF2781C}" type="parTrans" cxnId="{BF4A39D8-D02F-4E86-A8C7-E614D1265642}">
      <dgm:prSet/>
      <dgm:spPr/>
      <dgm:t>
        <a:bodyPr/>
        <a:lstStyle/>
        <a:p>
          <a:endParaRPr lang="ru-RU"/>
        </a:p>
      </dgm:t>
    </dgm:pt>
    <dgm:pt modelId="{B4DEB39F-65DD-4B78-B738-9BFDE3DAF16E}" type="sibTrans" cxnId="{BF4A39D8-D02F-4E86-A8C7-E614D1265642}">
      <dgm:prSet/>
      <dgm:spPr/>
      <dgm:t>
        <a:bodyPr/>
        <a:lstStyle/>
        <a:p>
          <a:endParaRPr lang="ru-RU"/>
        </a:p>
      </dgm:t>
    </dgm:pt>
    <dgm:pt modelId="{0D5F12AC-F3CC-44ED-9CEC-769AD28C4634}">
      <dgm:prSet custT="1"/>
      <dgm:spPr/>
      <dgm:t>
        <a:bodyPr/>
        <a:lstStyle/>
        <a:p>
          <a:pPr algn="just" defTabSz="909638"/>
          <a:r>
            <a:rPr lang="uk-UA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03.08.2018 № 863 «Про проведення експерименту всеукраїнського рівня «Розроблення і впровадження навчально-методичного забезпечення інтегрованого курсу «Природничі науки» для 10-11 класів ЗЗСО на серпень 2018 – жовтень 2022 роки»</a:t>
          </a:r>
          <a:endParaRPr lang="uk-UA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58A18-18FC-4A38-AE71-A14D7C93758A}" type="parTrans" cxnId="{43277712-9AAD-4ED6-A1A2-D63022704798}">
      <dgm:prSet/>
      <dgm:spPr/>
      <dgm:t>
        <a:bodyPr/>
        <a:lstStyle/>
        <a:p>
          <a:endParaRPr lang="ru-RU"/>
        </a:p>
      </dgm:t>
    </dgm:pt>
    <dgm:pt modelId="{27367C35-8014-460D-B6CB-0F47BA1F7F10}" type="sibTrans" cxnId="{43277712-9AAD-4ED6-A1A2-D63022704798}">
      <dgm:prSet/>
      <dgm:spPr/>
      <dgm:t>
        <a:bodyPr/>
        <a:lstStyle/>
        <a:p>
          <a:endParaRPr lang="ru-RU"/>
        </a:p>
      </dgm:t>
    </dgm:pt>
    <dgm:pt modelId="{D32A4901-E046-4166-A841-20D994E3582B}" type="pres">
      <dgm:prSet presAssocID="{99318F66-F1A5-4D70-81B4-CE2ED105A4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D5CF5F4-64FD-478F-97AE-F346997C2A53}" type="pres">
      <dgm:prSet presAssocID="{99318F66-F1A5-4D70-81B4-CE2ED105A4BE}" presName="Name1" presStyleCnt="0"/>
      <dgm:spPr/>
    </dgm:pt>
    <dgm:pt modelId="{C6A2C91D-BF6F-4B35-BA80-1B4B86DD2AC7}" type="pres">
      <dgm:prSet presAssocID="{99318F66-F1A5-4D70-81B4-CE2ED105A4BE}" presName="cycle" presStyleCnt="0"/>
      <dgm:spPr/>
    </dgm:pt>
    <dgm:pt modelId="{1CEC6165-28A9-4CDC-A2CD-AE122DCA39DE}" type="pres">
      <dgm:prSet presAssocID="{99318F66-F1A5-4D70-81B4-CE2ED105A4BE}" presName="srcNode" presStyleLbl="node1" presStyleIdx="0" presStyleCnt="2"/>
      <dgm:spPr/>
    </dgm:pt>
    <dgm:pt modelId="{639F1AE5-BFB6-4C56-8717-9013B9E238C7}" type="pres">
      <dgm:prSet presAssocID="{99318F66-F1A5-4D70-81B4-CE2ED105A4BE}" presName="conn" presStyleLbl="parChTrans1D2" presStyleIdx="0" presStyleCnt="1"/>
      <dgm:spPr/>
      <dgm:t>
        <a:bodyPr/>
        <a:lstStyle/>
        <a:p>
          <a:endParaRPr lang="ru-RU"/>
        </a:p>
      </dgm:t>
    </dgm:pt>
    <dgm:pt modelId="{54B64587-E5DC-4B60-8124-01D70A39AFFF}" type="pres">
      <dgm:prSet presAssocID="{99318F66-F1A5-4D70-81B4-CE2ED105A4BE}" presName="extraNode" presStyleLbl="node1" presStyleIdx="0" presStyleCnt="2"/>
      <dgm:spPr/>
    </dgm:pt>
    <dgm:pt modelId="{C6AD6410-29D7-487E-82BE-D640EBF13CB0}" type="pres">
      <dgm:prSet presAssocID="{99318F66-F1A5-4D70-81B4-CE2ED105A4BE}" presName="dstNode" presStyleLbl="node1" presStyleIdx="0" presStyleCnt="2"/>
      <dgm:spPr/>
    </dgm:pt>
    <dgm:pt modelId="{E9CDD98A-F484-4CA9-92A0-2FFC1F6831FD}" type="pres">
      <dgm:prSet presAssocID="{0D5F12AC-F3CC-44ED-9CEC-769AD28C4634}" presName="text_1" presStyleLbl="node1" presStyleIdx="0" presStyleCnt="2" custScaleX="9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8D5D0-5BEC-4434-A28F-8DB1B6A8E7CD}" type="pres">
      <dgm:prSet presAssocID="{0D5F12AC-F3CC-44ED-9CEC-769AD28C4634}" presName="accent_1" presStyleCnt="0"/>
      <dgm:spPr/>
    </dgm:pt>
    <dgm:pt modelId="{921E0CBC-FEC6-414C-A8EF-8C8F6833ECB9}" type="pres">
      <dgm:prSet presAssocID="{0D5F12AC-F3CC-44ED-9CEC-769AD28C4634}" presName="accentRepeatNode" presStyleLbl="solidFgAcc1" presStyleIdx="0" presStyleCnt="2"/>
      <dgm:spPr/>
    </dgm:pt>
    <dgm:pt modelId="{73FA4496-DFA8-4D69-93E6-C571C370A8E2}" type="pres">
      <dgm:prSet presAssocID="{208E4C44-75B5-499A-B3F1-F4A40B0E2D4F}" presName="text_2" presStyleLbl="node1" presStyleIdx="1" presStyleCnt="2" custScaleX="9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46D54-CE39-40B4-9D36-E66AB9BAB606}" type="pres">
      <dgm:prSet presAssocID="{208E4C44-75B5-499A-B3F1-F4A40B0E2D4F}" presName="accent_2" presStyleCnt="0"/>
      <dgm:spPr/>
    </dgm:pt>
    <dgm:pt modelId="{05CA96D3-2968-4ED9-A9E4-BDB3FA030902}" type="pres">
      <dgm:prSet presAssocID="{208E4C44-75B5-499A-B3F1-F4A40B0E2D4F}" presName="accentRepeatNode" presStyleLbl="solidFgAcc1" presStyleIdx="1" presStyleCnt="2"/>
      <dgm:spPr/>
    </dgm:pt>
  </dgm:ptLst>
  <dgm:cxnLst>
    <dgm:cxn modelId="{43277712-9AAD-4ED6-A1A2-D63022704798}" srcId="{99318F66-F1A5-4D70-81B4-CE2ED105A4BE}" destId="{0D5F12AC-F3CC-44ED-9CEC-769AD28C4634}" srcOrd="0" destOrd="0" parTransId="{C6058A18-18FC-4A38-AE71-A14D7C93758A}" sibTransId="{27367C35-8014-460D-B6CB-0F47BA1F7F10}"/>
    <dgm:cxn modelId="{2B8E8895-CF39-44EB-9D6F-D8972182ADAA}" type="presOf" srcId="{208E4C44-75B5-499A-B3F1-F4A40B0E2D4F}" destId="{73FA4496-DFA8-4D69-93E6-C571C370A8E2}" srcOrd="0" destOrd="0" presId="urn:microsoft.com/office/officeart/2008/layout/VerticalCurvedList"/>
    <dgm:cxn modelId="{BF4A39D8-D02F-4E86-A8C7-E614D1265642}" srcId="{99318F66-F1A5-4D70-81B4-CE2ED105A4BE}" destId="{208E4C44-75B5-499A-B3F1-F4A40B0E2D4F}" srcOrd="1" destOrd="0" parTransId="{2313562C-8127-4EAF-A8EA-586D3DF2781C}" sibTransId="{B4DEB39F-65DD-4B78-B738-9BFDE3DAF16E}"/>
    <dgm:cxn modelId="{5A71DD39-07F1-48BD-A21B-B9B895BDB416}" type="presOf" srcId="{0D5F12AC-F3CC-44ED-9CEC-769AD28C4634}" destId="{E9CDD98A-F484-4CA9-92A0-2FFC1F6831FD}" srcOrd="0" destOrd="0" presId="urn:microsoft.com/office/officeart/2008/layout/VerticalCurvedList"/>
    <dgm:cxn modelId="{88633B9D-ACAB-4AFC-A812-A517BA0351DD}" type="presOf" srcId="{99318F66-F1A5-4D70-81B4-CE2ED105A4BE}" destId="{D32A4901-E046-4166-A841-20D994E3582B}" srcOrd="0" destOrd="0" presId="urn:microsoft.com/office/officeart/2008/layout/VerticalCurvedList"/>
    <dgm:cxn modelId="{0C4A5735-84B8-4844-97A9-D2209ED552D5}" type="presOf" srcId="{27367C35-8014-460D-B6CB-0F47BA1F7F10}" destId="{639F1AE5-BFB6-4C56-8717-9013B9E238C7}" srcOrd="0" destOrd="0" presId="urn:microsoft.com/office/officeart/2008/layout/VerticalCurvedList"/>
    <dgm:cxn modelId="{4D3196E6-283C-4CC9-886D-5737787C67C4}" type="presParOf" srcId="{D32A4901-E046-4166-A841-20D994E3582B}" destId="{1D5CF5F4-64FD-478F-97AE-F346997C2A53}" srcOrd="0" destOrd="0" presId="urn:microsoft.com/office/officeart/2008/layout/VerticalCurvedList"/>
    <dgm:cxn modelId="{4674CE7E-2918-4CC3-87CE-BCC00517029D}" type="presParOf" srcId="{1D5CF5F4-64FD-478F-97AE-F346997C2A53}" destId="{C6A2C91D-BF6F-4B35-BA80-1B4B86DD2AC7}" srcOrd="0" destOrd="0" presId="urn:microsoft.com/office/officeart/2008/layout/VerticalCurvedList"/>
    <dgm:cxn modelId="{BE870A90-989B-4150-B9CE-9C29FBEE01AC}" type="presParOf" srcId="{C6A2C91D-BF6F-4B35-BA80-1B4B86DD2AC7}" destId="{1CEC6165-28A9-4CDC-A2CD-AE122DCA39DE}" srcOrd="0" destOrd="0" presId="urn:microsoft.com/office/officeart/2008/layout/VerticalCurvedList"/>
    <dgm:cxn modelId="{C9525447-BDE8-443F-B740-813AA102A8F5}" type="presParOf" srcId="{C6A2C91D-BF6F-4B35-BA80-1B4B86DD2AC7}" destId="{639F1AE5-BFB6-4C56-8717-9013B9E238C7}" srcOrd="1" destOrd="0" presId="urn:microsoft.com/office/officeart/2008/layout/VerticalCurvedList"/>
    <dgm:cxn modelId="{DD397BA8-035E-4F22-A533-E9AE0C84EBDE}" type="presParOf" srcId="{C6A2C91D-BF6F-4B35-BA80-1B4B86DD2AC7}" destId="{54B64587-E5DC-4B60-8124-01D70A39AFFF}" srcOrd="2" destOrd="0" presId="urn:microsoft.com/office/officeart/2008/layout/VerticalCurvedList"/>
    <dgm:cxn modelId="{E3E4799D-0375-4D6B-A820-6D9BD04E8B08}" type="presParOf" srcId="{C6A2C91D-BF6F-4B35-BA80-1B4B86DD2AC7}" destId="{C6AD6410-29D7-487E-82BE-D640EBF13CB0}" srcOrd="3" destOrd="0" presId="urn:microsoft.com/office/officeart/2008/layout/VerticalCurvedList"/>
    <dgm:cxn modelId="{F7EA78C7-20F0-4647-8A63-7512314ACA6E}" type="presParOf" srcId="{1D5CF5F4-64FD-478F-97AE-F346997C2A53}" destId="{E9CDD98A-F484-4CA9-92A0-2FFC1F6831FD}" srcOrd="1" destOrd="0" presId="urn:microsoft.com/office/officeart/2008/layout/VerticalCurvedList"/>
    <dgm:cxn modelId="{6DE638EF-A842-4EDB-A5D8-5FF2834B4616}" type="presParOf" srcId="{1D5CF5F4-64FD-478F-97AE-F346997C2A53}" destId="{3BF8D5D0-5BEC-4434-A28F-8DB1B6A8E7CD}" srcOrd="2" destOrd="0" presId="urn:microsoft.com/office/officeart/2008/layout/VerticalCurvedList"/>
    <dgm:cxn modelId="{3B62DC27-D59F-4F85-B61F-2F312591B76A}" type="presParOf" srcId="{3BF8D5D0-5BEC-4434-A28F-8DB1B6A8E7CD}" destId="{921E0CBC-FEC6-414C-A8EF-8C8F6833ECB9}" srcOrd="0" destOrd="0" presId="urn:microsoft.com/office/officeart/2008/layout/VerticalCurvedList"/>
    <dgm:cxn modelId="{02A9E038-5C9B-4CA9-BACD-0DE13CC40AD5}" type="presParOf" srcId="{1D5CF5F4-64FD-478F-97AE-F346997C2A53}" destId="{73FA4496-DFA8-4D69-93E6-C571C370A8E2}" srcOrd="3" destOrd="0" presId="urn:microsoft.com/office/officeart/2008/layout/VerticalCurvedList"/>
    <dgm:cxn modelId="{87C518CE-7562-4F44-82E2-0402EAE96B11}" type="presParOf" srcId="{1D5CF5F4-64FD-478F-97AE-F346997C2A53}" destId="{D3346D54-CE39-40B4-9D36-E66AB9BAB606}" srcOrd="4" destOrd="0" presId="urn:microsoft.com/office/officeart/2008/layout/VerticalCurvedList"/>
    <dgm:cxn modelId="{238D1C69-0C44-4DBF-A9CD-1B007FB713D9}" type="presParOf" srcId="{D3346D54-CE39-40B4-9D36-E66AB9BAB606}" destId="{05CA96D3-2968-4ED9-A9E4-BDB3FA0309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E7CFC-22B9-4BD6-B675-8A68540A6D15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FD41F-3692-4C01-92C9-418E4EA9792E}">
      <dgm:prSet phldrT="[Текст]" custT="1"/>
      <dgm:spPr/>
      <dgm:t>
        <a:bodyPr/>
        <a:lstStyle/>
        <a:p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Ворожбянська</a:t>
          </a:r>
          <a:r>
            <a:rPr lang="uk-UA" sz="18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  <a:t> загальноосвітня школа І-ІІІ ступенів </a:t>
          </a:r>
          <a:br>
            <a:rPr lang="uk-UA" sz="18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8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  <a:t>№ 3 Білопільської районної ради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3CE6F-F8BD-4253-B537-265BCDC2C682}" type="parTrans" cxnId="{10CB97B2-0060-4666-A0C8-238410706F15}">
      <dgm:prSet/>
      <dgm:spPr/>
      <dgm:t>
        <a:bodyPr/>
        <a:lstStyle/>
        <a:p>
          <a:endParaRPr lang="ru-RU"/>
        </a:p>
      </dgm:t>
    </dgm:pt>
    <dgm:pt modelId="{09F1559B-BB07-4B0C-85BB-FA535B6F616A}" type="sibTrans" cxnId="{10CB97B2-0060-4666-A0C8-238410706F15}">
      <dgm:prSet/>
      <dgm:spPr/>
      <dgm:t>
        <a:bodyPr/>
        <a:lstStyle/>
        <a:p>
          <a:endParaRPr lang="ru-RU"/>
        </a:p>
      </dgm:t>
    </dgm:pt>
    <dgm:pt modelId="{67CFF179-5946-41FF-AB37-EBBFE9AFA563}">
      <dgm:prSet phldrT="[Текст]" custT="1"/>
      <dgm:spPr/>
      <dgm:t>
        <a:bodyPr/>
        <a:lstStyle/>
        <a:p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Павленківський навчально-виховний комплекс загальноосвітня школа І-ІІІ ступенів – дошкільний навчальний заклад Лебединської районної ради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EC8D6-F3FE-4B99-B85C-2FB1A67441CA}" type="parTrans" cxnId="{BC0E9124-500E-4CC2-AC96-B53995F06535}">
      <dgm:prSet/>
      <dgm:spPr/>
      <dgm:t>
        <a:bodyPr/>
        <a:lstStyle/>
        <a:p>
          <a:endParaRPr lang="ru-RU"/>
        </a:p>
      </dgm:t>
    </dgm:pt>
    <dgm:pt modelId="{9D812A8F-B352-42EC-96D8-2B1941947838}" type="sibTrans" cxnId="{BC0E9124-500E-4CC2-AC96-B53995F06535}">
      <dgm:prSet/>
      <dgm:spPr/>
      <dgm:t>
        <a:bodyPr/>
        <a:lstStyle/>
        <a:p>
          <a:endParaRPr lang="ru-RU"/>
        </a:p>
      </dgm:t>
    </dgm:pt>
    <dgm:pt modelId="{EADB0B84-223C-42F3-A51C-52F3C30218B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Комунальна установа Сумська спеціалізована школа І-ІІІ ступенів № 9 Сумської міської ради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BDF05-1B15-4EF7-9D5C-E4FBBE5B4960}" type="parTrans" cxnId="{456EF014-5624-4111-A12F-CF957445B157}">
      <dgm:prSet/>
      <dgm:spPr/>
      <dgm:t>
        <a:bodyPr/>
        <a:lstStyle/>
        <a:p>
          <a:endParaRPr lang="ru-RU"/>
        </a:p>
      </dgm:t>
    </dgm:pt>
    <dgm:pt modelId="{D645625E-58EC-4E67-AABE-2F534A428408}" type="sibTrans" cxnId="{456EF014-5624-4111-A12F-CF957445B157}">
      <dgm:prSet/>
      <dgm:spPr/>
      <dgm:t>
        <a:bodyPr/>
        <a:lstStyle/>
        <a:p>
          <a:endParaRPr lang="ru-RU"/>
        </a:p>
      </dgm:t>
    </dgm:pt>
    <dgm:pt modelId="{DD40F94C-FC0E-48B5-BE4B-6A8D96280947}">
      <dgm:prSet custT="1"/>
      <dgm:spPr/>
      <dgm:t>
        <a:bodyPr/>
        <a:lstStyle/>
        <a:p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Тернівська загальноосвітня школа І-ІІІ ступенів Недригайлівської районної ради 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125781-C567-4650-9E3C-FA3297ED7442}" type="parTrans" cxnId="{C32CE868-0E69-4CDF-8047-38028DEBBF69}">
      <dgm:prSet/>
      <dgm:spPr/>
      <dgm:t>
        <a:bodyPr/>
        <a:lstStyle/>
        <a:p>
          <a:endParaRPr lang="ru-RU"/>
        </a:p>
      </dgm:t>
    </dgm:pt>
    <dgm:pt modelId="{AF99D170-7833-4754-B092-C1E94418F690}" type="sibTrans" cxnId="{C32CE868-0E69-4CDF-8047-38028DEBBF69}">
      <dgm:prSet/>
      <dgm:spPr/>
      <dgm:t>
        <a:bodyPr/>
        <a:lstStyle/>
        <a:p>
          <a:endParaRPr lang="ru-RU"/>
        </a:p>
      </dgm:t>
    </dgm:pt>
    <dgm:pt modelId="{7F610165-2DEF-4944-8AF3-6AFE7D369954}">
      <dgm:prSet custT="1"/>
      <dgm:spPr/>
      <dgm:t>
        <a:bodyPr/>
        <a:lstStyle/>
        <a:p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Опорний заклад Верхньосироватська спеціалізована школа І-ІІІ ступенів Верхньосироватської сільської ради Сумського району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8508F-2999-481F-826C-083A36FA7DA2}" type="parTrans" cxnId="{3A69E510-6F02-4FE1-AB0D-443FE7DA1172}">
      <dgm:prSet/>
      <dgm:spPr/>
      <dgm:t>
        <a:bodyPr/>
        <a:lstStyle/>
        <a:p>
          <a:endParaRPr lang="ru-RU"/>
        </a:p>
      </dgm:t>
    </dgm:pt>
    <dgm:pt modelId="{AD501568-0201-4F3B-AC4F-E5D1F975F611}" type="sibTrans" cxnId="{3A69E510-6F02-4FE1-AB0D-443FE7DA1172}">
      <dgm:prSet/>
      <dgm:spPr/>
      <dgm:t>
        <a:bodyPr/>
        <a:lstStyle/>
        <a:p>
          <a:endParaRPr lang="ru-RU"/>
        </a:p>
      </dgm:t>
    </dgm:pt>
    <dgm:pt modelId="{5F61825E-A885-4562-A570-8054C8154EB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Комунальна установа Сумська спеціалізована школа І-ІІІ ступенів № 7 імені Максима Савченка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noProof="0" dirty="0" smtClean="0">
              <a:latin typeface="Arial" panose="020B0604020202020204" pitchFamily="34" charset="0"/>
              <a:cs typeface="Arial" panose="020B0604020202020204" pitchFamily="34" charset="0"/>
            </a:rPr>
            <a:t>Сумської міської ради</a:t>
          </a:r>
          <a:endParaRPr lang="uk-UA" sz="1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B3871-F641-4553-A9AF-31EB6F747559}" type="parTrans" cxnId="{A5E00D82-F331-4C2F-9C9E-2E3B5C9BBBC8}">
      <dgm:prSet/>
      <dgm:spPr/>
      <dgm:t>
        <a:bodyPr/>
        <a:lstStyle/>
        <a:p>
          <a:endParaRPr lang="ru-RU"/>
        </a:p>
      </dgm:t>
    </dgm:pt>
    <dgm:pt modelId="{D8AE8CA5-877B-43A7-A93B-9E46ABF5F3BD}" type="sibTrans" cxnId="{A5E00D82-F331-4C2F-9C9E-2E3B5C9BBBC8}">
      <dgm:prSet/>
      <dgm:spPr/>
      <dgm:t>
        <a:bodyPr/>
        <a:lstStyle/>
        <a:p>
          <a:endParaRPr lang="ru-RU"/>
        </a:p>
      </dgm:t>
    </dgm:pt>
    <dgm:pt modelId="{075BDE9C-05C3-4529-8C20-6FBF3875845A}" type="pres">
      <dgm:prSet presAssocID="{42CE7CFC-22B9-4BD6-B675-8A68540A6D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C2A7D24-CD8F-44AD-8B49-E11BA3692C1A}" type="pres">
      <dgm:prSet presAssocID="{42CE7CFC-22B9-4BD6-B675-8A68540A6D15}" presName="pyramid" presStyleLbl="node1" presStyleIdx="0" presStyleCnt="1" custLinFactNeighborX="-28402" custLinFactNeighborY="-1329"/>
      <dgm:spPr/>
    </dgm:pt>
    <dgm:pt modelId="{F9A22CE3-532D-43CC-9F60-EC3A0F25B956}" type="pres">
      <dgm:prSet presAssocID="{42CE7CFC-22B9-4BD6-B675-8A68540A6D15}" presName="theList" presStyleCnt="0"/>
      <dgm:spPr/>
    </dgm:pt>
    <dgm:pt modelId="{AB720DD7-3B30-4EF6-9CA9-423CD37C28A8}" type="pres">
      <dgm:prSet presAssocID="{B0FFD41F-3692-4C01-92C9-418E4EA9792E}" presName="aNode" presStyleLbl="fgAcc1" presStyleIdx="0" presStyleCnt="6" custScaleX="167285" custScaleY="237928" custLinFactY="1442817" custLinFactNeighborX="10376" custLinFactNeighborY="1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F7623-3F37-4742-827F-EA0210715845}" type="pres">
      <dgm:prSet presAssocID="{B0FFD41F-3692-4C01-92C9-418E4EA9792E}" presName="aSpace" presStyleCnt="0"/>
      <dgm:spPr/>
    </dgm:pt>
    <dgm:pt modelId="{2EFBA4EF-95B1-4E82-BC56-74EF58168725}" type="pres">
      <dgm:prSet presAssocID="{67CFF179-5946-41FF-AB37-EBBFE9AFA563}" presName="aNode" presStyleLbl="fgAcc1" presStyleIdx="1" presStyleCnt="6" custScaleX="168742" custScaleY="336015" custLinFactY="863398" custLinFactNeighborX="10506" custLinFactNeighborY="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7730A-DBC7-437F-BE2B-A8885E73AB4D}" type="pres">
      <dgm:prSet presAssocID="{67CFF179-5946-41FF-AB37-EBBFE9AFA563}" presName="aSpace" presStyleCnt="0"/>
      <dgm:spPr/>
    </dgm:pt>
    <dgm:pt modelId="{F47CB342-5AE4-4D87-BE1F-595D5B408215}" type="pres">
      <dgm:prSet presAssocID="{7F610165-2DEF-4944-8AF3-6AFE7D369954}" presName="aNode" presStyleLbl="fgAcc1" presStyleIdx="2" presStyleCnt="6" custScaleX="166348" custScaleY="352414" custLinFactY="-74868" custLinFactNeighborX="93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0EFE0-AA51-4326-A5BC-6E1ECC9A1C33}" type="pres">
      <dgm:prSet presAssocID="{7F610165-2DEF-4944-8AF3-6AFE7D369954}" presName="aSpace" presStyleCnt="0"/>
      <dgm:spPr/>
    </dgm:pt>
    <dgm:pt modelId="{F3AE3CD3-A983-41AE-87E5-552AA6BF9E0C}" type="pres">
      <dgm:prSet presAssocID="{DD40F94C-FC0E-48B5-BE4B-6A8D96280947}" presName="aNode" presStyleLbl="fgAcc1" presStyleIdx="3" presStyleCnt="6" custScaleX="165936" custScaleY="231662" custLinFactY="-35792" custLinFactNeighborX="91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1441B-626D-4B1B-BED2-E5027FDD586B}" type="pres">
      <dgm:prSet presAssocID="{DD40F94C-FC0E-48B5-BE4B-6A8D96280947}" presName="aSpace" presStyleCnt="0"/>
      <dgm:spPr/>
    </dgm:pt>
    <dgm:pt modelId="{3CD16AA6-9D7C-48E8-984F-978EEE78DC2C}" type="pres">
      <dgm:prSet presAssocID="{5F61825E-A885-4562-A570-8054C8154EBB}" presName="aNode" presStyleLbl="fgAcc1" presStyleIdx="4" presStyleCnt="6" custScaleX="164596" custScaleY="372462" custLinFactY="-1279772" custLinFactNeighborX="10478" custLinFactNeighborY="-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D0D7-EFBC-4890-96C5-2A52CFEC4C51}" type="pres">
      <dgm:prSet presAssocID="{5F61825E-A885-4562-A570-8054C8154EBB}" presName="aSpace" presStyleCnt="0"/>
      <dgm:spPr/>
    </dgm:pt>
    <dgm:pt modelId="{27E53099-63B2-41EF-93D8-95CC3FC31A7E}" type="pres">
      <dgm:prSet presAssocID="{EADB0B84-223C-42F3-A51C-52F3C30218B5}" presName="aNode" presStyleLbl="fgAcc1" presStyleIdx="5" presStyleCnt="6" custScaleX="165350" custScaleY="263913" custLinFactY="-1229667" custLinFactNeighborX="9103" custLinFactNeighborY="-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BB990-790A-48A6-87FC-D98E3170115B}" type="pres">
      <dgm:prSet presAssocID="{EADB0B84-223C-42F3-A51C-52F3C30218B5}" presName="aSpace" presStyleCnt="0"/>
      <dgm:spPr/>
    </dgm:pt>
  </dgm:ptLst>
  <dgm:cxnLst>
    <dgm:cxn modelId="{10CB97B2-0060-4666-A0C8-238410706F15}" srcId="{42CE7CFC-22B9-4BD6-B675-8A68540A6D15}" destId="{B0FFD41F-3692-4C01-92C9-418E4EA9792E}" srcOrd="0" destOrd="0" parTransId="{3033CE6F-F8BD-4253-B537-265BCDC2C682}" sibTransId="{09F1559B-BB07-4B0C-85BB-FA535B6F616A}"/>
    <dgm:cxn modelId="{70ADADD0-0085-43AE-91B3-C5C512F4A048}" type="presOf" srcId="{42CE7CFC-22B9-4BD6-B675-8A68540A6D15}" destId="{075BDE9C-05C3-4529-8C20-6FBF3875845A}" srcOrd="0" destOrd="0" presId="urn:microsoft.com/office/officeart/2005/8/layout/pyramid2"/>
    <dgm:cxn modelId="{680C1DA0-4D9A-4ABE-93FE-1749F1E6AE60}" type="presOf" srcId="{B0FFD41F-3692-4C01-92C9-418E4EA9792E}" destId="{AB720DD7-3B30-4EF6-9CA9-423CD37C28A8}" srcOrd="0" destOrd="0" presId="urn:microsoft.com/office/officeart/2005/8/layout/pyramid2"/>
    <dgm:cxn modelId="{BC0E9124-500E-4CC2-AC96-B53995F06535}" srcId="{42CE7CFC-22B9-4BD6-B675-8A68540A6D15}" destId="{67CFF179-5946-41FF-AB37-EBBFE9AFA563}" srcOrd="1" destOrd="0" parTransId="{485EC8D6-F3FE-4B99-B85C-2FB1A67441CA}" sibTransId="{9D812A8F-B352-42EC-96D8-2B1941947838}"/>
    <dgm:cxn modelId="{C32CE868-0E69-4CDF-8047-38028DEBBF69}" srcId="{42CE7CFC-22B9-4BD6-B675-8A68540A6D15}" destId="{DD40F94C-FC0E-48B5-BE4B-6A8D96280947}" srcOrd="3" destOrd="0" parTransId="{F4125781-C567-4650-9E3C-FA3297ED7442}" sibTransId="{AF99D170-7833-4754-B092-C1E94418F690}"/>
    <dgm:cxn modelId="{2D50DEA2-2C19-4A24-842E-9EAFCD457576}" type="presOf" srcId="{5F61825E-A885-4562-A570-8054C8154EBB}" destId="{3CD16AA6-9D7C-48E8-984F-978EEE78DC2C}" srcOrd="0" destOrd="0" presId="urn:microsoft.com/office/officeart/2005/8/layout/pyramid2"/>
    <dgm:cxn modelId="{A5E00D82-F331-4C2F-9C9E-2E3B5C9BBBC8}" srcId="{42CE7CFC-22B9-4BD6-B675-8A68540A6D15}" destId="{5F61825E-A885-4562-A570-8054C8154EBB}" srcOrd="4" destOrd="0" parTransId="{A02B3871-F641-4553-A9AF-31EB6F747559}" sibTransId="{D8AE8CA5-877B-43A7-A93B-9E46ABF5F3BD}"/>
    <dgm:cxn modelId="{8078774F-3706-4BEB-990F-CFCD74B755F9}" type="presOf" srcId="{7F610165-2DEF-4944-8AF3-6AFE7D369954}" destId="{F47CB342-5AE4-4D87-BE1F-595D5B408215}" srcOrd="0" destOrd="0" presId="urn:microsoft.com/office/officeart/2005/8/layout/pyramid2"/>
    <dgm:cxn modelId="{3A69E510-6F02-4FE1-AB0D-443FE7DA1172}" srcId="{42CE7CFC-22B9-4BD6-B675-8A68540A6D15}" destId="{7F610165-2DEF-4944-8AF3-6AFE7D369954}" srcOrd="2" destOrd="0" parTransId="{E708508F-2999-481F-826C-083A36FA7DA2}" sibTransId="{AD501568-0201-4F3B-AC4F-E5D1F975F611}"/>
    <dgm:cxn modelId="{456EF014-5624-4111-A12F-CF957445B157}" srcId="{42CE7CFC-22B9-4BD6-B675-8A68540A6D15}" destId="{EADB0B84-223C-42F3-A51C-52F3C30218B5}" srcOrd="5" destOrd="0" parTransId="{9ACBDF05-1B15-4EF7-9D5C-E4FBBE5B4960}" sibTransId="{D645625E-58EC-4E67-AABE-2F534A428408}"/>
    <dgm:cxn modelId="{2B720AF5-5BA4-415B-8D21-BFED499D9B25}" type="presOf" srcId="{DD40F94C-FC0E-48B5-BE4B-6A8D96280947}" destId="{F3AE3CD3-A983-41AE-87E5-552AA6BF9E0C}" srcOrd="0" destOrd="0" presId="urn:microsoft.com/office/officeart/2005/8/layout/pyramid2"/>
    <dgm:cxn modelId="{C19F468D-204A-44AF-9FB9-6C7C9CDC7277}" type="presOf" srcId="{EADB0B84-223C-42F3-A51C-52F3C30218B5}" destId="{27E53099-63B2-41EF-93D8-95CC3FC31A7E}" srcOrd="0" destOrd="0" presId="urn:microsoft.com/office/officeart/2005/8/layout/pyramid2"/>
    <dgm:cxn modelId="{2ACCD97C-D262-4FA7-B567-34CAC0E4C628}" type="presOf" srcId="{67CFF179-5946-41FF-AB37-EBBFE9AFA563}" destId="{2EFBA4EF-95B1-4E82-BC56-74EF58168725}" srcOrd="0" destOrd="0" presId="urn:microsoft.com/office/officeart/2005/8/layout/pyramid2"/>
    <dgm:cxn modelId="{05CC0F18-DBBC-483F-BEB6-E3EB19B3FC4E}" type="presParOf" srcId="{075BDE9C-05C3-4529-8C20-6FBF3875845A}" destId="{8C2A7D24-CD8F-44AD-8B49-E11BA3692C1A}" srcOrd="0" destOrd="0" presId="urn:microsoft.com/office/officeart/2005/8/layout/pyramid2"/>
    <dgm:cxn modelId="{1FE57E6A-AF63-4396-8B75-523B4316BDF5}" type="presParOf" srcId="{075BDE9C-05C3-4529-8C20-6FBF3875845A}" destId="{F9A22CE3-532D-43CC-9F60-EC3A0F25B956}" srcOrd="1" destOrd="0" presId="urn:microsoft.com/office/officeart/2005/8/layout/pyramid2"/>
    <dgm:cxn modelId="{E977B095-AA36-49F9-B3D5-B62F7B6D5CAA}" type="presParOf" srcId="{F9A22CE3-532D-43CC-9F60-EC3A0F25B956}" destId="{AB720DD7-3B30-4EF6-9CA9-423CD37C28A8}" srcOrd="0" destOrd="0" presId="urn:microsoft.com/office/officeart/2005/8/layout/pyramid2"/>
    <dgm:cxn modelId="{3311ECF3-C7BF-4753-8436-BDF0667546DE}" type="presParOf" srcId="{F9A22CE3-532D-43CC-9F60-EC3A0F25B956}" destId="{492F7623-3F37-4742-827F-EA0210715845}" srcOrd="1" destOrd="0" presId="urn:microsoft.com/office/officeart/2005/8/layout/pyramid2"/>
    <dgm:cxn modelId="{EC2DB018-2A75-4F7C-BA56-BD55EFD83070}" type="presParOf" srcId="{F9A22CE3-532D-43CC-9F60-EC3A0F25B956}" destId="{2EFBA4EF-95B1-4E82-BC56-74EF58168725}" srcOrd="2" destOrd="0" presId="urn:microsoft.com/office/officeart/2005/8/layout/pyramid2"/>
    <dgm:cxn modelId="{70CFC60A-489E-40E6-901A-496B56A39ABD}" type="presParOf" srcId="{F9A22CE3-532D-43CC-9F60-EC3A0F25B956}" destId="{E9B7730A-DBC7-437F-BE2B-A8885E73AB4D}" srcOrd="3" destOrd="0" presId="urn:microsoft.com/office/officeart/2005/8/layout/pyramid2"/>
    <dgm:cxn modelId="{86B10EDB-9A4E-49C0-BE71-C8AAC7CD1FA4}" type="presParOf" srcId="{F9A22CE3-532D-43CC-9F60-EC3A0F25B956}" destId="{F47CB342-5AE4-4D87-BE1F-595D5B408215}" srcOrd="4" destOrd="0" presId="urn:microsoft.com/office/officeart/2005/8/layout/pyramid2"/>
    <dgm:cxn modelId="{A663B622-BAC3-480A-8A59-7DB5E8E51AE4}" type="presParOf" srcId="{F9A22CE3-532D-43CC-9F60-EC3A0F25B956}" destId="{6CB0EFE0-AA51-4326-A5BC-6E1ECC9A1C33}" srcOrd="5" destOrd="0" presId="urn:microsoft.com/office/officeart/2005/8/layout/pyramid2"/>
    <dgm:cxn modelId="{F4BD3776-FA9D-4FD9-BE02-E2D9872844DF}" type="presParOf" srcId="{F9A22CE3-532D-43CC-9F60-EC3A0F25B956}" destId="{F3AE3CD3-A983-41AE-87E5-552AA6BF9E0C}" srcOrd="6" destOrd="0" presId="urn:microsoft.com/office/officeart/2005/8/layout/pyramid2"/>
    <dgm:cxn modelId="{57072C8C-69A9-4902-80D2-900B773C5BBA}" type="presParOf" srcId="{F9A22CE3-532D-43CC-9F60-EC3A0F25B956}" destId="{51D1441B-626D-4B1B-BED2-E5027FDD586B}" srcOrd="7" destOrd="0" presId="urn:microsoft.com/office/officeart/2005/8/layout/pyramid2"/>
    <dgm:cxn modelId="{9977EFA5-34A7-4060-921F-D9F2A0BDA169}" type="presParOf" srcId="{F9A22CE3-532D-43CC-9F60-EC3A0F25B956}" destId="{3CD16AA6-9D7C-48E8-984F-978EEE78DC2C}" srcOrd="8" destOrd="0" presId="urn:microsoft.com/office/officeart/2005/8/layout/pyramid2"/>
    <dgm:cxn modelId="{544715A0-15E1-4752-8C4F-BAAF009F1EDA}" type="presParOf" srcId="{F9A22CE3-532D-43CC-9F60-EC3A0F25B956}" destId="{98B7D0D7-EFBC-4890-96C5-2A52CFEC4C51}" srcOrd="9" destOrd="0" presId="urn:microsoft.com/office/officeart/2005/8/layout/pyramid2"/>
    <dgm:cxn modelId="{F6EB89B4-893D-4055-99C3-A9A9FFF76FF3}" type="presParOf" srcId="{F9A22CE3-532D-43CC-9F60-EC3A0F25B956}" destId="{27E53099-63B2-41EF-93D8-95CC3FC31A7E}" srcOrd="10" destOrd="0" presId="urn:microsoft.com/office/officeart/2005/8/layout/pyramid2"/>
    <dgm:cxn modelId="{37CE77ED-1555-4319-B4A0-BE3372BBD1B5}" type="presParOf" srcId="{F9A22CE3-532D-43CC-9F60-EC3A0F25B956}" destId="{B21BB990-790A-48A6-87FC-D98E3170115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1AE5-BFB6-4C56-8717-9013B9E238C7}">
      <dsp:nvSpPr>
        <dsp:cNvPr id="0" name=""/>
        <dsp:cNvSpPr/>
      </dsp:nvSpPr>
      <dsp:spPr>
        <a:xfrm>
          <a:off x="-6752682" y="-1033386"/>
          <a:ext cx="8043436" cy="8043436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A8ED-58B2-40F6-993F-FD5C202C2CD0}">
      <dsp:nvSpPr>
        <dsp:cNvPr id="0" name=""/>
        <dsp:cNvSpPr/>
      </dsp:nvSpPr>
      <dsp:spPr>
        <a:xfrm>
          <a:off x="419262" y="271699"/>
          <a:ext cx="8892481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заходів на 2017-2024 роки із запровадження Концепції реалізації державної політики у сфері реформування закладів середньої освіти «Нова українська школа»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62" y="271699"/>
        <a:ext cx="8892481" cy="543159"/>
      </dsp:txXfrm>
    </dsp:sp>
    <dsp:sp modelId="{51CE6EEB-D214-4C0A-BD0A-5065E27A193D}">
      <dsp:nvSpPr>
        <dsp:cNvPr id="0" name=""/>
        <dsp:cNvSpPr/>
      </dsp:nvSpPr>
      <dsp:spPr>
        <a:xfrm>
          <a:off x="79788" y="203804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71111-1951-4F17-A70F-0AD2BF2D9C4A}">
      <dsp:nvSpPr>
        <dsp:cNvPr id="0" name=""/>
        <dsp:cNvSpPr/>
      </dsp:nvSpPr>
      <dsp:spPr>
        <a:xfrm>
          <a:off x="911142" y="1086916"/>
          <a:ext cx="8400602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</a:t>
          </a: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21.10.2013 №1456 </a:t>
          </a: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«Про затвердження Концепції профільного навчання у старшій школі»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142" y="1086916"/>
        <a:ext cx="8400602" cy="543159"/>
      </dsp:txXfrm>
    </dsp:sp>
    <dsp:sp modelId="{A96F3A05-680C-4D70-BD2E-E0F68277E004}">
      <dsp:nvSpPr>
        <dsp:cNvPr id="0" name=""/>
        <dsp:cNvSpPr/>
      </dsp:nvSpPr>
      <dsp:spPr>
        <a:xfrm>
          <a:off x="571667" y="1019021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A9ECD-2557-4384-B49B-B8F7AE724720}">
      <dsp:nvSpPr>
        <dsp:cNvPr id="0" name=""/>
        <dsp:cNvSpPr/>
      </dsp:nvSpPr>
      <dsp:spPr>
        <a:xfrm>
          <a:off x="1180689" y="1901535"/>
          <a:ext cx="8131054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23.10.2017 № 1407 «Про надання грифу МОН навчальним програмам для учнів 10-11 класів ЗЗСО»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0689" y="1901535"/>
        <a:ext cx="8131054" cy="543159"/>
      </dsp:txXfrm>
    </dsp:sp>
    <dsp:sp modelId="{C3446817-2380-4419-AFE2-95206CCE144E}">
      <dsp:nvSpPr>
        <dsp:cNvPr id="0" name=""/>
        <dsp:cNvSpPr/>
      </dsp:nvSpPr>
      <dsp:spPr>
        <a:xfrm>
          <a:off x="841215" y="1833640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00E3C-0310-4F14-B10D-3FF28EB3A999}">
      <dsp:nvSpPr>
        <dsp:cNvPr id="0" name=""/>
        <dsp:cNvSpPr/>
      </dsp:nvSpPr>
      <dsp:spPr>
        <a:xfrm>
          <a:off x="1266753" y="2716752"/>
          <a:ext cx="8044990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31.05.18 № 551 «Про надання грифу «Рекомендовано МОНУ» підручникам для 5-10 класів ЗЗСО»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6753" y="2716752"/>
        <a:ext cx="8044990" cy="543159"/>
      </dsp:txXfrm>
    </dsp:sp>
    <dsp:sp modelId="{A04EFC6F-A845-4035-B133-42B21C5E0A42}">
      <dsp:nvSpPr>
        <dsp:cNvPr id="0" name=""/>
        <dsp:cNvSpPr/>
      </dsp:nvSpPr>
      <dsp:spPr>
        <a:xfrm>
          <a:off x="927279" y="2648857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BF92F-F001-4DC8-94C6-06CA437907AB}">
      <dsp:nvSpPr>
        <dsp:cNvPr id="0" name=""/>
        <dsp:cNvSpPr/>
      </dsp:nvSpPr>
      <dsp:spPr>
        <a:xfrm>
          <a:off x="1182641" y="3528389"/>
          <a:ext cx="8131054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20.04.2018 № 405, 406, 408 про типові освітні програми, навчальні плани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2641" y="3528389"/>
        <a:ext cx="8131054" cy="543159"/>
      </dsp:txXfrm>
    </dsp:sp>
    <dsp:sp modelId="{921E0CBC-FEC6-414C-A8EF-8C8F6833ECB9}">
      <dsp:nvSpPr>
        <dsp:cNvPr id="0" name=""/>
        <dsp:cNvSpPr/>
      </dsp:nvSpPr>
      <dsp:spPr>
        <a:xfrm>
          <a:off x="841215" y="3464074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79A6D-28BB-41EC-A4D9-DFB97DC714EB}">
      <dsp:nvSpPr>
        <dsp:cNvPr id="0" name=""/>
        <dsp:cNvSpPr/>
      </dsp:nvSpPr>
      <dsp:spPr>
        <a:xfrm>
          <a:off x="911142" y="4346588"/>
          <a:ext cx="8400602" cy="543159"/>
        </a:xfrm>
        <a:prstGeom prst="rect">
          <a:avLst/>
        </a:prstGeom>
        <a:solidFill>
          <a:srgbClr val="FF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Лист МОНУ від 03.07.2018 № 1/9-415 «Щодо вивчення у закладах загальної середньої освіти навчальних предметів у 2018/2019 навчальному році»</a:t>
          </a:r>
          <a:endParaRPr lang="uk-UA" sz="14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142" y="4346588"/>
        <a:ext cx="8400602" cy="543159"/>
      </dsp:txXfrm>
    </dsp:sp>
    <dsp:sp modelId="{05CA96D3-2968-4ED9-A9E4-BDB3FA030902}">
      <dsp:nvSpPr>
        <dsp:cNvPr id="0" name=""/>
        <dsp:cNvSpPr/>
      </dsp:nvSpPr>
      <dsp:spPr>
        <a:xfrm>
          <a:off x="571667" y="4278693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754E3-1D3F-4056-91B6-448DACCB9EE7}">
      <dsp:nvSpPr>
        <dsp:cNvPr id="0" name=""/>
        <dsp:cNvSpPr/>
      </dsp:nvSpPr>
      <dsp:spPr>
        <a:xfrm>
          <a:off x="419262" y="5112568"/>
          <a:ext cx="8892481" cy="641633"/>
        </a:xfrm>
        <a:prstGeom prst="rect">
          <a:avLst/>
        </a:prstGeom>
        <a:solidFill>
          <a:srgbClr val="FF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22.06.2016 № 704  «Про затвердження Типового переліку засобів навчання та обладнання навчального і загального призначення для кабінетів природничо-математичних предметів ЗНЗ»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62" y="5112568"/>
        <a:ext cx="8892481" cy="641633"/>
      </dsp:txXfrm>
    </dsp:sp>
    <dsp:sp modelId="{40BF53F8-F953-4550-A828-8DEE3AE2F192}">
      <dsp:nvSpPr>
        <dsp:cNvPr id="0" name=""/>
        <dsp:cNvSpPr/>
      </dsp:nvSpPr>
      <dsp:spPr>
        <a:xfrm>
          <a:off x="79788" y="5093910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1AE5-BFB6-4C56-8717-9013B9E238C7}">
      <dsp:nvSpPr>
        <dsp:cNvPr id="0" name=""/>
        <dsp:cNvSpPr/>
      </dsp:nvSpPr>
      <dsp:spPr>
        <a:xfrm>
          <a:off x="-6191917" y="-967459"/>
          <a:ext cx="7528285" cy="7528285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DD98A-F484-4CA9-92A0-2FFC1F6831FD}">
      <dsp:nvSpPr>
        <dsp:cNvPr id="0" name=""/>
        <dsp:cNvSpPr/>
      </dsp:nvSpPr>
      <dsp:spPr>
        <a:xfrm>
          <a:off x="1276840" y="799068"/>
          <a:ext cx="8002307" cy="1597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344" tIns="50800" rIns="50800" bIns="50800" numCol="1" spcCol="1270" anchor="ctr" anchorCtr="0">
          <a:noAutofit/>
        </a:bodyPr>
        <a:lstStyle/>
        <a:p>
          <a:pPr lvl="0" algn="just" defTabSz="909638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Наказ МОНУ від 03.08.2018 № 863 «Про проведення експерименту всеукраїнського рівня «Розроблення і впровадження навчально-методичного забезпечення інтегрованого курсу «Природничі науки» для 10-11 класів ЗЗСО на серпень 2018 – жовтень 2022 роки»</a:t>
          </a:r>
          <a:endParaRPr lang="uk-UA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6840" y="799068"/>
        <a:ext cx="8002307" cy="1597913"/>
      </dsp:txXfrm>
    </dsp:sp>
    <dsp:sp modelId="{921E0CBC-FEC6-414C-A8EF-8C8F6833ECB9}">
      <dsp:nvSpPr>
        <dsp:cNvPr id="0" name=""/>
        <dsp:cNvSpPr/>
      </dsp:nvSpPr>
      <dsp:spPr>
        <a:xfrm>
          <a:off x="112384" y="599329"/>
          <a:ext cx="1997391" cy="19973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4496-DFA8-4D69-93E6-C571C370A8E2}">
      <dsp:nvSpPr>
        <dsp:cNvPr id="0" name=""/>
        <dsp:cNvSpPr/>
      </dsp:nvSpPr>
      <dsp:spPr>
        <a:xfrm>
          <a:off x="1276840" y="3196385"/>
          <a:ext cx="8002307" cy="1597913"/>
        </a:xfrm>
        <a:prstGeom prst="rect">
          <a:avLst/>
        </a:prstGeom>
        <a:solidFill>
          <a:srgbClr val="66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34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Лист МОНУ від 03.07.2018 № 1/9-415 «Щодо вивчення у закладах загальної середньої освіти навчальних предметів у 2018/2019 навчальному році»</a:t>
          </a:r>
          <a:br>
            <a:rPr lang="uk-UA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(Освітня галузь «Природознавство»)</a:t>
          </a:r>
          <a:endParaRPr lang="uk-UA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6840" y="3196385"/>
        <a:ext cx="8002307" cy="1597913"/>
      </dsp:txXfrm>
    </dsp:sp>
    <dsp:sp modelId="{05CA96D3-2968-4ED9-A9E4-BDB3FA030902}">
      <dsp:nvSpPr>
        <dsp:cNvPr id="0" name=""/>
        <dsp:cNvSpPr/>
      </dsp:nvSpPr>
      <dsp:spPr>
        <a:xfrm>
          <a:off x="112384" y="2996646"/>
          <a:ext cx="1997391" cy="19973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A7D24-CD8F-44AD-8B49-E11BA3692C1A}">
      <dsp:nvSpPr>
        <dsp:cNvPr id="0" name=""/>
        <dsp:cNvSpPr/>
      </dsp:nvSpPr>
      <dsp:spPr>
        <a:xfrm>
          <a:off x="0" y="0"/>
          <a:ext cx="5417256" cy="5417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20DD7-3B30-4EF6-9CA9-423CD37C28A8}">
      <dsp:nvSpPr>
        <dsp:cNvPr id="0" name=""/>
        <dsp:cNvSpPr/>
      </dsp:nvSpPr>
      <dsp:spPr>
        <a:xfrm>
          <a:off x="2232244" y="4320481"/>
          <a:ext cx="5890466" cy="551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Ворожбянська</a:t>
          </a:r>
          <a:r>
            <a:rPr lang="uk-UA" sz="1800" kern="12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  <a:t> загальноосвітня школа І-ІІІ ступенів </a:t>
          </a:r>
          <a:br>
            <a:rPr lang="uk-UA" sz="1800" kern="12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1800" kern="1200" baseline="0" noProof="0" dirty="0" smtClean="0">
              <a:latin typeface="Arial" panose="020B0604020202020204" pitchFamily="34" charset="0"/>
              <a:cs typeface="Arial" panose="020B0604020202020204" pitchFamily="34" charset="0"/>
            </a:rPr>
            <a:t>№ 3 Білопільської районної ради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9157" y="4347394"/>
        <a:ext cx="5836640" cy="497488"/>
      </dsp:txXfrm>
    </dsp:sp>
    <dsp:sp modelId="{2EFBA4EF-95B1-4E82-BC56-74EF58168725}">
      <dsp:nvSpPr>
        <dsp:cNvPr id="0" name=""/>
        <dsp:cNvSpPr/>
      </dsp:nvSpPr>
      <dsp:spPr>
        <a:xfrm>
          <a:off x="2184112" y="3384375"/>
          <a:ext cx="5941770" cy="778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Павленківський навчально-виховний комплекс загальноосвітня школа І-ІІІ ступенів – дошкільний навчальний заклад Лебединської районної ради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120" y="3422383"/>
        <a:ext cx="5865754" cy="702580"/>
      </dsp:txXfrm>
    </dsp:sp>
    <dsp:sp modelId="{F47CB342-5AE4-4D87-BE1F-595D5B408215}">
      <dsp:nvSpPr>
        <dsp:cNvPr id="0" name=""/>
        <dsp:cNvSpPr/>
      </dsp:nvSpPr>
      <dsp:spPr>
        <a:xfrm>
          <a:off x="2211170" y="1728192"/>
          <a:ext cx="5857473" cy="816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Опорний заклад Верхньосироватська спеціалізована школа І-ІІІ ступенів Верхньосироватської сільської ради Сумського району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1033" y="1768055"/>
        <a:ext cx="5777747" cy="736868"/>
      </dsp:txXfrm>
    </dsp:sp>
    <dsp:sp modelId="{F3AE3CD3-A983-41AE-87E5-552AA6BF9E0C}">
      <dsp:nvSpPr>
        <dsp:cNvPr id="0" name=""/>
        <dsp:cNvSpPr/>
      </dsp:nvSpPr>
      <dsp:spPr>
        <a:xfrm>
          <a:off x="2211170" y="2664296"/>
          <a:ext cx="5842965" cy="5367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Тернівська загальноосвітня школа І-ІІІ ступенів Недригайлівської районної ради 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7374" y="2690500"/>
        <a:ext cx="5790557" cy="484386"/>
      </dsp:txXfrm>
    </dsp:sp>
    <dsp:sp modelId="{3CD16AA6-9D7C-48E8-984F-978EEE78DC2C}">
      <dsp:nvSpPr>
        <dsp:cNvPr id="0" name=""/>
        <dsp:cNvSpPr/>
      </dsp:nvSpPr>
      <dsp:spPr>
        <a:xfrm>
          <a:off x="2283179" y="0"/>
          <a:ext cx="5795781" cy="863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Комунальна установа Сумська спеціалізована школа І-ІІІ ступенів № 7 імені Максима Савченка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Сумської міської ради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310" y="42131"/>
        <a:ext cx="5711519" cy="778787"/>
      </dsp:txXfrm>
    </dsp:sp>
    <dsp:sp modelId="{27E53099-63B2-41EF-93D8-95CC3FC31A7E}">
      <dsp:nvSpPr>
        <dsp:cNvPr id="0" name=""/>
        <dsp:cNvSpPr/>
      </dsp:nvSpPr>
      <dsp:spPr>
        <a:xfrm>
          <a:off x="2221487" y="1008113"/>
          <a:ext cx="5822331" cy="611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Комунальна установа Сумська спеціалізована школа І-ІІІ ступенів № 9 Сумської міської ради</a:t>
          </a:r>
          <a:endParaRPr lang="uk-UA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1339" y="1037965"/>
        <a:ext cx="5762627" cy="55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7963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2C08E-073B-4E86-8A8C-569E264069F9}" type="datetime1">
              <a:rPr lang="ru-RU" smtClean="0"/>
              <a:pPr rtl="0"/>
              <a:t>14.09.2018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7963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963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9009A61-334A-4E3D-9ED3-665D59CBDD22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39775"/>
            <a:ext cx="6573838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799" y="4686499"/>
            <a:ext cx="540639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963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80180A6-ED09-4FE0-BCA7-F662AEEB3611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pic>
        <p:nvPicPr>
          <p:cNvPr id="55" name="Рисунок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4EB34-E579-42F1-A8FF-3A2B42F4A039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AA70-D255-4723-9D0D-4CC1CD7926BA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EE5775E-EE84-43FA-B658-00C52BC6EE37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92A09E5-547A-4DFE-B57B-900A15B1E024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pic>
        <p:nvPicPr>
          <p:cNvPr id="7" name="Рисунок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F0768E7-63C1-42EC-B817-D816F8D37737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5CFB9F1-ED93-4C56-8A65-76E4C13EA370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312D8107-8C6E-41DD-932B-AF5BF2620177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3203301E-887F-4FB3-AD1C-F7D66B36F947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12A542F-6693-422C-99EE-799B3BC8C665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A3D12-FD16-4D05-9670-0D8A9E46F851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A78DA4FF-DEEE-4C08-8C58-FDB19D2E37F9}" type="datetime1">
              <a:rPr lang="ru-RU" noProof="0" smtClean="0"/>
              <a:pPr rtl="0"/>
              <a:t>14.09.2018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pic>
        <p:nvPicPr>
          <p:cNvPr id="46" name="Рисунок 2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pidruchniki/elektronni-versiyi-pidruchnikiv/" TargetMode="External"/><Relationship Id="rId2" Type="http://schemas.openxmlformats.org/officeDocument/2006/relationships/hyperlink" Target="https://imzo.gov.ua/pidruchniki/perel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hoollife.org.ua/usi-uroky-himiji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aps.gov.ua/" TargetMode="External"/><Relationship Id="rId2" Type="http://schemas.openxmlformats.org/officeDocument/2006/relationships/hyperlink" Target="https://www.youtube.com/watch?v=tT70RQon3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osvita.ua/chemistry/" TargetMode="External"/><Relationship Id="rId2" Type="http://schemas.openxmlformats.org/officeDocument/2006/relationships/hyperlink" Target="http://testportal.gov.ua/proghi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964" y="1628800"/>
            <a:ext cx="9433048" cy="1728191"/>
          </a:xfrm>
        </p:spPr>
        <p:txBody>
          <a:bodyPr rtlCol="0"/>
          <a:lstStyle/>
          <a:p>
            <a:pPr algn="ctr" rtl="0"/>
            <a:r>
              <a:rPr lang="uk-UA" sz="3600" b="1" dirty="0" smtClean="0">
                <a:solidFill>
                  <a:schemeClr val="tx1"/>
                </a:solidFill>
              </a:rPr>
              <a:t>Організований початок нового навчального року: вивчення хімії в контексті Концепції </a:t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«Нова українська школа»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4212" y="4797152"/>
            <a:ext cx="7200800" cy="1008113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2000" i="1" dirty="0" err="1" smtClean="0"/>
              <a:t>Метейко</a:t>
            </a:r>
            <a:r>
              <a:rPr lang="ru-RU" sz="2000" i="1" dirty="0" smtClean="0"/>
              <a:t> Алла </a:t>
            </a:r>
            <a:r>
              <a:rPr lang="ru-RU" sz="2000" i="1" dirty="0" err="1" smtClean="0"/>
              <a:t>Володимирівна</a:t>
            </a:r>
            <a:r>
              <a:rPr lang="ru-RU" sz="2000" i="1" dirty="0" smtClean="0"/>
              <a:t>, методист з </a:t>
            </a:r>
            <a:r>
              <a:rPr lang="ru-RU" sz="2000" i="1" dirty="0" err="1" smtClean="0"/>
              <a:t>хімії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навчально</a:t>
            </a:r>
            <a:r>
              <a:rPr lang="ru-RU" sz="2000" i="1" dirty="0" smtClean="0"/>
              <a:t>-методичного відділу координації </a:t>
            </a:r>
            <a:r>
              <a:rPr lang="ru-RU" sz="2000" i="1" dirty="0" err="1" smtClean="0"/>
              <a:t>освітньої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професійного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Сумського</a:t>
            </a:r>
            <a:r>
              <a:rPr lang="ru-RU" sz="2000" i="1" dirty="0" smtClean="0"/>
              <a:t> ОІППО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2" y="177801"/>
            <a:ext cx="10023647" cy="586904"/>
          </a:xfrm>
        </p:spPr>
        <p:txBody>
          <a:bodyPr>
            <a:normAutofit/>
          </a:bodyPr>
          <a:lstStyle/>
          <a:p>
            <a:r>
              <a:rPr lang="uk-UA" sz="3000" b="1" dirty="0" smtClean="0"/>
              <a:t>Рекомендації до викладання програми з хімії у 10 класі</a:t>
            </a:r>
            <a:endParaRPr lang="uk-UA" sz="3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3651"/>
              </p:ext>
            </p:extLst>
          </p:nvPr>
        </p:nvGraphicFramePr>
        <p:xfrm>
          <a:off x="1903412" y="764705"/>
          <a:ext cx="9735616" cy="5862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67808">
                  <a:extLst>
                    <a:ext uri="{9D8B030D-6E8A-4147-A177-3AD203B41FA5}">
                      <a16:colId xmlns:a16="http://schemas.microsoft.com/office/drawing/2014/main" val="1076193388"/>
                    </a:ext>
                  </a:extLst>
                </a:gridCol>
                <a:gridCol w="4867808">
                  <a:extLst>
                    <a:ext uri="{9D8B030D-6E8A-4147-A177-3AD203B41FA5}">
                      <a16:colId xmlns:a16="http://schemas.microsoft.com/office/drawing/2014/main" val="488678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Відповідно до програми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Рекомендація до викладання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366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b="1" kern="1200" dirty="0" smtClean="0">
                          <a:effectLst/>
                        </a:rPr>
                        <a:t>1. </a:t>
                      </a:r>
                      <a:r>
                        <a:rPr lang="uk-UA" sz="1800" b="1" i="1" kern="1200" dirty="0" smtClean="0">
                          <a:effectLst/>
                        </a:rPr>
                        <a:t>Провести повторення початкових понять про органічні речовини у два уроки, а саме:</a:t>
                      </a:r>
                      <a:endParaRPr lang="uk-UA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4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effectLst/>
                        </a:rPr>
                        <a:t>Склад, властивості, застосування окремих представників вуглеводнів (метан, етан, етен, етин), оксигеновмісних (метанол, етанол, гліцерол, етанова кислота) і нітрогеновмісних (аміноетанова кислота) органічних речовин.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1-й урок.</a:t>
                      </a:r>
                      <a:r>
                        <a:rPr lang="uk-UA" sz="1800" kern="1200" baseline="0" dirty="0" smtClean="0">
                          <a:effectLst/>
                        </a:rPr>
                        <a:t> </a:t>
                      </a:r>
                      <a:r>
                        <a:rPr lang="uk-UA" sz="1800" kern="1200" dirty="0" smtClean="0">
                          <a:effectLst/>
                        </a:rPr>
                        <a:t>Класифікація органічних сполук </a:t>
                      </a:r>
                    </a:p>
                    <a:p>
                      <a:r>
                        <a:rPr lang="uk-UA" sz="1800" kern="1200" dirty="0" smtClean="0">
                          <a:effectLst/>
                        </a:rPr>
                        <a:t>2-й урок. </a:t>
                      </a:r>
                      <a:r>
                        <a:rPr lang="uk-UA" sz="1800" i="1" kern="1200" dirty="0" smtClean="0">
                          <a:effectLst/>
                        </a:rPr>
                        <a:t>Розрахункові задачі.</a:t>
                      </a:r>
                    </a:p>
                    <a:p>
                      <a:r>
                        <a:rPr lang="uk-UA" sz="1800" kern="1200" dirty="0" smtClean="0">
                          <a:effectLst/>
                        </a:rPr>
                        <a:t>Виведення молекулярної формули речовини за масовими частками елементів.</a:t>
                      </a: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2640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2. </a:t>
                      </a:r>
                      <a:r>
                        <a:rPr lang="uk-UA" b="1" i="1" dirty="0" smtClean="0"/>
                        <a:t>П</a:t>
                      </a:r>
                      <a:r>
                        <a:rPr lang="uk-UA" b="1" i="1" baseline="0" dirty="0" smtClean="0"/>
                        <a:t>роводити у</a:t>
                      </a:r>
                      <a:r>
                        <a:rPr lang="uk-UA" b="1" i="1" dirty="0" smtClean="0"/>
                        <a:t>роки з роз</a:t>
                      </a:r>
                      <a:r>
                        <a:rPr lang="en-US" b="1" i="1" dirty="0" smtClean="0"/>
                        <a:t>’</a:t>
                      </a:r>
                      <a:r>
                        <a:rPr lang="uk-UA" b="1" i="1" dirty="0" smtClean="0"/>
                        <a:t>язку розрахункових задач різних типів</a:t>
                      </a:r>
                      <a:r>
                        <a:rPr lang="uk-UA" dirty="0" smtClean="0"/>
                        <a:t> бажано </a:t>
                      </a:r>
                      <a:r>
                        <a:rPr lang="uk-UA" baseline="0" dirty="0" smtClean="0"/>
                        <a:t>на початку вивчення теми, щоб протягом наступних уроків відпрацьовувати їх.</a:t>
                      </a:r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0697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3. </a:t>
                      </a:r>
                      <a:r>
                        <a:rPr lang="uk-UA" b="1" i="1" dirty="0" smtClean="0"/>
                        <a:t>Звернути увагу на </a:t>
                      </a:r>
                      <a:r>
                        <a:rPr lang="uk-UA" b="1" i="1" baseline="0" dirty="0" smtClean="0">
                          <a:solidFill>
                            <a:schemeClr val="tx1"/>
                          </a:solidFill>
                        </a:rPr>
                        <a:t>реалізацію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="1" i="1" dirty="0" smtClean="0"/>
                        <a:t>наскрізних</a:t>
                      </a:r>
                      <a:r>
                        <a:rPr lang="uk-UA" b="1" i="1" baseline="0" dirty="0" smtClean="0"/>
                        <a:t> змістових ліній</a:t>
                      </a:r>
                      <a:r>
                        <a:rPr lang="uk-UA" baseline="0" dirty="0" smtClean="0"/>
                        <a:t> через виконання компетентнісно зорієнтованих завдань відповідного змісту.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361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4. </a:t>
                      </a:r>
                      <a:r>
                        <a:rPr lang="uk-UA" b="1" i="1" dirty="0" smtClean="0"/>
                        <a:t>Розглядати питання щодо застосування алканів, алкенів, алкінів і аренів </a:t>
                      </a:r>
                      <a:r>
                        <a:rPr lang="uk-UA" dirty="0" smtClean="0"/>
                        <a:t>одразу на уроці вивчення відповідного</a:t>
                      </a:r>
                      <a:r>
                        <a:rPr lang="uk-UA" baseline="0" dirty="0" smtClean="0"/>
                        <a:t> класу вуглеводнів, </a:t>
                      </a:r>
                      <a:r>
                        <a:rPr lang="uk-UA" dirty="0" smtClean="0"/>
                        <a:t>а захист</a:t>
                      </a:r>
                      <a:r>
                        <a:rPr lang="uk-UA" baseline="0" dirty="0" smtClean="0"/>
                        <a:t> проектів з даного питання – на </a:t>
                      </a:r>
                      <a:r>
                        <a:rPr lang="uk-UA" dirty="0" smtClean="0"/>
                        <a:t>додатковому уроці наприкінці теми.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760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5. </a:t>
                      </a:r>
                      <a:r>
                        <a:rPr lang="uk-UA" b="1" i="1" dirty="0" smtClean="0"/>
                        <a:t>Виділити години: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uk-UA" dirty="0" smtClean="0"/>
                        <a:t>урок на тему</a:t>
                      </a:r>
                      <a:r>
                        <a:rPr lang="uk-UA" baseline="0" dirty="0" smtClean="0"/>
                        <a:t> «Генетичні зв'язки між оксигеновмісними органічними сполуками» (можна додати і вуглеводні);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dirty="0" smtClean="0"/>
                        <a:t>урок на тему «Поняття про натуральні та штучні волокна», на якому</a:t>
                      </a:r>
                      <a:r>
                        <a:rPr lang="uk-UA" baseline="0" dirty="0" smtClean="0"/>
                        <a:t> провести захист проектів № 15, 16, 19. (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</a:rPr>
                        <a:t>у 9 класі не розглядали!!!</a:t>
                      </a:r>
                      <a:r>
                        <a:rPr lang="uk-UA" baseline="0" dirty="0" smtClean="0"/>
                        <a:t>) </a:t>
                      </a:r>
                      <a:endParaRPr lang="uk-U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9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6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956" y="708143"/>
            <a:ext cx="9649072" cy="601044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Користуватися під час організації навчального процесу лівою частиною програми де </a:t>
            </a:r>
            <a:r>
              <a:rPr lang="uk-UA" sz="2400" dirty="0" smtClean="0"/>
              <a:t>прописано </a:t>
            </a:r>
            <a:r>
              <a:rPr lang="uk-UA" sz="2400" dirty="0" smtClean="0"/>
              <a:t>очікувані </a:t>
            </a:r>
            <a:r>
              <a:rPr lang="uk-UA" sz="2400" dirty="0" smtClean="0"/>
              <a:t>результати, які мають здобути учні </a:t>
            </a:r>
            <a:r>
              <a:rPr lang="uk-UA" sz="2400" dirty="0" smtClean="0"/>
              <a:t>на кожному уроці.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Обов'язково виконувати експериментальну складову навчальної програми (демонстрації, лабораторні, практичні роботи, виконання навчальних проектів). Наголошуємо на тому, що:</a:t>
            </a:r>
          </a:p>
          <a:p>
            <a:pPr marL="539750" indent="-274638" algn="just">
              <a:buFontTx/>
              <a:buChar char="-"/>
            </a:pPr>
            <a:r>
              <a:rPr lang="uk-UA" sz="2400" i="1" u="sng" dirty="0" smtClean="0"/>
              <a:t>практична робота</a:t>
            </a:r>
            <a:r>
              <a:rPr lang="uk-UA" sz="2400" dirty="0" smtClean="0"/>
              <a:t> – це вид самостійної роботи, яка виконується після вивчення певної підтеми чи/або теми;</a:t>
            </a:r>
          </a:p>
          <a:p>
            <a:pPr marL="539750" indent="-274638" algn="just">
              <a:buFontTx/>
              <a:buChar char="-"/>
            </a:pPr>
            <a:r>
              <a:rPr lang="uk-UA" sz="2400" i="1" u="sng" dirty="0" smtClean="0"/>
              <a:t>демонстраційні</a:t>
            </a:r>
            <a:r>
              <a:rPr lang="uk-UA" sz="2400" dirty="0" smtClean="0"/>
              <a:t> та </a:t>
            </a:r>
            <a:r>
              <a:rPr lang="uk-UA" sz="2400" i="1" u="sng" dirty="0" smtClean="0"/>
              <a:t>лабораторні</a:t>
            </a:r>
            <a:r>
              <a:rPr lang="uk-UA" sz="2400" dirty="0" smtClean="0"/>
              <a:t> </a:t>
            </a:r>
            <a:r>
              <a:rPr lang="uk-UA" sz="2400" i="1" u="sng" dirty="0" smtClean="0"/>
              <a:t>досліди</a:t>
            </a:r>
            <a:r>
              <a:rPr lang="uk-UA" sz="2400" dirty="0" smtClean="0"/>
              <a:t>, які вчитель проводить </a:t>
            </a:r>
            <a:r>
              <a:rPr lang="uk-UA" sz="2400" i="1" u="sng" dirty="0" smtClean="0"/>
              <a:t>віртуально</a:t>
            </a:r>
            <a:r>
              <a:rPr lang="uk-UA" sz="2400" dirty="0" smtClean="0"/>
              <a:t>, повинні бути відображені в робочому зошиті записом ходу експерименту, спостереженнями, відповідними рівняннями реакцій.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Урізноманітнити форми проведення уроків. Використовувати проблемно-пошукові, евристичні, інтерактивні методи навчання, замість пасивних, активно використовувати навчальне проектування і моделювання.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Впровадити в практику формування та перевірки рівню сформованості </a:t>
            </a:r>
            <a:r>
              <a:rPr lang="uk-UA" sz="2400" dirty="0" err="1" smtClean="0"/>
              <a:t>компетентностей</a:t>
            </a:r>
            <a:r>
              <a:rPr lang="uk-UA" sz="2400" dirty="0" smtClean="0"/>
              <a:t> в учнів компетентнісно зорієнтовані завдання.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 smtClean="0"/>
              <a:t>Складати разом з учнями опорні схеми-конспекти (особливо старші класи), у зв'язку з імовірністю відсутності підручників для 10 класу. </a:t>
            </a:r>
            <a:endParaRPr lang="uk-UA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5940" y="116632"/>
            <a:ext cx="9472824" cy="586903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 smtClean="0"/>
              <a:t>Рекомендації до викладання ХІМІЇ 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32909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845940" y="908720"/>
            <a:ext cx="9809430" cy="4910043"/>
            <a:chOff x="1831702" y="764703"/>
            <a:chExt cx="9809430" cy="4910043"/>
          </a:xfrm>
        </p:grpSpPr>
        <p:sp>
          <p:nvSpPr>
            <p:cNvPr id="22" name="Стрелка влево 21"/>
            <p:cNvSpPr/>
            <p:nvPr/>
          </p:nvSpPr>
          <p:spPr>
            <a:xfrm>
              <a:off x="5199543" y="4670696"/>
              <a:ext cx="1375908" cy="432048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7034092" y="4683679"/>
              <a:ext cx="1331328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6942993" y="3110218"/>
              <a:ext cx="1080120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7053104" y="1253882"/>
              <a:ext cx="1080120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Стрелка влево 16"/>
            <p:cNvSpPr/>
            <p:nvPr/>
          </p:nvSpPr>
          <p:spPr>
            <a:xfrm>
              <a:off x="5679192" y="3135427"/>
              <a:ext cx="1080120" cy="432048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Стрелка влево 15"/>
            <p:cNvSpPr/>
            <p:nvPr/>
          </p:nvSpPr>
          <p:spPr>
            <a:xfrm>
              <a:off x="5495331" y="1241197"/>
              <a:ext cx="1080120" cy="432048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141625" y="764703"/>
              <a:ext cx="3384376" cy="1395315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Формування 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предметної хімічної компетентності в сукупності знаннєвого діяльнісного і ціннісного компонентів</a:t>
              </a:r>
              <a:endParaRPr lang="uk-UA" sz="16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97968" y="764704"/>
              <a:ext cx="3384376" cy="1395315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Формування ключових компетентностей з використанням компетентнісного потенціалу навчального предмету </a:t>
              </a:r>
              <a:r>
                <a:rPr lang="uk-UA" sz="1600" dirty="0"/>
                <a:t>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31702" y="2653794"/>
              <a:ext cx="3830661" cy="1395315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Вивчати класи </a:t>
              </a:r>
              <a:r>
                <a:rPr lang="uk-UA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сполук на основі розкриття ланцюга 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залежностей: склад → будова → властивості → застосування (добування) → біологічна дія (екологічний вплив)</a:t>
              </a:r>
              <a:endParaRPr lang="uk-UA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026495" y="2653795"/>
              <a:ext cx="3614637" cy="1395692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Використання компетентнісно зорієнтованих завдань, які сприяють формуванню компетентностей </a:t>
              </a:r>
              <a:endParaRPr lang="uk-UA" sz="16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384432" y="4473115"/>
              <a:ext cx="2818775" cy="936105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Використання інформаційних технологій</a:t>
              </a:r>
              <a:endParaRPr lang="uk-UA" sz="16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386003" y="4483999"/>
              <a:ext cx="2818775" cy="986346"/>
            </a:xfrm>
            <a:prstGeom prst="round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Організація проектної діяльності учнів</a:t>
              </a:r>
              <a:endParaRPr lang="uk-UA" sz="16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54452" y="922218"/>
              <a:ext cx="805675" cy="475252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МЕТОДИЧНІ ОРІЄНТИРИ НАВЧАННЯ ХІМІЇ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6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3" y="332656"/>
            <a:ext cx="9472824" cy="5869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організації проектної діяльності з хімії</a:t>
            </a:r>
            <a:b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(лист МОНУ від 26.06.2015 № 1/9-305)</a:t>
            </a:r>
            <a:endParaRPr lang="uk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2" y="980728"/>
            <a:ext cx="9735615" cy="56166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Упродовж року у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чень(учениця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виконує </a:t>
            </a:r>
            <a:r>
              <a:rPr lang="uk-UA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щонайменше </a:t>
            </a:r>
            <a:r>
              <a:rPr lang="uk-UA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uk-UA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навчальний проект (індивідуальний або груповий)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 початком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проектної роботи, для її ефективної організації, слід пояснити учням алгоритм його виконання: </a:t>
            </a: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визначити проблему, що буде вивчатися; </a:t>
            </a: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спроектувати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роботу; </a:t>
            </a:r>
            <a:endParaRPr 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знайти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інформацію; </a:t>
            </a:r>
            <a:endParaRPr 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презентувати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роботу; </a:t>
            </a:r>
            <a:endParaRPr 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246063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створити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портфоліо. </a:t>
            </a:r>
            <a:endParaRPr 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представлення (презентація) результатів проекту може бути різною: як у друкованому або мультимедійному вигляді, так і у вигляді вистав (вечорів), уроків-конференцій.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332656"/>
            <a:ext cx="9472824" cy="586904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 навчальних проектів з хімії</a:t>
            </a:r>
            <a:endParaRPr lang="uk-UA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964" y="1052736"/>
            <a:ext cx="9472824" cy="5544616"/>
          </a:xfrm>
        </p:spPr>
        <p:txBody>
          <a:bodyPr>
            <a:normAutofit fontScale="85000" lnSpcReduction="20000"/>
          </a:bodyPr>
          <a:lstStyle/>
          <a:p>
            <a:pPr marL="0" indent="447675" algn="just">
              <a:buNone/>
            </a:pPr>
            <a:r>
              <a:rPr lang="uk-UA" dirty="0"/>
              <a:t>Оцінювання навчальних проектів здійснюється </a:t>
            </a:r>
            <a:r>
              <a:rPr lang="uk-UA" i="1" u="sng" dirty="0"/>
              <a:t>індивідуально</a:t>
            </a:r>
            <a:r>
              <a:rPr lang="uk-UA" dirty="0"/>
              <a:t>, за самостійно виконане учнем завдання чи  особистий внесок у груповий проект  або за повноту розкриття теми дослідження й презентацію  індивідуального проекту: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i="1" u="sng" dirty="0" smtClean="0"/>
              <a:t>бали </a:t>
            </a:r>
            <a:r>
              <a:rPr lang="uk-UA" i="1" u="sng" dirty="0"/>
              <a:t>низького рівня</a:t>
            </a:r>
            <a:r>
              <a:rPr lang="uk-UA" dirty="0"/>
              <a:t> </a:t>
            </a:r>
            <a:r>
              <a:rPr lang="uk-UA" dirty="0" smtClean="0"/>
              <a:t>учень(учениця</a:t>
            </a:r>
            <a:r>
              <a:rPr lang="uk-UA" dirty="0"/>
              <a:t>) отримує у разі подання роботи (або частини роботи) реферативного характеру, без визначення мети й завдань проекту, а також без висновків за його результатами;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i="1" u="sng" dirty="0" smtClean="0"/>
              <a:t>бали </a:t>
            </a:r>
            <a:r>
              <a:rPr lang="uk-UA" i="1" u="sng" dirty="0"/>
              <a:t>середнього рівня </a:t>
            </a:r>
            <a:r>
              <a:rPr lang="uk-UA" dirty="0" smtClean="0"/>
              <a:t>− </a:t>
            </a:r>
            <a:r>
              <a:rPr lang="uk-UA" dirty="0"/>
              <a:t>за фрагментарну участь у дослідженні, хоча й за умови її вчасного виконання;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i="1" u="sng" dirty="0" smtClean="0"/>
              <a:t>бали </a:t>
            </a:r>
            <a:r>
              <a:rPr lang="uk-UA" i="1" u="sng" dirty="0"/>
              <a:t>достатнього рівня</a:t>
            </a:r>
            <a:r>
              <a:rPr lang="uk-UA" dirty="0"/>
              <a:t> </a:t>
            </a:r>
            <a:r>
              <a:rPr lang="uk-UA" dirty="0" smtClean="0"/>
              <a:t>− </a:t>
            </a:r>
            <a:r>
              <a:rPr lang="uk-UA" dirty="0"/>
              <a:t>за правильне виконання своєї частини роботи у разі, якщо він не брав участі в підсумковому обговоренні і формулюванні висновків за результатами дослідження;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i="1" u="sng" dirty="0" smtClean="0"/>
              <a:t>бали </a:t>
            </a:r>
            <a:r>
              <a:rPr lang="uk-UA" i="1" u="sng" dirty="0"/>
              <a:t>високого рівня</a:t>
            </a:r>
            <a:r>
              <a:rPr lang="uk-UA" dirty="0"/>
              <a:t> </a:t>
            </a:r>
            <a:r>
              <a:rPr lang="uk-UA" dirty="0" smtClean="0"/>
              <a:t>− </a:t>
            </a:r>
            <a:r>
              <a:rPr lang="uk-UA" dirty="0"/>
              <a:t>за  дослідження з повним розкриттям теми, належним оформленням роботи і презентацією індивідуального проекту або точного, вчасного виконання своєї частини спільного дослідження, визначенні мети і завдань, активній участі в аналізі результатів і формулюванні висновків. </a:t>
            </a:r>
          </a:p>
          <a:p>
            <a:pPr>
              <a:buFont typeface="Calibri" panose="020F0502020204030204" pitchFamily="34" charset="0"/>
              <a:buChar char="−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11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084" y="476672"/>
            <a:ext cx="6480720" cy="58690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Оформлення запису в журналі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948" y="1412776"/>
            <a:ext cx="9782515" cy="45720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проектів можна присвятити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 відповідного за змістом уроку або окремий урок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такому разі в класному журналі у графі «Зміст уроку» робиться запис: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indent="-265113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окремий урок - 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Представлення 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 навчального(</a:t>
            </a:r>
            <a:r>
              <a:rPr lang="uk-UA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проекту(</a:t>
            </a:r>
            <a:r>
              <a:rPr lang="uk-UA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uk-UA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)…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 зазначенням його(їх) тематики. </a:t>
            </a:r>
            <a:endParaRPr lang="uk-UA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indent="-265113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уроку -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Навчальний </a:t>
            </a:r>
            <a:r>
              <a:rPr lang="uk-UA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проект…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 зазначєнням його теми. </a:t>
            </a:r>
            <a:endParaRPr lang="uk-UA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7675">
              <a:buNone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 детальні рекомендації щодо організації проектної діяльності надано у методичних рекомендаціях КЗ СОІППО до організації навчального процесу з хімії у 2017-2018 н. р.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44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39357" y="2025930"/>
            <a:ext cx="2578314" cy="1741818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навчання: даємо не готові знання,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формуємо компетентності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73932" y="332656"/>
            <a:ext cx="10054273" cy="6235550"/>
            <a:chOff x="1759138" y="405107"/>
            <a:chExt cx="10054273" cy="6235550"/>
          </a:xfrm>
        </p:grpSpPr>
        <p:sp>
          <p:nvSpPr>
            <p:cNvPr id="23" name="Стрелка вправо 22"/>
            <p:cNvSpPr/>
            <p:nvPr/>
          </p:nvSpPr>
          <p:spPr>
            <a:xfrm rot="18799971">
              <a:off x="7858320" y="1860112"/>
              <a:ext cx="952821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6200000">
              <a:off x="6351534" y="1473075"/>
              <a:ext cx="701352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1" name="Стрелка вправо 20"/>
            <p:cNvSpPr/>
            <p:nvPr/>
          </p:nvSpPr>
          <p:spPr>
            <a:xfrm rot="13409699">
              <a:off x="4847503" y="1867735"/>
              <a:ext cx="701352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 rot="10800000">
              <a:off x="4424254" y="2679362"/>
              <a:ext cx="638595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Стрелка вправо 18"/>
            <p:cNvSpPr/>
            <p:nvPr/>
          </p:nvSpPr>
          <p:spPr>
            <a:xfrm rot="7839132">
              <a:off x="4718120" y="3660867"/>
              <a:ext cx="841120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5992853" y="4343993"/>
              <a:ext cx="1418713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Стрелка вправо 15"/>
            <p:cNvSpPr/>
            <p:nvPr/>
          </p:nvSpPr>
          <p:spPr>
            <a:xfrm rot="2643711">
              <a:off x="7741030" y="3475435"/>
              <a:ext cx="795137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" name="Стрелка вправо 1"/>
            <p:cNvSpPr/>
            <p:nvPr/>
          </p:nvSpPr>
          <p:spPr>
            <a:xfrm>
              <a:off x="8337264" y="2769586"/>
              <a:ext cx="556866" cy="43204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360756" y="405107"/>
              <a:ext cx="2808312" cy="930189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algn="ctr"/>
              <a:r>
                <a:rPr lang="uk-UA" dirty="0" smtClean="0">
                  <a:ln w="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Оновлені навчальні програми</a:t>
              </a:r>
              <a:endParaRPr lang="uk-UA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05192" y="944414"/>
              <a:ext cx="2578214" cy="943704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Дитиноцентризм</a:t>
              </a:r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414531" y="3847308"/>
              <a:ext cx="3009600" cy="1258224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Виховання на цінностях </a:t>
              </a:r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наскрізних змістових </a:t>
              </a:r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ліній</a:t>
              </a:r>
              <a:endPara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759138" y="4175546"/>
              <a:ext cx="3224267" cy="1355687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Кожен урок повинен мати результат: </a:t>
              </a:r>
            </a:p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знаннєвий, діяльнісний, ціннісний</a:t>
              </a:r>
              <a:endPara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615697" y="870202"/>
              <a:ext cx="2607268" cy="901134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Ролі вчителя: фасилітатор, тьютор, коуч</a:t>
              </a:r>
              <a:endPara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879842" y="2098381"/>
              <a:ext cx="2933569" cy="1515676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Автономія вчителя: </a:t>
              </a:r>
              <a:endPara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вибір навчальних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програм,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підручників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 організації навчального процесу</a:t>
              </a:r>
              <a:endPara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062849" y="5272505"/>
              <a:ext cx="4881008" cy="1368152"/>
            </a:xfrm>
            <a:prstGeom prst="round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Освітній процес спрямований на формування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навичок жити в колективі, виявляти ініціативу, ефективно спілкуватися, генерувати ідеї, брати на себе відповідальність,  бути лідером</a:t>
              </a:r>
              <a:endPara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858075" y="1888118"/>
              <a:ext cx="3688271" cy="2089904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</a:rPr>
                <a:t>ОСНОВНІ ЗМІНИ У НАВЧАЛЬНОМУ ПРОЦЕСІ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10"/>
          <p:cNvSpPr/>
          <p:nvPr/>
        </p:nvSpPr>
        <p:spPr>
          <a:xfrm>
            <a:off x="2277988" y="5347551"/>
            <a:ext cx="8892480" cy="137037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Типового переліку </a:t>
            </a:r>
            <a:r>
              <a:rPr lang="uk-UA"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навчальної літератури, що має відповідний гриф МОНУ</a:t>
            </a:r>
            <a:r>
              <a:rPr lang="uk-UA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МОНУ від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20.08.2018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1/9-503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переліки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навчальної літератури, рекомендованої МОНУ для  використання у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закладах загальної середньої освіти»</a:t>
            </a:r>
            <a:r>
              <a:rPr lang="uk-UA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https://imzo.gov.ua/pidruchniki/pereliki</a:t>
            </a:r>
            <a:r>
              <a:rPr lang="en-US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uk-UA" sz="1600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061964" y="372540"/>
            <a:ext cx="9653042" cy="4826637"/>
            <a:chOff x="1974338" y="300532"/>
            <a:chExt cx="9653042" cy="482663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96730" y="300532"/>
              <a:ext cx="8030650" cy="4720866"/>
              <a:chOff x="1282230" y="300532"/>
              <a:chExt cx="8030650" cy="4720866"/>
            </a:xfrm>
          </p:grpSpPr>
          <p:sp>
            <p:nvSpPr>
              <p:cNvPr id="6" name="Стрелка вверх 5"/>
              <p:cNvSpPr/>
              <p:nvPr/>
            </p:nvSpPr>
            <p:spPr>
              <a:xfrm rot="10800000">
                <a:off x="4547769" y="3402147"/>
                <a:ext cx="360040" cy="662126"/>
              </a:xfrm>
              <a:prstGeom prst="upArrow">
                <a:avLst>
                  <a:gd name="adj1" fmla="val 51661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трелка вверх 6"/>
              <p:cNvSpPr/>
              <p:nvPr/>
            </p:nvSpPr>
            <p:spPr>
              <a:xfrm rot="5400000">
                <a:off x="5992567" y="2188546"/>
                <a:ext cx="365827" cy="99195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верх 7"/>
              <p:cNvSpPr/>
              <p:nvPr/>
            </p:nvSpPr>
            <p:spPr>
              <a:xfrm rot="2414480">
                <a:off x="5756563" y="1731111"/>
                <a:ext cx="360040" cy="69772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трелка вверх 8"/>
              <p:cNvSpPr/>
              <p:nvPr/>
            </p:nvSpPr>
            <p:spPr>
              <a:xfrm rot="19121708">
                <a:off x="2949808" y="1644634"/>
                <a:ext cx="360040" cy="80102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верх 9"/>
              <p:cNvSpPr/>
              <p:nvPr/>
            </p:nvSpPr>
            <p:spPr>
              <a:xfrm rot="7446469">
                <a:off x="5710478" y="2882480"/>
                <a:ext cx="365827" cy="1274769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811236" y="1943248"/>
                <a:ext cx="3240360" cy="16561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solidFill>
                      <a:schemeClr val="bg1">
                        <a:lumMod val="10000"/>
                      </a:schemeClr>
                    </a:solidFill>
                  </a:rPr>
                  <a:t>МЕТОДИЧНЕ ЗАБЕЗПЕЧЕННЯ З ХІМІЇ</a:t>
                </a:r>
                <a:endParaRPr lang="ru-RU" sz="2400" b="1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Прямоугольник с двумя вырезанными противолежащими углами 1"/>
              <p:cNvSpPr/>
              <p:nvPr/>
            </p:nvSpPr>
            <p:spPr>
              <a:xfrm>
                <a:off x="6663045" y="2101166"/>
                <a:ext cx="2649835" cy="1340348"/>
              </a:xfrm>
              <a:prstGeom prst="snip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bg1">
                        <a:lumMod val="10000"/>
                      </a:schemeClr>
                    </a:solidFill>
                  </a:rPr>
                  <a:t>Зошити для контрольних робіт</a:t>
                </a:r>
                <a:endParaRPr lang="ru-RU" sz="24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3" name="Прямоугольник с двумя вырезанными противолежащими углами 4"/>
              <p:cNvSpPr/>
              <p:nvPr/>
            </p:nvSpPr>
            <p:spPr>
              <a:xfrm>
                <a:off x="3529426" y="4064273"/>
                <a:ext cx="2419444" cy="957125"/>
              </a:xfrm>
              <a:prstGeom prst="snip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bg1">
                        <a:lumMod val="10000"/>
                      </a:schemeClr>
                    </a:solidFill>
                  </a:rPr>
                  <a:t>Робочі зошити</a:t>
                </a:r>
                <a:endParaRPr lang="ru-RU" sz="24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4" name="Прямоугольник с двумя вырезанными противолежащими углами 5"/>
              <p:cNvSpPr/>
              <p:nvPr/>
            </p:nvSpPr>
            <p:spPr>
              <a:xfrm>
                <a:off x="1282230" y="300532"/>
                <a:ext cx="3528392" cy="1415890"/>
              </a:xfrm>
              <a:prstGeom prst="snip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bg1">
                        <a:lumMod val="10000"/>
                      </a:schemeClr>
                    </a:solidFill>
                  </a:rPr>
                  <a:t>Підручники</a:t>
                </a:r>
                <a:endParaRPr lang="en-US" sz="2400" dirty="0" smtClean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>
                        <a:lumMod val="10000"/>
                      </a:schemeClr>
                    </a:solidFill>
                  </a:rPr>
                  <a:t>(</a:t>
                </a:r>
                <a:r>
                  <a:rPr lang="uk-UA" sz="1400" dirty="0" smtClean="0">
                    <a:solidFill>
                      <a:schemeClr val="bg1">
                        <a:lumMod val="10000"/>
                      </a:schemeClr>
                    </a:solidFill>
                  </a:rPr>
                  <a:t>електронні версії для 7-9 класів</a:t>
                </a:r>
                <a:r>
                  <a:rPr lang="en-US" sz="1400" dirty="0" smtClean="0">
                    <a:solidFill>
                      <a:schemeClr val="bg1">
                        <a:lumMod val="10000"/>
                      </a:schemeClr>
                    </a:solidFill>
                  </a:rPr>
                  <a:t>)</a:t>
                </a:r>
                <a:r>
                  <a:rPr lang="uk-UA" sz="1400" dirty="0" smtClean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  <a:endParaRPr lang="en-US" sz="1400" dirty="0" smtClean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1">
                        <a:lumMod val="10000"/>
                      </a:schemeClr>
                    </a:solidFill>
                    <a:hlinkClick r:id="rId3"/>
                  </a:rPr>
                  <a:t>https://imzo.gov.ua/pidruchniki/elektronni-versiyi-pidruchnikiv</a:t>
                </a:r>
                <a:r>
                  <a:rPr lang="en-US" dirty="0" smtClean="0">
                    <a:solidFill>
                      <a:schemeClr val="bg1">
                        <a:lumMod val="10000"/>
                      </a:schemeClr>
                    </a:solidFill>
                    <a:hlinkClick r:id="rId3"/>
                  </a:rPr>
                  <a:t>/</a:t>
                </a:r>
                <a:r>
                  <a:rPr lang="en-US" dirty="0" smtClean="0">
                    <a:solidFill>
                      <a:schemeClr val="bg1">
                        <a:lumMod val="10000"/>
                      </a:schemeClr>
                    </a:solidFill>
                  </a:rPr>
                  <a:t> </a:t>
                </a:r>
                <a:endParaRPr lang="uk-UA" dirty="0" smtClean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Прямоугольник с двумя вырезанными противолежащими углами 6"/>
              <p:cNvSpPr/>
              <p:nvPr/>
            </p:nvSpPr>
            <p:spPr>
              <a:xfrm>
                <a:off x="6434352" y="3709244"/>
                <a:ext cx="2878528" cy="1239737"/>
              </a:xfrm>
              <a:prstGeom prst="snip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tx1"/>
                    </a:solidFill>
                  </a:rPr>
                  <a:t>Зошити для практичних робіт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 с двумя вырезанными противолежащими углами 12"/>
              <p:cNvSpPr/>
              <p:nvPr/>
            </p:nvSpPr>
            <p:spPr>
              <a:xfrm>
                <a:off x="5140528" y="392794"/>
                <a:ext cx="3463919" cy="1440642"/>
              </a:xfrm>
              <a:prstGeom prst="snip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 smtClean="0">
                    <a:solidFill>
                      <a:schemeClr val="tx1"/>
                    </a:solidFill>
                  </a:rPr>
                  <a:t>Дидактичні матеріали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uk-UA" sz="2000" dirty="0" smtClean="0">
                    <a:solidFill>
                      <a:schemeClr val="tx1"/>
                    </a:solidFill>
                  </a:rPr>
                  <a:t>для вчителя</a:t>
                </a:r>
              </a:p>
              <a:p>
                <a:pPr algn="ctr"/>
                <a:r>
                  <a:rPr lang="uk-UA" sz="1400" dirty="0" smtClean="0">
                    <a:solidFill>
                      <a:schemeClr val="tx1"/>
                    </a:solidFill>
                  </a:rPr>
                  <a:t>(електронні версії на платформі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EdEra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sz="1600" u="sng" dirty="0" smtClean="0">
                    <a:solidFill>
                      <a:srgbClr val="FF0000"/>
                    </a:solidFill>
                    <a:hlinkClick r:id="rId4"/>
                  </a:rPr>
                  <a:t>https://www.schoollife.org.ua/usi-uroky-himiji/</a:t>
                </a:r>
                <a:r>
                  <a:rPr lang="en-US" sz="1600" u="sng" dirty="0" smtClean="0">
                    <a:solidFill>
                      <a:srgbClr val="FF0000"/>
                    </a:solidFill>
                  </a:rPr>
                  <a:t> </a:t>
                </a:r>
                <a:endParaRPr lang="ru-RU" sz="1600" u="sng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4338" y="1926767"/>
              <a:ext cx="2305851" cy="15147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4338" y="3568909"/>
              <a:ext cx="2300289" cy="1558260"/>
            </a:xfrm>
            <a:prstGeom prst="rect">
              <a:avLst/>
            </a:prstGeom>
          </p:spPr>
        </p:pic>
        <p:sp>
          <p:nvSpPr>
            <p:cNvPr id="24" name="Стрелка влево 23"/>
            <p:cNvSpPr/>
            <p:nvPr/>
          </p:nvSpPr>
          <p:spPr>
            <a:xfrm>
              <a:off x="3598941" y="2456072"/>
              <a:ext cx="2037583" cy="57606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РОЗРОБЛЯЄТЬСЯ</a:t>
              </a:r>
              <a:endParaRPr lang="uk-UA" dirty="0"/>
            </a:p>
          </p:txBody>
        </p:sp>
        <p:sp>
          <p:nvSpPr>
            <p:cNvPr id="25" name="Стрелка влево 24"/>
            <p:cNvSpPr/>
            <p:nvPr/>
          </p:nvSpPr>
          <p:spPr>
            <a:xfrm rot="19746624">
              <a:off x="3737199" y="3189938"/>
              <a:ext cx="2100275" cy="57606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РОЗРОБЛЯЄТЬСЯ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521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2" descr="Світлина від Innovation House.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22243" r="1555" b="4195"/>
          <a:stretch>
            <a:fillRect/>
          </a:stretch>
        </p:blipFill>
        <p:spPr bwMode="auto">
          <a:xfrm>
            <a:off x="2381653" y="1772816"/>
            <a:ext cx="878547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Місце для вмісту 2"/>
          <p:cNvSpPr>
            <a:spLocks noGrp="1"/>
          </p:cNvSpPr>
          <p:nvPr>
            <p:ph/>
          </p:nvPr>
        </p:nvSpPr>
        <p:spPr>
          <a:xfrm>
            <a:off x="2659590" y="332655"/>
            <a:ext cx="8229600" cy="1152128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uk-UA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НАЙВАЖЛИВІШІ КОМПЕТЕНТНОСТІ ЛЮДИНИ </a:t>
            </a:r>
            <a:br>
              <a:rPr lang="uk-UA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НА НАЙБЛИЖЧЕ ДЕСЯТИЛІТТЯ </a:t>
            </a:r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(Давос, 2016 рік)</a:t>
            </a:r>
            <a:endParaRPr lang="uk-UA" altLang="uk-UA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5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052736"/>
            <a:ext cx="9793088" cy="3816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21.08.2018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Всеукраїнської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серпневої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конференції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школа – старт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реформи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участь громад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доступу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www.youtube.com/watch?v=tT70RQon3Ck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30.08.2018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веб-конференція «Учені НАПН України – українським учителям»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Режим доступу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://naps.gov.ua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65891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>
                    <a:lumMod val="10000"/>
                  </a:schemeClr>
                </a:solidFill>
              </a:rPr>
              <a:t>Веб-конференції та вебінари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062" y="3429000"/>
            <a:ext cx="9153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972" y="692696"/>
            <a:ext cx="9217024" cy="511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90000"/>
              </a:lnSpc>
              <a:buFontTx/>
              <a:buNone/>
            </a:pPr>
            <a:r>
              <a:rPr lang="uk-UA" sz="3200" b="1" i="1" u="sng" dirty="0"/>
              <a:t>Тема методичної служби області:</a:t>
            </a:r>
          </a:p>
          <a:p>
            <a:pPr algn="just">
              <a:lnSpc>
                <a:spcPct val="90000"/>
              </a:lnSpc>
            </a:pPr>
            <a:r>
              <a:rPr lang="uk-UA" sz="3200" dirty="0"/>
              <a:t> «Забезпечення якісної освіти шляхом формування інноваційної культури педагога, як важливого чинника в реалізації державних освітніх ініціатив, творчому та інтелектуальному розвитку учнів»</a:t>
            </a:r>
          </a:p>
          <a:p>
            <a:pPr algn="just">
              <a:lnSpc>
                <a:spcPct val="90000"/>
              </a:lnSpc>
            </a:pPr>
            <a:endParaRPr lang="uk-UA" sz="3200" i="1" u="sng" dirty="0" smtClean="0"/>
          </a:p>
          <a:p>
            <a:pPr marL="1588" indent="-1588" algn="ctr">
              <a:lnSpc>
                <a:spcPct val="90000"/>
              </a:lnSpc>
              <a:buNone/>
            </a:pPr>
            <a:endParaRPr lang="uk-UA" sz="3200" b="1" i="1" u="sng" dirty="0"/>
          </a:p>
          <a:p>
            <a:pPr marL="1588" indent="-1588" algn="ctr">
              <a:lnSpc>
                <a:spcPct val="90000"/>
              </a:lnSpc>
              <a:buNone/>
            </a:pPr>
            <a:r>
              <a:rPr lang="uk-UA" sz="3200" b="1" i="1" u="sng" dirty="0" smtClean="0"/>
              <a:t>Тема </a:t>
            </a:r>
            <a:r>
              <a:rPr lang="uk-UA" sz="3200" b="1" i="1" u="sng" dirty="0"/>
              <a:t>обласного методичного кабінету </a:t>
            </a:r>
          </a:p>
          <a:p>
            <a:pPr marL="1588" indent="-1588" algn="ctr">
              <a:lnSpc>
                <a:spcPct val="90000"/>
              </a:lnSpc>
              <a:buNone/>
            </a:pPr>
            <a:r>
              <a:rPr lang="uk-UA" sz="3200" b="1" i="1" u="sng" dirty="0"/>
              <a:t>з хімії:</a:t>
            </a:r>
          </a:p>
          <a:p>
            <a:pPr marL="533400" indent="-533400" algn="ctr">
              <a:lnSpc>
                <a:spcPct val="9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«Розвиток особистісно-професійної компетентності вчителя хімії»</a:t>
            </a: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uk-UA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низ 27"/>
          <p:cNvSpPr/>
          <p:nvPr/>
        </p:nvSpPr>
        <p:spPr>
          <a:xfrm>
            <a:off x="7417745" y="3645025"/>
            <a:ext cx="225734" cy="520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962419" y="3834217"/>
            <a:ext cx="236771" cy="873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046951" y="5226949"/>
            <a:ext cx="241373" cy="401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262471" y="5226949"/>
            <a:ext cx="241373" cy="401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068571" y="3622313"/>
            <a:ext cx="227008" cy="521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0748148" y="3645025"/>
            <a:ext cx="199684" cy="503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063204" y="334758"/>
            <a:ext cx="9528473" cy="4126390"/>
            <a:chOff x="176772" y="381555"/>
            <a:chExt cx="9528473" cy="4126390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4855362" y="2557525"/>
              <a:ext cx="416050" cy="3012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4796701" y="1832055"/>
              <a:ext cx="493648" cy="306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лево 5"/>
            <p:cNvSpPr/>
            <p:nvPr/>
          </p:nvSpPr>
          <p:spPr>
            <a:xfrm>
              <a:off x="3561525" y="3626060"/>
              <a:ext cx="751234" cy="3178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873944" y="3300554"/>
              <a:ext cx="437460" cy="3255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649540" y="890560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3651931" y="2091517"/>
              <a:ext cx="572813" cy="27393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>
              <a:off x="3634773" y="821546"/>
              <a:ext cx="707120" cy="3101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37635" y="3451513"/>
              <a:ext cx="2623890" cy="1056432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Обласний семінар для вчителів хімії</a:t>
              </a:r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Інноваційна діяльність учителя хімії</a:t>
              </a:r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294245" y="1754829"/>
              <a:ext cx="2668346" cy="535089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Методичні порадники</a:t>
              </a:r>
              <a:endPara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83280" y="2473248"/>
              <a:ext cx="3123715" cy="513941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Обласні тематичні зустрічі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47932" y="524882"/>
              <a:ext cx="4457313" cy="996875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Обласна творча група вчителів </a:t>
              </a:r>
              <a:r>
                <a:rPr lang="uk-UA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хімії</a:t>
              </a:r>
              <a:endParaRPr lang="uk-U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«Дидактико-методичне забезпечення викладання хімії </a:t>
              </a:r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Державним стандартом базової і повної загальної середньої освіти» 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2624554" y="1869582"/>
              <a:ext cx="3697068" cy="811506"/>
            </a:xfrm>
            <a:prstGeom prst="roundRect">
              <a:avLst/>
            </a:prstGeom>
            <a:gradFill>
              <a:gsLst>
                <a:gs pos="1900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chemeClr val="tx1"/>
                  </a:solidFill>
                </a:rPr>
                <a:t>МЕТОДИЧНІ ФОРМИ </a:t>
              </a:r>
              <a:r>
                <a:rPr lang="uk-UA" sz="2000" b="1" dirty="0" smtClean="0">
                  <a:solidFill>
                    <a:schemeClr val="tx1"/>
                  </a:solidFill>
                </a:rPr>
                <a:t>РОБОТИ </a:t>
              </a:r>
            </a:p>
            <a:p>
              <a:pPr algn="ctr"/>
              <a:r>
                <a:rPr lang="uk-UA" sz="2000" b="1" dirty="0" smtClean="0">
                  <a:solidFill>
                    <a:schemeClr val="tx1"/>
                  </a:solidFill>
                </a:rPr>
                <a:t>У 2018-2019 </a:t>
              </a:r>
              <a:r>
                <a:rPr lang="uk-UA" sz="2000" b="1" dirty="0" err="1" smtClean="0">
                  <a:solidFill>
                    <a:schemeClr val="tx1"/>
                  </a:solidFill>
                </a:rPr>
                <a:t>н.р</a:t>
              </a:r>
              <a:r>
                <a:rPr lang="uk-UA" sz="2000" b="1" dirty="0" smtClean="0">
                  <a:solidFill>
                    <a:schemeClr val="tx1"/>
                  </a:solidFill>
                </a:rPr>
                <a:t>.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84291" y="381555"/>
              <a:ext cx="3240360" cy="1198990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Обласний </a:t>
              </a:r>
              <a:r>
                <a:rPr lang="uk-UA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вебінар</a:t>
              </a:r>
              <a:endPara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«Пріоритетні напрями викладання хімії в </a:t>
              </a:r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основній та старшій школі в контексті Концепції </a:t>
              </a:r>
            </a:p>
            <a:p>
              <a:pPr algn="ctr"/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«Нова українська школа»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76772" y="1739859"/>
              <a:ext cx="3458001" cy="1529353"/>
            </a:xfrm>
            <a:prstGeom prst="roundRect">
              <a:avLst/>
            </a:prstGeom>
            <a:solidFill>
              <a:srgbClr val="08B3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Обласний семінар-практикум</a:t>
              </a:r>
            </a:p>
            <a:p>
              <a:pPr algn="ctr"/>
              <a:r>
                <a:rPr lang="uk-UA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«Готовність учителів хімії до реалізації практичної складової поглибленого вивчення предмета та підготовки школярів до інтелектуальних змагань</a:t>
              </a:r>
              <a:r>
                <a:rPr lang="uk-UA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7197835" y="3098482"/>
            <a:ext cx="3968480" cy="683715"/>
          </a:xfrm>
          <a:prstGeom prst="roundRect">
            <a:avLst/>
          </a:prstGeom>
          <a:gradFill>
            <a:gsLst>
              <a:gs pos="1900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</a:rPr>
              <a:t>ФОРМИ РОБОТИ 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</a:rPr>
              <a:t>З ХІМІЧНО-ОБДАРОВАНИМИ УЧНЯМИ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57552" y="4149080"/>
            <a:ext cx="1912075" cy="888767"/>
          </a:xfrm>
          <a:prstGeom prst="roundRect">
            <a:avLst/>
          </a:prstGeom>
          <a:solidFill>
            <a:srgbClr val="08B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Всеукраїнська учнівська олімпіада з хімії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203800" y="4149079"/>
            <a:ext cx="1599044" cy="864096"/>
          </a:xfrm>
          <a:prstGeom prst="roundRect">
            <a:avLst/>
          </a:prstGeom>
          <a:solidFill>
            <a:srgbClr val="08B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Відбірково-тренувальні збори з хімії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66292" y="4183824"/>
            <a:ext cx="1471816" cy="794607"/>
          </a:xfrm>
          <a:prstGeom prst="roundRect">
            <a:avLst/>
          </a:prstGeom>
          <a:solidFill>
            <a:srgbClr val="08B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Хімічний колоквіум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45940" y="4725144"/>
            <a:ext cx="4600907" cy="612533"/>
          </a:xfrm>
          <a:prstGeom prst="roundRect">
            <a:avLst/>
          </a:prstGeom>
          <a:gradFill>
            <a:gsLst>
              <a:gs pos="1900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«ПРИРОДНИЧІ НАУКИ»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ТА ІНТЕГРАЦІЯ ПРЕДМЕТІВ ПРИРОДНИЧИХ НАУК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66480" y="5645318"/>
            <a:ext cx="2786832" cy="1040784"/>
          </a:xfrm>
          <a:prstGeom prst="roundRect">
            <a:avLst/>
          </a:prstGeom>
          <a:solidFill>
            <a:srgbClr val="08B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Обласний семінар 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«Інтеграція змісту предметів природничого циклу – вимога нової української школи»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72756" y="5645318"/>
            <a:ext cx="2230881" cy="1040784"/>
          </a:xfrm>
          <a:prstGeom prst="roundRect">
            <a:avLst/>
          </a:prstGeom>
          <a:solidFill>
            <a:srgbClr val="08B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Обласний фестиваль 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«Інтеграція природничих наук»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02" y="5037847"/>
            <a:ext cx="1554788" cy="110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32" y="5422103"/>
            <a:ext cx="1613706" cy="113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10189071" y="5043527"/>
            <a:ext cx="1634976" cy="10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7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2154729" y="1012407"/>
          <a:ext cx="9391533" cy="559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5940" y="202972"/>
            <a:ext cx="10009112" cy="78540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Нормативні документи, щодо викладання експериментального курсу «Природничі науки» у закладах загальної середньої освіти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99" r="48344" b="-399"/>
          <a:stretch/>
        </p:blipFill>
        <p:spPr bwMode="auto">
          <a:xfrm>
            <a:off x="0" y="0"/>
            <a:ext cx="194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061964" y="188640"/>
            <a:ext cx="9593822" cy="6478442"/>
            <a:chOff x="2045206" y="190918"/>
            <a:chExt cx="9593822" cy="6478442"/>
          </a:xfrm>
        </p:grpSpPr>
        <p:sp>
          <p:nvSpPr>
            <p:cNvPr id="13" name="Стрелка вверх 12"/>
            <p:cNvSpPr/>
            <p:nvPr/>
          </p:nvSpPr>
          <p:spPr>
            <a:xfrm rot="19593522">
              <a:off x="4819397" y="2433018"/>
              <a:ext cx="360719" cy="50915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" name="Стрелка вверх 11"/>
            <p:cNvSpPr/>
            <p:nvPr/>
          </p:nvSpPr>
          <p:spPr>
            <a:xfrm rot="13029878">
              <a:off x="4736731" y="3753530"/>
              <a:ext cx="360719" cy="50915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Стрелка вверх 10"/>
            <p:cNvSpPr/>
            <p:nvPr/>
          </p:nvSpPr>
          <p:spPr>
            <a:xfrm rot="8737781">
              <a:off x="8124445" y="3729162"/>
              <a:ext cx="360719" cy="50915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Стрелка вверх 9"/>
            <p:cNvSpPr/>
            <p:nvPr/>
          </p:nvSpPr>
          <p:spPr>
            <a:xfrm rot="1695217">
              <a:off x="8137651" y="2461839"/>
              <a:ext cx="360719" cy="509158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2205980" y="200966"/>
              <a:ext cx="3888432" cy="2280211"/>
            </a:xfrm>
            <a:prstGeom prst="round2Diag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/>
                  </a:solidFill>
                </a:rPr>
                <a:t>Проект 1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авт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. Дьоміна І.О,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Задоянний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В.А., Костик С.І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базується на особливостях пояснення природних явищ та технологічних процесів з позиції кожної з природничих наук</a:t>
              </a:r>
              <a:r>
                <a:rPr lang="uk-UA" b="1" dirty="0" smtClean="0">
                  <a:solidFill>
                    <a:schemeClr val="tx1"/>
                  </a:solidFill>
                </a:rPr>
                <a:t> 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7283768" y="190918"/>
              <a:ext cx="3888432" cy="2280211"/>
            </a:xfrm>
            <a:prstGeom prst="round2Diag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/>
                  </a:solidFill>
                </a:rPr>
                <a:t>Проект 2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авт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.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Засєккіна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Т.М.,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Буняк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М.М., 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Бухтіяров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В.К., Григорович О.В та ін.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базується на особливостях пояснення природних явищ та технологічних процесів з позиції кожної з природничих наук</a:t>
              </a:r>
              <a:r>
                <a:rPr lang="uk-UA" b="1" dirty="0" smtClean="0">
                  <a:solidFill>
                    <a:schemeClr val="tx1"/>
                  </a:solidFill>
                </a:rPr>
                <a:t> 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Равно 5"/>
            <p:cNvSpPr/>
            <p:nvPr/>
          </p:nvSpPr>
          <p:spPr>
            <a:xfrm>
              <a:off x="6094412" y="1124744"/>
              <a:ext cx="1189356" cy="576064"/>
            </a:xfrm>
            <a:prstGeom prst="mathEqual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2045206" y="4210259"/>
              <a:ext cx="3888432" cy="2280211"/>
            </a:xfrm>
            <a:prstGeom prst="round2Diag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/>
                  </a:solidFill>
                </a:rPr>
                <a:t>Проект 3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авт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.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Шабанов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Д.А.,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Козленко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О.Г.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базується на встановленні причинно-наслідкових </a:t>
              </a:r>
              <a:r>
                <a:rPr lang="uk-UA" dirty="0" err="1" smtClean="0">
                  <a:solidFill>
                    <a:schemeClr val="tx1"/>
                  </a:solidFill>
                </a:rPr>
                <a:t>звьязків</a:t>
              </a:r>
              <a:r>
                <a:rPr lang="uk-UA" dirty="0" smtClean="0">
                  <a:solidFill>
                    <a:schemeClr val="tx1"/>
                  </a:solidFill>
                </a:rPr>
                <a:t>, що зумовили сучасний спосіб життя людства та їх вплив на можливе майбутнє</a:t>
              </a:r>
              <a:r>
                <a:rPr lang="uk-UA" b="1" dirty="0" smtClean="0">
                  <a:solidFill>
                    <a:schemeClr val="tx1"/>
                  </a:solidFill>
                </a:rPr>
                <a:t> 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958508" y="4200211"/>
              <a:ext cx="4680520" cy="2469149"/>
            </a:xfrm>
            <a:prstGeom prst="round2DiagRect">
              <a:avLst/>
            </a:prstGeom>
            <a:gradFill flip="none"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chemeClr val="tx1"/>
                  </a:solidFill>
                </a:rPr>
                <a:t>Проект 4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авт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. Ільченко В.Р., Булава Л.М., </a:t>
              </a:r>
            </a:p>
            <a:p>
              <a:pPr algn="ctr"/>
              <a:r>
                <a:rPr lang="uk-UA" sz="1400" b="1" dirty="0" err="1" smtClean="0">
                  <a:solidFill>
                    <a:schemeClr val="tx1"/>
                  </a:solidFill>
                </a:rPr>
                <a:t>Гринюк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О.С,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Гуз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К.Ж. та ін. 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базується на модульному підході в якому компоненти освітньої галузі «Природознавство» (модулі) інтегруються в природничо-наукову картину світу на основі загальних закономірностей природи та природничих ідей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992739" y="2687598"/>
              <a:ext cx="5544616" cy="1296144"/>
            </a:xfrm>
            <a:prstGeom prst="ellipse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</a:rPr>
                <a:t>ПРОГРАМИ ЕКСПЕРИМЕНТАЛЬНОГО ІНТЕГРОВАНОГО КУРСУ «ПРИРОДНИЧІ НАУКИ»</a:t>
              </a:r>
              <a:endParaRPr lang="uk-UA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99" r="48344" b="-399"/>
          <a:stretch/>
        </p:blipFill>
        <p:spPr bwMode="auto">
          <a:xfrm>
            <a:off x="0" y="0"/>
            <a:ext cx="194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541" y="404664"/>
            <a:ext cx="94728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Експериментальні майданчики</a:t>
            </a:r>
            <a:br>
              <a:rPr lang="uk-UA" b="1" dirty="0" smtClean="0"/>
            </a:br>
            <a:r>
              <a:rPr lang="uk-UA" b="1" dirty="0" smtClean="0"/>
              <a:t> в Сумській області</a:t>
            </a:r>
            <a:endParaRPr lang="uk-UA" b="1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494012" y="1124744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99" r="48344" b="-399"/>
          <a:stretch/>
        </p:blipFill>
        <p:spPr bwMode="auto">
          <a:xfrm>
            <a:off x="0" y="0"/>
            <a:ext cx="194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807" y="0"/>
            <a:ext cx="722809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256" y="0"/>
            <a:ext cx="1169551" cy="62373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vert270" wrap="square" rtlCol="0" anchor="ctr" anchorCtr="1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ЗНО за шкалою від 100 до 200 балів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8188" y="4114800"/>
            <a:ext cx="6192688" cy="25030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98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989956" y="836712"/>
          <a:ext cx="9649073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536">
                  <a:extLst>
                    <a:ext uri="{9D8B030D-6E8A-4147-A177-3AD203B41FA5}">
                      <a16:colId xmlns:a16="http://schemas.microsoft.com/office/drawing/2014/main" val="2987411818"/>
                    </a:ext>
                  </a:extLst>
                </a:gridCol>
                <a:gridCol w="1299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загальною кількістю осіб: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рік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рік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рік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рік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Усього складало ЗНО з хімії: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1078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склали тест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20,2 %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15,7 %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180 до 200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балів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12,5%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7,0 %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</a:t>
                      </a:r>
                      <a:r>
                        <a:rPr lang="uk-U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місце)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7,14 %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 місце)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місце)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Випускники</a:t>
                      </a: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ЗЗСО: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склали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місце)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місце)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11,9%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 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балів та вище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 місце)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 місце)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26,7%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 місце)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місце)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місце)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10,0 %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14092" y="188640"/>
            <a:ext cx="669674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Регіональні</a:t>
            </a:r>
            <a:r>
              <a:rPr lang="uk-UA" sz="3200" b="1" dirty="0" smtClean="0"/>
              <a:t> результати ЗНО з хімії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90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00" y="332656"/>
            <a:ext cx="5976664" cy="58690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200-бальники по ЗНО з хімії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964" y="1124744"/>
            <a:ext cx="9472824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 smtClean="0"/>
              <a:t>Фрол Валентина</a:t>
            </a:r>
            <a:r>
              <a:rPr lang="uk-UA" dirty="0" smtClean="0"/>
              <a:t>, учениця </a:t>
            </a:r>
            <a:r>
              <a:rPr lang="uk-UA" dirty="0" err="1" smtClean="0"/>
              <a:t>Межиріцької</a:t>
            </a:r>
            <a:r>
              <a:rPr lang="uk-UA" dirty="0" smtClean="0"/>
              <a:t> загальноосвітньої школи І-ІІІ ступенів Лебединської районної ради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i="1" dirty="0" smtClean="0"/>
              <a:t>(</a:t>
            </a:r>
            <a:r>
              <a:rPr lang="uk-UA" i="1" dirty="0"/>
              <a:t>учитель – </a:t>
            </a:r>
            <a:r>
              <a:rPr lang="uk-UA" i="1" dirty="0" smtClean="0"/>
              <a:t>Римар Валентина </a:t>
            </a:r>
            <a:r>
              <a:rPr lang="uk-UA" i="1" dirty="0" err="1" smtClean="0"/>
              <a:t>Матвїївна</a:t>
            </a:r>
            <a:r>
              <a:rPr lang="uk-UA" i="1" dirty="0" smtClean="0"/>
              <a:t>)</a:t>
            </a:r>
            <a:endParaRPr lang="uk-UA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9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 smtClean="0"/>
              <a:t>Талан Максим</a:t>
            </a:r>
            <a:r>
              <a:rPr lang="uk-UA" dirty="0" smtClean="0"/>
              <a:t>, учень Шосткинської загальноосвітньої школи </a:t>
            </a:r>
            <a:r>
              <a:rPr lang="en-US" dirty="0"/>
              <a:t>I-III </a:t>
            </a:r>
            <a:r>
              <a:rPr lang="uk-UA" dirty="0"/>
              <a:t>ступенів № </a:t>
            </a:r>
            <a:r>
              <a:rPr lang="uk-UA" dirty="0" smtClean="0"/>
              <a:t>5 </a:t>
            </a:r>
            <a:r>
              <a:rPr lang="uk-UA" dirty="0"/>
              <a:t>Шосткинської міської </a:t>
            </a:r>
            <a:r>
              <a:rPr lang="uk-UA" dirty="0" smtClean="0"/>
              <a:t>ради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i="1" dirty="0" smtClean="0"/>
              <a:t>(учитель – </a:t>
            </a:r>
            <a:r>
              <a:rPr lang="uk-UA" i="1" dirty="0" err="1" smtClean="0"/>
              <a:t>Прищепа</a:t>
            </a:r>
            <a:r>
              <a:rPr lang="uk-UA" i="1" dirty="0" smtClean="0"/>
              <a:t> Світлана Геннадіївна)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900" i="1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 err="1" smtClean="0"/>
              <a:t>Ворожбян</a:t>
            </a:r>
            <a:r>
              <a:rPr lang="uk-UA" b="1" dirty="0" smtClean="0"/>
              <a:t> Анна</a:t>
            </a:r>
            <a:r>
              <a:rPr lang="uk-UA" dirty="0" smtClean="0"/>
              <a:t>, учениця </a:t>
            </a:r>
            <a:r>
              <a:rPr lang="ru-RU" dirty="0" err="1" smtClean="0"/>
              <a:t>Комунальної</a:t>
            </a:r>
            <a:r>
              <a:rPr lang="ru-RU" dirty="0" smtClean="0"/>
              <a:t> установи </a:t>
            </a:r>
            <a:r>
              <a:rPr lang="ru-RU" dirty="0" err="1" smtClean="0"/>
              <a:t>Сумської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/>
              <a:t>І-ІІІ </a:t>
            </a:r>
            <a:r>
              <a:rPr lang="ru-RU" dirty="0" err="1"/>
              <a:t>ступенів</a:t>
            </a:r>
            <a:r>
              <a:rPr lang="ru-RU" dirty="0"/>
              <a:t> № 15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ім</a:t>
            </a:r>
            <a:r>
              <a:rPr lang="ru-RU" dirty="0"/>
              <a:t>. </a:t>
            </a:r>
            <a:r>
              <a:rPr lang="ru-RU" dirty="0" err="1" smtClean="0"/>
              <a:t>Д.Турбіна</a:t>
            </a:r>
            <a:r>
              <a:rPr lang="ru-RU" dirty="0" smtClean="0"/>
              <a:t>, м</a:t>
            </a:r>
            <a:r>
              <a:rPr lang="ru-RU" dirty="0"/>
              <a:t>. </a:t>
            </a:r>
            <a:r>
              <a:rPr lang="ru-RU" dirty="0" err="1" smtClean="0"/>
              <a:t>Суми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i="1" dirty="0" smtClean="0"/>
              <a:t>(</a:t>
            </a:r>
            <a:r>
              <a:rPr lang="uk-UA" i="1" dirty="0"/>
              <a:t>учитель – </a:t>
            </a:r>
            <a:r>
              <a:rPr lang="uk-UA" i="1" dirty="0" smtClean="0"/>
              <a:t>Матвєєнко Олена Іванівна</a:t>
            </a:r>
            <a:r>
              <a:rPr lang="uk-UA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77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40" y="404664"/>
            <a:ext cx="923155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Рекомендації, щодо підготовки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до зовнішнього незалежного оцінювання з хімії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948" y="1556792"/>
            <a:ext cx="9649072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200" dirty="0" smtClean="0"/>
              <a:t>Дотримуватися програми підготовки до ЗНО з хімії затвердженої наказом МОНУ від 03.02.2016 № 77. Електронний ресурс / режим доступу:  </a:t>
            </a:r>
            <a:r>
              <a:rPr lang="en-US" sz="2200" dirty="0">
                <a:hlinkClick r:id="rId2"/>
              </a:rPr>
              <a:t>http://testportal.gov.ua/proghim</a:t>
            </a:r>
            <a:r>
              <a:rPr lang="en-US" sz="2200" dirty="0" smtClean="0">
                <a:hlinkClick r:id="rId2"/>
              </a:rPr>
              <a:t>/</a:t>
            </a:r>
            <a:r>
              <a:rPr lang="uk-UA" sz="22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200" dirty="0" smtClean="0"/>
              <a:t>Проаналізувати зміст сертифікаційних робіт попередніх років основної та додаткової сесій ЗНО. Дати </a:t>
            </a:r>
            <a:r>
              <a:rPr lang="uk-UA" sz="2200" dirty="0"/>
              <a:t>завдання </a:t>
            </a:r>
            <a:r>
              <a:rPr lang="uk-UA" sz="2200" dirty="0" smtClean="0"/>
              <a:t>учням пройти їх (режим </a:t>
            </a:r>
            <a:r>
              <a:rPr lang="uk-UA" sz="2200" dirty="0"/>
              <a:t>доступу: </a:t>
            </a:r>
            <a:r>
              <a:rPr lang="en-US" sz="2200" dirty="0">
                <a:hlinkClick r:id="rId3"/>
              </a:rPr>
              <a:t>https://zno.osvita.ua/chemistry/</a:t>
            </a:r>
            <a:r>
              <a:rPr lang="uk-UA" sz="2200" dirty="0"/>
              <a:t> </a:t>
            </a:r>
            <a:r>
              <a:rPr lang="uk-UA" sz="2200" dirty="0" smtClean="0"/>
              <a:t>). Зосередити </a:t>
            </a:r>
            <a:r>
              <a:rPr lang="uk-UA" sz="2200" dirty="0"/>
              <a:t>увагу </a:t>
            </a:r>
            <a:r>
              <a:rPr lang="uk-UA" sz="2200" dirty="0" smtClean="0"/>
              <a:t>випускників на зміст питань, що викликали найбільше труднощів, та спрямувати їх роботу на поглиблення теоретичного матеріалу</a:t>
            </a:r>
            <a:r>
              <a:rPr lang="uk-UA" sz="2200" dirty="0"/>
              <a:t>. </a:t>
            </a:r>
            <a:endParaRPr lang="uk-UA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2200" dirty="0" smtClean="0"/>
              <a:t>Включити до контролюючої частини уроків завдання ЗНО з хімії попередніх років з метою адаптації учнів до подібних тестових форм.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200" dirty="0" smtClean="0"/>
              <a:t>Використовувати під час проведення уроків завдання ЗНО з метою адаптації учнів до виконання тестових завдань.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uk-UA" sz="2000" dirty="0" smtClean="0"/>
          </a:p>
          <a:p>
            <a:endParaRPr lang="uk-UA" sz="2000" dirty="0" smtClean="0"/>
          </a:p>
          <a:p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064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292" y="2179614"/>
            <a:ext cx="5343127" cy="1239837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Дякую за увагу!</a:t>
            </a:r>
            <a:endParaRPr lang="uk-UA" sz="60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ÐÐ°ÑÑÐ¸Ð½ÐºÐ¸ Ð¿Ð¾ Ð·Ð°Ð¿ÑÐ¾ÑÑ ÐºÐ²ÑÑÐ¸ Ð¾ÑÑÐ½Ð½Ñ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r="10486"/>
          <a:stretch/>
        </p:blipFill>
        <p:spPr bwMode="auto">
          <a:xfrm>
            <a:off x="0" y="-51271"/>
            <a:ext cx="3574131" cy="69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84300901"/>
              </p:ext>
            </p:extLst>
          </p:nvPr>
        </p:nvGraphicFramePr>
        <p:xfrm>
          <a:off x="2031471" y="764704"/>
          <a:ext cx="939153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26060" y="332656"/>
            <a:ext cx="7416824" cy="50405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Нормативні документи, щодо викладання </a:t>
            </a:r>
            <a:b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закладах загальної середньої освіти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17948" y="188640"/>
            <a:ext cx="9839597" cy="6469097"/>
            <a:chOff x="40987" y="269501"/>
            <a:chExt cx="9839597" cy="6469097"/>
          </a:xfrm>
        </p:grpSpPr>
        <p:sp>
          <p:nvSpPr>
            <p:cNvPr id="19" name="Стрелка вправо 18"/>
            <p:cNvSpPr/>
            <p:nvPr/>
          </p:nvSpPr>
          <p:spPr>
            <a:xfrm rot="5400000">
              <a:off x="4519932" y="4300325"/>
              <a:ext cx="685621" cy="400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2054522">
              <a:off x="5727120" y="4082147"/>
              <a:ext cx="1090318" cy="400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20214158">
              <a:off x="5768190" y="2727023"/>
              <a:ext cx="1295419" cy="400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4662322" y="2103507"/>
              <a:ext cx="348499" cy="7130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лево 6"/>
            <p:cNvSpPr/>
            <p:nvPr/>
          </p:nvSpPr>
          <p:spPr>
            <a:xfrm rot="2035918">
              <a:off x="2754430" y="2677238"/>
              <a:ext cx="1089591" cy="360040"/>
            </a:xfrm>
            <a:prstGeom prst="leftArrow">
              <a:avLst>
                <a:gd name="adj1" fmla="val 5191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rot="8648033">
              <a:off x="2861482" y="4132046"/>
              <a:ext cx="1162105" cy="3484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99303" y="1098900"/>
              <a:ext cx="2736304" cy="2232248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7-9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класи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ЗНЗ. 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Хімія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. 7-9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класи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(затверджена наказом МОН України </a:t>
              </a:r>
              <a:endParaRPr lang="uk-UA" sz="1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від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07.06.2017 № 804 </a:t>
              </a: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«Про оновлені навчальні програми для учнів 5-9 класів загальноосвітніх навчальних закладів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»). 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40987" y="3635483"/>
              <a:ext cx="2925918" cy="1888934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8-9 класи </a:t>
              </a:r>
            </a:p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 для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ЗНЗ 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 (затверджено наказом МОН України від 17.07.2015 № 983).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941651" y="269501"/>
              <a:ext cx="3997212" cy="1834006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11 клас</a:t>
              </a:r>
              <a:endParaRPr lang="uk-UA" sz="16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Академічний та профільний рівні 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Хімія. Програми для профільного навчання учнів загальноосвітніх навчальних закладів: рівень стандарту, академічний рівень, профільний рівень та поглиблене вивчення. 10-11 класи. – Тернопіль : Мандрівець, 2011. 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15677" y="2567317"/>
              <a:ext cx="2708032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</a:rPr>
                <a:t>ПРОГРАМИ </a:t>
              </a:r>
            </a:p>
            <a:p>
              <a:pPr algn="ctr"/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</a:rPr>
                <a:t>З ХІМІЇ</a:t>
              </a:r>
              <a:endParaRPr lang="ru-RU" sz="24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7034299" y="1207636"/>
              <a:ext cx="2846285" cy="2504801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11 </a:t>
              </a:r>
              <a:r>
                <a:rPr lang="uk-UA" sz="1600" b="1" dirty="0" err="1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</a:t>
              </a:r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Рівень стандарту</a:t>
              </a:r>
            </a:p>
            <a:p>
              <a:pPr algn="ctr"/>
              <a:r>
                <a:rPr lang="uk-UA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«Програма з хімії для 10-11 класів загальноосвітніх навчальних закладів рівню стандарт»</a:t>
              </a: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Наказ від 14.07.2016 № 826 </a:t>
              </a: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«Про затвердження навчальних програм для 10-11 класів загальноосвітніх навчальних закладів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97496" y="6378558"/>
              <a:ext cx="8626650" cy="3600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https://mon.gov.ua/ua/osvita/zagalna-serednya-osvita/navchalni-programi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6758580" y="4013960"/>
              <a:ext cx="2952329" cy="1631756"/>
            </a:xfrm>
            <a:prstGeom prst="round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10 клас </a:t>
              </a: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Рівень стандарту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Наказ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від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23.10.2017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№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1407 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 надання грифу МОН навчальним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програмам для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учнів 10-11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класів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ЗЗСО»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с двумя скругленными противолежащими углами 17"/>
            <p:cNvSpPr/>
            <p:nvPr/>
          </p:nvSpPr>
          <p:spPr>
            <a:xfrm>
              <a:off x="3307463" y="4843556"/>
              <a:ext cx="2952329" cy="1449834"/>
            </a:xfrm>
            <a:prstGeom prst="round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10 клас </a:t>
              </a: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Профільний рівень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Наказ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від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23.10.2017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№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1407 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 надання грифу МОН навчальним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програмам для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учнів 10-11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класів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ЗЗСО»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2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188640"/>
            <a:ext cx="8234153" cy="6589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Зміни у навчальній програмі для 10 класу</a:t>
            </a:r>
            <a:endParaRPr lang="uk-UA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40945"/>
              </p:ext>
            </p:extLst>
          </p:nvPr>
        </p:nvGraphicFramePr>
        <p:xfrm>
          <a:off x="1917948" y="980728"/>
          <a:ext cx="9793088" cy="4963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310666469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4246682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Програми для 10 класу  </a:t>
                      </a:r>
                    </a:p>
                    <a:p>
                      <a:pPr algn="ctr"/>
                      <a:r>
                        <a:rPr lang="uk-UA" dirty="0" smtClean="0"/>
                        <a:t>(2011 і 2016 років) – ВТРАТИЛИ ЧИННІСТЬ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Програми для 10 класу </a:t>
                      </a:r>
                    </a:p>
                    <a:p>
                      <a:pPr algn="ctr"/>
                      <a:r>
                        <a:rPr lang="uk-UA" dirty="0" smtClean="0"/>
                        <a:t> (2017 рік) – ВСТУПАЮТЬ У ДІЮ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Програма рівню стандарт (1 год./</a:t>
                      </a:r>
                      <a:r>
                        <a:rPr lang="uk-UA" b="1" dirty="0" err="1" smtClean="0">
                          <a:solidFill>
                            <a:srgbClr val="FF0000"/>
                          </a:solidFill>
                        </a:rPr>
                        <a:t>тижд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Програма академічного рівню (1 год./</a:t>
                      </a:r>
                      <a:r>
                        <a:rPr lang="uk-UA" b="1" dirty="0" err="1" smtClean="0">
                          <a:solidFill>
                            <a:srgbClr val="FF0000"/>
                          </a:solidFill>
                        </a:rPr>
                        <a:t>тижд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Програма профільного</a:t>
                      </a:r>
                      <a:r>
                        <a:rPr lang="uk-UA" b="1" baseline="0" dirty="0" smtClean="0">
                          <a:solidFill>
                            <a:srgbClr val="FF0000"/>
                          </a:solidFill>
                        </a:rPr>
                        <a:t> рівню 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(4 год./</a:t>
                      </a:r>
                      <a:r>
                        <a:rPr lang="uk-UA" b="1" dirty="0" err="1" smtClean="0">
                          <a:solidFill>
                            <a:srgbClr val="FF0000"/>
                          </a:solidFill>
                        </a:rPr>
                        <a:t>тижд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uk-UA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uk-UA" b="1" baseline="0" dirty="0" smtClean="0">
                          <a:solidFill>
                            <a:srgbClr val="FF0000"/>
                          </a:solidFill>
                        </a:rPr>
                        <a:t>Програма поглибленого вивчення хімії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Програма рівню стандарт (1,5 год./</a:t>
                      </a:r>
                      <a:r>
                        <a:rPr lang="uk-UA" b="1" dirty="0" err="1" smtClean="0">
                          <a:solidFill>
                            <a:srgbClr val="FF0000"/>
                          </a:solidFill>
                        </a:rPr>
                        <a:t>тижд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Програма профільного рівню (4 год./</a:t>
                      </a:r>
                      <a:r>
                        <a:rPr lang="uk-UA" b="1" dirty="0" err="1" smtClean="0">
                          <a:solidFill>
                            <a:srgbClr val="FF0000"/>
                          </a:solidFill>
                        </a:rPr>
                        <a:t>тижд</a:t>
                      </a:r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  <a:p>
                      <a:pPr algn="l"/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8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НЕОРГАНІЧНА ХІМІЯ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ОРГАНІЧНА</a:t>
                      </a:r>
                      <a:r>
                        <a:rPr lang="uk-UA" b="1" baseline="0" dirty="0" smtClean="0"/>
                        <a:t> ХІМІЯ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7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1. Неметалічні елементи та їхні сполуки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1. Теорія будови органічних сполук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9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2. Металічні елементи та їхні сполуки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2. Вуглеводні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3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3. </a:t>
                      </a:r>
                      <a:r>
                        <a:rPr lang="uk-UA" dirty="0" err="1" smtClean="0"/>
                        <a:t>Оксигеновмісні</a:t>
                      </a:r>
                      <a:r>
                        <a:rPr lang="uk-UA" dirty="0" smtClean="0"/>
                        <a:t> органічні сполуки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4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4. </a:t>
                      </a:r>
                      <a:r>
                        <a:rPr lang="uk-UA" dirty="0" err="1" smtClean="0"/>
                        <a:t>Нітрогеновмісні</a:t>
                      </a:r>
                      <a:r>
                        <a:rPr lang="uk-UA" baseline="0" dirty="0" smtClean="0"/>
                        <a:t> органічні сполуки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4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5. Синтетичні високомолекулярні речовини і полімерні матеріали на їх основі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7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6. </a:t>
                      </a:r>
                      <a:r>
                        <a:rPr lang="uk-UA" dirty="0" err="1" smtClean="0"/>
                        <a:t>Багатоманітнісь</a:t>
                      </a:r>
                      <a:r>
                        <a:rPr lang="uk-UA" dirty="0" smtClean="0"/>
                        <a:t> та зв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язки</a:t>
                      </a:r>
                      <a:r>
                        <a:rPr lang="uk-UA" dirty="0" smtClean="0"/>
                        <a:t> між класами органічних сполук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12" y="260648"/>
            <a:ext cx="8234153" cy="6589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Зміни у навчальній програмі для 10 класу</a:t>
            </a:r>
            <a:endParaRPr lang="uk-UA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78667"/>
              </p:ext>
            </p:extLst>
          </p:nvPr>
        </p:nvGraphicFramePr>
        <p:xfrm>
          <a:off x="1917948" y="1052736"/>
          <a:ext cx="9793088" cy="5486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310666469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4246682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Програми для 11 класу  </a:t>
                      </a:r>
                    </a:p>
                    <a:p>
                      <a:pPr algn="ctr"/>
                      <a:r>
                        <a:rPr lang="uk-UA" dirty="0" smtClean="0"/>
                        <a:t>(2011 і 2016 років)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Програма для 10 класу </a:t>
                      </a:r>
                    </a:p>
                    <a:p>
                      <a:pPr algn="ctr"/>
                      <a:r>
                        <a:rPr lang="uk-UA" dirty="0" smtClean="0"/>
                        <a:t> (2017 рік)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574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Реалізація експериментальної складової навчальної програми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теми  «ОРГАНІЧНІ</a:t>
                      </a:r>
                      <a:r>
                        <a:rPr lang="uk-UA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СПОЛУКИ»</a:t>
                      </a:r>
                      <a:endParaRPr lang="uk-UA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b="1" u="sng" dirty="0" smtClean="0">
                          <a:solidFill>
                            <a:schemeClr val="tx1"/>
                          </a:solidFill>
                        </a:rPr>
                        <a:t>Рівень стандарту: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Демонстраційні досліди - 10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Лабораторні роботи – 9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Практичні роботи – 1 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Навчальні проекти –  ВІДСУТНІ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Розрахункові задачі − ВІДСУТНІ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b="1" u="sng" dirty="0" smtClean="0"/>
                        <a:t>Академічний рівень:</a:t>
                      </a:r>
                    </a:p>
                    <a:p>
                      <a:pPr marL="271463" indent="-179388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Демонстраційні досліди − 38</a:t>
                      </a:r>
                    </a:p>
                    <a:p>
                      <a:pPr marL="271463" indent="-179388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Лабораторні роботи – 22</a:t>
                      </a:r>
                    </a:p>
                    <a:p>
                      <a:pPr marL="271463" indent="-179388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Практичні роботи – 3</a:t>
                      </a:r>
                    </a:p>
                    <a:p>
                      <a:pPr marL="271463" indent="-179388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Навчальні проекти – ВІДСУТНІ</a:t>
                      </a:r>
                    </a:p>
                    <a:p>
                      <a:pPr marL="271463" indent="-179388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Розрахункові задачі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– на виведення молекулярної формули газуватої речовини </a:t>
                      </a:r>
                      <a:br>
                        <a:rPr lang="uk-UA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(3 типи)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u="sng" dirty="0" smtClean="0">
                          <a:solidFill>
                            <a:schemeClr val="tx1"/>
                          </a:solidFill>
                        </a:rPr>
                        <a:t>Рівень стандарту:</a:t>
                      </a:r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Демонстраційні досліди - 13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Лабораторні роботи – 4 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Практичні роботи – 1 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Навчальні проекти – 31 </a:t>
                      </a:r>
                    </a:p>
                    <a:p>
                      <a:pPr marL="285750" indent="-193675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Розрахункові задачі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– на виведення молекулярної формули речовини (3 типи) + на домішки (загалом чотири типи).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34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440" y="332656"/>
            <a:ext cx="9472824" cy="9469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Основні відмінності між програмами 2011 та 2017 років, щодо вивчення основних класів органічних сполук</a:t>
            </a:r>
            <a:endParaRPr lang="uk-UA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37440"/>
              </p:ext>
            </p:extLst>
          </p:nvPr>
        </p:nvGraphicFramePr>
        <p:xfrm>
          <a:off x="1989956" y="1556792"/>
          <a:ext cx="9630547" cy="4302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011819">
                  <a:extLst>
                    <a:ext uri="{9D8B030D-6E8A-4147-A177-3AD203B41FA5}">
                      <a16:colId xmlns:a16="http://schemas.microsoft.com/office/drawing/2014/main" val="1725598003"/>
                    </a:ext>
                  </a:extLst>
                </a:gridCol>
                <a:gridCol w="3618728">
                  <a:extLst>
                    <a:ext uri="{9D8B030D-6E8A-4147-A177-3AD203B41FA5}">
                      <a16:colId xmlns:a16="http://schemas.microsoft.com/office/drawing/2014/main" val="1936959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Програма 2011 року</a:t>
                      </a:r>
                    </a:p>
                    <a:p>
                      <a:pPr algn="ctr"/>
                      <a:r>
                        <a:rPr lang="uk-UA" dirty="0" smtClean="0"/>
                        <a:t> (академічний рівень)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Програма 2017 року </a:t>
                      </a:r>
                    </a:p>
                    <a:p>
                      <a:pPr algn="ctr"/>
                      <a:r>
                        <a:rPr lang="uk-UA" dirty="0" smtClean="0"/>
                        <a:t>(рівень стандарту)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7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Тема</a:t>
                      </a:r>
                      <a:r>
                        <a:rPr lang="uk-UA" dirty="0" smtClean="0"/>
                        <a:t>. Поняття про </a:t>
                      </a:r>
                      <a:r>
                        <a:rPr lang="uk-UA" dirty="0" err="1" smtClean="0"/>
                        <a:t>циклоалкани</a:t>
                      </a:r>
                      <a:r>
                        <a:rPr lang="uk-UA" dirty="0" smtClean="0"/>
                        <a:t> (циклопарафіни)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----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25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Тема</a:t>
                      </a:r>
                      <a:r>
                        <a:rPr lang="uk-UA" dirty="0" smtClean="0"/>
                        <a:t>. Нуклеїнові кислоти:</a:t>
                      </a:r>
                      <a:r>
                        <a:rPr lang="uk-UA" baseline="0" dirty="0" smtClean="0"/>
                        <a:t> склад, будова подвійної спіралі ДНК. Роль нуклеїнових кислот у життєдіяльності організмів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----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08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Тема</a:t>
                      </a:r>
                      <a:r>
                        <a:rPr lang="uk-UA" dirty="0" smtClean="0"/>
                        <a:t>. Види гібридизації електронних орбіталей атома Карбону. Основні характеристики ковалентного зв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smtClean="0"/>
                        <a:t>язку: довжина, енергія, полярність, просторова напрямленість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----</a:t>
                      </a:r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Практичні роботи:</a:t>
                      </a:r>
                    </a:p>
                    <a:p>
                      <a:r>
                        <a:rPr lang="uk-UA" dirty="0" smtClean="0"/>
                        <a:t>№ 1. Виявлення Н, С, С</a:t>
                      </a:r>
                      <a:r>
                        <a:rPr lang="en-US" dirty="0" smtClean="0"/>
                        <a:t>l</a:t>
                      </a:r>
                      <a:r>
                        <a:rPr lang="uk-UA" baseline="0" dirty="0" smtClean="0"/>
                        <a:t> в органічних сполуках</a:t>
                      </a:r>
                    </a:p>
                    <a:p>
                      <a:r>
                        <a:rPr lang="uk-UA" baseline="0" dirty="0" smtClean="0"/>
                        <a:t>          (метод Бельштейна)</a:t>
                      </a:r>
                    </a:p>
                    <a:p>
                      <a:r>
                        <a:rPr lang="uk-UA" baseline="0" dirty="0" smtClean="0"/>
                        <a:t>№ 2. Властивості етанової (оцтової) кислоти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№ 3. </a:t>
                      </a:r>
                      <a:r>
                        <a:rPr lang="uk-UA" dirty="0" smtClean="0"/>
                        <a:t>Розв'язування експериментальних задач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                            ----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        Перенесено до 9 класу</a:t>
                      </a:r>
                    </a:p>
                    <a:p>
                      <a:pPr marL="447675" indent="-447675"/>
                      <a:r>
                        <a:rPr lang="uk-UA" dirty="0" smtClean="0"/>
                        <a:t>№1. Розв'язування експериментальних задач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1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2320"/>
            <a:ext cx="10241042" cy="68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0"/>
            <a:ext cx="1041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оформлением «Аптека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503_TF03460537.potx" id="{73271F65-F6D8-4CEF-AA78-147277DC685E}" vid="{FE68206E-9865-42C7-9F6A-0EBF382AA0A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«Аптека»</Template>
  <TotalTime>2098</TotalTime>
  <Words>2563</Words>
  <Application>Microsoft Office PowerPoint</Application>
  <PresentationFormat>Произвольный</PresentationFormat>
  <Paragraphs>340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Euphemia</vt:lpstr>
      <vt:lpstr>Franklin Gothic Book</vt:lpstr>
      <vt:lpstr>Georgia</vt:lpstr>
      <vt:lpstr>Times New Roman</vt:lpstr>
      <vt:lpstr>Wingdings</vt:lpstr>
      <vt:lpstr>Шаблон с оформлением «Аптека»</vt:lpstr>
      <vt:lpstr>Організований початок нового навчального року: вивчення хімії в контексті Концепції  «Нова українська школа»</vt:lpstr>
      <vt:lpstr>Презентация PowerPoint</vt:lpstr>
      <vt:lpstr>Нормативні документи, щодо викладання  у закладах загальної середньої освіти</vt:lpstr>
      <vt:lpstr>Презентация PowerPoint</vt:lpstr>
      <vt:lpstr>Зміни у навчальній програмі для 10 класу</vt:lpstr>
      <vt:lpstr>Зміни у навчальній програмі для 10 класу</vt:lpstr>
      <vt:lpstr>Основні відмінності між програмами 2011 та 2017 років, щодо вивчення основних класів органічних сполук</vt:lpstr>
      <vt:lpstr>Презентация PowerPoint</vt:lpstr>
      <vt:lpstr>Презентация PowerPoint</vt:lpstr>
      <vt:lpstr>Рекомендації до викладання програми з хімії у 10 класі</vt:lpstr>
      <vt:lpstr>Рекомендації до викладання ХІМІЇ </vt:lpstr>
      <vt:lpstr>Презентация PowerPoint</vt:lpstr>
      <vt:lpstr>Особливості організації проектної діяльності з хімії (лист МОНУ від 26.06.2015 № 1/9-305)</vt:lpstr>
      <vt:lpstr>Оцінювання навчальних проектів з хімії</vt:lpstr>
      <vt:lpstr>Оформлення запису в журналі</vt:lpstr>
      <vt:lpstr>Презентация PowerPoint</vt:lpstr>
      <vt:lpstr>Презентация PowerPoint</vt:lpstr>
      <vt:lpstr>Презентация PowerPoint</vt:lpstr>
      <vt:lpstr>Веб-конференції та вебінари</vt:lpstr>
      <vt:lpstr>Презентация PowerPoint</vt:lpstr>
      <vt:lpstr>Нормативні документи, щодо викладання експериментального курсу «Природничі науки» у закладах загальної середньої освіти</vt:lpstr>
      <vt:lpstr>Презентация PowerPoint</vt:lpstr>
      <vt:lpstr>Експериментальні майданчики  в Сумській області</vt:lpstr>
      <vt:lpstr>Презентация PowerPoint</vt:lpstr>
      <vt:lpstr>Презентация PowerPoint</vt:lpstr>
      <vt:lpstr>200-бальники по ЗНО з хімії</vt:lpstr>
      <vt:lpstr>Рекомендації, щодо підготовки  до зовнішнього незалежного оцінювання з хімії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методичної роботи з учителями хімії за 2017-2018 н.р. Організований початок нового навчального року: вивчення хімії у 2018-2019 н.р. У контексті вимог концепції «Нова ук</dc:title>
  <dc:creator>Алла</dc:creator>
  <cp:lastModifiedBy>Алла</cp:lastModifiedBy>
  <cp:revision>188</cp:revision>
  <dcterms:created xsi:type="dcterms:W3CDTF">2018-08-23T07:41:21Z</dcterms:created>
  <dcterms:modified xsi:type="dcterms:W3CDTF">2018-09-14T10:17:43Z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