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2.xml" ContentType="application/vnd.openxmlformats-officedocument.presentationml.notesSlid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30" r:id="rId2"/>
    <p:sldId id="331" r:id="rId3"/>
    <p:sldId id="333" r:id="rId4"/>
    <p:sldId id="360" r:id="rId5"/>
    <p:sldId id="361" r:id="rId6"/>
    <p:sldId id="341" r:id="rId7"/>
    <p:sldId id="367" r:id="rId8"/>
    <p:sldId id="368" r:id="rId9"/>
    <p:sldId id="369" r:id="rId10"/>
    <p:sldId id="370" r:id="rId11"/>
    <p:sldId id="346" r:id="rId12"/>
    <p:sldId id="325" r:id="rId13"/>
    <p:sldId id="375" r:id="rId14"/>
    <p:sldId id="376" r:id="rId15"/>
    <p:sldId id="335" r:id="rId16"/>
    <p:sldId id="334" r:id="rId17"/>
    <p:sldId id="265" r:id="rId18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FDD034D-9C82-4442-A4D3-C52013E5E428}">
          <p14:sldIdLst>
            <p14:sldId id="330"/>
            <p14:sldId id="331"/>
            <p14:sldId id="333"/>
            <p14:sldId id="360"/>
            <p14:sldId id="361"/>
            <p14:sldId id="341"/>
            <p14:sldId id="367"/>
            <p14:sldId id="368"/>
            <p14:sldId id="369"/>
            <p14:sldId id="370"/>
            <p14:sldId id="346"/>
            <p14:sldId id="325"/>
            <p14:sldId id="375"/>
            <p14:sldId id="376"/>
            <p14:sldId id="335"/>
            <p14:sldId id="33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51D9"/>
    <a:srgbClr val="CC6600"/>
    <a:srgbClr val="9999FF"/>
    <a:srgbClr val="6699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5" autoAdjust="0"/>
  </p:normalViewPr>
  <p:slideViewPr>
    <p:cSldViewPr snapToGrid="0">
      <p:cViewPr varScale="1">
        <p:scale>
          <a:sx n="105" d="100"/>
          <a:sy n="105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anikova\Desktop\serpnevi_2018\15.&#1056;&#1077;&#1081;&#1090;&#1080;&#1085;&#1075;_&#1055;&#1057;&#1061;_&#1085;&#1072;%20&#1092;&#1086;&#1085;&#1110;%20&#1059;&#1082;&#1088;&#1072;&#1111;&#1085;&#1080;\&#1055;&#1057;&#1061;__&#1085;&#1072;_&#1092;&#1086;&#1085;&#1110;_&#1059;&#1082;&#1088;&#1072;&#1111;&#1085;&#1080;_&#1085;&#1077;_&#1089;&#1082;&#1083;&#1072;&#1074;_16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anikova\Desktop\serpnevi_2018\15.&#1056;&#1077;&#1081;&#1090;&#1080;&#1085;&#1075;_&#1055;&#1057;&#1061;_&#1085;&#1072;%20&#1092;&#1086;&#1085;&#1110;%20&#1059;&#1082;&#1088;&#1072;&#1111;&#1085;&#1080;\&#1055;&#1057;&#1061;__&#1085;&#1072;_&#1092;&#1086;&#1085;&#1110;_&#1059;&#1082;&#1088;&#1072;&#1111;&#1085;&#1080;_&#1085;&#1077;_&#1089;&#1082;&#1083;&#1072;&#1074;_16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anikova\Desktop\serpnevi_2018\09.&#1052;&#1110;&#1089;&#1090;&#1072;%20&#1086;&#1073;&#1083;.&#1087;&#1110;&#1076;&#1087;&#1086;&#1088;&#1103;&#1076;&#1082;&#1091;&#1074;&#1072;&#1085;&#1085;&#1103;\&#1052;&#1110;&#1089;&#1090;&#1072;%20&#1057;&#1091;&#1084;&#1089;&#1100;&#1082;&#1086;&#1111;%20&#1086;&#1073;&#1083;&#1072;&#1089;&#1090;&#111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nikova\Desktop\serpnevi_2018\09.&#1052;&#1110;&#1089;&#1090;&#1072;%20&#1086;&#1073;&#1083;.&#1087;&#1110;&#1076;&#1087;&#1086;&#1088;&#1103;&#1076;&#1082;&#1091;&#1074;&#1072;&#1085;&#1085;&#1103;\&#1052;&#1110;&#1089;&#1090;&#1072;%20&#1057;&#1091;&#1084;&#1089;&#1100;&#1082;&#1086;&#1111;%20&#1086;&#1073;&#1083;&#1072;&#1089;&#1090;&#111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nikova\Desktop\serpnevi_2018\09.&#1052;&#1110;&#1089;&#1090;&#1072;%20&#1086;&#1073;&#1083;.&#1087;&#1110;&#1076;&#1087;&#1086;&#1088;&#1103;&#1076;&#1082;&#1091;&#1074;&#1072;&#1085;&#1085;&#1103;\&#1052;&#1110;&#1089;&#1090;&#1072;%20&#1057;&#1091;&#1084;&#1089;&#1100;&#1082;&#1086;&#1111;%20&#1086;&#1073;&#1083;&#1072;&#1089;&#1090;&#111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nikova\Desktop\serpnevi_2018\09.&#1052;&#1110;&#1089;&#1090;&#1072;%20&#1086;&#1073;&#1083;.&#1087;&#1110;&#1076;&#1087;&#1086;&#1088;&#1103;&#1076;&#1082;&#1091;&#1074;&#1072;&#1085;&#1085;&#1103;\&#1052;&#1110;&#1089;&#1090;&#1072;%20&#1057;&#1091;&#1084;&#1089;&#1100;&#1082;&#1086;&#1111;%20&#1086;&#1073;&#1083;&#1072;&#1089;&#1090;&#111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nikova\Desktop\serpnevi_2018\09.&#1052;&#1110;&#1089;&#1090;&#1072;%20&#1086;&#1073;&#1083;.&#1087;&#1110;&#1076;&#1087;&#1086;&#1088;&#1103;&#1076;&#1082;&#1091;&#1074;&#1072;&#1085;&#1085;&#1103;\&#1052;&#1110;&#1089;&#1090;&#1072;%20&#1057;&#1091;&#1084;&#1089;&#1100;&#1082;&#1086;&#1111;%20&#1086;&#1073;&#1083;&#1072;&#1089;&#1090;&#111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nikova\Desktop\serpnevi_2018\09.&#1052;&#1110;&#1089;&#1090;&#1072;%20&#1086;&#1073;&#1083;.&#1087;&#1110;&#1076;&#1087;&#1086;&#1088;&#1103;&#1076;&#1082;&#1091;&#1074;&#1072;&#1085;&#1085;&#1103;\&#1052;&#1110;&#1089;&#1090;&#1072;%20&#1057;&#1091;&#1084;&#1089;&#1100;&#1082;&#1086;&#1111;%20&#1086;&#1073;&#1083;&#1072;&#1089;&#1090;&#1110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nikova\Desktop\serpnevi_2018\09.&#1052;&#1110;&#1089;&#1090;&#1072;%20&#1086;&#1073;&#1083;.&#1087;&#1110;&#1076;&#1087;&#1086;&#1088;&#1103;&#1076;&#1082;&#1091;&#1074;&#1072;&#1085;&#1085;&#1103;\&#1052;&#1110;&#1089;&#1090;&#1072;%20&#1057;&#1091;&#1084;&#1089;&#1100;&#1082;&#1086;&#1111;%20&#1086;&#1073;&#1083;&#1072;&#1089;&#1090;&#1110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nikova\Desktop\serpnevi_2018\09.&#1052;&#1110;&#1089;&#1090;&#1072;%20&#1086;&#1073;&#1083;.&#1087;&#1110;&#1076;&#1087;&#1086;&#1088;&#1103;&#1076;&#1082;&#1091;&#1074;&#1072;&#1085;&#1085;&#1103;\&#1052;&#1110;&#1089;&#1090;&#1072;%20&#1057;&#1091;&#1084;&#1089;&#1100;&#1082;&#1086;&#1111;%20&#1086;&#1073;&#1083;&#1072;&#1089;&#1090;&#1110;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anikova\Downloads\Telegram%20Desktop\11%20&#1082;&#1083;&#1072;&#1089;&#1085;&#1080;&#1082;&#1080;%20&#1089;&#1090;&#1086;&#1074;&#1073;&#1095;&#1080;&#1082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anikova\Downloads\Telegram%20Desktop\11%20&#1082;&#1083;&#1072;&#1089;&#1085;&#1080;&#1082;&#1080;%20&#1089;&#1090;&#1086;&#1074;&#1073;&#1095;&#1080;&#1082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uk-UA" sz="1920" b="1" i="0" u="none" strike="noStrike" kern="1200" spc="0" baseline="0" noProof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uk-UA" b="1" noProof="0" dirty="0">
                <a:solidFill>
                  <a:srgbClr val="002060"/>
                </a:solidFill>
              </a:rPr>
              <a:t>Регіональні дані щодо результатів учасників зовнішнього незалежного оцінювання, отриманих випускниками закладів загальної середньої освіти в 2018 </a:t>
            </a:r>
            <a:r>
              <a:rPr lang="uk-UA" b="1" noProof="0" dirty="0" smtClean="0">
                <a:solidFill>
                  <a:srgbClr val="002060"/>
                </a:solidFill>
              </a:rPr>
              <a:t>році</a:t>
            </a:r>
          </a:p>
          <a:p>
            <a:pPr>
              <a:defRPr lang="uk-UA" b="1" noProof="0">
                <a:solidFill>
                  <a:srgbClr val="002060"/>
                </a:solidFill>
              </a:defRPr>
            </a:pPr>
            <a:r>
              <a:rPr lang="uk-UA" b="1" noProof="0" dirty="0" smtClean="0">
                <a:solidFill>
                  <a:srgbClr val="002060"/>
                </a:solidFill>
              </a:rPr>
              <a:t>(НЕ </a:t>
            </a:r>
            <a:r>
              <a:rPr lang="uk-UA" b="1" noProof="0" dirty="0">
                <a:solidFill>
                  <a:srgbClr val="002060"/>
                </a:solidFill>
              </a:rPr>
              <a:t>СКЛАВ)</a:t>
            </a:r>
          </a:p>
        </c:rich>
      </c:tx>
      <c:layout>
        <c:manualLayout>
          <c:xMode val="edge"/>
          <c:yMode val="edge"/>
          <c:x val="0.1221497914738522"/>
          <c:y val="5.555555555555555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uk-UA" sz="1920" b="1" i="0" u="none" strike="noStrike" kern="1200" spc="0" baseline="0" noProof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[ПСХ__на_фоні_України_не_склав_160.xlsx]Sumu!$B$5</c:f>
              <c:strCache>
                <c:ptCount val="1"/>
                <c:pt idx="0">
                  <c:v>Сумська область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[ПСХ__на_фоні_України_не_склав_160.xlsx]Sumu!$A$6:$A$13</c:f>
              <c:strCache>
                <c:ptCount val="8"/>
                <c:pt idx="0">
                  <c:v>Українська мова і література</c:v>
                </c:pt>
                <c:pt idx="1">
                  <c:v>Історія України</c:v>
                </c:pt>
                <c:pt idx="2">
                  <c:v>Математика</c:v>
                </c:pt>
                <c:pt idx="3">
                  <c:v>Фізика</c:v>
                </c:pt>
                <c:pt idx="4">
                  <c:v>Хімія</c:v>
                </c:pt>
                <c:pt idx="5">
                  <c:v>Біологія</c:v>
                </c:pt>
                <c:pt idx="6">
                  <c:v>Географія</c:v>
                </c:pt>
                <c:pt idx="7">
                  <c:v>Англійська мова</c:v>
                </c:pt>
              </c:strCache>
            </c:strRef>
          </c:cat>
          <c:val>
            <c:numRef>
              <c:f>[ПСХ__на_фоні_України_не_склав_160.xlsx]Sumu!$B$6:$B$13</c:f>
              <c:numCache>
                <c:formatCode>0.0%</c:formatCode>
                <c:ptCount val="8"/>
                <c:pt idx="0">
                  <c:v>4.9000000000000002E-2</c:v>
                </c:pt>
                <c:pt idx="1">
                  <c:v>0.10199999999999999</c:v>
                </c:pt>
                <c:pt idx="2">
                  <c:v>0.11799999999999999</c:v>
                </c:pt>
                <c:pt idx="3">
                  <c:v>8.8999999999999996E-2</c:v>
                </c:pt>
                <c:pt idx="4">
                  <c:v>5.2999999999999999E-2</c:v>
                </c:pt>
                <c:pt idx="5">
                  <c:v>4.8000000000000001E-2</c:v>
                </c:pt>
                <c:pt idx="6">
                  <c:v>6.4000000000000001E-2</c:v>
                </c:pt>
                <c:pt idx="7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6A-4422-AB7E-D39833D1FFE5}"/>
            </c:ext>
          </c:extLst>
        </c:ser>
        <c:ser>
          <c:idx val="1"/>
          <c:order val="1"/>
          <c:tx>
            <c:strRef>
              <c:f>[ПСХ__на_фоні_України_не_склав_160.xlsx]Sumu!$C$5</c:f>
              <c:strCache>
                <c:ptCount val="1"/>
                <c:pt idx="0">
                  <c:v>Україна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[ПСХ__на_фоні_України_не_склав_160.xlsx]Sumu!$A$6:$A$13</c:f>
              <c:strCache>
                <c:ptCount val="8"/>
                <c:pt idx="0">
                  <c:v>Українська мова і література</c:v>
                </c:pt>
                <c:pt idx="1">
                  <c:v>Історія України</c:v>
                </c:pt>
                <c:pt idx="2">
                  <c:v>Математика</c:v>
                </c:pt>
                <c:pt idx="3">
                  <c:v>Фізика</c:v>
                </c:pt>
                <c:pt idx="4">
                  <c:v>Хімія</c:v>
                </c:pt>
                <c:pt idx="5">
                  <c:v>Біологія</c:v>
                </c:pt>
                <c:pt idx="6">
                  <c:v>Географія</c:v>
                </c:pt>
                <c:pt idx="7">
                  <c:v>Англійська мова</c:v>
                </c:pt>
              </c:strCache>
            </c:strRef>
          </c:cat>
          <c:val>
            <c:numRef>
              <c:f>[ПСХ__на_фоні_України_не_склав_160.xlsx]Sumu!$C$6:$C$13</c:f>
              <c:numCache>
                <c:formatCode>0.0%</c:formatCode>
                <c:ptCount val="8"/>
                <c:pt idx="0">
                  <c:v>8.324336055123023E-2</c:v>
                </c:pt>
                <c:pt idx="1">
                  <c:v>0.144255043615543</c:v>
                </c:pt>
                <c:pt idx="2">
                  <c:v>0.15068880814118019</c:v>
                </c:pt>
                <c:pt idx="3">
                  <c:v>0.13762061661567426</c:v>
                </c:pt>
                <c:pt idx="4">
                  <c:v>7.219692470137927E-2</c:v>
                </c:pt>
                <c:pt idx="5">
                  <c:v>9.0083942937844136E-2</c:v>
                </c:pt>
                <c:pt idx="6">
                  <c:v>0.12346799143265112</c:v>
                </c:pt>
                <c:pt idx="7">
                  <c:v>0.10256733476196479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6A-4422-AB7E-D39833D1F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1810543"/>
        <c:axId val="1891819695"/>
        <c:axId val="0"/>
      </c:bar3DChart>
      <c:catAx>
        <c:axId val="1891810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1819695"/>
        <c:crosses val="autoZero"/>
        <c:auto val="1"/>
        <c:lblAlgn val="ctr"/>
        <c:lblOffset val="100"/>
        <c:noMultiLvlLbl val="0"/>
      </c:catAx>
      <c:valAx>
        <c:axId val="18918196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891810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uk-UA" sz="2000" b="1">
                <a:solidFill>
                  <a:srgbClr val="002060"/>
                </a:solidFill>
              </a:rPr>
              <a:t>Регіональні дані щодо результатів учасників зовнішнього незалежного оцінювання, отриманих випускниками закладів загальної середньої освіти </a:t>
            </a:r>
          </a:p>
          <a:p>
            <a:pPr>
              <a:defRPr sz="2000" b="1">
                <a:solidFill>
                  <a:srgbClr val="002060"/>
                </a:solidFill>
              </a:defRPr>
            </a:pPr>
            <a:r>
              <a:rPr lang="uk-UA" sz="2000" b="1">
                <a:solidFill>
                  <a:srgbClr val="002060"/>
                </a:solidFill>
              </a:rPr>
              <a:t>в 2018 році (160+)</a:t>
            </a:r>
          </a:p>
        </c:rich>
      </c:tx>
      <c:layout>
        <c:manualLayout>
          <c:xMode val="edge"/>
          <c:yMode val="edge"/>
          <c:x val="0.1516053215375474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[ПСХ__на_фоні_України_не_склав_160.xlsx]Sumu!$B$17</c:f>
              <c:strCache>
                <c:ptCount val="1"/>
                <c:pt idx="0">
                  <c:v>Сумська область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  <a:sp3d/>
          </c:spPr>
          <c:invertIfNegative val="0"/>
          <c:dLbls>
            <c:dLbl>
              <c:idx val="5"/>
              <c:layout>
                <c:manualLayout>
                  <c:x val="-1.3605440354941423E-2"/>
                  <c:y val="-3.41005967604426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87-407E-9599-FFF7BDDAC170}"/>
                </c:ext>
              </c:extLst>
            </c:dLbl>
            <c:dLbl>
              <c:idx val="7"/>
              <c:layout>
                <c:manualLayout>
                  <c:x val="-5.1020401331029874E-3"/>
                  <c:y val="-2.3870417732310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231286058266903E-2"/>
                      <c:h val="8.17904155842412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787-407E-9599-FFF7BDDAC1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[ПСХ__на_фоні_України_не_склав_160.xlsx]Sumu!$A$18:$A$25</c:f>
              <c:strCache>
                <c:ptCount val="8"/>
                <c:pt idx="0">
                  <c:v>Українська мова і література</c:v>
                </c:pt>
                <c:pt idx="1">
                  <c:v>Історія України</c:v>
                </c:pt>
                <c:pt idx="2">
                  <c:v>Математика</c:v>
                </c:pt>
                <c:pt idx="3">
                  <c:v>Фізика</c:v>
                </c:pt>
                <c:pt idx="4">
                  <c:v>Хімія</c:v>
                </c:pt>
                <c:pt idx="5">
                  <c:v>Біологія</c:v>
                </c:pt>
                <c:pt idx="6">
                  <c:v>Географія</c:v>
                </c:pt>
                <c:pt idx="7">
                  <c:v>Англійська мова</c:v>
                </c:pt>
              </c:strCache>
            </c:strRef>
          </c:cat>
          <c:val>
            <c:numRef>
              <c:f>[ПСХ__на_фоні_України_не_склав_160.xlsx]Sumu!$B$18:$B$25</c:f>
              <c:numCache>
                <c:formatCode>0.0%</c:formatCode>
                <c:ptCount val="8"/>
                <c:pt idx="0">
                  <c:v>0.45500000000000002</c:v>
                </c:pt>
                <c:pt idx="1">
                  <c:v>0.21</c:v>
                </c:pt>
                <c:pt idx="2">
                  <c:v>0.28299999999999997</c:v>
                </c:pt>
                <c:pt idx="3">
                  <c:v>0.19700000000000001</c:v>
                </c:pt>
                <c:pt idx="4">
                  <c:v>0.33900000000000002</c:v>
                </c:pt>
                <c:pt idx="5">
                  <c:v>0.23799999999999999</c:v>
                </c:pt>
                <c:pt idx="6">
                  <c:v>0.27</c:v>
                </c:pt>
                <c:pt idx="7">
                  <c:v>0.30099999999999999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87-407E-9599-FFF7BDDAC170}"/>
            </c:ext>
          </c:extLst>
        </c:ser>
        <c:ser>
          <c:idx val="1"/>
          <c:order val="1"/>
          <c:tx>
            <c:strRef>
              <c:f>[ПСХ__на_фоні_України_не_склав_160.xlsx]Sumu!$C$17</c:f>
              <c:strCache>
                <c:ptCount val="1"/>
                <c:pt idx="0">
                  <c:v>Україна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5918361197926881E-2"/>
                  <c:y val="-3.4100596760443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87-407E-9599-FFF7BDDAC170}"/>
                </c:ext>
              </c:extLst>
            </c:dLbl>
            <c:dLbl>
              <c:idx val="1"/>
              <c:layout>
                <c:manualLayout>
                  <c:x val="2.8911560754250231E-2"/>
                  <c:y val="-3.069053708439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787-407E-9599-FFF7BDDAC170}"/>
                </c:ext>
              </c:extLst>
            </c:dLbl>
            <c:dLbl>
              <c:idx val="2"/>
              <c:layout>
                <c:manualLayout>
                  <c:x val="3.7414960976088575E-2"/>
                  <c:y val="-2.8985507246376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231286058266903E-2"/>
                      <c:h val="5.10998784998422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787-407E-9599-FFF7BDDAC170}"/>
                </c:ext>
              </c:extLst>
            </c:dLbl>
            <c:dLbl>
              <c:idx val="3"/>
              <c:layout>
                <c:manualLayout>
                  <c:x val="2.7210880709882534E-2"/>
                  <c:y val="-1.7050298380221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787-407E-9599-FFF7BDDAC170}"/>
                </c:ext>
              </c:extLst>
            </c:dLbl>
            <c:dLbl>
              <c:idx val="4"/>
              <c:layout>
                <c:manualLayout>
                  <c:x val="2.8911560754250262E-2"/>
                  <c:y val="-2.0460358056266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787-407E-9599-FFF7BDDAC170}"/>
                </c:ext>
              </c:extLst>
            </c:dLbl>
            <c:dLbl>
              <c:idx val="5"/>
              <c:layout>
                <c:manualLayout>
                  <c:x val="2.0408160532411949E-2"/>
                  <c:y val="-1.7050298380221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87-407E-9599-FFF7BDDAC170}"/>
                </c:ext>
              </c:extLst>
            </c:dLbl>
            <c:dLbl>
              <c:idx val="6"/>
              <c:layout>
                <c:manualLayout>
                  <c:x val="3.571428093172091E-2"/>
                  <c:y val="-2.0460358056265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787-407E-9599-FFF7BDDAC170}"/>
                </c:ext>
              </c:extLst>
            </c:dLbl>
            <c:dLbl>
              <c:idx val="7"/>
              <c:layout>
                <c:manualLayout>
                  <c:x val="3.7414960976088575E-2"/>
                  <c:y val="-1.3640238704177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787-407E-9599-FFF7BDDAC1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[ПСХ__на_фоні_України_не_склав_160.xlsx]Sumu!$A$18:$A$25</c:f>
              <c:strCache>
                <c:ptCount val="8"/>
                <c:pt idx="0">
                  <c:v>Українська мова і література</c:v>
                </c:pt>
                <c:pt idx="1">
                  <c:v>Історія України</c:v>
                </c:pt>
                <c:pt idx="2">
                  <c:v>Математика</c:v>
                </c:pt>
                <c:pt idx="3">
                  <c:v>Фізика</c:v>
                </c:pt>
                <c:pt idx="4">
                  <c:v>Хімія</c:v>
                </c:pt>
                <c:pt idx="5">
                  <c:v>Біологія</c:v>
                </c:pt>
                <c:pt idx="6">
                  <c:v>Географія</c:v>
                </c:pt>
                <c:pt idx="7">
                  <c:v>Англійська мова</c:v>
                </c:pt>
              </c:strCache>
            </c:strRef>
          </c:cat>
          <c:val>
            <c:numRef>
              <c:f>[ПСХ__на_фоні_України_не_склав_160.xlsx]Sumu!$C$18:$C$25</c:f>
              <c:numCache>
                <c:formatCode>0.0%</c:formatCode>
                <c:ptCount val="8"/>
                <c:pt idx="0">
                  <c:v>0.39818788487100887</c:v>
                </c:pt>
                <c:pt idx="1">
                  <c:v>0.18241409665990063</c:v>
                </c:pt>
                <c:pt idx="2">
                  <c:v>0.26690890979273496</c:v>
                </c:pt>
                <c:pt idx="3">
                  <c:v>0.21822781831019064</c:v>
                </c:pt>
                <c:pt idx="4">
                  <c:v>0.33953672540091073</c:v>
                </c:pt>
                <c:pt idx="5">
                  <c:v>0.22317078976181787</c:v>
                </c:pt>
                <c:pt idx="6">
                  <c:v>0.19752498810090433</c:v>
                </c:pt>
                <c:pt idx="7">
                  <c:v>0.31682003445522922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787-407E-9599-FFF7BDDAC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1999087"/>
        <c:axId val="1321992847"/>
        <c:axId val="0"/>
      </c:bar3DChart>
      <c:catAx>
        <c:axId val="1321999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21992847"/>
        <c:crosses val="autoZero"/>
        <c:auto val="1"/>
        <c:lblAlgn val="ctr"/>
        <c:lblOffset val="100"/>
        <c:noMultiLvlLbl val="0"/>
      </c:catAx>
      <c:valAx>
        <c:axId val="132199284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321999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Дані отримані випускниками ЗЗСО,  які не подолали поріг «склав/не склав» </a:t>
            </a:r>
            <a:endParaRPr lang="ru-RU" sz="1800" dirty="0" smtClean="0">
              <a:effectLst/>
            </a:endParaRPr>
          </a:p>
          <a:p>
            <a:pPr>
              <a:defRPr sz="1800"/>
            </a:pPr>
            <a:r>
              <a:rPr lang="uk-UA" sz="1800" b="1" i="0" baseline="0" dirty="0" smtClean="0">
                <a:effectLst/>
              </a:rPr>
              <a:t>з української мови і літератури </a:t>
            </a:r>
            <a:endParaRPr lang="ru-RU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8317847045489"/>
          <c:y val="0.10989804430410467"/>
          <c:w val="0.64523994158317566"/>
          <c:h val="0.88145566408976228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  <a:sp3d/>
          </c:spPr>
          <c:invertIfNegative val="0"/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F48-492F-9C59-98F258A92711}"/>
              </c:ext>
            </c:extLst>
          </c:dPt>
          <c:dLbls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48-492F-9C59-98F258A92711}"/>
                </c:ext>
              </c:extLst>
            </c:dLbl>
            <c:dLbl>
              <c:idx val="10"/>
              <c:layout>
                <c:manualLayout>
                  <c:x val="9.7412508993398959E-3"/>
                  <c:y val="-1.83721602180720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48-492F-9C59-98F258A927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'Для діаграм'!$A$44:$A$54</c:f>
              <c:strCache>
                <c:ptCount val="11"/>
                <c:pt idx="0">
                  <c:v>м.Глухів</c:v>
                </c:pt>
                <c:pt idx="1">
                  <c:v>м.Конотоп</c:v>
                </c:pt>
                <c:pt idx="2">
                  <c:v>м.Кролевець</c:v>
                </c:pt>
                <c:pt idx="3">
                  <c:v>м.Лебедин</c:v>
                </c:pt>
                <c:pt idx="4">
                  <c:v>м.Ромни</c:v>
                </c:pt>
                <c:pt idx="5">
                  <c:v>м.Тростянець</c:v>
                </c:pt>
                <c:pt idx="6">
                  <c:v>м.Охтирка</c:v>
                </c:pt>
                <c:pt idx="7">
                  <c:v>м.Шостка</c:v>
                </c:pt>
                <c:pt idx="8">
                  <c:v>м.Білопілля</c:v>
                </c:pt>
                <c:pt idx="9">
                  <c:v>Сумська область</c:v>
                </c:pt>
                <c:pt idx="10">
                  <c:v>м.Буринь</c:v>
                </c:pt>
              </c:strCache>
            </c:strRef>
          </c:cat>
          <c:val>
            <c:numRef>
              <c:f>'Для діаграм'!$B$44:$B$54</c:f>
              <c:numCache>
                <c:formatCode>0.0%</c:formatCode>
                <c:ptCount val="11"/>
                <c:pt idx="0">
                  <c:v>0</c:v>
                </c:pt>
                <c:pt idx="1">
                  <c:v>6.6225165562914245E-3</c:v>
                </c:pt>
                <c:pt idx="2">
                  <c:v>1.7241379310344862E-2</c:v>
                </c:pt>
                <c:pt idx="3">
                  <c:v>2.0202020202020221E-2</c:v>
                </c:pt>
                <c:pt idx="4">
                  <c:v>3.0434782608695699E-2</c:v>
                </c:pt>
                <c:pt idx="5">
                  <c:v>3.3898305084745783E-2</c:v>
                </c:pt>
                <c:pt idx="6">
                  <c:v>3.802281368821292E-2</c:v>
                </c:pt>
                <c:pt idx="7">
                  <c:v>3.9039039039039047E-2</c:v>
                </c:pt>
                <c:pt idx="8">
                  <c:v>4.6153846153846101E-2</c:v>
                </c:pt>
                <c:pt idx="9">
                  <c:v>4.8864864864864854E-2</c:v>
                </c:pt>
                <c:pt idx="10">
                  <c:v>7.4999999999999956E-2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48-492F-9C59-98F258A92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496664"/>
        <c:axId val="444493712"/>
        <c:axId val="0"/>
      </c:bar3DChart>
      <c:catAx>
        <c:axId val="4444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493712"/>
        <c:crosses val="autoZero"/>
        <c:auto val="1"/>
        <c:lblAlgn val="ctr"/>
        <c:lblOffset val="100"/>
        <c:noMultiLvlLbl val="0"/>
      </c:catAx>
      <c:valAx>
        <c:axId val="444493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44496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Дані отримані випускниками ЗЗСО,  які не подолали поріг «склав/не склав» </a:t>
            </a:r>
            <a:endParaRPr lang="ru-RU" sz="1800" dirty="0" smtClean="0">
              <a:effectLst/>
            </a:endParaRP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з історії України</a:t>
            </a:r>
            <a:endParaRPr lang="ru-RU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8317847045489"/>
          <c:y val="0.10635123458709797"/>
          <c:w val="0.64523994158317566"/>
          <c:h val="0.87160193567939315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  <a:sp3d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A69-4950-B388-AFB1340104F1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451-451C-836D-72ADE1BB4FC4}"/>
              </c:ext>
            </c:extLst>
          </c:dPt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A69-4950-B388-AFB1340104F1}"/>
                </c:ext>
              </c:extLst>
            </c:dLbl>
            <c:dLbl>
              <c:idx val="10"/>
              <c:layout>
                <c:manualLayout>
                  <c:x val="9.7412508993398959E-3"/>
                  <c:y val="-1.83721602180720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51-451C-836D-72ADE1BB4F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'Для діаграм'!$G$44:$G$54</c:f>
              <c:strCache>
                <c:ptCount val="11"/>
                <c:pt idx="0">
                  <c:v>м.Кролевець</c:v>
                </c:pt>
                <c:pt idx="1">
                  <c:v>м.Глухів</c:v>
                </c:pt>
                <c:pt idx="2">
                  <c:v>м.Лебедин</c:v>
                </c:pt>
                <c:pt idx="3">
                  <c:v>м.Конотоп</c:v>
                </c:pt>
                <c:pt idx="4">
                  <c:v>м.Ромни</c:v>
                </c:pt>
                <c:pt idx="5">
                  <c:v>м.Охтирка</c:v>
                </c:pt>
                <c:pt idx="6">
                  <c:v>м.Буринь</c:v>
                </c:pt>
                <c:pt idx="7">
                  <c:v>м.Шостка</c:v>
                </c:pt>
                <c:pt idx="8">
                  <c:v>Сумська область</c:v>
                </c:pt>
                <c:pt idx="9">
                  <c:v>м.Тростянець</c:v>
                </c:pt>
                <c:pt idx="10">
                  <c:v>м.Білопілля</c:v>
                </c:pt>
              </c:strCache>
            </c:strRef>
          </c:cat>
          <c:val>
            <c:numRef>
              <c:f>'Для діаграм'!$H$44:$H$54</c:f>
              <c:numCache>
                <c:formatCode>0.0%</c:formatCode>
                <c:ptCount val="11"/>
                <c:pt idx="0">
                  <c:v>2.5641025641025661E-2</c:v>
                </c:pt>
                <c:pt idx="1">
                  <c:v>2.5974025974025983E-2</c:v>
                </c:pt>
                <c:pt idx="2">
                  <c:v>2.777777777777779E-2</c:v>
                </c:pt>
                <c:pt idx="3">
                  <c:v>4.0909090909090895E-2</c:v>
                </c:pt>
                <c:pt idx="4">
                  <c:v>6.1452513966480438E-2</c:v>
                </c:pt>
                <c:pt idx="5">
                  <c:v>8.4577114427860645E-2</c:v>
                </c:pt>
                <c:pt idx="6">
                  <c:v>8.7719298245614086E-2</c:v>
                </c:pt>
                <c:pt idx="7">
                  <c:v>0.10162601626016265</c:v>
                </c:pt>
                <c:pt idx="8">
                  <c:v>0.1021770682148041</c:v>
                </c:pt>
                <c:pt idx="9">
                  <c:v>0.10227272727272729</c:v>
                </c:pt>
                <c:pt idx="10">
                  <c:v>0.17647058823529416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51-451C-836D-72ADE1BB4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496664"/>
        <c:axId val="444493712"/>
        <c:axId val="0"/>
      </c:bar3DChart>
      <c:catAx>
        <c:axId val="4444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493712"/>
        <c:crosses val="autoZero"/>
        <c:auto val="1"/>
        <c:lblAlgn val="ctr"/>
        <c:lblOffset val="100"/>
        <c:noMultiLvlLbl val="0"/>
      </c:catAx>
      <c:valAx>
        <c:axId val="444493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44496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Дані отримані випускниками ЗЗСО,  які не подолали поріг «склав/не склав» </a:t>
            </a:r>
            <a:endParaRPr lang="ru-RU" sz="1800" dirty="0" smtClean="0">
              <a:effectLst/>
            </a:endParaRP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з математики</a:t>
            </a:r>
            <a:endParaRPr lang="ru-RU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8317847045489"/>
          <c:y val="0.1042750925706635"/>
          <c:w val="0.64523994158317566"/>
          <c:h val="0.87367811122965444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  <a:sp3d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6CC-42CF-8F71-A084492A929C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6CC-42CF-8F71-A084492A929C}"/>
              </c:ext>
            </c:extLst>
          </c:dPt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6CC-42CF-8F71-A084492A929C}"/>
                </c:ext>
              </c:extLst>
            </c:dLbl>
            <c:dLbl>
              <c:idx val="10"/>
              <c:layout>
                <c:manualLayout>
                  <c:x val="9.7412508993398959E-3"/>
                  <c:y val="-1.83721602180720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CC-42CF-8F71-A084492A92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'Для діаграм'!$M$44:$M$54</c:f>
              <c:strCache>
                <c:ptCount val="11"/>
                <c:pt idx="0">
                  <c:v>м.Конотоп</c:v>
                </c:pt>
                <c:pt idx="1">
                  <c:v>м.Глухів</c:v>
                </c:pt>
                <c:pt idx="2">
                  <c:v>м.Лебедин</c:v>
                </c:pt>
                <c:pt idx="3">
                  <c:v>м.Кролевець</c:v>
                </c:pt>
                <c:pt idx="4">
                  <c:v>м.Ромни</c:v>
                </c:pt>
                <c:pt idx="5">
                  <c:v>м.Білопілля</c:v>
                </c:pt>
                <c:pt idx="6">
                  <c:v>м.Тростянець</c:v>
                </c:pt>
                <c:pt idx="7">
                  <c:v>м.Охтирка</c:v>
                </c:pt>
                <c:pt idx="8">
                  <c:v>Сумська область</c:v>
                </c:pt>
                <c:pt idx="9">
                  <c:v>м.Шостка</c:v>
                </c:pt>
                <c:pt idx="10">
                  <c:v>м.Буринь</c:v>
                </c:pt>
              </c:strCache>
            </c:strRef>
          </c:cat>
          <c:val>
            <c:numRef>
              <c:f>'Для діаграм'!$N$44:$N$54</c:f>
              <c:numCache>
                <c:formatCode>0.0%</c:formatCode>
                <c:ptCount val="11"/>
                <c:pt idx="0">
                  <c:v>5.2631578947368474E-2</c:v>
                </c:pt>
                <c:pt idx="1">
                  <c:v>5.2631578947368474E-2</c:v>
                </c:pt>
                <c:pt idx="2">
                  <c:v>6.25E-2</c:v>
                </c:pt>
                <c:pt idx="3">
                  <c:v>7.6923076923076872E-2</c:v>
                </c:pt>
                <c:pt idx="4">
                  <c:v>9.3023255813953543E-2</c:v>
                </c:pt>
                <c:pt idx="5">
                  <c:v>9.375E-2</c:v>
                </c:pt>
                <c:pt idx="6">
                  <c:v>0.10843373493975905</c:v>
                </c:pt>
                <c:pt idx="7">
                  <c:v>0.11214953271028039</c:v>
                </c:pt>
                <c:pt idx="8">
                  <c:v>0.11781150159744413</c:v>
                </c:pt>
                <c:pt idx="9">
                  <c:v>0.12041884816753923</c:v>
                </c:pt>
                <c:pt idx="10">
                  <c:v>0.13157894736842102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C-42CF-8F71-A084492A9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496664"/>
        <c:axId val="444493712"/>
        <c:axId val="0"/>
      </c:bar3DChart>
      <c:catAx>
        <c:axId val="4444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493712"/>
        <c:crosses val="autoZero"/>
        <c:auto val="1"/>
        <c:lblAlgn val="ctr"/>
        <c:lblOffset val="100"/>
        <c:noMultiLvlLbl val="0"/>
      </c:catAx>
      <c:valAx>
        <c:axId val="444493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44496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Дані отримані випускниками ЗЗСО,  які не подолали поріг «склав/не склав» </a:t>
            </a:r>
            <a:endParaRPr lang="ru-RU" sz="1800" dirty="0" smtClean="0">
              <a:effectLst/>
            </a:endParaRP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з англійської мови</a:t>
            </a:r>
            <a:endParaRPr lang="ru-RU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8317847045489"/>
          <c:y val="0.10619946532742444"/>
          <c:w val="0.64523994158317566"/>
          <c:h val="0.8717537384728935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  <a:sp3d/>
          </c:spPr>
          <c:invertIfNegative val="0"/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12F-4B3E-A7BC-CF494B2B0DC1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12F-4B3E-A7BC-CF494B2B0DC1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12F-4B3E-A7BC-CF494B2B0DC1}"/>
                </c:ext>
              </c:extLst>
            </c:dLbl>
            <c:dLbl>
              <c:idx val="10"/>
              <c:layout>
                <c:manualLayout>
                  <c:x val="9.7412508993398959E-3"/>
                  <c:y val="-1.83721602180720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2F-4B3E-A7BC-CF494B2B0D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'Для діаграм'!$S$44:$S$54</c:f>
              <c:strCache>
                <c:ptCount val="11"/>
                <c:pt idx="0">
                  <c:v>м.Ромни</c:v>
                </c:pt>
                <c:pt idx="1">
                  <c:v>м.Шостка</c:v>
                </c:pt>
                <c:pt idx="2">
                  <c:v>м.Буринь</c:v>
                </c:pt>
                <c:pt idx="3">
                  <c:v>м.Кролевець</c:v>
                </c:pt>
                <c:pt idx="4">
                  <c:v>м.Лебедин</c:v>
                </c:pt>
                <c:pt idx="5">
                  <c:v>м.Конотоп</c:v>
                </c:pt>
                <c:pt idx="6">
                  <c:v>Сумська область</c:v>
                </c:pt>
                <c:pt idx="7">
                  <c:v>м.Глухів</c:v>
                </c:pt>
                <c:pt idx="8">
                  <c:v>м.Тростянець</c:v>
                </c:pt>
                <c:pt idx="9">
                  <c:v>м.Охтирка</c:v>
                </c:pt>
                <c:pt idx="10">
                  <c:v>м.Білопілля</c:v>
                </c:pt>
              </c:strCache>
            </c:strRef>
          </c:cat>
          <c:val>
            <c:numRef>
              <c:f>'Для діаграм'!$T$44:$T$54</c:f>
              <c:numCache>
                <c:formatCode>0.0%</c:formatCode>
                <c:ptCount val="11"/>
                <c:pt idx="0">
                  <c:v>3.2258064516129004E-2</c:v>
                </c:pt>
                <c:pt idx="1">
                  <c:v>4.0322580645161255E-2</c:v>
                </c:pt>
                <c:pt idx="2">
                  <c:v>5.2631578947368474E-2</c:v>
                </c:pt>
                <c:pt idx="3">
                  <c:v>6.0606060606060552E-2</c:v>
                </c:pt>
                <c:pt idx="4">
                  <c:v>7.1428571428571397E-2</c:v>
                </c:pt>
                <c:pt idx="5">
                  <c:v>8.2278481012658222E-2</c:v>
                </c:pt>
                <c:pt idx="6">
                  <c:v>8.2547169811320709E-2</c:v>
                </c:pt>
                <c:pt idx="7">
                  <c:v>0.10204081632653061</c:v>
                </c:pt>
                <c:pt idx="8">
                  <c:v>0.11764705882352944</c:v>
                </c:pt>
                <c:pt idx="9">
                  <c:v>0.1333333333333333</c:v>
                </c:pt>
                <c:pt idx="10">
                  <c:v>0.1333333333333333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2F-4B3E-A7BC-CF494B2B0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496664"/>
        <c:axId val="444493712"/>
        <c:axId val="0"/>
      </c:bar3DChart>
      <c:catAx>
        <c:axId val="4444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493712"/>
        <c:crosses val="autoZero"/>
        <c:auto val="1"/>
        <c:lblAlgn val="ctr"/>
        <c:lblOffset val="100"/>
        <c:noMultiLvlLbl val="0"/>
      </c:catAx>
      <c:valAx>
        <c:axId val="444493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44496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Дані отримані випускниками ЗЗСО,  </a:t>
            </a:r>
            <a:endParaRPr lang="ru-RU" sz="1800" dirty="0" smtClean="0">
              <a:effectLst/>
            </a:endParaRP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які </a:t>
            </a:r>
            <a:r>
              <a:rPr lang="ru-RU" sz="1800" b="1" i="0" baseline="0" dirty="0" smtClean="0">
                <a:effectLst/>
              </a:rPr>
              <a:t>набрали 160+ </a:t>
            </a:r>
            <a:endParaRPr lang="ru-RU" sz="1800" dirty="0" smtClean="0">
              <a:effectLst/>
            </a:endParaRP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з української мови і літератури</a:t>
            </a:r>
            <a:endParaRPr lang="ru-RU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8317847045489"/>
          <c:y val="0.10801863305194787"/>
          <c:w val="0.64523994158317566"/>
          <c:h val="0.86993465028916606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C59-4F68-909B-C2A903931D6C}"/>
              </c:ext>
            </c:extLst>
          </c:dPt>
          <c:dPt>
            <c:idx val="9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C59-4F68-909B-C2A903931D6C}"/>
              </c:ext>
            </c:extLst>
          </c:dPt>
          <c:dPt>
            <c:idx val="10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C59-4F68-909B-C2A903931D6C}"/>
              </c:ext>
            </c:extLst>
          </c:dPt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C59-4F68-909B-C2A903931D6C}"/>
                </c:ext>
              </c:extLst>
            </c:dLbl>
            <c:dLbl>
              <c:idx val="10"/>
              <c:layout>
                <c:manualLayout>
                  <c:x val="9.7412508993398959E-3"/>
                  <c:y val="-1.83721602180720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59-4F68-909B-C2A903931D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'Для діаграм'!$D$44:$D$54</c:f>
              <c:strCache>
                <c:ptCount val="11"/>
                <c:pt idx="0">
                  <c:v>м.Глухів</c:v>
                </c:pt>
                <c:pt idx="1">
                  <c:v>м.Ромни</c:v>
                </c:pt>
                <c:pt idx="2">
                  <c:v>м.Конотоп</c:v>
                </c:pt>
                <c:pt idx="3">
                  <c:v>м.Лебедин</c:v>
                </c:pt>
                <c:pt idx="4">
                  <c:v>м.Тростянець</c:v>
                </c:pt>
                <c:pt idx="5">
                  <c:v>м.Шостка</c:v>
                </c:pt>
                <c:pt idx="6">
                  <c:v>м.Кролевець</c:v>
                </c:pt>
                <c:pt idx="7">
                  <c:v>м.Охтирка</c:v>
                </c:pt>
                <c:pt idx="8">
                  <c:v>Сумська область</c:v>
                </c:pt>
                <c:pt idx="9">
                  <c:v>м.Буринь</c:v>
                </c:pt>
                <c:pt idx="10">
                  <c:v>м.Білопілля</c:v>
                </c:pt>
              </c:strCache>
            </c:strRef>
          </c:cat>
          <c:val>
            <c:numRef>
              <c:f>'Для діаграм'!$E$44:$E$54</c:f>
              <c:numCache>
                <c:formatCode>0.0%</c:formatCode>
                <c:ptCount val="11"/>
                <c:pt idx="0">
                  <c:v>0.65686274509803921</c:v>
                </c:pt>
                <c:pt idx="1">
                  <c:v>0.63913043478260867</c:v>
                </c:pt>
                <c:pt idx="2">
                  <c:v>0.60927152317880795</c:v>
                </c:pt>
                <c:pt idx="3">
                  <c:v>0.56565656565656564</c:v>
                </c:pt>
                <c:pt idx="4">
                  <c:v>0.50847457627118642</c:v>
                </c:pt>
                <c:pt idx="5">
                  <c:v>0.50150150150150152</c:v>
                </c:pt>
                <c:pt idx="6">
                  <c:v>0.5</c:v>
                </c:pt>
                <c:pt idx="7">
                  <c:v>0.46387832699619774</c:v>
                </c:pt>
                <c:pt idx="8">
                  <c:v>0.45470270270270269</c:v>
                </c:pt>
                <c:pt idx="9">
                  <c:v>0.41249999999999998</c:v>
                </c:pt>
                <c:pt idx="10">
                  <c:v>0.24615384615384617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59-4F68-909B-C2A903931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496664"/>
        <c:axId val="444493712"/>
        <c:axId val="0"/>
      </c:bar3DChart>
      <c:catAx>
        <c:axId val="4444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493712"/>
        <c:crosses val="autoZero"/>
        <c:auto val="1"/>
        <c:lblAlgn val="ctr"/>
        <c:lblOffset val="100"/>
        <c:noMultiLvlLbl val="0"/>
      </c:catAx>
      <c:valAx>
        <c:axId val="444493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44496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Дані отримані випускниками ЗЗСО,  </a:t>
            </a:r>
            <a:endParaRPr lang="ru-RU" sz="1800" dirty="0" smtClean="0">
              <a:effectLst/>
            </a:endParaRP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які </a:t>
            </a:r>
            <a:r>
              <a:rPr lang="ru-RU" sz="1800" b="1" i="0" baseline="0" dirty="0" smtClean="0">
                <a:effectLst/>
              </a:rPr>
              <a:t>набрали 160+ </a:t>
            </a:r>
            <a:endParaRPr lang="ru-RU" sz="1800" dirty="0" smtClean="0">
              <a:effectLst/>
            </a:endParaRPr>
          </a:p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з історії України</a:t>
            </a:r>
            <a:endParaRPr lang="ru-RU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8317847045489"/>
          <c:y val="0.10993492470669632"/>
          <c:w val="0.64523994158317566"/>
          <c:h val="0.86801832178310767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  <a:sp3d/>
          </c:spPr>
          <c:invertIfNegative val="0"/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0126-44B1-B47D-5A6313F55B48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126-44B1-B47D-5A6313F55B48}"/>
              </c:ext>
            </c:extLst>
          </c:dPt>
          <c:dLbls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126-44B1-B47D-5A6313F55B48}"/>
                </c:ext>
              </c:extLst>
            </c:dLbl>
            <c:dLbl>
              <c:idx val="10"/>
              <c:layout>
                <c:manualLayout>
                  <c:x val="9.7412508993398959E-3"/>
                  <c:y val="-1.83721602180720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26-44B1-B47D-5A6313F55B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'Для діаграм'!$J$44:$J$54</c:f>
              <c:strCache>
                <c:ptCount val="11"/>
                <c:pt idx="0">
                  <c:v>м.Глухів</c:v>
                </c:pt>
                <c:pt idx="1">
                  <c:v>м.Ромни</c:v>
                </c:pt>
                <c:pt idx="2">
                  <c:v>м.Конотоп</c:v>
                </c:pt>
                <c:pt idx="3">
                  <c:v>м.Лебедин</c:v>
                </c:pt>
                <c:pt idx="4">
                  <c:v>м.Тростянець</c:v>
                </c:pt>
                <c:pt idx="5">
                  <c:v>м.Шостка</c:v>
                </c:pt>
                <c:pt idx="6">
                  <c:v>Сумська область</c:v>
                </c:pt>
                <c:pt idx="7">
                  <c:v>м.Охтирка</c:v>
                </c:pt>
                <c:pt idx="8">
                  <c:v>м.Кролевець</c:v>
                </c:pt>
                <c:pt idx="9">
                  <c:v>м.Буринь</c:v>
                </c:pt>
                <c:pt idx="10">
                  <c:v>м.Білопілля</c:v>
                </c:pt>
              </c:strCache>
            </c:strRef>
          </c:cat>
          <c:val>
            <c:numRef>
              <c:f>'Для діаграм'!$K$44:$K$54</c:f>
              <c:numCache>
                <c:formatCode>0.0%</c:formatCode>
                <c:ptCount val="11"/>
                <c:pt idx="0">
                  <c:v>0.42857142857142855</c:v>
                </c:pt>
                <c:pt idx="1">
                  <c:v>0.36871508379888268</c:v>
                </c:pt>
                <c:pt idx="2">
                  <c:v>0.35909090909090907</c:v>
                </c:pt>
                <c:pt idx="3">
                  <c:v>0.34722222222222221</c:v>
                </c:pt>
                <c:pt idx="4">
                  <c:v>0.28409090909090912</c:v>
                </c:pt>
                <c:pt idx="5">
                  <c:v>0.23577235772357724</c:v>
                </c:pt>
                <c:pt idx="6">
                  <c:v>0.2104499274310595</c:v>
                </c:pt>
                <c:pt idx="7">
                  <c:v>0.18407960199004975</c:v>
                </c:pt>
                <c:pt idx="8">
                  <c:v>0.17948717948717949</c:v>
                </c:pt>
                <c:pt idx="9">
                  <c:v>0.17543859649122806</c:v>
                </c:pt>
                <c:pt idx="10">
                  <c:v>7.8431372549019607E-2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26-44B1-B47D-5A6313F55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496664"/>
        <c:axId val="444493712"/>
        <c:axId val="0"/>
      </c:bar3DChart>
      <c:catAx>
        <c:axId val="4444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493712"/>
        <c:crosses val="autoZero"/>
        <c:auto val="1"/>
        <c:lblAlgn val="ctr"/>
        <c:lblOffset val="100"/>
        <c:noMultiLvlLbl val="0"/>
      </c:catAx>
      <c:valAx>
        <c:axId val="444493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44496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Дані отримані випускниками ЗЗСО,  які </a:t>
            </a:r>
            <a:r>
              <a:rPr lang="ru-RU" sz="1800" b="1" i="0" baseline="0" dirty="0" smtClean="0">
                <a:effectLst/>
              </a:rPr>
              <a:t>набрали 160+ </a:t>
            </a:r>
            <a:r>
              <a:rPr lang="uk-UA" sz="1800" b="1" i="0" baseline="0" dirty="0" smtClean="0">
                <a:effectLst/>
              </a:rPr>
              <a:t>з математики</a:t>
            </a:r>
            <a:endParaRPr lang="ru-RU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8317847045489"/>
          <c:y val="8.1182582138708284E-2"/>
          <c:w val="0.64523994158317566"/>
          <c:h val="0.89677057091549017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  <a:sp3d/>
          </c:spPr>
          <c:invertIfNegative val="0"/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48E-4294-AA39-10612177A720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48E-4294-AA39-10612177A720}"/>
              </c:ext>
            </c:extLst>
          </c:dPt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48E-4294-AA39-10612177A720}"/>
                </c:ext>
              </c:extLst>
            </c:dLbl>
            <c:dLbl>
              <c:idx val="10"/>
              <c:layout>
                <c:manualLayout>
                  <c:x val="9.7412508993398959E-3"/>
                  <c:y val="-1.83721602180720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8E-4294-AA39-10612177A7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'Для діаграм'!$P$44:$P$54</c:f>
              <c:strCache>
                <c:ptCount val="11"/>
                <c:pt idx="0">
                  <c:v>м.Глухів</c:v>
                </c:pt>
                <c:pt idx="1">
                  <c:v>м.Конотоп</c:v>
                </c:pt>
                <c:pt idx="2">
                  <c:v>м.Кролевець</c:v>
                </c:pt>
                <c:pt idx="3">
                  <c:v>м.Ромни</c:v>
                </c:pt>
                <c:pt idx="4">
                  <c:v>м.Лебедин</c:v>
                </c:pt>
                <c:pt idx="5">
                  <c:v>Сумська область</c:v>
                </c:pt>
                <c:pt idx="6">
                  <c:v>м.Шостка</c:v>
                </c:pt>
                <c:pt idx="7">
                  <c:v>м.Охтирка</c:v>
                </c:pt>
                <c:pt idx="8">
                  <c:v>м.Буринь</c:v>
                </c:pt>
                <c:pt idx="9">
                  <c:v>м.Тростянець</c:v>
                </c:pt>
                <c:pt idx="10">
                  <c:v>м.Білопілля</c:v>
                </c:pt>
              </c:strCache>
            </c:strRef>
          </c:cat>
          <c:val>
            <c:numRef>
              <c:f>'Для діаграм'!$Q$44:$Q$54</c:f>
              <c:numCache>
                <c:formatCode>0.0%</c:formatCode>
                <c:ptCount val="11"/>
                <c:pt idx="0">
                  <c:v>0.50877192982456143</c:v>
                </c:pt>
                <c:pt idx="1">
                  <c:v>0.46710526315789475</c:v>
                </c:pt>
                <c:pt idx="2">
                  <c:v>0.43076923076923079</c:v>
                </c:pt>
                <c:pt idx="3">
                  <c:v>0.34883720930232559</c:v>
                </c:pt>
                <c:pt idx="4">
                  <c:v>0.29166666666666669</c:v>
                </c:pt>
                <c:pt idx="5">
                  <c:v>0.28274760383386582</c:v>
                </c:pt>
                <c:pt idx="6">
                  <c:v>0.26701570680628273</c:v>
                </c:pt>
                <c:pt idx="7">
                  <c:v>0.23364485981308411</c:v>
                </c:pt>
                <c:pt idx="8">
                  <c:v>0.21052631578947367</c:v>
                </c:pt>
                <c:pt idx="9">
                  <c:v>0.10843373493975904</c:v>
                </c:pt>
                <c:pt idx="10">
                  <c:v>9.375E-2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8E-4294-AA39-10612177A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496664"/>
        <c:axId val="444493712"/>
        <c:axId val="0"/>
      </c:bar3DChart>
      <c:catAx>
        <c:axId val="4444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493712"/>
        <c:crosses val="autoZero"/>
        <c:auto val="1"/>
        <c:lblAlgn val="ctr"/>
        <c:lblOffset val="100"/>
        <c:noMultiLvlLbl val="0"/>
      </c:catAx>
      <c:valAx>
        <c:axId val="444493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44496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i="0" baseline="0" dirty="0" smtClean="0">
                <a:effectLst/>
              </a:rPr>
              <a:t>Дані отримані випускниками ЗЗСО,  які </a:t>
            </a:r>
            <a:r>
              <a:rPr lang="ru-RU" sz="1800" b="1" i="0" baseline="0" dirty="0" smtClean="0">
                <a:effectLst/>
              </a:rPr>
              <a:t>набрали 160+ </a:t>
            </a:r>
            <a:r>
              <a:rPr lang="uk-UA" sz="1800" b="1" i="0" baseline="0" dirty="0" smtClean="0">
                <a:effectLst/>
              </a:rPr>
              <a:t>з англійської мови</a:t>
            </a:r>
            <a:endParaRPr lang="ru-RU" dirty="0">
              <a:effectLst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0118317847045489"/>
          <c:y val="8.1182582138708284E-2"/>
          <c:w val="0.64523994158317566"/>
          <c:h val="0.89677057091549017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  <a:sp3d/>
          </c:spPr>
          <c:invertIfNegative val="0"/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730-4B0E-B96A-6E9BBE6E2559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730-4B0E-B96A-6E9BBE6E2559}"/>
              </c:ext>
            </c:extLst>
          </c:dPt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730-4B0E-B96A-6E9BBE6E2559}"/>
                </c:ext>
              </c:extLst>
            </c:dLbl>
            <c:dLbl>
              <c:idx val="10"/>
              <c:layout>
                <c:manualLayout>
                  <c:x val="9.7412508993398959E-3"/>
                  <c:y val="-1.837216021807200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30-4B0E-B96A-6E9BBE6E25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'Для діаграм'!$V$44:$V$54</c:f>
              <c:strCache>
                <c:ptCount val="11"/>
                <c:pt idx="0">
                  <c:v>м.Ромни</c:v>
                </c:pt>
                <c:pt idx="1">
                  <c:v>м.Кролевець</c:v>
                </c:pt>
                <c:pt idx="2">
                  <c:v>м.Конотоп</c:v>
                </c:pt>
                <c:pt idx="3">
                  <c:v>м.Глухів</c:v>
                </c:pt>
                <c:pt idx="4">
                  <c:v>Сумська область</c:v>
                </c:pt>
                <c:pt idx="5">
                  <c:v>м.Шостка</c:v>
                </c:pt>
                <c:pt idx="6">
                  <c:v>м.Лебедин</c:v>
                </c:pt>
                <c:pt idx="7">
                  <c:v>м.Охтирка</c:v>
                </c:pt>
                <c:pt idx="8">
                  <c:v>м.Буринь</c:v>
                </c:pt>
                <c:pt idx="9">
                  <c:v>м.Тростянець</c:v>
                </c:pt>
                <c:pt idx="10">
                  <c:v>м.Білопілля</c:v>
                </c:pt>
              </c:strCache>
            </c:strRef>
          </c:cat>
          <c:val>
            <c:numRef>
              <c:f>'Для діаграм'!$W$44:$W$54</c:f>
              <c:numCache>
                <c:formatCode>0.0%</c:formatCode>
                <c:ptCount val="11"/>
                <c:pt idx="0">
                  <c:v>0.45967741935483869</c:v>
                </c:pt>
                <c:pt idx="1">
                  <c:v>0.33333333333333331</c:v>
                </c:pt>
                <c:pt idx="2">
                  <c:v>0.31645569620253167</c:v>
                </c:pt>
                <c:pt idx="3">
                  <c:v>0.30612244897959184</c:v>
                </c:pt>
                <c:pt idx="4">
                  <c:v>0.3007075471698113</c:v>
                </c:pt>
                <c:pt idx="5">
                  <c:v>0.27419354838709675</c:v>
                </c:pt>
                <c:pt idx="6">
                  <c:v>0.26190476190476192</c:v>
                </c:pt>
                <c:pt idx="7">
                  <c:v>0.23333333333333334</c:v>
                </c:pt>
                <c:pt idx="8">
                  <c:v>0.15789473684210525</c:v>
                </c:pt>
                <c:pt idx="9">
                  <c:v>9.8039215686274508E-2</c:v>
                </c:pt>
                <c:pt idx="10">
                  <c:v>6.6666666666666666E-2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30-4B0E-B96A-6E9BBE6E2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4496664"/>
        <c:axId val="444493712"/>
        <c:axId val="0"/>
      </c:bar3DChart>
      <c:catAx>
        <c:axId val="4444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4493712"/>
        <c:crosses val="autoZero"/>
        <c:auto val="1"/>
        <c:lblAlgn val="ctr"/>
        <c:lblOffset val="100"/>
        <c:noMultiLvlLbl val="0"/>
      </c:catAx>
      <c:valAx>
        <c:axId val="444493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44496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i="0" baseline="0">
                <a:effectLst/>
              </a:rPr>
              <a:t>Форми підготовки до ЗНО учнів 11-х класів, (%)</a:t>
            </a:r>
            <a:endParaRPr lang="ru-RU" sz="3600">
              <a:effectLst/>
            </a:endParaRPr>
          </a:p>
        </c:rich>
      </c:tx>
      <c:layout>
        <c:manualLayout>
          <c:xMode val="edge"/>
          <c:yMode val="edge"/>
          <c:x val="0.17301422820865187"/>
          <c:y val="7.610350076103500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676167796477292E-2"/>
          <c:y val="7.6227243854792126E-2"/>
          <c:w val="0.97664766440704542"/>
          <c:h val="0.761093733146370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Лист1!$B$17</c:f>
              <c:strCache>
                <c:ptCount val="1"/>
                <c:pt idx="0">
                  <c:v>самостійна робота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1844093990392613E-3"/>
                  <c:y val="-7.2298325722983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FFF-49B4-93AF-DAF44B6D82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Лист1!$A$18</c:f>
              <c:strCache>
                <c:ptCount val="1"/>
                <c:pt idx="0">
                  <c:v>11-класники</c:v>
                </c:pt>
              </c:strCache>
            </c:strRef>
          </c:cat>
          <c:val>
            <c:numRef>
              <c:f>Лист1!$B$18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F-49B4-93AF-DAF44B6D823E}"/>
            </c:ext>
          </c:extLst>
        </c:ser>
        <c:ser>
          <c:idx val="1"/>
          <c:order val="1"/>
          <c:tx>
            <c:strRef>
              <c:f>Лист1!$C$17</c:f>
              <c:strCache>
                <c:ptCount val="1"/>
                <c:pt idx="0">
                  <c:v>заняття з репетитором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614697996797538E-2"/>
                  <c:y val="-8.5616438356164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FFF-49B4-93AF-DAF44B6D82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Лист1!$A$18</c:f>
              <c:strCache>
                <c:ptCount val="1"/>
                <c:pt idx="0">
                  <c:v>11-класники</c:v>
                </c:pt>
              </c:strCache>
            </c:strRef>
          </c:cat>
          <c:val>
            <c:numRef>
              <c:f>Лист1!$C$18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FF-49B4-93AF-DAF44B6D823E}"/>
            </c:ext>
          </c:extLst>
        </c:ser>
        <c:ser>
          <c:idx val="2"/>
          <c:order val="2"/>
          <c:tx>
            <c:strRef>
              <c:f>Лист1!$D$17</c:f>
              <c:strCache>
                <c:ptCount val="1"/>
                <c:pt idx="0">
                  <c:v>на уроках в закладі освіти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737637596157045E-2"/>
                  <c:y val="-7.0395738203957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FFF-49B4-93AF-DAF44B6D82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Лист1!$A$18</c:f>
              <c:strCache>
                <c:ptCount val="1"/>
                <c:pt idx="0">
                  <c:v>11-класники</c:v>
                </c:pt>
              </c:strCache>
            </c:strRef>
          </c:cat>
          <c:val>
            <c:numRef>
              <c:f>Лист1!$D$18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FF-49B4-93AF-DAF44B6D823E}"/>
            </c:ext>
          </c:extLst>
        </c:ser>
        <c:ser>
          <c:idx val="3"/>
          <c:order val="3"/>
          <c:tx>
            <c:strRef>
              <c:f>Лист1!$E$17</c:f>
              <c:strCache>
                <c:ptCount val="1"/>
                <c:pt idx="0">
                  <c:v>підготовчі курси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044986594555737E-2"/>
                  <c:y val="-7.0395738203957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FFF-49B4-93AF-DAF44B6D82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Лист1!$A$18</c:f>
              <c:strCache>
                <c:ptCount val="1"/>
                <c:pt idx="0">
                  <c:v>11-класники</c:v>
                </c:pt>
              </c:strCache>
            </c:strRef>
          </c:cat>
          <c:val>
            <c:numRef>
              <c:f>Лист1!$E$18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FF-49B4-93AF-DAF44B6D8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5089792"/>
        <c:axId val="475089136"/>
        <c:axId val="0"/>
      </c:bar3DChart>
      <c:catAx>
        <c:axId val="475089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5089136"/>
        <c:crosses val="autoZero"/>
        <c:auto val="1"/>
        <c:lblAlgn val="ctr"/>
        <c:lblOffset val="100"/>
        <c:noMultiLvlLbl val="0"/>
      </c:catAx>
      <c:valAx>
        <c:axId val="4750891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508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6172339902354811E-2"/>
          <c:y val="0.84158344536201268"/>
          <c:w val="0.84586823298376157"/>
          <c:h val="0.147124775053524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uk-UA" sz="2160" b="1" i="0" u="none" strike="noStrike" kern="120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uk-UA" sz="2800" noProof="0" dirty="0"/>
              <a:t>Джерела отримання інформації про ЗНО для учасників ЗНО-2018 (%)</a:t>
            </a:r>
          </a:p>
        </c:rich>
      </c:tx>
      <c:layout>
        <c:manualLayout>
          <c:xMode val="edge"/>
          <c:yMode val="edge"/>
          <c:x val="0.1679117495564081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uk-UA" sz="2160" b="1" i="0" u="none" strike="noStrike" kern="1200" baseline="0" noProof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310859332349581E-2"/>
          <c:y val="8.8765798192864162E-2"/>
          <c:w val="0.9753782813353008"/>
          <c:h val="0.8282082811557118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Лист1!$A$9</c:f>
              <c:strCache>
                <c:ptCount val="1"/>
                <c:pt idx="0">
                  <c:v>11-класники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Лист1!$B$8:$E$8</c:f>
              <c:strCache>
                <c:ptCount val="4"/>
                <c:pt idx="0">
                  <c:v>Учитель</c:v>
                </c:pt>
                <c:pt idx="1">
                  <c:v>Сайт УЦОЯО,ХРЦОЯО</c:v>
                </c:pt>
                <c:pt idx="2">
                  <c:v>Соцмережі</c:v>
                </c:pt>
                <c:pt idx="3">
                  <c:v>Телебачення/радіо</c:v>
                </c:pt>
              </c:strCache>
            </c:strRef>
          </c:cat>
          <c:val>
            <c:numRef>
              <c:f>Лист1!$B$9:$E$9</c:f>
              <c:numCache>
                <c:formatCode>General</c:formatCode>
                <c:ptCount val="4"/>
                <c:pt idx="0">
                  <c:v>61</c:v>
                </c:pt>
                <c:pt idx="1">
                  <c:v>23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2-45C3-9298-82D5A584B068}"/>
            </c:ext>
          </c:extLst>
        </c:ser>
        <c:ser>
          <c:idx val="1"/>
          <c:order val="1"/>
          <c:tx>
            <c:strRef>
              <c:f>Лист1!$A$10</c:f>
              <c:strCache>
                <c:ptCount val="1"/>
                <c:pt idx="0">
                  <c:v>Учні ПТНЗ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5958451510679909E-3"/>
                  <c:y val="-1.1486990982712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96-4535-8641-5E11A84EE1AB}"/>
                </c:ext>
              </c:extLst>
            </c:dLbl>
            <c:dLbl>
              <c:idx val="1"/>
              <c:layout>
                <c:manualLayout>
                  <c:x val="2.2383380604271965E-3"/>
                  <c:y val="-7.65799398847485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A96-4535-8641-5E11A84EE1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Лист1!$B$8:$E$8</c:f>
              <c:strCache>
                <c:ptCount val="4"/>
                <c:pt idx="0">
                  <c:v>Учитель</c:v>
                </c:pt>
                <c:pt idx="1">
                  <c:v>Сайт УЦОЯО,ХРЦОЯО</c:v>
                </c:pt>
                <c:pt idx="2">
                  <c:v>Соцмережі</c:v>
                </c:pt>
                <c:pt idx="3">
                  <c:v>Телебачення/радіо</c:v>
                </c:pt>
              </c:strCache>
            </c:strRef>
          </c:cat>
          <c:val>
            <c:numRef>
              <c:f>Лист1!$B$10:$E$10</c:f>
              <c:numCache>
                <c:formatCode>General</c:formatCode>
                <c:ptCount val="4"/>
                <c:pt idx="0">
                  <c:v>49</c:v>
                </c:pt>
                <c:pt idx="1">
                  <c:v>16</c:v>
                </c:pt>
                <c:pt idx="2">
                  <c:v>19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92-45C3-9298-82D5A584B068}"/>
            </c:ext>
          </c:extLst>
        </c:ser>
        <c:ser>
          <c:idx val="2"/>
          <c:order val="2"/>
          <c:tx>
            <c:strRef>
              <c:f>Лист1!$A$11</c:f>
              <c:strCache>
                <c:ptCount val="1"/>
                <c:pt idx="0">
                  <c:v>Студенти ВНЗ I-III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Лист1!$B$8:$E$8</c:f>
              <c:strCache>
                <c:ptCount val="4"/>
                <c:pt idx="0">
                  <c:v>Учитель</c:v>
                </c:pt>
                <c:pt idx="1">
                  <c:v>Сайт УЦОЯО,ХРЦОЯО</c:v>
                </c:pt>
                <c:pt idx="2">
                  <c:v>Соцмережі</c:v>
                </c:pt>
                <c:pt idx="3">
                  <c:v>Телебачення/радіо</c:v>
                </c:pt>
              </c:strCache>
            </c:strRef>
          </c:cat>
          <c:val>
            <c:numRef>
              <c:f>Лист1!$B$11:$E$11</c:f>
              <c:numCache>
                <c:formatCode>General</c:formatCode>
                <c:ptCount val="4"/>
                <c:pt idx="0">
                  <c:v>65</c:v>
                </c:pt>
                <c:pt idx="1">
                  <c:v>20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92-45C3-9298-82D5A584B068}"/>
            </c:ext>
          </c:extLst>
        </c:ser>
        <c:ser>
          <c:idx val="3"/>
          <c:order val="3"/>
          <c:tx>
            <c:strRef>
              <c:f>Лист1!$A$12</c:f>
              <c:strCache>
                <c:ptCount val="1"/>
                <c:pt idx="0">
                  <c:v>Випускники минулих років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191690302135982E-2"/>
                  <c:y val="-5.74349549135610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A96-4535-8641-5E11A84EE1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Лист1!$B$8:$E$8</c:f>
              <c:strCache>
                <c:ptCount val="4"/>
                <c:pt idx="0">
                  <c:v>Учитель</c:v>
                </c:pt>
                <c:pt idx="1">
                  <c:v>Сайт УЦОЯО,ХРЦОЯО</c:v>
                </c:pt>
                <c:pt idx="2">
                  <c:v>Соцмережі</c:v>
                </c:pt>
                <c:pt idx="3">
                  <c:v>Телебачення/радіо</c:v>
                </c:pt>
              </c:strCache>
            </c:strRef>
          </c:cat>
          <c:val>
            <c:numRef>
              <c:f>Лист1!$B$12:$E$12</c:f>
              <c:numCache>
                <c:formatCode>General</c:formatCode>
                <c:ptCount val="4"/>
                <c:pt idx="0">
                  <c:v>24</c:v>
                </c:pt>
                <c:pt idx="1">
                  <c:v>37</c:v>
                </c:pt>
                <c:pt idx="2">
                  <c:v>16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92-45C3-9298-82D5A584B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8384280"/>
        <c:axId val="358383952"/>
        <c:axId val="0"/>
      </c:bar3DChart>
      <c:catAx>
        <c:axId val="35838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8383952"/>
        <c:crosses val="autoZero"/>
        <c:auto val="1"/>
        <c:lblAlgn val="ctr"/>
        <c:lblOffset val="100"/>
        <c:noMultiLvlLbl val="0"/>
      </c:catAx>
      <c:valAx>
        <c:axId val="3583839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5838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576733797715031"/>
          <c:y val="0.21935328843758983"/>
          <c:w val="0.38595645551237012"/>
          <c:h val="0.296278591791384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F559B2-A584-441F-9168-B1B8C32DA49D}" type="doc">
      <dgm:prSet loTypeId="urn:microsoft.com/office/officeart/2005/8/layout/default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60AE374-808A-4EBF-976E-8FE5B21EA8DE}">
      <dgm:prSet phldrT="[Текст]" custT="1"/>
      <dgm:spPr/>
      <dgm:t>
        <a:bodyPr/>
        <a:lstStyle/>
        <a:p>
          <a:r>
            <a:rPr lang="uk-UA" altLang="ru-RU" sz="1800" b="0" dirty="0" smtClean="0">
              <a:solidFill>
                <a:srgbClr val="002060"/>
              </a:solidFill>
            </a:rPr>
            <a:t>ДПА у формі ЗНО </a:t>
          </a:r>
        </a:p>
        <a:p>
          <a:r>
            <a:rPr lang="uk-UA" altLang="ru-RU" sz="1800" b="0" dirty="0" smtClean="0">
              <a:solidFill>
                <a:srgbClr val="002060"/>
              </a:solidFill>
            </a:rPr>
            <a:t>з української мови і літератури для всіх закладів освіти</a:t>
          </a: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9 299 учасників – 2 084 персоналу</a:t>
          </a: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(в </a:t>
          </a:r>
          <a:r>
            <a:rPr lang="uk-UA" sz="1800" b="1" i="1" dirty="0" err="1" smtClean="0">
              <a:solidFill>
                <a:srgbClr val="002060"/>
              </a:solidFill>
              <a:latin typeface="+mn-lt"/>
            </a:rPr>
            <a:t>т.ч</a:t>
          </a:r>
          <a:r>
            <a:rPr lang="uk-UA" sz="1800" b="1" i="1" dirty="0" smtClean="0">
              <a:solidFill>
                <a:srgbClr val="002060"/>
              </a:solidFill>
              <a:latin typeface="+mn-lt"/>
            </a:rPr>
            <a:t>. ЗПТО – 1 531 особа; </a:t>
          </a: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ЗВО – 2 279 осіб)</a:t>
          </a:r>
          <a:endParaRPr lang="ru-RU" sz="1800" b="0" dirty="0">
            <a:solidFill>
              <a:srgbClr val="002060"/>
            </a:solidFill>
            <a:latin typeface="+mn-lt"/>
          </a:endParaRPr>
        </a:p>
      </dgm:t>
    </dgm:pt>
    <dgm:pt modelId="{4907897F-5E7E-4BF3-8A11-35DC5EFE801F}" type="parTrans" cxnId="{3E5DF14C-18C0-4E40-B9BC-157CF4FED0DC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+mn-lt"/>
          </a:endParaRPr>
        </a:p>
      </dgm:t>
    </dgm:pt>
    <dgm:pt modelId="{BDA542D0-ECD4-427E-81DD-0956E4E35C5B}" type="sibTrans" cxnId="{3E5DF14C-18C0-4E40-B9BC-157CF4FED0DC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+mn-lt"/>
          </a:endParaRPr>
        </a:p>
      </dgm:t>
    </dgm:pt>
    <dgm:pt modelId="{5805BDFC-B666-45AD-8E5D-2410050CECE0}">
      <dgm:prSet phldrT="[Текст]" custT="1"/>
      <dgm:spPr/>
      <dgm:t>
        <a:bodyPr/>
        <a:lstStyle/>
        <a:p>
          <a:r>
            <a:rPr lang="uk-UA" sz="1800" b="0" dirty="0" smtClean="0">
              <a:solidFill>
                <a:srgbClr val="002060"/>
              </a:solidFill>
              <a:latin typeface="+mn-lt"/>
            </a:rPr>
            <a:t>Моніторингове </a:t>
          </a:r>
          <a:r>
            <a:rPr lang="uk-UA" sz="1800" b="0" dirty="0" smtClean="0">
              <a:solidFill>
                <a:srgbClr val="002060"/>
              </a:solidFill>
              <a:latin typeface="+mn-lt"/>
            </a:rPr>
            <a:t>дослідження якості початкової освіти</a:t>
          </a:r>
        </a:p>
        <a:p>
          <a:endParaRPr lang="uk-UA" sz="1050" b="0" dirty="0" smtClean="0">
            <a:solidFill>
              <a:srgbClr val="002060"/>
            </a:solidFill>
            <a:latin typeface="+mn-lt"/>
          </a:endParaRP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226 учасників з 5 установ</a:t>
          </a:r>
          <a:endParaRPr lang="ru-RU" sz="1800" b="1" i="1" dirty="0">
            <a:solidFill>
              <a:srgbClr val="002060"/>
            </a:solidFill>
            <a:latin typeface="+mn-lt"/>
          </a:endParaRPr>
        </a:p>
      </dgm:t>
    </dgm:pt>
    <dgm:pt modelId="{A5219CE3-4214-4BDD-BB31-9F505EB0B3A1}" type="parTrans" cxnId="{167E8164-F97F-4048-943F-CD321A97F729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+mn-lt"/>
          </a:endParaRPr>
        </a:p>
      </dgm:t>
    </dgm:pt>
    <dgm:pt modelId="{573427D6-82B6-4BE3-81F4-B2A23677383A}" type="sibTrans" cxnId="{167E8164-F97F-4048-943F-CD321A97F729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+mn-lt"/>
          </a:endParaRPr>
        </a:p>
      </dgm:t>
    </dgm:pt>
    <dgm:pt modelId="{6BFC1F6A-7AD7-4DAE-A74E-490803C937DB}">
      <dgm:prSet phldrT="[Текст]" custT="1"/>
      <dgm:spPr/>
      <dgm:t>
        <a:bodyPr/>
        <a:lstStyle/>
        <a:p>
          <a:r>
            <a:rPr lang="uk-UA" sz="1800" b="0" dirty="0" smtClean="0">
              <a:solidFill>
                <a:srgbClr val="002060"/>
              </a:solidFill>
              <a:latin typeface="+mn-lt"/>
            </a:rPr>
            <a:t>Магістри:</a:t>
          </a:r>
        </a:p>
        <a:p>
          <a:r>
            <a:rPr lang="uk-UA" sz="1800" b="0" dirty="0" smtClean="0">
              <a:solidFill>
                <a:srgbClr val="002060"/>
              </a:solidFill>
              <a:latin typeface="+mn-lt"/>
            </a:rPr>
            <a:t>ТЗНПК, Право </a:t>
          </a:r>
        </a:p>
        <a:p>
          <a:r>
            <a:rPr lang="uk-UA" sz="1800" b="0" dirty="0" smtClean="0">
              <a:solidFill>
                <a:srgbClr val="002060"/>
              </a:solidFill>
              <a:latin typeface="+mn-lt"/>
            </a:rPr>
            <a:t>для 081 «Право», </a:t>
          </a:r>
        </a:p>
        <a:p>
          <a:r>
            <a:rPr lang="uk-UA" sz="1800" b="0" dirty="0" smtClean="0">
              <a:solidFill>
                <a:srgbClr val="002060"/>
              </a:solidFill>
              <a:latin typeface="+mn-lt"/>
            </a:rPr>
            <a:t>293 «Міжнародне право»</a:t>
          </a: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502 учасника – </a:t>
          </a: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152 особи персоналу</a:t>
          </a:r>
          <a:endParaRPr lang="uk-UA" sz="1800" b="0" dirty="0" smtClean="0">
            <a:solidFill>
              <a:srgbClr val="002060"/>
            </a:solidFill>
            <a:latin typeface="+mn-lt"/>
          </a:endParaRPr>
        </a:p>
      </dgm:t>
    </dgm:pt>
    <dgm:pt modelId="{122EE040-D9BB-433D-843D-D026A40FA343}" type="parTrans" cxnId="{1581F705-BCDE-4538-B32B-D3EE58621AB4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+mn-lt"/>
          </a:endParaRPr>
        </a:p>
      </dgm:t>
    </dgm:pt>
    <dgm:pt modelId="{20972996-BD85-42DD-928E-4F39D6304596}" type="sibTrans" cxnId="{1581F705-BCDE-4538-B32B-D3EE58621AB4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+mn-lt"/>
          </a:endParaRPr>
        </a:p>
      </dgm:t>
    </dgm:pt>
    <dgm:pt modelId="{208DACD5-B653-486D-950E-9B1A49138A01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800" b="0" dirty="0" smtClean="0">
              <a:solidFill>
                <a:srgbClr val="002060"/>
              </a:solidFill>
              <a:latin typeface="+mn-lt"/>
            </a:rPr>
            <a:t>Магістри: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800" b="0" dirty="0" smtClean="0">
              <a:solidFill>
                <a:srgbClr val="002060"/>
              </a:solidFill>
              <a:latin typeface="+mn-lt"/>
            </a:rPr>
            <a:t>Іноземні мови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uk-UA" sz="1800" b="0" dirty="0" smtClean="0">
            <a:solidFill>
              <a:srgbClr val="002060"/>
            </a:solidFill>
            <a:latin typeface="+mn-lt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800" b="1" i="1" dirty="0" smtClean="0">
              <a:solidFill>
                <a:srgbClr val="002060"/>
              </a:solidFill>
              <a:latin typeface="+mn-lt"/>
            </a:rPr>
            <a:t>864 учасника –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800" b="1" i="1" dirty="0" smtClean="0">
              <a:solidFill>
                <a:srgbClr val="002060"/>
              </a:solidFill>
              <a:latin typeface="+mn-lt"/>
            </a:rPr>
            <a:t>91 особа персоналу</a:t>
          </a:r>
          <a:endParaRPr lang="ru-RU" sz="1800" dirty="0">
            <a:solidFill>
              <a:srgbClr val="002060"/>
            </a:solidFill>
            <a:latin typeface="+mn-lt"/>
          </a:endParaRPr>
        </a:p>
      </dgm:t>
    </dgm:pt>
    <dgm:pt modelId="{6FF3958C-BAD9-4C9D-B5B0-402BC6527E5B}" type="parTrans" cxnId="{B6BB6F75-F487-47F9-8CF3-A2163B5D59B7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+mn-lt"/>
          </a:endParaRPr>
        </a:p>
      </dgm:t>
    </dgm:pt>
    <dgm:pt modelId="{43872CE3-F46D-49BA-A773-5671D67095E8}" type="sibTrans" cxnId="{B6BB6F75-F487-47F9-8CF3-A2163B5D59B7}">
      <dgm:prSet/>
      <dgm:spPr/>
      <dgm:t>
        <a:bodyPr/>
        <a:lstStyle/>
        <a:p>
          <a:endParaRPr lang="ru-RU" sz="3200">
            <a:solidFill>
              <a:srgbClr val="002060"/>
            </a:solidFill>
            <a:latin typeface="+mn-lt"/>
          </a:endParaRPr>
        </a:p>
      </dgm:t>
    </dgm:pt>
    <dgm:pt modelId="{78373ED5-ED81-412F-B0D3-0BD4DE04BA2C}">
      <dgm:prSet custT="1"/>
      <dgm:spPr/>
      <dgm:t>
        <a:bodyPr/>
        <a:lstStyle/>
        <a:p>
          <a:r>
            <a:rPr lang="uk-UA" sz="1800" b="0" dirty="0" smtClean="0">
              <a:solidFill>
                <a:srgbClr val="002060"/>
              </a:solidFill>
              <a:latin typeface="+mn-lt"/>
            </a:rPr>
            <a:t>Аудіювання </a:t>
          </a:r>
        </a:p>
        <a:p>
          <a:r>
            <a:rPr lang="uk-UA" sz="1800" b="0" dirty="0" smtClean="0">
              <a:solidFill>
                <a:srgbClr val="002060"/>
              </a:solidFill>
              <a:latin typeface="+mn-lt"/>
            </a:rPr>
            <a:t>з іноземних мов </a:t>
          </a: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2 119 учасників – 11 ПТ                </a:t>
          </a: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  – 451 особа персоналу</a:t>
          </a:r>
          <a:endParaRPr lang="ru-RU" sz="1800" b="0" dirty="0">
            <a:solidFill>
              <a:srgbClr val="002060"/>
            </a:solidFill>
          </a:endParaRPr>
        </a:p>
      </dgm:t>
    </dgm:pt>
    <dgm:pt modelId="{46A2F19B-DD12-4687-913A-8DE2B2548F67}" type="parTrans" cxnId="{985C9E91-2677-42CF-8EBD-2AF62D745425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58FE1E03-D83E-495B-82B6-A894E79FC0F7}" type="sibTrans" cxnId="{985C9E91-2677-42CF-8EBD-2AF62D745425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B3D966A4-31E7-4ABC-AD4C-C559DCF3F8D0}">
      <dgm:prSet custT="1"/>
      <dgm:spPr/>
      <dgm:t>
        <a:bodyPr/>
        <a:lstStyle/>
        <a:p>
          <a:r>
            <a:rPr lang="uk-UA" sz="1800" b="0" dirty="0" smtClean="0">
              <a:solidFill>
                <a:srgbClr val="002060"/>
              </a:solidFill>
              <a:latin typeface="+mn-lt"/>
            </a:rPr>
            <a:t>Дослідження </a:t>
          </a:r>
          <a:r>
            <a:rPr lang="uk-UA" sz="1800" b="0" dirty="0" smtClean="0">
              <a:solidFill>
                <a:srgbClr val="002060"/>
              </a:solidFill>
              <a:latin typeface="+mn-lt"/>
            </a:rPr>
            <a:t>якості освіти </a:t>
          </a:r>
          <a:r>
            <a:rPr lang="en-US" sz="1800" b="0" dirty="0" smtClean="0">
              <a:solidFill>
                <a:srgbClr val="002060"/>
              </a:solidFill>
              <a:latin typeface="+mn-lt"/>
            </a:rPr>
            <a:t>PISA</a:t>
          </a:r>
          <a:endParaRPr lang="uk-UA" sz="1800" b="0" dirty="0" smtClean="0">
            <a:solidFill>
              <a:srgbClr val="002060"/>
            </a:solidFill>
            <a:latin typeface="+mn-lt"/>
          </a:endParaRPr>
        </a:p>
        <a:p>
          <a:endParaRPr lang="uk-UA" sz="1400" b="0" dirty="0" smtClean="0">
            <a:solidFill>
              <a:srgbClr val="002060"/>
            </a:solidFill>
            <a:latin typeface="+mn-lt"/>
          </a:endParaRPr>
        </a:p>
        <a:p>
          <a:r>
            <a:rPr lang="uk-UA" sz="1800" b="1" i="1" dirty="0" smtClean="0">
              <a:solidFill>
                <a:srgbClr val="002060"/>
              </a:solidFill>
              <a:latin typeface="+mn-lt"/>
            </a:rPr>
            <a:t>129 учасників з 7 установ</a:t>
          </a:r>
          <a:endParaRPr lang="uk-UA" sz="1800" b="0" dirty="0">
            <a:solidFill>
              <a:srgbClr val="002060"/>
            </a:solidFill>
            <a:latin typeface="+mn-lt"/>
          </a:endParaRPr>
        </a:p>
      </dgm:t>
    </dgm:pt>
    <dgm:pt modelId="{0ED24407-1F57-4A48-B23D-912874CFBEDD}" type="parTrans" cxnId="{E91E2490-8E5F-43B4-A10A-D49D0B2BD6C1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B5642AB8-C747-4CCA-8E66-677EBD797B34}" type="sibTrans" cxnId="{E91E2490-8E5F-43B4-A10A-D49D0B2BD6C1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BD2A7875-059E-4527-834A-315B8A273CCF}">
      <dgm:prSet custT="1"/>
      <dgm:spPr/>
      <dgm:t>
        <a:bodyPr/>
        <a:lstStyle/>
        <a:p>
          <a:r>
            <a:rPr lang="uk-UA" sz="3400" b="1" i="1" dirty="0" smtClean="0">
              <a:solidFill>
                <a:srgbClr val="C00000"/>
              </a:solidFill>
              <a:latin typeface="+mn-lt"/>
            </a:rPr>
            <a:t>Всього було охоплено – 10 553 особи; персонал – 2 084 особи</a:t>
          </a:r>
        </a:p>
      </dgm:t>
    </dgm:pt>
    <dgm:pt modelId="{28C6F7A1-B125-40E2-85B5-A6CBFD56AAFE}" type="parTrans" cxnId="{4BB75C5D-E9CC-49B4-A8E4-DD9EC54493C2}">
      <dgm:prSet/>
      <dgm:spPr/>
      <dgm:t>
        <a:bodyPr/>
        <a:lstStyle/>
        <a:p>
          <a:endParaRPr lang="ru-RU" sz="1600"/>
        </a:p>
      </dgm:t>
    </dgm:pt>
    <dgm:pt modelId="{E383DB85-D51C-4E5F-BC31-6019303F60C6}" type="sibTrans" cxnId="{4BB75C5D-E9CC-49B4-A8E4-DD9EC54493C2}">
      <dgm:prSet/>
      <dgm:spPr/>
      <dgm:t>
        <a:bodyPr/>
        <a:lstStyle/>
        <a:p>
          <a:endParaRPr lang="ru-RU" sz="1600"/>
        </a:p>
      </dgm:t>
    </dgm:pt>
    <dgm:pt modelId="{9DF8570C-AA78-40D6-B9C3-29A940E51CDF}" type="pres">
      <dgm:prSet presAssocID="{13F559B2-A584-441F-9168-B1B8C32DA49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D264F5-B527-41C1-8F19-528FE8D9BD0E}" type="pres">
      <dgm:prSet presAssocID="{F60AE374-808A-4EBF-976E-8FE5B21EA8D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7B8AA0-ACF7-4D50-98A2-9CA7B4C2010F}" type="pres">
      <dgm:prSet presAssocID="{BDA542D0-ECD4-427E-81DD-0956E4E35C5B}" presName="sibTrans" presStyleCnt="0"/>
      <dgm:spPr/>
    </dgm:pt>
    <dgm:pt modelId="{F8B081F8-7CFD-4C3C-93B4-02F134BDEEA7}" type="pres">
      <dgm:prSet presAssocID="{78373ED5-ED81-412F-B0D3-0BD4DE04BA2C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22D16B-7A7E-45F5-ACC1-D0B5FE44013B}" type="pres">
      <dgm:prSet presAssocID="{58FE1E03-D83E-495B-82B6-A894E79FC0F7}" presName="sibTrans" presStyleCnt="0"/>
      <dgm:spPr/>
    </dgm:pt>
    <dgm:pt modelId="{DE7ACFC4-64B2-4463-B020-6914E98EC741}" type="pres">
      <dgm:prSet presAssocID="{5805BDFC-B666-45AD-8E5D-2410050CECE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BAFB0E-1524-4E06-8A15-4C3CDC891CEE}" type="pres">
      <dgm:prSet presAssocID="{573427D6-82B6-4BE3-81F4-B2A23677383A}" presName="sibTrans" presStyleCnt="0"/>
      <dgm:spPr/>
    </dgm:pt>
    <dgm:pt modelId="{AE9631D7-EECC-4714-92B7-E694A8083AA7}" type="pres">
      <dgm:prSet presAssocID="{6BFC1F6A-7AD7-4DAE-A74E-490803C937D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A4A8C5-A5B1-490B-A908-119840E503D7}" type="pres">
      <dgm:prSet presAssocID="{20972996-BD85-42DD-928E-4F39D6304596}" presName="sibTrans" presStyleCnt="0"/>
      <dgm:spPr/>
    </dgm:pt>
    <dgm:pt modelId="{E3CB3D67-2713-4E6B-AB50-CC9158BAF0C1}" type="pres">
      <dgm:prSet presAssocID="{208DACD5-B653-486D-950E-9B1A49138A01}" presName="node" presStyleLbl="node1" presStyleIdx="4" presStyleCnt="7" custScaleY="98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78C696-0992-4EE6-B6FE-1318AEE8977C}" type="pres">
      <dgm:prSet presAssocID="{43872CE3-F46D-49BA-A773-5671D67095E8}" presName="sibTrans" presStyleCnt="0"/>
      <dgm:spPr/>
    </dgm:pt>
    <dgm:pt modelId="{6C695089-06B3-41FB-BD24-4BC86FE71F59}" type="pres">
      <dgm:prSet presAssocID="{B3D966A4-31E7-4ABC-AD4C-C559DCF3F8D0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894CB8-B65F-467D-92FD-1A10CB3A6F6E}" type="pres">
      <dgm:prSet presAssocID="{B5642AB8-C747-4CCA-8E66-677EBD797B34}" presName="sibTrans" presStyleCnt="0"/>
      <dgm:spPr/>
    </dgm:pt>
    <dgm:pt modelId="{243D930E-2CC8-4994-9431-9C935EB97598}" type="pres">
      <dgm:prSet presAssocID="{BD2A7875-059E-4527-834A-315B8A273CCF}" presName="node" presStyleLbl="node1" presStyleIdx="6" presStyleCnt="7" custScaleX="327932" custScaleY="33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BB6F75-F487-47F9-8CF3-A2163B5D59B7}" srcId="{13F559B2-A584-441F-9168-B1B8C32DA49D}" destId="{208DACD5-B653-486D-950E-9B1A49138A01}" srcOrd="4" destOrd="0" parTransId="{6FF3958C-BAD9-4C9D-B5B0-402BC6527E5B}" sibTransId="{43872CE3-F46D-49BA-A773-5671D67095E8}"/>
    <dgm:cxn modelId="{E91E2490-8E5F-43B4-A10A-D49D0B2BD6C1}" srcId="{13F559B2-A584-441F-9168-B1B8C32DA49D}" destId="{B3D966A4-31E7-4ABC-AD4C-C559DCF3F8D0}" srcOrd="5" destOrd="0" parTransId="{0ED24407-1F57-4A48-B23D-912874CFBEDD}" sibTransId="{B5642AB8-C747-4CCA-8E66-677EBD797B34}"/>
    <dgm:cxn modelId="{5B293723-6DC0-4332-B4FB-A5A50BE545FB}" type="presOf" srcId="{6BFC1F6A-7AD7-4DAE-A74E-490803C937DB}" destId="{AE9631D7-EECC-4714-92B7-E694A8083AA7}" srcOrd="0" destOrd="0" presId="urn:microsoft.com/office/officeart/2005/8/layout/default"/>
    <dgm:cxn modelId="{E1A59213-9C45-45DE-8802-F713BF2EBD9F}" type="presOf" srcId="{F60AE374-808A-4EBF-976E-8FE5B21EA8DE}" destId="{F9D264F5-B527-41C1-8F19-528FE8D9BD0E}" srcOrd="0" destOrd="0" presId="urn:microsoft.com/office/officeart/2005/8/layout/default"/>
    <dgm:cxn modelId="{985C9E91-2677-42CF-8EBD-2AF62D745425}" srcId="{13F559B2-A584-441F-9168-B1B8C32DA49D}" destId="{78373ED5-ED81-412F-B0D3-0BD4DE04BA2C}" srcOrd="1" destOrd="0" parTransId="{46A2F19B-DD12-4687-913A-8DE2B2548F67}" sibTransId="{58FE1E03-D83E-495B-82B6-A894E79FC0F7}"/>
    <dgm:cxn modelId="{9F68A4B1-87F1-4A36-806C-6D77E6B254B2}" type="presOf" srcId="{BD2A7875-059E-4527-834A-315B8A273CCF}" destId="{243D930E-2CC8-4994-9431-9C935EB97598}" srcOrd="0" destOrd="0" presId="urn:microsoft.com/office/officeart/2005/8/layout/default"/>
    <dgm:cxn modelId="{3E5DF14C-18C0-4E40-B9BC-157CF4FED0DC}" srcId="{13F559B2-A584-441F-9168-B1B8C32DA49D}" destId="{F60AE374-808A-4EBF-976E-8FE5B21EA8DE}" srcOrd="0" destOrd="0" parTransId="{4907897F-5E7E-4BF3-8A11-35DC5EFE801F}" sibTransId="{BDA542D0-ECD4-427E-81DD-0956E4E35C5B}"/>
    <dgm:cxn modelId="{C2EC750B-DB17-4084-8C31-DEAA710BFD3A}" type="presOf" srcId="{208DACD5-B653-486D-950E-9B1A49138A01}" destId="{E3CB3D67-2713-4E6B-AB50-CC9158BAF0C1}" srcOrd="0" destOrd="0" presId="urn:microsoft.com/office/officeart/2005/8/layout/default"/>
    <dgm:cxn modelId="{40140784-2C5E-48F3-9D02-322D9F520CE9}" type="presOf" srcId="{78373ED5-ED81-412F-B0D3-0BD4DE04BA2C}" destId="{F8B081F8-7CFD-4C3C-93B4-02F134BDEEA7}" srcOrd="0" destOrd="0" presId="urn:microsoft.com/office/officeart/2005/8/layout/default"/>
    <dgm:cxn modelId="{8E663025-D7AF-4442-A0F5-9C008F74CCD3}" type="presOf" srcId="{13F559B2-A584-441F-9168-B1B8C32DA49D}" destId="{9DF8570C-AA78-40D6-B9C3-29A940E51CDF}" srcOrd="0" destOrd="0" presId="urn:microsoft.com/office/officeart/2005/8/layout/default"/>
    <dgm:cxn modelId="{F6195963-2E39-42C4-9BA9-074830BE08DE}" type="presOf" srcId="{B3D966A4-31E7-4ABC-AD4C-C559DCF3F8D0}" destId="{6C695089-06B3-41FB-BD24-4BC86FE71F59}" srcOrd="0" destOrd="0" presId="urn:microsoft.com/office/officeart/2005/8/layout/default"/>
    <dgm:cxn modelId="{1581F705-BCDE-4538-B32B-D3EE58621AB4}" srcId="{13F559B2-A584-441F-9168-B1B8C32DA49D}" destId="{6BFC1F6A-7AD7-4DAE-A74E-490803C937DB}" srcOrd="3" destOrd="0" parTransId="{122EE040-D9BB-433D-843D-D026A40FA343}" sibTransId="{20972996-BD85-42DD-928E-4F39D6304596}"/>
    <dgm:cxn modelId="{DF99076B-92D4-4657-A3D7-88FE6137A190}" type="presOf" srcId="{5805BDFC-B666-45AD-8E5D-2410050CECE0}" destId="{DE7ACFC4-64B2-4463-B020-6914E98EC741}" srcOrd="0" destOrd="0" presId="urn:microsoft.com/office/officeart/2005/8/layout/default"/>
    <dgm:cxn modelId="{167E8164-F97F-4048-943F-CD321A97F729}" srcId="{13F559B2-A584-441F-9168-B1B8C32DA49D}" destId="{5805BDFC-B666-45AD-8E5D-2410050CECE0}" srcOrd="2" destOrd="0" parTransId="{A5219CE3-4214-4BDD-BB31-9F505EB0B3A1}" sibTransId="{573427D6-82B6-4BE3-81F4-B2A23677383A}"/>
    <dgm:cxn modelId="{4BB75C5D-E9CC-49B4-A8E4-DD9EC54493C2}" srcId="{13F559B2-A584-441F-9168-B1B8C32DA49D}" destId="{BD2A7875-059E-4527-834A-315B8A273CCF}" srcOrd="6" destOrd="0" parTransId="{28C6F7A1-B125-40E2-85B5-A6CBFD56AAFE}" sibTransId="{E383DB85-D51C-4E5F-BC31-6019303F60C6}"/>
    <dgm:cxn modelId="{26B4EFCD-3280-4643-A19C-1A73CD50C3D6}" type="presParOf" srcId="{9DF8570C-AA78-40D6-B9C3-29A940E51CDF}" destId="{F9D264F5-B527-41C1-8F19-528FE8D9BD0E}" srcOrd="0" destOrd="0" presId="urn:microsoft.com/office/officeart/2005/8/layout/default"/>
    <dgm:cxn modelId="{89352CAA-A4CE-44DB-A2BD-0C4A4E4A12B2}" type="presParOf" srcId="{9DF8570C-AA78-40D6-B9C3-29A940E51CDF}" destId="{197B8AA0-ACF7-4D50-98A2-9CA7B4C2010F}" srcOrd="1" destOrd="0" presId="urn:microsoft.com/office/officeart/2005/8/layout/default"/>
    <dgm:cxn modelId="{CB7C5169-E161-45E8-BAB8-EDDF3BF47075}" type="presParOf" srcId="{9DF8570C-AA78-40D6-B9C3-29A940E51CDF}" destId="{F8B081F8-7CFD-4C3C-93B4-02F134BDEEA7}" srcOrd="2" destOrd="0" presId="urn:microsoft.com/office/officeart/2005/8/layout/default"/>
    <dgm:cxn modelId="{CE4A4C08-440D-470C-8E85-60000631F979}" type="presParOf" srcId="{9DF8570C-AA78-40D6-B9C3-29A940E51CDF}" destId="{2E22D16B-7A7E-45F5-ACC1-D0B5FE44013B}" srcOrd="3" destOrd="0" presId="urn:microsoft.com/office/officeart/2005/8/layout/default"/>
    <dgm:cxn modelId="{FC47E92F-57A4-475F-860C-AA072CD4CBAB}" type="presParOf" srcId="{9DF8570C-AA78-40D6-B9C3-29A940E51CDF}" destId="{DE7ACFC4-64B2-4463-B020-6914E98EC741}" srcOrd="4" destOrd="0" presId="urn:microsoft.com/office/officeart/2005/8/layout/default"/>
    <dgm:cxn modelId="{22B56F66-E80C-4985-8E56-F62037A1BBE0}" type="presParOf" srcId="{9DF8570C-AA78-40D6-B9C3-29A940E51CDF}" destId="{CEBAFB0E-1524-4E06-8A15-4C3CDC891CEE}" srcOrd="5" destOrd="0" presId="urn:microsoft.com/office/officeart/2005/8/layout/default"/>
    <dgm:cxn modelId="{4C98A908-35D1-466B-A774-87B873F1D6CF}" type="presParOf" srcId="{9DF8570C-AA78-40D6-B9C3-29A940E51CDF}" destId="{AE9631D7-EECC-4714-92B7-E694A8083AA7}" srcOrd="6" destOrd="0" presId="urn:microsoft.com/office/officeart/2005/8/layout/default"/>
    <dgm:cxn modelId="{2FCB4A58-0C86-499B-AEFA-F87107D4B690}" type="presParOf" srcId="{9DF8570C-AA78-40D6-B9C3-29A940E51CDF}" destId="{A6A4A8C5-A5B1-490B-A908-119840E503D7}" srcOrd="7" destOrd="0" presId="urn:microsoft.com/office/officeart/2005/8/layout/default"/>
    <dgm:cxn modelId="{0005CCE5-6CEA-42F4-B09A-F04D6E67642F}" type="presParOf" srcId="{9DF8570C-AA78-40D6-B9C3-29A940E51CDF}" destId="{E3CB3D67-2713-4E6B-AB50-CC9158BAF0C1}" srcOrd="8" destOrd="0" presId="urn:microsoft.com/office/officeart/2005/8/layout/default"/>
    <dgm:cxn modelId="{3B5F932E-2806-47A8-87FE-1687C3660A20}" type="presParOf" srcId="{9DF8570C-AA78-40D6-B9C3-29A940E51CDF}" destId="{DA78C696-0992-4EE6-B6FE-1318AEE8977C}" srcOrd="9" destOrd="0" presId="urn:microsoft.com/office/officeart/2005/8/layout/default"/>
    <dgm:cxn modelId="{2DDB1CB0-ADDA-4789-A02F-B50D226B3382}" type="presParOf" srcId="{9DF8570C-AA78-40D6-B9C3-29A940E51CDF}" destId="{6C695089-06B3-41FB-BD24-4BC86FE71F59}" srcOrd="10" destOrd="0" presId="urn:microsoft.com/office/officeart/2005/8/layout/default"/>
    <dgm:cxn modelId="{9320E176-15F4-4F97-AE5F-F743F25006BB}" type="presParOf" srcId="{9DF8570C-AA78-40D6-B9C3-29A940E51CDF}" destId="{12894CB8-B65F-467D-92FD-1A10CB3A6F6E}" srcOrd="11" destOrd="0" presId="urn:microsoft.com/office/officeart/2005/8/layout/default"/>
    <dgm:cxn modelId="{38C60676-12D1-44C8-9EE5-E4994745334C}" type="presParOf" srcId="{9DF8570C-AA78-40D6-B9C3-29A940E51CDF}" destId="{243D930E-2CC8-4994-9431-9C935EB97598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264F5-B527-41C1-8F19-528FE8D9BD0E}">
      <dsp:nvSpPr>
        <dsp:cNvPr id="0" name=""/>
        <dsp:cNvSpPr/>
      </dsp:nvSpPr>
      <dsp:spPr>
        <a:xfrm>
          <a:off x="150852" y="329535"/>
          <a:ext cx="3677021" cy="2206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altLang="ru-RU" sz="1800" b="0" kern="1200" dirty="0" smtClean="0">
              <a:solidFill>
                <a:srgbClr val="002060"/>
              </a:solidFill>
            </a:rPr>
            <a:t>ДПА у формі ЗНО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altLang="ru-RU" sz="1800" b="0" kern="1200" dirty="0" smtClean="0">
              <a:solidFill>
                <a:srgbClr val="002060"/>
              </a:solidFill>
            </a:rPr>
            <a:t>з української мови і літератури для всіх закладів освіти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9 299 учасників – 2 084 персоналу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(в </a:t>
          </a:r>
          <a:r>
            <a:rPr lang="uk-UA" sz="1800" b="1" i="1" kern="1200" dirty="0" err="1" smtClean="0">
              <a:solidFill>
                <a:srgbClr val="002060"/>
              </a:solidFill>
              <a:latin typeface="+mn-lt"/>
            </a:rPr>
            <a:t>т.ч</a:t>
          </a: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. ЗПТО – 1 531 особа;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ЗВО – 2 279 осіб)</a:t>
          </a:r>
          <a:endParaRPr lang="ru-RU" sz="1800" b="0" kern="1200" dirty="0">
            <a:solidFill>
              <a:srgbClr val="002060"/>
            </a:solidFill>
            <a:latin typeface="+mn-lt"/>
          </a:endParaRPr>
        </a:p>
      </dsp:txBody>
      <dsp:txXfrm>
        <a:off x="150852" y="329535"/>
        <a:ext cx="3677021" cy="2206213"/>
      </dsp:txXfrm>
    </dsp:sp>
    <dsp:sp modelId="{F8B081F8-7CFD-4C3C-93B4-02F134BDEEA7}">
      <dsp:nvSpPr>
        <dsp:cNvPr id="0" name=""/>
        <dsp:cNvSpPr/>
      </dsp:nvSpPr>
      <dsp:spPr>
        <a:xfrm>
          <a:off x="4195576" y="329535"/>
          <a:ext cx="3677021" cy="2206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Аудіювання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з іноземних мов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2 119 учасників – 11 ПТ              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  – 451 особа персоналу</a:t>
          </a:r>
          <a:endParaRPr lang="ru-RU" sz="1800" b="0" kern="1200" dirty="0">
            <a:solidFill>
              <a:srgbClr val="002060"/>
            </a:solidFill>
          </a:endParaRPr>
        </a:p>
      </dsp:txBody>
      <dsp:txXfrm>
        <a:off x="4195576" y="329535"/>
        <a:ext cx="3677021" cy="2206213"/>
      </dsp:txXfrm>
    </dsp:sp>
    <dsp:sp modelId="{DE7ACFC4-64B2-4463-B020-6914E98EC741}">
      <dsp:nvSpPr>
        <dsp:cNvPr id="0" name=""/>
        <dsp:cNvSpPr/>
      </dsp:nvSpPr>
      <dsp:spPr>
        <a:xfrm>
          <a:off x="8240300" y="329535"/>
          <a:ext cx="3677021" cy="2206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Моніторингове </a:t>
          </a: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дослідження якості початкової освіти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050" b="0" kern="1200" dirty="0" smtClean="0">
            <a:solidFill>
              <a:srgbClr val="002060"/>
            </a:solidFill>
            <a:latin typeface="+mn-l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226 учасників з 5 установ</a:t>
          </a:r>
          <a:endParaRPr lang="ru-RU" sz="1800" b="1" i="1" kern="1200" dirty="0">
            <a:solidFill>
              <a:srgbClr val="002060"/>
            </a:solidFill>
            <a:latin typeface="+mn-lt"/>
          </a:endParaRPr>
        </a:p>
      </dsp:txBody>
      <dsp:txXfrm>
        <a:off x="8240300" y="329535"/>
        <a:ext cx="3677021" cy="2206213"/>
      </dsp:txXfrm>
    </dsp:sp>
    <dsp:sp modelId="{AE9631D7-EECC-4714-92B7-E694A8083AA7}">
      <dsp:nvSpPr>
        <dsp:cNvPr id="0" name=""/>
        <dsp:cNvSpPr/>
      </dsp:nvSpPr>
      <dsp:spPr>
        <a:xfrm>
          <a:off x="150852" y="2903450"/>
          <a:ext cx="3677021" cy="2206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Магістри: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ТЗНПК, Право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для 081 «Право»,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293 «Міжнародне право»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502 учасника –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152 особи персоналу</a:t>
          </a:r>
          <a:endParaRPr lang="uk-UA" sz="1800" b="0" kern="1200" dirty="0" smtClean="0">
            <a:solidFill>
              <a:srgbClr val="002060"/>
            </a:solidFill>
            <a:latin typeface="+mn-lt"/>
          </a:endParaRPr>
        </a:p>
      </dsp:txBody>
      <dsp:txXfrm>
        <a:off x="150852" y="2903450"/>
        <a:ext cx="3677021" cy="2206213"/>
      </dsp:txXfrm>
    </dsp:sp>
    <dsp:sp modelId="{E3CB3D67-2713-4E6B-AB50-CC9158BAF0C1}">
      <dsp:nvSpPr>
        <dsp:cNvPr id="0" name=""/>
        <dsp:cNvSpPr/>
      </dsp:nvSpPr>
      <dsp:spPr>
        <a:xfrm>
          <a:off x="4195576" y="2921739"/>
          <a:ext cx="3677021" cy="21696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Магістри: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Іноземні мови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uk-UA" sz="1800" b="0" kern="1200" dirty="0" smtClean="0">
            <a:solidFill>
              <a:srgbClr val="002060"/>
            </a:solidFill>
            <a:latin typeface="+mn-lt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864 учасника –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91 особа персоналу</a:t>
          </a:r>
          <a:endParaRPr lang="ru-RU" sz="1800" kern="1200" dirty="0">
            <a:solidFill>
              <a:srgbClr val="002060"/>
            </a:solidFill>
            <a:latin typeface="+mn-lt"/>
          </a:endParaRPr>
        </a:p>
      </dsp:txBody>
      <dsp:txXfrm>
        <a:off x="4195576" y="2921739"/>
        <a:ext cx="3677021" cy="2169634"/>
      </dsp:txXfrm>
    </dsp:sp>
    <dsp:sp modelId="{6C695089-06B3-41FB-BD24-4BC86FE71F59}">
      <dsp:nvSpPr>
        <dsp:cNvPr id="0" name=""/>
        <dsp:cNvSpPr/>
      </dsp:nvSpPr>
      <dsp:spPr>
        <a:xfrm>
          <a:off x="8240300" y="2903450"/>
          <a:ext cx="3677021" cy="220621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Дослідження </a:t>
          </a:r>
          <a:r>
            <a:rPr lang="uk-UA" sz="1800" b="0" kern="1200" dirty="0" smtClean="0">
              <a:solidFill>
                <a:srgbClr val="002060"/>
              </a:solidFill>
              <a:latin typeface="+mn-lt"/>
            </a:rPr>
            <a:t>якості освіти </a:t>
          </a:r>
          <a:r>
            <a:rPr lang="en-US" sz="1800" b="0" kern="1200" dirty="0" smtClean="0">
              <a:solidFill>
                <a:srgbClr val="002060"/>
              </a:solidFill>
              <a:latin typeface="+mn-lt"/>
            </a:rPr>
            <a:t>PISA</a:t>
          </a:r>
          <a:endParaRPr lang="uk-UA" sz="1800" b="0" kern="1200" dirty="0" smtClean="0">
            <a:solidFill>
              <a:srgbClr val="002060"/>
            </a:solidFill>
            <a:latin typeface="+mn-l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b="0" kern="1200" dirty="0" smtClean="0">
            <a:solidFill>
              <a:srgbClr val="002060"/>
            </a:solidFill>
            <a:latin typeface="+mn-lt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i="1" kern="1200" dirty="0" smtClean="0">
              <a:solidFill>
                <a:srgbClr val="002060"/>
              </a:solidFill>
              <a:latin typeface="+mn-lt"/>
            </a:rPr>
            <a:t>129 учасників з 7 установ</a:t>
          </a:r>
          <a:endParaRPr lang="uk-UA" sz="1800" b="0" kern="1200" dirty="0">
            <a:solidFill>
              <a:srgbClr val="002060"/>
            </a:solidFill>
            <a:latin typeface="+mn-lt"/>
          </a:endParaRPr>
        </a:p>
      </dsp:txBody>
      <dsp:txXfrm>
        <a:off x="8240300" y="2903450"/>
        <a:ext cx="3677021" cy="2206213"/>
      </dsp:txXfrm>
    </dsp:sp>
    <dsp:sp modelId="{243D930E-2CC8-4994-9431-9C935EB97598}">
      <dsp:nvSpPr>
        <dsp:cNvPr id="0" name=""/>
        <dsp:cNvSpPr/>
      </dsp:nvSpPr>
      <dsp:spPr>
        <a:xfrm>
          <a:off x="5021" y="5477365"/>
          <a:ext cx="12058131" cy="7375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400" b="1" i="1" kern="1200" dirty="0" smtClean="0">
              <a:solidFill>
                <a:srgbClr val="C00000"/>
              </a:solidFill>
              <a:latin typeface="+mn-lt"/>
            </a:rPr>
            <a:t>Всього було охоплено – 10 553 особи; персонал – 2 084 особи</a:t>
          </a:r>
        </a:p>
      </dsp:txBody>
      <dsp:txXfrm>
        <a:off x="5021" y="5477365"/>
        <a:ext cx="12058131" cy="737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565" cy="49528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1"/>
            <a:ext cx="2919565" cy="49528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>
              <a:defRPr sz="1200"/>
            </a:lvl1pPr>
          </a:lstStyle>
          <a:p>
            <a:fld id="{CDAF93BC-3299-4CC0-8C2F-594F30232C14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747818"/>
            <a:ext cx="5389240" cy="3885009"/>
          </a:xfrm>
          <a:prstGeom prst="rect">
            <a:avLst/>
          </a:prstGeom>
        </p:spPr>
        <p:txBody>
          <a:bodyPr vert="horz" lIns="90754" tIns="45377" rIns="90754" bIns="4537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26"/>
            <a:ext cx="2919565" cy="49528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1026"/>
            <a:ext cx="2919565" cy="49528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r">
              <a:defRPr sz="1200"/>
            </a:lvl1pPr>
          </a:lstStyle>
          <a:p>
            <a:fld id="{20903489-FF9A-48CC-A4CA-D57300DC3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330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03489-FF9A-48CC-A4CA-D57300DC348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966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03489-FF9A-48CC-A4CA-D57300DC348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935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461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4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70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54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760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891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56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88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056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26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940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320DC-4F15-48DD-8097-97CE2B85F225}" type="datetimeFigureOut">
              <a:rPr lang="ru-RU" smtClean="0"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55A00-D666-40BA-A844-D753D2F10D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21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mp"/><Relationship Id="rId3" Type="http://schemas.openxmlformats.org/officeDocument/2006/relationships/hyperlink" Target="http://testportal.gov.ua/ofzvit/" TargetMode="External"/><Relationship Id="rId7" Type="http://schemas.openxmlformats.org/officeDocument/2006/relationships/hyperlink" Target="https://zno.testportal.com.ua/yearstat/uploads/OpenDataZNO2018.7z" TargetMode="External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zno.testportal.com.ua/edu/login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zno.testportal.com.ua/stat" TargetMode="External"/><Relationship Id="rId10" Type="http://schemas.microsoft.com/office/2007/relationships/hdphoto" Target="../media/hdphoto1.wdp"/><Relationship Id="rId4" Type="http://schemas.openxmlformats.org/officeDocument/2006/relationships/hyperlink" Target="https://zno.testportal.com.ua/opendata" TargetMode="Externa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m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Box 11"/>
          <p:cNvSpPr txBox="1">
            <a:spLocks noChangeArrowheads="1"/>
          </p:cNvSpPr>
          <p:nvPr/>
        </p:nvSpPr>
        <p:spPr bwMode="auto">
          <a:xfrm>
            <a:off x="1117600" y="2043811"/>
            <a:ext cx="1039495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5400" b="1" dirty="0">
                <a:solidFill>
                  <a:srgbClr val="002060"/>
                </a:solidFill>
                <a:cs typeface="Arial" panose="020B0604020202020204" pitchFamily="34" charset="0"/>
              </a:rPr>
              <a:t>Від </a:t>
            </a:r>
            <a:r>
              <a:rPr lang="uk-UA" altLang="ru-RU" sz="5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ЗНО-2018 </a:t>
            </a:r>
            <a:r>
              <a:rPr lang="uk-UA" altLang="ru-RU" sz="5400" b="1" dirty="0">
                <a:solidFill>
                  <a:srgbClr val="002060"/>
                </a:solidFill>
                <a:cs typeface="Arial" panose="020B0604020202020204" pitchFamily="34" charset="0"/>
              </a:rPr>
              <a:t>до </a:t>
            </a:r>
            <a:r>
              <a:rPr lang="uk-UA" altLang="ru-RU" sz="5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ЗНО-2019</a:t>
            </a:r>
            <a:endParaRPr lang="uk-UA" altLang="ru-RU" sz="54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2400" i="1" dirty="0">
                <a:solidFill>
                  <a:srgbClr val="002060"/>
                </a:solidFill>
                <a:cs typeface="Arial" panose="020B0604020202020204" pitchFamily="34" charset="0"/>
              </a:rPr>
              <a:t>деякі підсумки та перспективи</a:t>
            </a:r>
          </a:p>
        </p:txBody>
      </p:sp>
      <p:sp>
        <p:nvSpPr>
          <p:cNvPr id="3078" name="TextBox 9"/>
          <p:cNvSpPr txBox="1">
            <a:spLocks noChangeArrowheads="1"/>
          </p:cNvSpPr>
          <p:nvPr/>
        </p:nvSpPr>
        <p:spPr bwMode="auto">
          <a:xfrm>
            <a:off x="6315075" y="5080000"/>
            <a:ext cx="5710238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b="1" dirty="0">
                <a:solidFill>
                  <a:srgbClr val="002060"/>
                </a:solidFill>
                <a:cs typeface="Arial" panose="020B0604020202020204" pitchFamily="34" charset="0"/>
              </a:rPr>
              <a:t>Сидоренко Олександр Леонідович,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600" i="1" dirty="0">
                <a:solidFill>
                  <a:srgbClr val="002060"/>
                </a:solidFill>
                <a:cs typeface="Arial" panose="020B0604020202020204" pitchFamily="34" charset="0"/>
              </a:rPr>
              <a:t>доктор соціологічних наук, професор, член-кореспондент Національної академії педагогічних наук України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05B52-0190-48DB-99E5-2F5370915E33}" type="slidenum">
              <a:rPr lang="ru-RU"/>
              <a:pPr>
                <a:defRPr/>
              </a:pPr>
              <a:t>1</a:t>
            </a:fld>
            <a:endParaRPr lang="ru-RU"/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8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0320" y="374269"/>
            <a:ext cx="9049512" cy="50355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Реалізація </a:t>
            </a:r>
            <a:r>
              <a:rPr lang="uk-UA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особливостей ЗНО </a:t>
            </a:r>
            <a:r>
              <a:rPr lang="uk-UA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– </a:t>
            </a:r>
            <a:r>
              <a:rPr lang="uk-UA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2018</a:t>
            </a:r>
            <a:r>
              <a:rPr lang="ru-RU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8470534"/>
              </p:ext>
            </p:extLst>
          </p:nvPr>
        </p:nvGraphicFramePr>
        <p:xfrm>
          <a:off x="123826" y="513112"/>
          <a:ext cx="12068174" cy="6544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755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960120" y="2427859"/>
            <a:ext cx="103949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5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Конкурентоспроможність регіону</a:t>
            </a:r>
            <a:endParaRPr lang="uk-UA" altLang="ru-RU" sz="2400" i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37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565004"/>
              </p:ext>
            </p:extLst>
          </p:nvPr>
        </p:nvGraphicFramePr>
        <p:xfrm>
          <a:off x="736282" y="0"/>
          <a:ext cx="1134294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Группа 2"/>
          <p:cNvGrpSpPr>
            <a:grpSpLocks/>
          </p:cNvGrpSpPr>
          <p:nvPr/>
        </p:nvGrpSpPr>
        <p:grpSpPr bwMode="auto">
          <a:xfrm>
            <a:off x="489768" y="984317"/>
            <a:ext cx="382294" cy="4666675"/>
            <a:chOff x="114020" y="352293"/>
            <a:chExt cx="382407" cy="6569294"/>
          </a:xfrm>
        </p:grpSpPr>
        <p:grpSp>
          <p:nvGrpSpPr>
            <p:cNvPr id="5" name="Группа 3"/>
            <p:cNvGrpSpPr>
              <a:grpSpLocks/>
            </p:cNvGrpSpPr>
            <p:nvPr/>
          </p:nvGrpSpPr>
          <p:grpSpPr bwMode="auto">
            <a:xfrm>
              <a:off x="114020" y="352293"/>
              <a:ext cx="382407" cy="6569294"/>
              <a:chOff x="398160" y="356471"/>
              <a:chExt cx="382423" cy="6569226"/>
            </a:xfrm>
          </p:grpSpPr>
          <p:sp>
            <p:nvSpPr>
              <p:cNvPr id="7" name="Oval 31"/>
              <p:cNvSpPr>
                <a:spLocks noChangeArrowheads="1"/>
              </p:cNvSpPr>
              <p:nvPr/>
            </p:nvSpPr>
            <p:spPr bwMode="auto">
              <a:xfrm>
                <a:off x="465994" y="6542133"/>
                <a:ext cx="314589" cy="383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2400" b="1" dirty="0"/>
                  <a:t>+</a:t>
                </a:r>
                <a:endParaRPr lang="ru-RU" altLang="ru-RU" sz="2400" b="1" dirty="0"/>
              </a:p>
            </p:txBody>
          </p:sp>
          <p:sp>
            <p:nvSpPr>
              <p:cNvPr id="8" name="Oval 32"/>
              <p:cNvSpPr>
                <a:spLocks noChangeArrowheads="1"/>
              </p:cNvSpPr>
              <p:nvPr/>
            </p:nvSpPr>
            <p:spPr bwMode="auto">
              <a:xfrm>
                <a:off x="398160" y="356471"/>
                <a:ext cx="314431" cy="4586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ru-RU" sz="3200" b="1" dirty="0">
                    <a:solidFill>
                      <a:schemeClr val="accent1">
                        <a:lumMod val="50000"/>
                      </a:schemeClr>
                    </a:solidFill>
                  </a:rPr>
                  <a:t>-</a:t>
                </a:r>
                <a:endParaRPr lang="ru-RU" altLang="ru-RU" sz="32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" name="Line 33"/>
            <p:cNvSpPr>
              <a:spLocks noChangeShapeType="1"/>
            </p:cNvSpPr>
            <p:nvPr/>
          </p:nvSpPr>
          <p:spPr bwMode="auto">
            <a:xfrm>
              <a:off x="275683" y="887387"/>
              <a:ext cx="41987" cy="5574153"/>
            </a:xfrm>
            <a:prstGeom prst="line">
              <a:avLst/>
            </a:prstGeom>
            <a:noFill/>
            <a:ln w="63500" cap="rnd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n>
                  <a:solidFill>
                    <a:srgbClr val="00FFFF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257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3802178"/>
              </p:ext>
            </p:extLst>
          </p:nvPr>
        </p:nvGraphicFramePr>
        <p:xfrm>
          <a:off x="624839" y="231266"/>
          <a:ext cx="11463529" cy="6544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2"/>
          <p:cNvGrpSpPr>
            <a:grpSpLocks/>
          </p:cNvGrpSpPr>
          <p:nvPr/>
        </p:nvGrpSpPr>
        <p:grpSpPr bwMode="auto">
          <a:xfrm rot="10800000">
            <a:off x="489768" y="984317"/>
            <a:ext cx="382294" cy="4666675"/>
            <a:chOff x="114020" y="352293"/>
            <a:chExt cx="382407" cy="6569294"/>
          </a:xfrm>
        </p:grpSpPr>
        <p:grpSp>
          <p:nvGrpSpPr>
            <p:cNvPr id="5" name="Группа 3"/>
            <p:cNvGrpSpPr>
              <a:grpSpLocks/>
            </p:cNvGrpSpPr>
            <p:nvPr/>
          </p:nvGrpSpPr>
          <p:grpSpPr bwMode="auto">
            <a:xfrm>
              <a:off x="114020" y="352293"/>
              <a:ext cx="382407" cy="6569294"/>
              <a:chOff x="398160" y="356471"/>
              <a:chExt cx="382423" cy="6569226"/>
            </a:xfrm>
          </p:grpSpPr>
          <p:sp>
            <p:nvSpPr>
              <p:cNvPr id="7" name="Oval 31"/>
              <p:cNvSpPr>
                <a:spLocks noChangeArrowheads="1"/>
              </p:cNvSpPr>
              <p:nvPr/>
            </p:nvSpPr>
            <p:spPr bwMode="auto">
              <a:xfrm>
                <a:off x="465994" y="6542133"/>
                <a:ext cx="314589" cy="383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2400" b="1" dirty="0"/>
                  <a:t>+</a:t>
                </a:r>
                <a:endParaRPr lang="ru-RU" altLang="ru-RU" sz="2400" b="1" dirty="0"/>
              </a:p>
            </p:txBody>
          </p:sp>
          <p:sp>
            <p:nvSpPr>
              <p:cNvPr id="8" name="Oval 32"/>
              <p:cNvSpPr>
                <a:spLocks noChangeArrowheads="1"/>
              </p:cNvSpPr>
              <p:nvPr/>
            </p:nvSpPr>
            <p:spPr bwMode="auto">
              <a:xfrm>
                <a:off x="398160" y="356471"/>
                <a:ext cx="314431" cy="45861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ru-RU" sz="3200" b="1" dirty="0">
                    <a:solidFill>
                      <a:schemeClr val="accent1">
                        <a:lumMod val="50000"/>
                      </a:schemeClr>
                    </a:solidFill>
                  </a:rPr>
                  <a:t>-</a:t>
                </a:r>
                <a:endParaRPr lang="ru-RU" altLang="ru-RU" sz="32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" name="Line 33"/>
            <p:cNvSpPr>
              <a:spLocks noChangeShapeType="1"/>
            </p:cNvSpPr>
            <p:nvPr/>
          </p:nvSpPr>
          <p:spPr bwMode="auto">
            <a:xfrm>
              <a:off x="275683" y="887387"/>
              <a:ext cx="41987" cy="5574153"/>
            </a:xfrm>
            <a:prstGeom prst="line">
              <a:avLst/>
            </a:prstGeom>
            <a:noFill/>
            <a:ln w="63500" cap="rnd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n>
                  <a:solidFill>
                    <a:srgbClr val="00FFFF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512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1042416" y="1585154"/>
            <a:ext cx="1039495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5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Вибіркові показники ЗЗСО</a:t>
            </a:r>
            <a:endParaRPr lang="uk-UA" altLang="ru-RU" sz="5000" b="1" i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altLang="ru-RU" sz="5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міст та смт Сумської  області,     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uk-UA" altLang="ru-RU" sz="5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де кількість учасників ЗНО </a:t>
            </a:r>
            <a:r>
              <a:rPr lang="uk-UA" altLang="ru-RU" sz="5000" b="1" dirty="0">
                <a:solidFill>
                  <a:srgbClr val="002060"/>
                </a:solidFill>
                <a:cs typeface="Arial" panose="020B0604020202020204" pitchFamily="34" charset="0"/>
              </a:rPr>
              <a:t>– </a:t>
            </a:r>
            <a:r>
              <a:rPr lang="uk-UA" altLang="ru-RU" sz="5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2018,   складала не менше ніж 50 осіб</a:t>
            </a:r>
            <a:endParaRPr lang="uk-UA" altLang="ru-RU" sz="5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56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5925312" y="319646"/>
            <a:ext cx="358776" cy="6392050"/>
            <a:chOff x="90589" y="537054"/>
            <a:chExt cx="358882" cy="6205080"/>
          </a:xfrm>
        </p:grpSpPr>
        <p:grpSp>
          <p:nvGrpSpPr>
            <p:cNvPr id="3" name="Группа 3"/>
            <p:cNvGrpSpPr>
              <a:grpSpLocks/>
            </p:cNvGrpSpPr>
            <p:nvPr/>
          </p:nvGrpSpPr>
          <p:grpSpPr bwMode="auto">
            <a:xfrm>
              <a:off x="90589" y="537054"/>
              <a:ext cx="358882" cy="6205080"/>
              <a:chOff x="374728" y="541230"/>
              <a:chExt cx="358897" cy="6205016"/>
            </a:xfrm>
          </p:grpSpPr>
          <p:sp>
            <p:nvSpPr>
              <p:cNvPr id="5" name="Oval 31"/>
              <p:cNvSpPr>
                <a:spLocks noChangeArrowheads="1"/>
              </p:cNvSpPr>
              <p:nvPr/>
            </p:nvSpPr>
            <p:spPr bwMode="auto">
              <a:xfrm>
                <a:off x="419036" y="6529522"/>
                <a:ext cx="314589" cy="2167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2400" b="1" dirty="0"/>
                  <a:t>+</a:t>
                </a:r>
                <a:endParaRPr lang="ru-RU" altLang="ru-RU" sz="2400" b="1" dirty="0"/>
              </a:p>
            </p:txBody>
          </p:sp>
          <p:sp>
            <p:nvSpPr>
              <p:cNvPr id="6" name="Oval 32"/>
              <p:cNvSpPr>
                <a:spLocks noChangeArrowheads="1"/>
              </p:cNvSpPr>
              <p:nvPr/>
            </p:nvSpPr>
            <p:spPr bwMode="auto">
              <a:xfrm>
                <a:off x="374728" y="541230"/>
                <a:ext cx="314431" cy="2738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ru-RU" sz="3200" b="1" dirty="0">
                    <a:solidFill>
                      <a:schemeClr val="accent1">
                        <a:lumMod val="50000"/>
                      </a:schemeClr>
                    </a:solidFill>
                  </a:rPr>
                  <a:t>-</a:t>
                </a:r>
                <a:endParaRPr lang="ru-RU" altLang="ru-RU" sz="32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" name="Line 33"/>
            <p:cNvSpPr>
              <a:spLocks noChangeShapeType="1"/>
            </p:cNvSpPr>
            <p:nvPr/>
          </p:nvSpPr>
          <p:spPr bwMode="auto">
            <a:xfrm>
              <a:off x="275683" y="887387"/>
              <a:ext cx="41987" cy="5574153"/>
            </a:xfrm>
            <a:prstGeom prst="line">
              <a:avLst/>
            </a:prstGeom>
            <a:noFill/>
            <a:ln w="63500" cap="rnd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n>
                  <a:solidFill>
                    <a:srgbClr val="00FFFF"/>
                  </a:solidFill>
                </a:ln>
              </a:endParaRPr>
            </a:p>
          </p:txBody>
        </p:sp>
      </p:grp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353683" y="77638"/>
          <a:ext cx="5391509" cy="6634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6464049" y="151932"/>
          <a:ext cx="5449030" cy="655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994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5925312" y="319646"/>
            <a:ext cx="358776" cy="6392050"/>
            <a:chOff x="90589" y="537054"/>
            <a:chExt cx="358882" cy="6205080"/>
          </a:xfrm>
        </p:grpSpPr>
        <p:grpSp>
          <p:nvGrpSpPr>
            <p:cNvPr id="3" name="Группа 3"/>
            <p:cNvGrpSpPr>
              <a:grpSpLocks/>
            </p:cNvGrpSpPr>
            <p:nvPr/>
          </p:nvGrpSpPr>
          <p:grpSpPr bwMode="auto">
            <a:xfrm>
              <a:off x="90589" y="537054"/>
              <a:ext cx="358882" cy="6205080"/>
              <a:chOff x="374728" y="541230"/>
              <a:chExt cx="358897" cy="6205016"/>
            </a:xfrm>
          </p:grpSpPr>
          <p:sp>
            <p:nvSpPr>
              <p:cNvPr id="5" name="Oval 31"/>
              <p:cNvSpPr>
                <a:spLocks noChangeArrowheads="1"/>
              </p:cNvSpPr>
              <p:nvPr/>
            </p:nvSpPr>
            <p:spPr bwMode="auto">
              <a:xfrm>
                <a:off x="419036" y="6529522"/>
                <a:ext cx="314589" cy="2167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2400" b="1" dirty="0"/>
                  <a:t>+</a:t>
                </a:r>
                <a:endParaRPr lang="ru-RU" altLang="ru-RU" sz="2400" b="1" dirty="0"/>
              </a:p>
            </p:txBody>
          </p:sp>
          <p:sp>
            <p:nvSpPr>
              <p:cNvPr id="6" name="Oval 32"/>
              <p:cNvSpPr>
                <a:spLocks noChangeArrowheads="1"/>
              </p:cNvSpPr>
              <p:nvPr/>
            </p:nvSpPr>
            <p:spPr bwMode="auto">
              <a:xfrm>
                <a:off x="374728" y="541230"/>
                <a:ext cx="314431" cy="2738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ru-RU" sz="3200" b="1" dirty="0">
                    <a:solidFill>
                      <a:schemeClr val="accent1">
                        <a:lumMod val="50000"/>
                      </a:schemeClr>
                    </a:solidFill>
                  </a:rPr>
                  <a:t>-</a:t>
                </a:r>
                <a:endParaRPr lang="ru-RU" altLang="ru-RU" sz="32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" name="Line 33"/>
            <p:cNvSpPr>
              <a:spLocks noChangeShapeType="1"/>
            </p:cNvSpPr>
            <p:nvPr/>
          </p:nvSpPr>
          <p:spPr bwMode="auto">
            <a:xfrm>
              <a:off x="275683" y="887387"/>
              <a:ext cx="41987" cy="5574153"/>
            </a:xfrm>
            <a:prstGeom prst="line">
              <a:avLst/>
            </a:prstGeom>
            <a:noFill/>
            <a:ln w="63500" cap="rnd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n>
                  <a:solidFill>
                    <a:srgbClr val="00FFFF"/>
                  </a:solidFill>
                </a:ln>
              </a:endParaRPr>
            </a:p>
          </p:txBody>
        </p:sp>
      </p:grp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327804" y="112143"/>
          <a:ext cx="5375337" cy="659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6461808" y="112143"/>
          <a:ext cx="5425392" cy="659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770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5925312" y="319646"/>
            <a:ext cx="358776" cy="6392050"/>
            <a:chOff x="90589" y="537054"/>
            <a:chExt cx="358882" cy="6205080"/>
          </a:xfrm>
        </p:grpSpPr>
        <p:grpSp>
          <p:nvGrpSpPr>
            <p:cNvPr id="3" name="Группа 3"/>
            <p:cNvGrpSpPr>
              <a:grpSpLocks/>
            </p:cNvGrpSpPr>
            <p:nvPr/>
          </p:nvGrpSpPr>
          <p:grpSpPr bwMode="auto">
            <a:xfrm>
              <a:off x="90589" y="537054"/>
              <a:ext cx="358882" cy="6205080"/>
              <a:chOff x="374728" y="541230"/>
              <a:chExt cx="358897" cy="6205016"/>
            </a:xfrm>
          </p:grpSpPr>
          <p:sp>
            <p:nvSpPr>
              <p:cNvPr id="5" name="Oval 31"/>
              <p:cNvSpPr>
                <a:spLocks noChangeArrowheads="1"/>
              </p:cNvSpPr>
              <p:nvPr/>
            </p:nvSpPr>
            <p:spPr bwMode="auto">
              <a:xfrm>
                <a:off x="419036" y="6529522"/>
                <a:ext cx="314589" cy="2167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2400" b="1" dirty="0"/>
                  <a:t>+</a:t>
                </a:r>
                <a:endParaRPr lang="ru-RU" altLang="ru-RU" sz="2400" b="1" dirty="0"/>
              </a:p>
            </p:txBody>
          </p:sp>
          <p:sp>
            <p:nvSpPr>
              <p:cNvPr id="6" name="Oval 32"/>
              <p:cNvSpPr>
                <a:spLocks noChangeArrowheads="1"/>
              </p:cNvSpPr>
              <p:nvPr/>
            </p:nvSpPr>
            <p:spPr bwMode="auto">
              <a:xfrm>
                <a:off x="374728" y="541230"/>
                <a:ext cx="314431" cy="2738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ru-RU" sz="3200" b="1" dirty="0">
                    <a:solidFill>
                      <a:schemeClr val="accent1">
                        <a:lumMod val="50000"/>
                      </a:schemeClr>
                    </a:solidFill>
                  </a:rPr>
                  <a:t>-</a:t>
                </a:r>
                <a:endParaRPr lang="ru-RU" altLang="ru-RU" sz="32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" name="Line 33"/>
            <p:cNvSpPr>
              <a:spLocks noChangeShapeType="1"/>
            </p:cNvSpPr>
            <p:nvPr/>
          </p:nvSpPr>
          <p:spPr bwMode="auto">
            <a:xfrm>
              <a:off x="275683" y="887387"/>
              <a:ext cx="41987" cy="5574153"/>
            </a:xfrm>
            <a:prstGeom prst="line">
              <a:avLst/>
            </a:prstGeom>
            <a:noFill/>
            <a:ln w="63500" cap="rnd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n>
                  <a:solidFill>
                    <a:srgbClr val="00FFFF"/>
                  </a:solidFill>
                </a:ln>
              </a:endParaRPr>
            </a:p>
          </p:txBody>
        </p:sp>
      </p:grp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362309" y="86265"/>
          <a:ext cx="5365631" cy="6625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6437010" y="86140"/>
          <a:ext cx="5424312" cy="6625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270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5925312" y="319646"/>
            <a:ext cx="358776" cy="6392050"/>
            <a:chOff x="90589" y="537054"/>
            <a:chExt cx="358882" cy="6205080"/>
          </a:xfrm>
        </p:grpSpPr>
        <p:grpSp>
          <p:nvGrpSpPr>
            <p:cNvPr id="3" name="Группа 3"/>
            <p:cNvGrpSpPr>
              <a:grpSpLocks/>
            </p:cNvGrpSpPr>
            <p:nvPr/>
          </p:nvGrpSpPr>
          <p:grpSpPr bwMode="auto">
            <a:xfrm>
              <a:off x="90589" y="537054"/>
              <a:ext cx="358882" cy="6205080"/>
              <a:chOff x="374728" y="541230"/>
              <a:chExt cx="358897" cy="6205016"/>
            </a:xfrm>
          </p:grpSpPr>
          <p:sp>
            <p:nvSpPr>
              <p:cNvPr id="5" name="Oval 31"/>
              <p:cNvSpPr>
                <a:spLocks noChangeArrowheads="1"/>
              </p:cNvSpPr>
              <p:nvPr/>
            </p:nvSpPr>
            <p:spPr bwMode="auto">
              <a:xfrm>
                <a:off x="419036" y="6529522"/>
                <a:ext cx="314589" cy="2167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ru-RU" sz="2400" b="1" dirty="0"/>
                  <a:t>+</a:t>
                </a:r>
                <a:endParaRPr lang="ru-RU" altLang="ru-RU" sz="2400" b="1" dirty="0"/>
              </a:p>
            </p:txBody>
          </p:sp>
          <p:sp>
            <p:nvSpPr>
              <p:cNvPr id="6" name="Oval 32"/>
              <p:cNvSpPr>
                <a:spLocks noChangeArrowheads="1"/>
              </p:cNvSpPr>
              <p:nvPr/>
            </p:nvSpPr>
            <p:spPr bwMode="auto">
              <a:xfrm>
                <a:off x="374728" y="541230"/>
                <a:ext cx="314431" cy="273851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00000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ru-RU" sz="3200" b="1" dirty="0">
                    <a:solidFill>
                      <a:schemeClr val="accent1">
                        <a:lumMod val="50000"/>
                      </a:schemeClr>
                    </a:solidFill>
                  </a:rPr>
                  <a:t>-</a:t>
                </a:r>
                <a:endParaRPr lang="ru-RU" altLang="ru-RU" sz="32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" name="Line 33"/>
            <p:cNvSpPr>
              <a:spLocks noChangeShapeType="1"/>
            </p:cNvSpPr>
            <p:nvPr/>
          </p:nvSpPr>
          <p:spPr bwMode="auto">
            <a:xfrm>
              <a:off x="275683" y="887387"/>
              <a:ext cx="41987" cy="5574153"/>
            </a:xfrm>
            <a:prstGeom prst="line">
              <a:avLst/>
            </a:prstGeom>
            <a:noFill/>
            <a:ln w="63500" cap="rnd">
              <a:solidFill>
                <a:srgbClr val="C0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n>
                  <a:solidFill>
                    <a:srgbClr val="00FFFF"/>
                  </a:solidFill>
                </a:ln>
              </a:endParaRPr>
            </a:p>
          </p:txBody>
        </p:sp>
      </p:grp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319178" y="77638"/>
          <a:ext cx="5434642" cy="6719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6499873" y="77638"/>
          <a:ext cx="5352821" cy="6634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743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62072" y="231266"/>
            <a:ext cx="9049512" cy="503555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uk-UA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Підсумки ЗНО-2018 на сайті УЦОЯО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3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3589" y="1494995"/>
            <a:ext cx="48618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Arial" panose="020B0604020202020204" pitchFamily="34" charset="0"/>
                <a:hlinkClick r:id="rId3"/>
              </a:rPr>
              <a:t>офіційний звіт</a:t>
            </a:r>
            <a:r>
              <a:rPr lang="uk-UA" sz="2000" dirty="0" smtClean="0">
                <a:latin typeface="Arial" panose="020B0604020202020204" pitchFamily="34" charset="0"/>
              </a:rPr>
              <a:t> про проведення в 2018 році ЗНО;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Arial" panose="020B0604020202020204" pitchFamily="34" charset="0"/>
                <a:hlinkClick r:id="rId4"/>
              </a:rPr>
              <a:t>портал відкритих</a:t>
            </a:r>
            <a:r>
              <a:rPr lang="uk-UA" sz="2000" dirty="0" smtClean="0">
                <a:latin typeface="Arial" panose="020B0604020202020204" pitchFamily="34" charset="0"/>
              </a:rPr>
              <a:t> даних за результатами основної сесії ЗНО 2016-2018 рр.;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Arial" panose="020B0604020202020204" pitchFamily="34" charset="0"/>
                <a:hlinkClick r:id="rId5"/>
              </a:rPr>
              <a:t>статистичні дані</a:t>
            </a:r>
            <a:r>
              <a:rPr lang="uk-UA" sz="2000" dirty="0" smtClean="0">
                <a:latin typeface="Arial" panose="020B0604020202020204" pitchFamily="34" charset="0"/>
              </a:rPr>
              <a:t> результатів основної сесії ЗНО 2018 року;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Arial" panose="020B0604020202020204" pitchFamily="34" charset="0"/>
              </a:rPr>
              <a:t>модуль даних для</a:t>
            </a:r>
            <a:r>
              <a:rPr lang="uk-UA" sz="2000" dirty="0" smtClean="0">
                <a:latin typeface="Arial" panose="020B0604020202020204" pitchFamily="34" charset="0"/>
                <a:hlinkClick r:id="rId6"/>
              </a:rPr>
              <a:t> керівників закладів освіти</a:t>
            </a:r>
            <a:r>
              <a:rPr lang="uk-UA" sz="2000" dirty="0" smtClean="0">
                <a:latin typeface="Arial" panose="020B0604020202020204" pitchFamily="34" charset="0"/>
              </a:rPr>
              <a:t> про результати ЗНО 2018 року учнів відповідних закладів;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Arial" panose="020B0604020202020204" pitchFamily="34" charset="0"/>
              </a:rPr>
              <a:t>файл «</a:t>
            </a:r>
            <a:r>
              <a:rPr lang="uk-UA" sz="2000" dirty="0" err="1" smtClean="0">
                <a:latin typeface="Arial" panose="020B0604020202020204" pitchFamily="34" charset="0"/>
                <a:hlinkClick r:id="rId7"/>
              </a:rPr>
              <a:t>Open</a:t>
            </a:r>
            <a:r>
              <a:rPr lang="uk-UA" sz="2000" dirty="0" smtClean="0">
                <a:latin typeface="Arial" panose="020B0604020202020204" pitchFamily="34" charset="0"/>
                <a:hlinkClick r:id="rId7"/>
              </a:rPr>
              <a:t> </a:t>
            </a:r>
            <a:r>
              <a:rPr lang="uk-UA" sz="2000" dirty="0" err="1" smtClean="0">
                <a:latin typeface="Arial" panose="020B0604020202020204" pitchFamily="34" charset="0"/>
                <a:hlinkClick r:id="rId7"/>
              </a:rPr>
              <a:t>Data</a:t>
            </a:r>
            <a:r>
              <a:rPr lang="uk-UA" sz="2000" dirty="0" smtClean="0">
                <a:latin typeface="Arial" panose="020B0604020202020204" pitchFamily="34" charset="0"/>
              </a:rPr>
              <a:t>», який містить знеособлені дані за результатами основної сесії ЗНО 2018 року.</a:t>
            </a:r>
            <a:endParaRPr lang="uk-UA" sz="2000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 descr="Український центр оцінювання якості освіти - Opera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5" t="13562" r="55750" b="37075"/>
          <a:stretch/>
        </p:blipFill>
        <p:spPr>
          <a:xfrm>
            <a:off x="5188078" y="670754"/>
            <a:ext cx="2331720" cy="3282697"/>
          </a:xfrm>
          <a:prstGeom prst="rect">
            <a:avLst/>
          </a:prstGeom>
        </p:spPr>
      </p:pic>
      <p:pic>
        <p:nvPicPr>
          <p:cNvPr id="6" name="Рисунок 5" descr="УЦОЯО - OpenData - Opera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25" t="10675" r="18550" b="9438"/>
          <a:stretch/>
        </p:blipFill>
        <p:spPr>
          <a:xfrm>
            <a:off x="7796500" y="734821"/>
            <a:ext cx="4115084" cy="2962657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Рисунок 6" descr="УЦОЯО - OpenData - Opera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00" t="9850" r="24325" b="43125"/>
          <a:stretch/>
        </p:blipFill>
        <p:spPr>
          <a:xfrm>
            <a:off x="5721926" y="3953451"/>
            <a:ext cx="5733920" cy="271983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113784" y="2615184"/>
            <a:ext cx="2406014" cy="4389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7519798" y="2542032"/>
            <a:ext cx="276702" cy="29260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11423842" y="3695598"/>
            <a:ext cx="356616" cy="25973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3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961006" y="75184"/>
            <a:ext cx="9798178" cy="8339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+mn-lt"/>
              </a:rPr>
              <a:t>Рейтинг Сумської області серед областей України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+mn-lt"/>
              </a:rPr>
              <a:t>по результатах ЗНО 2016-2018 років за показником «не склав»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+mn-lt"/>
              </a:rPr>
              <a:t>(категорія</a:t>
            </a:r>
            <a:r>
              <a:rPr lang="uk-UA" sz="2400" b="1" dirty="0">
                <a:solidFill>
                  <a:srgbClr val="002060"/>
                </a:solidFill>
                <a:latin typeface="+mn-lt"/>
              </a:rPr>
              <a:t>: випускники ЗЗСО поточного </a:t>
            </a:r>
            <a:r>
              <a:rPr lang="uk-UA" sz="2400" b="1" dirty="0" smtClean="0">
                <a:solidFill>
                  <a:srgbClr val="002060"/>
                </a:solidFill>
                <a:latin typeface="+mn-lt"/>
              </a:rPr>
              <a:t>року)</a:t>
            </a:r>
            <a:endParaRPr lang="uk-UA" sz="24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Текст 6"/>
          <p:cNvSpPr txBox="1">
            <a:spLocks/>
          </p:cNvSpPr>
          <p:nvPr/>
        </p:nvSpPr>
        <p:spPr>
          <a:xfrm>
            <a:off x="123825" y="4158013"/>
            <a:ext cx="4312595" cy="59279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uk-UA" b="1" dirty="0">
              <a:solidFill>
                <a:srgbClr val="0070C0"/>
              </a:solidFill>
            </a:endParaRPr>
          </a:p>
        </p:txBody>
      </p:sp>
      <p:pic>
        <p:nvPicPr>
          <p:cNvPr id="3" name="Рисунок 2" descr="Рейтинг Сумської області - Excel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t="25938" r="40150" b="39550"/>
          <a:stretch/>
        </p:blipFill>
        <p:spPr>
          <a:xfrm>
            <a:off x="338329" y="1371601"/>
            <a:ext cx="11704320" cy="468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" y="148970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36075" y="148970"/>
            <a:ext cx="93768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uk-UA" sz="2600" b="1" dirty="0">
                <a:solidFill>
                  <a:srgbClr val="002060"/>
                </a:solidFill>
              </a:rPr>
              <a:t>Деякі результати </a:t>
            </a:r>
            <a:r>
              <a:rPr lang="uk-UA" sz="2600" b="1" dirty="0" smtClean="0">
                <a:solidFill>
                  <a:srgbClr val="002060"/>
                </a:solidFill>
              </a:rPr>
              <a:t>ЗНО-2018 по закладах освіти Сумської області</a:t>
            </a:r>
            <a:endParaRPr lang="uk-UA" sz="26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620503"/>
              </p:ext>
            </p:extLst>
          </p:nvPr>
        </p:nvGraphicFramePr>
        <p:xfrm>
          <a:off x="530352" y="1282029"/>
          <a:ext cx="11320272" cy="35641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2417">
                  <a:extLst>
                    <a:ext uri="{9D8B030D-6E8A-4147-A177-3AD203B41FA5}">
                      <a16:colId xmlns:a16="http://schemas.microsoft.com/office/drawing/2014/main" val="1286398123"/>
                    </a:ext>
                  </a:extLst>
                </a:gridCol>
                <a:gridCol w="8746487">
                  <a:extLst>
                    <a:ext uri="{9D8B030D-6E8A-4147-A177-3AD203B41FA5}">
                      <a16:colId xmlns:a16="http://schemas.microsoft.com/office/drawing/2014/main" val="491775170"/>
                    </a:ext>
                  </a:extLst>
                </a:gridCol>
                <a:gridCol w="1801368">
                  <a:extLst>
                    <a:ext uri="{9D8B030D-6E8A-4147-A177-3AD203B41FA5}">
                      <a16:colId xmlns:a16="http://schemas.microsoft.com/office/drawing/2014/main" val="3528006627"/>
                    </a:ext>
                  </a:extLst>
                </a:gridCol>
              </a:tblGrid>
              <a:tr h="3981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u="sng" strike="noStrike" dirty="0" smtClean="0">
                          <a:effectLst/>
                        </a:rPr>
                        <a:t>ЗЗСО:</a:t>
                      </a:r>
                      <a:endParaRPr lang="ru-RU" sz="2400" b="1" i="0" u="sng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uk-UA" sz="1800" u="none" strike="noStrike" noProof="0" dirty="0" smtClean="0">
                          <a:effectLst/>
                        </a:rPr>
                        <a:t>(кількість учасників тестування не менша 10 осіб</a:t>
                      </a:r>
                      <a:r>
                        <a:rPr lang="ru-RU" sz="1800" u="none" strike="noStrike" dirty="0" smtClean="0">
                          <a:effectLst/>
                        </a:rPr>
                        <a:t>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7234326"/>
                  </a:ext>
                </a:extLst>
              </a:tr>
              <a:tr h="39812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2400" b="1" i="1" u="none" strike="noStrike" dirty="0" err="1">
                          <a:effectLst/>
                        </a:rPr>
                        <a:t>Всі</a:t>
                      </a:r>
                      <a:r>
                        <a:rPr lang="ru-RU" sz="2400" b="1" i="1" u="none" strike="noStrike" dirty="0">
                          <a:effectLst/>
                        </a:rPr>
                        <a:t> </a:t>
                      </a:r>
                      <a:r>
                        <a:rPr lang="ru-RU" sz="2400" b="1" i="1" u="none" strike="noStrike" dirty="0" err="1">
                          <a:effectLst/>
                        </a:rPr>
                        <a:t>учасники</a:t>
                      </a:r>
                      <a:r>
                        <a:rPr lang="ru-RU" sz="2400" b="1" i="1" u="none" strike="noStrike" dirty="0">
                          <a:effectLst/>
                        </a:rPr>
                        <a:t> </a:t>
                      </a:r>
                      <a:r>
                        <a:rPr lang="ru-RU" sz="2400" b="1" i="1" u="none" strike="noStrike" dirty="0" err="1">
                          <a:effectLst/>
                        </a:rPr>
                        <a:t>склали</a:t>
                      </a:r>
                      <a:r>
                        <a:rPr lang="ru-RU" sz="2400" b="1" i="1" u="none" strike="noStrike" dirty="0">
                          <a:effectLst/>
                        </a:rPr>
                        <a:t> ЗНО </a:t>
                      </a:r>
                      <a:r>
                        <a:rPr lang="ru-RU" sz="2400" b="1" i="1" u="sng" strike="noStrike" dirty="0">
                          <a:effectLst/>
                        </a:rPr>
                        <a:t>з </a:t>
                      </a:r>
                      <a:r>
                        <a:rPr lang="ru-RU" sz="2400" b="1" i="1" u="sng" strike="noStrike" dirty="0" err="1">
                          <a:effectLst/>
                        </a:rPr>
                        <a:t>усіх</a:t>
                      </a:r>
                      <a:r>
                        <a:rPr lang="ru-RU" sz="2400" b="1" i="1" u="sng" strike="noStrike" dirty="0">
                          <a:effectLst/>
                        </a:rPr>
                        <a:t> </a:t>
                      </a:r>
                      <a:r>
                        <a:rPr lang="ru-RU" sz="2400" b="1" i="1" u="none" strike="noStrike" dirty="0" err="1" smtClean="0">
                          <a:effectLst/>
                        </a:rPr>
                        <a:t>предметів</a:t>
                      </a:r>
                      <a:endParaRPr lang="ru-RU" sz="2400" b="1" i="1" u="none" strike="noStrike" dirty="0" smtClean="0">
                        <a:effectLst/>
                      </a:endParaRPr>
                    </a:p>
                    <a:p>
                      <a:pPr algn="l" fontAlgn="ctr"/>
                      <a:endParaRPr lang="ru-RU" sz="2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924134"/>
                  </a:ext>
                </a:extLst>
              </a:tr>
              <a:tr h="77927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err="1">
                          <a:effectLst/>
                        </a:rPr>
                        <a:t>Назва</a:t>
                      </a:r>
                      <a:r>
                        <a:rPr lang="ru-RU" sz="1800" u="none" strike="noStrike" dirty="0">
                          <a:effectLst/>
                        </a:rPr>
                        <a:t> закладу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Середній</a:t>
                      </a:r>
                      <a:r>
                        <a:rPr lang="uk-UA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бал </a:t>
                      </a:r>
                    </a:p>
                    <a:p>
                      <a:pPr algn="ctr" fontAlgn="ctr"/>
                      <a:r>
                        <a:rPr lang="uk-UA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 української мови і літератури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2758466"/>
                  </a:ext>
                </a:extLst>
              </a:tr>
              <a:tr h="398120">
                <a:tc gridSpan="2">
                  <a:txBody>
                    <a:bodyPr/>
                    <a:lstStyle/>
                    <a:p>
                      <a:pPr marL="0" marR="0" lvl="0" indent="182563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err="1" smtClean="0">
                          <a:effectLst/>
                        </a:rPr>
                        <a:t>Роменська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спеціалізована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загальноосвітня</a:t>
                      </a:r>
                      <a:r>
                        <a:rPr lang="ru-RU" sz="1800" u="none" strike="noStrike" dirty="0" smtClean="0">
                          <a:effectLst/>
                        </a:rPr>
                        <a:t> школа </a:t>
                      </a:r>
                      <a:r>
                        <a:rPr lang="en-US" sz="1800" u="none" strike="noStrike" dirty="0" smtClean="0">
                          <a:effectLst/>
                        </a:rPr>
                        <a:t>I-III 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ступенів</a:t>
                      </a:r>
                      <a:r>
                        <a:rPr lang="ru-RU" sz="1800" u="none" strike="noStrike" dirty="0" smtClean="0">
                          <a:effectLst/>
                        </a:rPr>
                        <a:t> № 1 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імені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П.І.Калнишевського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effectLst/>
                        </a:rPr>
                        <a:t>181,0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700475"/>
                  </a:ext>
                </a:extLst>
              </a:tr>
              <a:tr h="398120">
                <a:tc gridSpan="2">
                  <a:txBody>
                    <a:bodyPr/>
                    <a:lstStyle/>
                    <a:p>
                      <a:pPr marL="0" indent="182563" algn="l" fontAlgn="ctr"/>
                      <a:r>
                        <a:rPr lang="ru-RU" sz="1800" u="none" strike="noStrike" dirty="0" err="1" smtClean="0">
                          <a:effectLst/>
                        </a:rPr>
                        <a:t>Сумська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</a:rPr>
                        <a:t>спеціалізована</a:t>
                      </a:r>
                      <a:r>
                        <a:rPr lang="ru-RU" sz="1800" u="none" strike="noStrike" dirty="0">
                          <a:effectLst/>
                        </a:rPr>
                        <a:t> школа І - ІІІ </a:t>
                      </a:r>
                      <a:r>
                        <a:rPr lang="ru-RU" sz="18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800" u="none" strike="noStrike" dirty="0">
                          <a:effectLst/>
                        </a:rPr>
                        <a:t> № </a:t>
                      </a:r>
                      <a:r>
                        <a:rPr lang="ru-RU" sz="1800" u="none" strike="noStrike" dirty="0" smtClean="0">
                          <a:effectLst/>
                        </a:rPr>
                        <a:t>29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178,4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4182395"/>
                  </a:ext>
                </a:extLst>
              </a:tr>
              <a:tr h="398120">
                <a:tc gridSpan="2">
                  <a:txBody>
                    <a:bodyPr/>
                    <a:lstStyle/>
                    <a:p>
                      <a:pPr marL="92075" indent="90488" algn="l" fontAlgn="ctr"/>
                      <a:r>
                        <a:rPr lang="ru-RU" sz="1800" u="none" strike="noStrike" dirty="0" err="1" smtClean="0">
                          <a:effectLst/>
                        </a:rPr>
                        <a:t>Сумська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</a:rPr>
                        <a:t>загальноосвітня</a:t>
                      </a:r>
                      <a:r>
                        <a:rPr lang="ru-RU" sz="1800" u="none" strike="noStrike" dirty="0">
                          <a:effectLst/>
                        </a:rPr>
                        <a:t> школа І-ІІІ </a:t>
                      </a:r>
                      <a:r>
                        <a:rPr lang="ru-RU" sz="18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800" u="none" strike="noStrike" dirty="0">
                          <a:effectLst/>
                        </a:rPr>
                        <a:t> № 15 </a:t>
                      </a:r>
                      <a:r>
                        <a:rPr lang="ru-RU" sz="1800" u="none" strike="noStrike" dirty="0" err="1">
                          <a:effectLst/>
                        </a:rPr>
                        <a:t>імені</a:t>
                      </a:r>
                      <a:r>
                        <a:rPr lang="ru-RU" sz="1800" u="none" strike="noStrike" dirty="0">
                          <a:effectLst/>
                        </a:rPr>
                        <a:t> Д. 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Турбіна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175,2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3441358"/>
                  </a:ext>
                </a:extLst>
              </a:tr>
              <a:tr h="398120">
                <a:tc gridSpan="2">
                  <a:txBody>
                    <a:bodyPr/>
                    <a:lstStyle/>
                    <a:p>
                      <a:pPr marL="0" indent="182563" algn="l" fontAlgn="ctr"/>
                      <a:r>
                        <a:rPr lang="ru-RU" sz="1800" u="none" strike="noStrike" dirty="0" err="1">
                          <a:effectLst/>
                        </a:rPr>
                        <a:t>Роменська</a:t>
                      </a:r>
                      <a:r>
                        <a:rPr lang="ru-RU" sz="1800" u="none" strike="noStrike" dirty="0">
                          <a:effectLst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</a:rPr>
                        <a:t>загальноосвітня</a:t>
                      </a:r>
                      <a:r>
                        <a:rPr lang="ru-RU" sz="1800" u="none" strike="noStrike" dirty="0">
                          <a:effectLst/>
                        </a:rPr>
                        <a:t> школа </a:t>
                      </a:r>
                      <a:r>
                        <a:rPr lang="en-US" sz="1800" u="none" strike="noStrike" dirty="0">
                          <a:effectLst/>
                        </a:rPr>
                        <a:t>I-III </a:t>
                      </a:r>
                      <a:r>
                        <a:rPr lang="ru-RU" sz="18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800" u="none" strike="noStrike" dirty="0">
                          <a:effectLst/>
                        </a:rPr>
                        <a:t> № 5 </a:t>
                      </a:r>
                      <a:r>
                        <a:rPr lang="ru-RU" sz="1800" u="none" strike="noStrike" dirty="0" err="1">
                          <a:effectLst/>
                        </a:rPr>
                        <a:t>Роменської</a:t>
                      </a:r>
                      <a:r>
                        <a:rPr lang="ru-RU" sz="1800" u="none" strike="noStrike" dirty="0">
                          <a:effectLst/>
                        </a:rPr>
                        <a:t> </a:t>
                      </a:r>
                      <a:r>
                        <a:rPr lang="ru-RU" sz="1800" u="none" strike="noStrike" dirty="0" err="1">
                          <a:effectLst/>
                        </a:rPr>
                        <a:t>міської</a:t>
                      </a:r>
                      <a:r>
                        <a:rPr lang="ru-RU" sz="1800" u="none" strike="noStrike" dirty="0">
                          <a:effectLst/>
                        </a:rPr>
                        <a:t> </a:t>
                      </a:r>
                      <a:r>
                        <a:rPr lang="ru-RU" sz="1800" u="none" strike="noStrike" dirty="0" smtClean="0">
                          <a:effectLst/>
                        </a:rPr>
                        <a:t>ради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173,6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225092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0352" y="5192006"/>
            <a:ext cx="110825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* </a:t>
            </a:r>
            <a:r>
              <a:rPr lang="ru-RU" i="1" dirty="0" smtClean="0"/>
              <a:t>1 </a:t>
            </a:r>
            <a:r>
              <a:rPr lang="ru-RU" i="1" dirty="0" err="1" smtClean="0"/>
              <a:t>учасник</a:t>
            </a:r>
            <a:r>
              <a:rPr lang="ru-RU" i="1" dirty="0" smtClean="0"/>
              <a:t> ЗНО не </a:t>
            </a:r>
            <a:r>
              <a:rPr lang="ru-RU" i="1" dirty="0" err="1" smtClean="0"/>
              <a:t>склав</a:t>
            </a:r>
            <a:r>
              <a:rPr lang="ru-RU" i="1" dirty="0" smtClean="0"/>
              <a:t> 1 предмет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44136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4310" y="6490319"/>
            <a:ext cx="11715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dirty="0">
                <a:solidFill>
                  <a:srgbClr val="FF0000"/>
                </a:solidFill>
              </a:rPr>
              <a:t>*</a:t>
            </a:r>
            <a:r>
              <a:rPr lang="ru-RU" b="1" i="1" dirty="0" err="1"/>
              <a:t>Вибірка</a:t>
            </a:r>
            <a:r>
              <a:rPr lang="ru-RU" b="1" i="1" dirty="0"/>
              <a:t>: </a:t>
            </a:r>
            <a:r>
              <a:rPr lang="ru-RU" b="1" i="1" dirty="0" err="1"/>
              <a:t>кількість</a:t>
            </a:r>
            <a:r>
              <a:rPr lang="ru-RU" b="1" i="1" dirty="0"/>
              <a:t> </a:t>
            </a:r>
            <a:r>
              <a:rPr lang="ru-RU" b="1" i="1" dirty="0" err="1"/>
              <a:t>учасників</a:t>
            </a:r>
            <a:r>
              <a:rPr lang="ru-RU" b="1" i="1" dirty="0"/>
              <a:t> </a:t>
            </a:r>
            <a:r>
              <a:rPr lang="ru-RU" b="1" i="1" dirty="0" err="1"/>
              <a:t>від</a:t>
            </a:r>
            <a:r>
              <a:rPr lang="ru-RU" b="1" i="1" dirty="0"/>
              <a:t> 10 </a:t>
            </a:r>
            <a:r>
              <a:rPr lang="ru-RU" b="1" i="1" dirty="0" err="1"/>
              <a:t>осіб</a:t>
            </a:r>
            <a:r>
              <a:rPr lang="ru-RU" b="1" i="1" dirty="0"/>
              <a:t>; 100% </a:t>
            </a:r>
            <a:r>
              <a:rPr lang="ru-RU" b="1" i="1" dirty="0" err="1"/>
              <a:t>подолання</a:t>
            </a:r>
            <a:r>
              <a:rPr lang="ru-RU" b="1" i="1" dirty="0"/>
              <a:t> порогу; </a:t>
            </a:r>
            <a:r>
              <a:rPr lang="ru-RU" b="1" i="1" dirty="0" err="1"/>
              <a:t>найбільший</a:t>
            </a:r>
            <a:r>
              <a:rPr lang="ru-RU" b="1" i="1" dirty="0"/>
              <a:t> </a:t>
            </a:r>
            <a:r>
              <a:rPr lang="ru-RU" b="1" i="1" dirty="0" err="1" smtClean="0"/>
              <a:t>середній</a:t>
            </a:r>
            <a:r>
              <a:rPr lang="ru-RU" b="1" i="1" dirty="0" smtClean="0"/>
              <a:t> бал </a:t>
            </a:r>
            <a:r>
              <a:rPr lang="ru-RU" b="1" i="1" dirty="0"/>
              <a:t>по ЗЗСО</a:t>
            </a:r>
            <a:endParaRPr lang="ru-RU" b="1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698065"/>
              </p:ext>
            </p:extLst>
          </p:nvPr>
        </p:nvGraphicFramePr>
        <p:xfrm>
          <a:off x="219075" y="753050"/>
          <a:ext cx="11690985" cy="57467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31686">
                  <a:extLst>
                    <a:ext uri="{9D8B030D-6E8A-4147-A177-3AD203B41FA5}">
                      <a16:colId xmlns:a16="http://schemas.microsoft.com/office/drawing/2014/main" val="2174295121"/>
                    </a:ext>
                  </a:extLst>
                </a:gridCol>
                <a:gridCol w="564127">
                  <a:extLst>
                    <a:ext uri="{9D8B030D-6E8A-4147-A177-3AD203B41FA5}">
                      <a16:colId xmlns:a16="http://schemas.microsoft.com/office/drawing/2014/main" val="4006393772"/>
                    </a:ext>
                  </a:extLst>
                </a:gridCol>
                <a:gridCol w="571268">
                  <a:extLst>
                    <a:ext uri="{9D8B030D-6E8A-4147-A177-3AD203B41FA5}">
                      <a16:colId xmlns:a16="http://schemas.microsoft.com/office/drawing/2014/main" val="675404607"/>
                    </a:ext>
                  </a:extLst>
                </a:gridCol>
                <a:gridCol w="571268">
                  <a:extLst>
                    <a:ext uri="{9D8B030D-6E8A-4147-A177-3AD203B41FA5}">
                      <a16:colId xmlns:a16="http://schemas.microsoft.com/office/drawing/2014/main" val="2041742067"/>
                    </a:ext>
                  </a:extLst>
                </a:gridCol>
                <a:gridCol w="618874">
                  <a:extLst>
                    <a:ext uri="{9D8B030D-6E8A-4147-A177-3AD203B41FA5}">
                      <a16:colId xmlns:a16="http://schemas.microsoft.com/office/drawing/2014/main" val="97551433"/>
                    </a:ext>
                  </a:extLst>
                </a:gridCol>
                <a:gridCol w="621254">
                  <a:extLst>
                    <a:ext uri="{9D8B030D-6E8A-4147-A177-3AD203B41FA5}">
                      <a16:colId xmlns:a16="http://schemas.microsoft.com/office/drawing/2014/main" val="2620856832"/>
                    </a:ext>
                  </a:extLst>
                </a:gridCol>
                <a:gridCol w="561746">
                  <a:extLst>
                    <a:ext uri="{9D8B030D-6E8A-4147-A177-3AD203B41FA5}">
                      <a16:colId xmlns:a16="http://schemas.microsoft.com/office/drawing/2014/main" val="128121587"/>
                    </a:ext>
                  </a:extLst>
                </a:gridCol>
                <a:gridCol w="561746">
                  <a:extLst>
                    <a:ext uri="{9D8B030D-6E8A-4147-A177-3AD203B41FA5}">
                      <a16:colId xmlns:a16="http://schemas.microsoft.com/office/drawing/2014/main" val="1104169230"/>
                    </a:ext>
                  </a:extLst>
                </a:gridCol>
                <a:gridCol w="561746">
                  <a:extLst>
                    <a:ext uri="{9D8B030D-6E8A-4147-A177-3AD203B41FA5}">
                      <a16:colId xmlns:a16="http://schemas.microsoft.com/office/drawing/2014/main" val="2179297348"/>
                    </a:ext>
                  </a:extLst>
                </a:gridCol>
                <a:gridCol w="561746">
                  <a:extLst>
                    <a:ext uri="{9D8B030D-6E8A-4147-A177-3AD203B41FA5}">
                      <a16:colId xmlns:a16="http://schemas.microsoft.com/office/drawing/2014/main" val="4148974983"/>
                    </a:ext>
                  </a:extLst>
                </a:gridCol>
                <a:gridCol w="580789">
                  <a:extLst>
                    <a:ext uri="{9D8B030D-6E8A-4147-A177-3AD203B41FA5}">
                      <a16:colId xmlns:a16="http://schemas.microsoft.com/office/drawing/2014/main" val="3768611934"/>
                    </a:ext>
                  </a:extLst>
                </a:gridCol>
                <a:gridCol w="580789">
                  <a:extLst>
                    <a:ext uri="{9D8B030D-6E8A-4147-A177-3AD203B41FA5}">
                      <a16:colId xmlns:a16="http://schemas.microsoft.com/office/drawing/2014/main" val="3813552083"/>
                    </a:ext>
                  </a:extLst>
                </a:gridCol>
                <a:gridCol w="590311">
                  <a:extLst>
                    <a:ext uri="{9D8B030D-6E8A-4147-A177-3AD203B41FA5}">
                      <a16:colId xmlns:a16="http://schemas.microsoft.com/office/drawing/2014/main" val="1296693269"/>
                    </a:ext>
                  </a:extLst>
                </a:gridCol>
                <a:gridCol w="590311">
                  <a:extLst>
                    <a:ext uri="{9D8B030D-6E8A-4147-A177-3AD203B41FA5}">
                      <a16:colId xmlns:a16="http://schemas.microsoft.com/office/drawing/2014/main" val="4159962233"/>
                    </a:ext>
                  </a:extLst>
                </a:gridCol>
                <a:gridCol w="580789">
                  <a:extLst>
                    <a:ext uri="{9D8B030D-6E8A-4147-A177-3AD203B41FA5}">
                      <a16:colId xmlns:a16="http://schemas.microsoft.com/office/drawing/2014/main" val="3585069781"/>
                    </a:ext>
                  </a:extLst>
                </a:gridCol>
                <a:gridCol w="580789">
                  <a:extLst>
                    <a:ext uri="{9D8B030D-6E8A-4147-A177-3AD203B41FA5}">
                      <a16:colId xmlns:a16="http://schemas.microsoft.com/office/drawing/2014/main" val="485028538"/>
                    </a:ext>
                  </a:extLst>
                </a:gridCol>
                <a:gridCol w="561746">
                  <a:extLst>
                    <a:ext uri="{9D8B030D-6E8A-4147-A177-3AD203B41FA5}">
                      <a16:colId xmlns:a16="http://schemas.microsoft.com/office/drawing/2014/main" val="919484673"/>
                    </a:ext>
                  </a:extLst>
                </a:gridCol>
              </a:tblGrid>
              <a:tr h="3935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Назва</a:t>
                      </a:r>
                      <a:r>
                        <a:rPr lang="ru-RU" sz="1200" u="none" strike="noStrike" dirty="0">
                          <a:effectLst/>
                        </a:rPr>
                        <a:t> закладу</a:t>
                      </a:r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Українська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мова</a:t>
                      </a:r>
                      <a:r>
                        <a:rPr lang="ru-RU" sz="1200" u="none" strike="noStrike" dirty="0">
                          <a:effectLst/>
                        </a:rPr>
                        <a:t> і </a:t>
                      </a:r>
                      <a:r>
                        <a:rPr lang="ru-RU" sz="1200" u="none" strike="noStrike" dirty="0" err="1">
                          <a:effectLst/>
                        </a:rPr>
                        <a:t>література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Історія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України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Математика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Англійська мова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Фізика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Хімія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Біологія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effectLst/>
                        </a:rPr>
                        <a:t>Географія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01329"/>
                  </a:ext>
                </a:extLst>
              </a:tr>
              <a:tr h="653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050" u="none" strike="noStrike" dirty="0">
                          <a:effectLst/>
                        </a:rPr>
                        <a:t> </a:t>
                      </a:r>
                      <a:r>
                        <a:rPr lang="ru-RU" sz="1050" u="none" strike="noStrike" dirty="0" err="1">
                          <a:effectLst/>
                        </a:rPr>
                        <a:t>учасників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Середній</a:t>
                      </a:r>
                      <a:r>
                        <a:rPr lang="ru-RU" sz="1050" u="none" strike="noStrike" dirty="0">
                          <a:effectLst/>
                        </a:rPr>
                        <a:t> бал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050" u="none" strike="noStrike" dirty="0">
                          <a:effectLst/>
                        </a:rPr>
                        <a:t> </a:t>
                      </a:r>
                      <a:r>
                        <a:rPr lang="ru-RU" sz="1050" u="none" strike="noStrike" dirty="0" err="1">
                          <a:effectLst/>
                        </a:rPr>
                        <a:t>учасників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Середній</a:t>
                      </a:r>
                      <a:r>
                        <a:rPr lang="ru-RU" sz="1050" u="none" strike="noStrike" dirty="0">
                          <a:effectLst/>
                        </a:rPr>
                        <a:t> бал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050" u="none" strike="noStrike" dirty="0">
                          <a:effectLst/>
                        </a:rPr>
                        <a:t> </a:t>
                      </a:r>
                      <a:r>
                        <a:rPr lang="ru-RU" sz="1050" u="none" strike="noStrike" dirty="0" err="1">
                          <a:effectLst/>
                        </a:rPr>
                        <a:t>учасників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Середній</a:t>
                      </a:r>
                      <a:r>
                        <a:rPr lang="ru-RU" sz="1050" u="none" strike="noStrike" dirty="0">
                          <a:effectLst/>
                        </a:rPr>
                        <a:t> бал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050" u="none" strike="noStrike" dirty="0">
                          <a:effectLst/>
                        </a:rPr>
                        <a:t> </a:t>
                      </a:r>
                      <a:r>
                        <a:rPr lang="ru-RU" sz="1050" u="none" strike="noStrike" dirty="0" err="1">
                          <a:effectLst/>
                        </a:rPr>
                        <a:t>учасників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Середній</a:t>
                      </a:r>
                      <a:r>
                        <a:rPr lang="ru-RU" sz="1050" u="none" strike="noStrike" dirty="0">
                          <a:effectLst/>
                        </a:rPr>
                        <a:t> бал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050" u="none" strike="noStrike" dirty="0">
                          <a:effectLst/>
                        </a:rPr>
                        <a:t> </a:t>
                      </a:r>
                      <a:r>
                        <a:rPr lang="ru-RU" sz="1050" u="none" strike="noStrike" dirty="0" err="1">
                          <a:effectLst/>
                        </a:rPr>
                        <a:t>учасників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Середній</a:t>
                      </a:r>
                      <a:r>
                        <a:rPr lang="ru-RU" sz="1050" u="none" strike="noStrike" dirty="0">
                          <a:effectLst/>
                        </a:rPr>
                        <a:t> бал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050" u="none" strike="noStrike" dirty="0">
                          <a:effectLst/>
                        </a:rPr>
                        <a:t> </a:t>
                      </a:r>
                      <a:r>
                        <a:rPr lang="ru-RU" sz="1050" u="none" strike="noStrike" dirty="0" err="1">
                          <a:effectLst/>
                        </a:rPr>
                        <a:t>учасників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Середній</a:t>
                      </a:r>
                      <a:r>
                        <a:rPr lang="ru-RU" sz="1050" u="none" strike="noStrike" dirty="0">
                          <a:effectLst/>
                        </a:rPr>
                        <a:t> бал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050" u="none" strike="noStrike" dirty="0">
                          <a:effectLst/>
                        </a:rPr>
                        <a:t> </a:t>
                      </a:r>
                      <a:r>
                        <a:rPr lang="ru-RU" sz="1050" u="none" strike="noStrike" dirty="0" err="1">
                          <a:effectLst/>
                        </a:rPr>
                        <a:t>учасників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Середній</a:t>
                      </a:r>
                      <a:r>
                        <a:rPr lang="ru-RU" sz="1050" u="none" strike="noStrike" dirty="0">
                          <a:effectLst/>
                        </a:rPr>
                        <a:t> бал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050" u="none" strike="noStrike" dirty="0">
                          <a:effectLst/>
                        </a:rPr>
                        <a:t> </a:t>
                      </a:r>
                      <a:r>
                        <a:rPr lang="ru-RU" sz="1050" u="none" strike="noStrike" dirty="0" err="1">
                          <a:effectLst/>
                        </a:rPr>
                        <a:t>учасників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err="1">
                          <a:effectLst/>
                        </a:rPr>
                        <a:t>Середній</a:t>
                      </a:r>
                      <a:r>
                        <a:rPr lang="ru-RU" sz="1050" u="none" strike="noStrike" dirty="0">
                          <a:effectLst/>
                        </a:rPr>
                        <a:t> бал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1313937249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Сумська класична гімназія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171,8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168,8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169,7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168,8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175,2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3513590420"/>
                  </a:ext>
                </a:extLst>
              </a:tr>
              <a:tr h="371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Роменська</a:t>
                      </a:r>
                      <a:r>
                        <a:rPr lang="ru-RU" sz="1200" u="none" strike="noStrike" dirty="0">
                          <a:effectLst/>
                        </a:rPr>
                        <a:t> СЗОШ </a:t>
                      </a:r>
                      <a:r>
                        <a:rPr lang="en-US" sz="1200" u="none" strike="noStrike" dirty="0">
                          <a:effectLst/>
                        </a:rPr>
                        <a:t>I-III </a:t>
                      </a:r>
                      <a:r>
                        <a:rPr lang="ru-RU" sz="12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200" u="none" strike="noStrike" dirty="0">
                          <a:effectLst/>
                        </a:rPr>
                        <a:t> № 1 </a:t>
                      </a:r>
                      <a:r>
                        <a:rPr lang="ru-RU" sz="1200" u="none" strike="noStrike" dirty="0" err="1">
                          <a:effectLst/>
                        </a:rPr>
                        <a:t>імені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П.І.Калнишевського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181,0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166,0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161,1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3782557577"/>
                  </a:ext>
                </a:extLst>
              </a:tr>
              <a:tr h="319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Глухівська</a:t>
                      </a:r>
                      <a:r>
                        <a:rPr lang="ru-RU" sz="1200" u="none" strike="noStrike" dirty="0">
                          <a:effectLst/>
                        </a:rPr>
                        <a:t> ЗОШ I-III </a:t>
                      </a:r>
                      <a:r>
                        <a:rPr lang="ru-RU" sz="12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200" u="none" strike="noStrike" dirty="0">
                          <a:effectLst/>
                        </a:rPr>
                        <a:t> № 1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180,9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162,9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2421320368"/>
                  </a:ext>
                </a:extLst>
              </a:tr>
              <a:tr h="259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Конотопська гімназія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157,6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160,3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4259580361"/>
                  </a:ext>
                </a:extLst>
              </a:tr>
              <a:tr h="2598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Конотопська</a:t>
                      </a:r>
                      <a:r>
                        <a:rPr lang="ru-RU" sz="1200" u="none" strike="noStrike" dirty="0">
                          <a:effectLst/>
                        </a:rPr>
                        <a:t> СШ I-III ст. №12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163,7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163,8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1840581106"/>
                  </a:ext>
                </a:extLst>
              </a:tr>
              <a:tr h="371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Сумська</a:t>
                      </a:r>
                      <a:r>
                        <a:rPr lang="ru-RU" sz="1200" u="none" strike="noStrike" dirty="0">
                          <a:effectLst/>
                        </a:rPr>
                        <a:t> ЗОШ  І-ІІІ </a:t>
                      </a:r>
                      <a:r>
                        <a:rPr lang="ru-RU" sz="12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200" u="none" strike="noStrike" dirty="0">
                          <a:effectLst/>
                        </a:rPr>
                        <a:t> № 15 </a:t>
                      </a:r>
                      <a:r>
                        <a:rPr lang="ru-RU" sz="1200" u="none" strike="noStrike" dirty="0" err="1">
                          <a:effectLst/>
                        </a:rPr>
                        <a:t>імені</a:t>
                      </a:r>
                      <a:r>
                        <a:rPr lang="ru-RU" sz="1200" u="none" strike="noStrike" dirty="0">
                          <a:effectLst/>
                        </a:rPr>
                        <a:t> Д. </a:t>
                      </a:r>
                      <a:r>
                        <a:rPr lang="ru-RU" sz="1200" u="none" strike="noStrike" dirty="0" err="1">
                          <a:effectLst/>
                        </a:rPr>
                        <a:t>Турбіна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163,9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160,2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3938788395"/>
                  </a:ext>
                </a:extLst>
              </a:tr>
              <a:tr h="371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Шосткинський НВК: СШ І-ІІ </a:t>
                      </a:r>
                      <a:r>
                        <a:rPr lang="ru-RU" sz="12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200" u="none" strike="noStrike" dirty="0">
                          <a:effectLst/>
                        </a:rPr>
                        <a:t> - </a:t>
                      </a:r>
                      <a:r>
                        <a:rPr lang="ru-RU" sz="1200" u="none" strike="noStrike" dirty="0" err="1">
                          <a:effectLst/>
                        </a:rPr>
                        <a:t>ліцей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157,6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159,5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765586898"/>
                  </a:ext>
                </a:extLst>
              </a:tr>
              <a:tr h="348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Кролевецька</a:t>
                      </a:r>
                      <a:r>
                        <a:rPr lang="ru-RU" sz="1200" u="none" strike="noStrike" dirty="0">
                          <a:effectLst/>
                        </a:rPr>
                        <a:t> СШ I-III </a:t>
                      </a:r>
                      <a:r>
                        <a:rPr lang="ru-RU" sz="12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200" u="none" strike="noStrike" dirty="0">
                          <a:effectLst/>
                        </a:rPr>
                        <a:t> № 1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165,3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1314836289"/>
                  </a:ext>
                </a:extLst>
              </a:tr>
              <a:tr h="311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Липоводолинська СШ </a:t>
                      </a:r>
                      <a:r>
                        <a:rPr lang="en-US" sz="1200" u="none" strike="noStrike">
                          <a:effectLst/>
                        </a:rPr>
                        <a:t>I-III </a:t>
                      </a:r>
                      <a:r>
                        <a:rPr lang="ru-RU" sz="1200" u="none" strike="noStrike">
                          <a:effectLst/>
                        </a:rPr>
                        <a:t>ступенів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157,8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2494113104"/>
                  </a:ext>
                </a:extLst>
              </a:tr>
              <a:tr h="371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Путивльська</a:t>
                      </a:r>
                      <a:r>
                        <a:rPr lang="ru-RU" sz="1200" u="none" strike="noStrike" dirty="0">
                          <a:effectLst/>
                        </a:rPr>
                        <a:t> ЗОШ І-ІІІ </a:t>
                      </a:r>
                      <a:r>
                        <a:rPr lang="ru-RU" sz="12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200" u="none" strike="noStrike" dirty="0">
                          <a:effectLst/>
                        </a:rPr>
                        <a:t> № 1 </a:t>
                      </a:r>
                      <a:r>
                        <a:rPr lang="ru-RU" sz="1200" u="none" strike="noStrike" dirty="0" err="1">
                          <a:effectLst/>
                        </a:rPr>
                        <a:t>ім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err="1">
                          <a:effectLst/>
                        </a:rPr>
                        <a:t>Радіка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Руднєва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168,3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644823379"/>
                  </a:ext>
                </a:extLst>
              </a:tr>
              <a:tr h="2969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Сумська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гімназія</a:t>
                      </a:r>
                      <a:r>
                        <a:rPr lang="ru-RU" sz="1200" u="none" strike="noStrike" dirty="0">
                          <a:effectLst/>
                        </a:rPr>
                        <a:t> № 1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170,5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2581462971"/>
                  </a:ext>
                </a:extLst>
              </a:tr>
              <a:tr h="5568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Сумська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обласна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гімназія-інтернат</a:t>
                      </a:r>
                      <a:r>
                        <a:rPr lang="ru-RU" sz="1200" u="none" strike="noStrike" dirty="0">
                          <a:effectLst/>
                        </a:rPr>
                        <a:t> для </a:t>
                      </a:r>
                      <a:r>
                        <a:rPr lang="ru-RU" sz="1200" u="none" strike="noStrike" dirty="0" err="1">
                          <a:effectLst/>
                        </a:rPr>
                        <a:t>талановитих</a:t>
                      </a:r>
                      <a:r>
                        <a:rPr lang="ru-RU" sz="1200" u="none" strike="noStrike" dirty="0">
                          <a:effectLst/>
                        </a:rPr>
                        <a:t> та </a:t>
                      </a:r>
                      <a:r>
                        <a:rPr lang="ru-RU" sz="1200" u="none" strike="noStrike" dirty="0" err="1">
                          <a:effectLst/>
                        </a:rPr>
                        <a:t>творчо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обдарованих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</a:rPr>
                        <a:t>дітей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165,5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4203087075"/>
                  </a:ext>
                </a:extLst>
              </a:tr>
              <a:tr h="2672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Сумська</a:t>
                      </a:r>
                      <a:r>
                        <a:rPr lang="ru-RU" sz="1200" u="none" strike="noStrike" dirty="0">
                          <a:effectLst/>
                        </a:rPr>
                        <a:t> СШ І - ІІІ </a:t>
                      </a:r>
                      <a:r>
                        <a:rPr lang="ru-RU" sz="12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200" u="none" strike="noStrike" dirty="0">
                          <a:effectLst/>
                        </a:rPr>
                        <a:t> № 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178,4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1564626079"/>
                  </a:ext>
                </a:extLst>
              </a:tr>
              <a:tr h="319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</a:rPr>
                        <a:t>Сумська</a:t>
                      </a:r>
                      <a:r>
                        <a:rPr lang="ru-RU" sz="1200" u="none" strike="noStrike" dirty="0">
                          <a:effectLst/>
                        </a:rPr>
                        <a:t> СШ І-ІІІ </a:t>
                      </a:r>
                      <a:r>
                        <a:rPr lang="ru-RU" sz="1200" u="none" strike="noStrike" dirty="0" err="1">
                          <a:effectLst/>
                        </a:rPr>
                        <a:t>ступенів</a:t>
                      </a:r>
                      <a:r>
                        <a:rPr lang="ru-RU" sz="1200" u="none" strike="noStrike" dirty="0">
                          <a:effectLst/>
                        </a:rPr>
                        <a:t> № 9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162,2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49" marR="5249" marT="5249" marB="0" anchor="ctr"/>
                </a:tc>
                <a:extLst>
                  <a:ext uri="{0D108BD9-81ED-4DB2-BD59-A6C34878D82A}">
                    <a16:rowId xmlns:a16="http://schemas.microsoft.com/office/drawing/2014/main" val="218916969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36075" y="72026"/>
            <a:ext cx="93768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uk-UA" sz="2600" b="1" dirty="0" smtClean="0">
                <a:solidFill>
                  <a:srgbClr val="002060"/>
                </a:solidFill>
              </a:rPr>
              <a:t>ЗЗСО з найвищим балом ЗНО-2018</a:t>
            </a:r>
            <a:endParaRPr lang="uk-UA" sz="26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56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315703"/>
              </p:ext>
            </p:extLst>
          </p:nvPr>
        </p:nvGraphicFramePr>
        <p:xfrm>
          <a:off x="123826" y="109728"/>
          <a:ext cx="11964542" cy="67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928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2207120"/>
              </p:ext>
            </p:extLst>
          </p:nvPr>
        </p:nvGraphicFramePr>
        <p:xfrm>
          <a:off x="676656" y="132968"/>
          <a:ext cx="11347705" cy="663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971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tx1">
              <a:lumMod val="95000"/>
              <a:lumOff val="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31266"/>
            <a:ext cx="1837180" cy="5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864" y="0"/>
            <a:ext cx="5404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2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690</Words>
  <Application>Microsoft Office PowerPoint</Application>
  <PresentationFormat>Широкоэкранный</PresentationFormat>
  <Paragraphs>363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Реалізація особливостей ЗНО – 2018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А. Ханикова</dc:creator>
  <cp:lastModifiedBy>Валерия А. Ханикова</cp:lastModifiedBy>
  <cp:revision>99</cp:revision>
  <cp:lastPrinted>2018-08-27T10:19:12Z</cp:lastPrinted>
  <dcterms:created xsi:type="dcterms:W3CDTF">2018-08-06T07:40:42Z</dcterms:created>
  <dcterms:modified xsi:type="dcterms:W3CDTF">2018-08-27T13:20:23Z</dcterms:modified>
</cp:coreProperties>
</file>