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79" r:id="rId3"/>
    <p:sldId id="277" r:id="rId4"/>
    <p:sldId id="275" r:id="rId5"/>
    <p:sldId id="276" r:id="rId6"/>
    <p:sldId id="278" r:id="rId7"/>
    <p:sldId id="280" r:id="rId8"/>
    <p:sldId id="281" r:id="rId9"/>
    <p:sldId id="282" r:id="rId10"/>
    <p:sldId id="283" r:id="rId11"/>
    <p:sldId id="287" r:id="rId12"/>
    <p:sldId id="284" r:id="rId13"/>
    <p:sldId id="285" r:id="rId14"/>
    <p:sldId id="286" r:id="rId15"/>
    <p:sldId id="288" r:id="rId16"/>
    <p:sldId id="289" r:id="rId17"/>
    <p:sldId id="264" r:id="rId18"/>
    <p:sldId id="291" r:id="rId19"/>
    <p:sldId id="292" r:id="rId20"/>
    <p:sldId id="260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267" r:id="rId35"/>
    <p:sldId id="272" r:id="rId36"/>
    <p:sldId id="270" r:id="rId37"/>
    <p:sldId id="271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533" autoAdjust="0"/>
  </p:normalViewPr>
  <p:slideViewPr>
    <p:cSldViewPr snapToGrid="0">
      <p:cViewPr varScale="1">
        <p:scale>
          <a:sx n="59" d="100"/>
          <a:sy n="59" d="100"/>
        </p:scale>
        <p:origin x="1152" y="1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90A80-3B40-4E1A-8C18-D05B4B2450D6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CD3C3-553D-4963-B5F3-F952998A61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55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32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404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737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6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775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D3C3-553D-4963-B5F3-F952998A6187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6220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05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29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942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969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389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264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79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452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193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05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264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6C990-A1C5-4094-B482-F9D77CFA4D50}" type="datetimeFigureOut">
              <a:rPr lang="ru-RU" smtClean="0"/>
              <a:t>10.04.2018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F8E6E-2D39-4C92-A844-205F60E36CA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39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dni24.com/go/?url=http://dni24.com/uploads/posts/2016-11/1479410433_hands-1273148_960_72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dni24.com/go/?url=http://dni24.com/uploads/posts/2016-11/1479410989_tech-913034_960_720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dni24.com/go/?url=http://dni24.com/uploads/posts/2016-11/1479411022_teens-629046__340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ob.ru/robbins_anthony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mlmcom.ru/files/15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" y="799819"/>
            <a:ext cx="4923595" cy="534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4457769" y="1967591"/>
            <a:ext cx="7543661" cy="1928826"/>
          </a:xfrm>
          <a:prstGeom prst="roundRect">
            <a:avLst/>
          </a:prstGeom>
          <a:solidFill>
            <a:schemeClr val="bg1"/>
          </a:solidFill>
          <a:ln cap="rnd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190500" algn="ctr" rotWithShape="0">
              <a:srgbClr val="461A6E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uk-UA" b="1" dirty="0" smtClean="0">
              <a:solidFill>
                <a:srgbClr val="461A6E"/>
              </a:solidFill>
              <a:cs typeface="Arial" panose="020B0604020202020204" pitchFamily="34" charset="0"/>
            </a:endParaRPr>
          </a:p>
          <a:p>
            <a:pPr algn="ctr"/>
            <a:r>
              <a:rPr lang="uk-UA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Оволодій коучинговою компетентністю!</a:t>
            </a:r>
            <a:endParaRPr lang="ru-RU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634949" y="2156397"/>
            <a:ext cx="8017328" cy="15512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ПЕДАГОГІЧНИЙ КОУЧИНГ</a:t>
            </a:r>
            <a:endParaRPr lang="uk-UA" sz="40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67325" y="6368142"/>
            <a:ext cx="5483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948" y="4717884"/>
            <a:ext cx="2229161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 txBox="1">
            <a:spLocks/>
          </p:cNvSpPr>
          <p:nvPr/>
        </p:nvSpPr>
        <p:spPr bwMode="auto">
          <a:xfrm>
            <a:off x="2145848" y="198438"/>
            <a:ext cx="7019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0" lang="uk-UA" sz="4400" b="1" dirty="0" smtClean="0">
                <a:solidFill>
                  <a:srgbClr val="FF0000"/>
                </a:solidFill>
              </a:rPr>
              <a:t>НАВІЩО?</a:t>
            </a:r>
            <a:endParaRPr kumimoji="0" lang="uk-UA" sz="4400" b="1" dirty="0">
              <a:solidFill>
                <a:srgbClr val="FF0000"/>
              </a:solidFill>
            </a:endParaRPr>
          </a:p>
        </p:txBody>
      </p:sp>
      <p:sp>
        <p:nvSpPr>
          <p:cNvPr id="20485" name="Місце для вмісту 2"/>
          <p:cNvSpPr txBox="1">
            <a:spLocks/>
          </p:cNvSpPr>
          <p:nvPr/>
        </p:nvSpPr>
        <p:spPr bwMode="auto">
          <a:xfrm>
            <a:off x="4841195" y="1981200"/>
            <a:ext cx="6335712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71" y="6029209"/>
            <a:ext cx="2229161" cy="8287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964" y="1341438"/>
            <a:ext cx="8620836" cy="436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1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0" y="636814"/>
            <a:ext cx="7576457" cy="8001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Компетентність – це:</a:t>
            </a: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набута у процесі навчання інтегрована здатність особистості, яка складається із знань, досвіду, цінностей і ставлення, що можуть цілісно реалізовуватися на практиці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поінформованість,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обізнаність, 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авторитетність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динамічна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комбінація знань, вмінь і практичних навичок, способів мислення, професійних, світоглядних і громадянських якостей, морально-етичних цінностей, яка визначає здатність особи успішно здійснювати професійну та подальшу навчальну діяльність і є результатом навчання на певному рівні вищої 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uk.wikipedia.org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dirty="0"/>
              <a:t/>
            </a:r>
            <a:br>
              <a:rPr lang="uk-UA" sz="2200" dirty="0"/>
            </a:b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6" y="5632284"/>
            <a:ext cx="2229161" cy="828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7" y="1257299"/>
            <a:ext cx="3853542" cy="385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8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6623050"/>
            <a:ext cx="72358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Заголовок 1"/>
          <p:cNvSpPr txBox="1">
            <a:spLocks/>
          </p:cNvSpPr>
          <p:nvPr/>
        </p:nvSpPr>
        <p:spPr bwMode="auto">
          <a:xfrm>
            <a:off x="3648076" y="198437"/>
            <a:ext cx="7019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kumimoji="0" lang="uk-UA" sz="4400" b="1" dirty="0">
                <a:solidFill>
                  <a:srgbClr val="FF0000"/>
                </a:solidFill>
              </a:rPr>
              <a:t>Що таке компетентності?</a:t>
            </a:r>
          </a:p>
        </p:txBody>
      </p:sp>
      <p:pic>
        <p:nvPicPr>
          <p:cNvPr id="20483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8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366962"/>
            <a:ext cx="212407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Місце для вмісту 2"/>
          <p:cNvSpPr txBox="1">
            <a:spLocks/>
          </p:cNvSpPr>
          <p:nvPr/>
        </p:nvSpPr>
        <p:spPr bwMode="auto">
          <a:xfrm>
            <a:off x="4008438" y="1538288"/>
            <a:ext cx="6335712" cy="505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kumimoji="0" lang="uk-UA" sz="26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… </a:t>
            </a:r>
            <a:r>
              <a:rPr kumimoji="0" lang="uk-UA" sz="2600" b="1" dirty="0">
                <a:solidFill>
                  <a:srgbClr val="002060"/>
                </a:solidFill>
                <a:latin typeface="Arial" panose="020B0604020202020204" pitchFamily="34" charset="0"/>
              </a:rPr>
              <a:t>це динамічна комбінація знань, умінь, цінностей та ставлень на їхній основі, які визначають здатність ОСОБИ успішно вирішувати життєві проблеми, провадити професійну і подальшу навчальну </a:t>
            </a:r>
            <a:r>
              <a:rPr kumimoji="0" lang="uk-UA" sz="26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діяльність</a:t>
            </a:r>
            <a:endParaRPr kumimoji="0" lang="uk-UA" sz="26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800" b="1" dirty="0"/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kumimoji="0" lang="uk-UA" sz="2000" i="1" dirty="0">
                <a:solidFill>
                  <a:srgbClr val="002060"/>
                </a:solidFill>
                <a:latin typeface="Arial" panose="020B0604020202020204" pitchFamily="34" charset="0"/>
              </a:rPr>
              <a:t>Перелік компетентностей  </a:t>
            </a:r>
            <a:r>
              <a:rPr kumimoji="0" lang="uk-UA" sz="2000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ґрунтується </a:t>
            </a:r>
            <a:r>
              <a:rPr kumimoji="0" lang="uk-UA" sz="2000" i="1" dirty="0">
                <a:solidFill>
                  <a:srgbClr val="002060"/>
                </a:solidFill>
                <a:latin typeface="Arial" panose="020B0604020202020204" pitchFamily="34" charset="0"/>
              </a:rPr>
              <a:t>на «Рекомендаціях Європейського Парламенту та Ради Європи щодо формування ключових компетентностей ціложиттєвої освіти» (18.12.2006), але не обмежуватимуться </a:t>
            </a:r>
            <a:r>
              <a:rPr kumimoji="0" lang="uk-UA" sz="2000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ними</a:t>
            </a:r>
            <a:endParaRPr kumimoji="0" lang="uk-UA" sz="2000" i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57" y="3454400"/>
            <a:ext cx="2229161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9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6623050"/>
            <a:ext cx="72358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Заголовок 1"/>
          <p:cNvSpPr txBox="1">
            <a:spLocks/>
          </p:cNvSpPr>
          <p:nvPr/>
        </p:nvSpPr>
        <p:spPr bwMode="auto">
          <a:xfrm>
            <a:off x="3648076" y="274638"/>
            <a:ext cx="7019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kumimoji="0" lang="uk-UA" sz="4100" b="1" dirty="0">
                <a:solidFill>
                  <a:srgbClr val="FF0000"/>
                </a:solidFill>
              </a:rPr>
              <a:t>Ключові компетентності для життя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726" y="1916114"/>
            <a:ext cx="657542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460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0"/>
            <a:ext cx="1908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614589"/>
            <a:ext cx="212407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676627"/>
            <a:ext cx="2124075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0" y="636814"/>
            <a:ext cx="7576457" cy="8001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Компетенція – це:</a:t>
            </a: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(лат. 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competentia,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 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 —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взаємно прагну; відповідаю, підходжу) — сукупність предметів відання, завдань, повноважень, прав і обов'язків державного органу або посадової особи, що визначаються 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законодавством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…здатність успішно діяти на основі практичного досвіду, умінь та знань при вирішенні поставлених професійних завдань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://uk.wikipedia.org</a:t>
            </a: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dirty="0"/>
              <a:t/>
            </a:r>
            <a:br>
              <a:rPr lang="uk-UA" sz="2200" dirty="0"/>
            </a:b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endParaRPr lang="ru-RU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3" y="5583298"/>
            <a:ext cx="2229161" cy="8287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66" y="1036864"/>
            <a:ext cx="2996292" cy="40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21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 txBox="1">
            <a:spLocks/>
          </p:cNvSpPr>
          <p:nvPr/>
        </p:nvSpPr>
        <p:spPr bwMode="auto">
          <a:xfrm>
            <a:off x="2145848" y="198438"/>
            <a:ext cx="70199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kumimoji="0" lang="uk-UA" sz="2000" b="1" dirty="0">
              <a:solidFill>
                <a:srgbClr val="FF0000"/>
              </a:solidFill>
            </a:endParaRPr>
          </a:p>
        </p:txBody>
      </p:sp>
      <p:sp>
        <p:nvSpPr>
          <p:cNvPr id="20485" name="Місце для вмісту 2"/>
          <p:cNvSpPr txBox="1">
            <a:spLocks/>
          </p:cNvSpPr>
          <p:nvPr/>
        </p:nvSpPr>
        <p:spPr bwMode="auto">
          <a:xfrm>
            <a:off x="2291444" y="396022"/>
            <a:ext cx="8507186" cy="540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uk-UA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ЩО ДАЛІ?</a:t>
            </a:r>
          </a:p>
          <a:p>
            <a:pPr>
              <a:spcBef>
                <a:spcPct val="20000"/>
              </a:spcBef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… школа 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</a:rPr>
              <a:t>буде успішна, якщо до неї прийде успішний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учитель та фахівець, який вирішить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</a:rPr>
              <a:t>дуже багато питань щодо якості викладання, обсягу домашніх завдань, комунікації з дітьми та адміністрацією школи. До дітей має прийти людина-лідер, яка може вести за собою, яка любить свій предмет, яка його фахово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викладає</a:t>
            </a:r>
          </a:p>
          <a:p>
            <a:pPr>
              <a:spcBef>
                <a:spcPct val="20000"/>
              </a:spcBef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…варто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</a:rPr>
              <a:t>говорити про нову роль учителя – не як єдиного наставника та джерело знань, а як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коуча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</a:rPr>
              <a:t>, фасилітатора, тьютора, модератора в індивідуальній освітній траєкторії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дитини…</a:t>
            </a:r>
          </a:p>
          <a:p>
            <a:pPr>
              <a:spcBef>
                <a:spcPct val="20000"/>
              </a:spcBef>
            </a:pPr>
            <a:endParaRPr lang="uk-UA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uk-UA" sz="3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І що?</a:t>
            </a:r>
            <a:endParaRPr lang="ru-RU" sz="32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kumimoji="0" lang="uk-UA" sz="2000" b="1" dirty="0">
                <a:solidFill>
                  <a:srgbClr val="002060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kumimoji="0" lang="uk-UA" sz="2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5" y="2781977"/>
            <a:ext cx="2229161" cy="828791"/>
          </a:xfrm>
          <a:prstGeom prst="rect">
            <a:avLst/>
          </a:prstGeom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11" y="1314562"/>
            <a:ext cx="212407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4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Що саме відбувається?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Шесть законов будущего, которые изменят жизнь человечества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426" y="2101755"/>
            <a:ext cx="7274257" cy="4053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33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Все, що можна буде оцифрувати </a:t>
            </a:r>
            <a:r>
              <a:rPr lang="ru-RU" b="1" dirty="0" smtClean="0">
                <a:solidFill>
                  <a:srgbClr val="C00000"/>
                </a:solidFill>
              </a:rPr>
              <a:t>– буде оцифровано!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Шесть законов будущего, которые изменят жизнь человечества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01" y="2033517"/>
            <a:ext cx="5718412" cy="4189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08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Роботи замінять </a:t>
            </a:r>
            <a:r>
              <a:rPr lang="ru-RU" b="1" dirty="0" smtClean="0">
                <a:solidFill>
                  <a:srgbClr val="C00000"/>
                </a:solidFill>
              </a:rPr>
              <a:t>людей…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837" y="2388357"/>
            <a:ext cx="9899177" cy="3712191"/>
          </a:xfrm>
        </p:spPr>
      </p:pic>
    </p:spTree>
    <p:extLst>
      <p:ext uri="{BB962C8B-B14F-4D97-AF65-F5344CB8AC3E}">
        <p14:creationId xmlns:p14="http://schemas.microsoft.com/office/powerpoint/2010/main" val="290319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Зникає межа між </a:t>
            </a:r>
            <a:r>
              <a:rPr lang="ru-RU" b="1" dirty="0">
                <a:solidFill>
                  <a:srgbClr val="C00000"/>
                </a:solidFill>
              </a:rPr>
              <a:t>людиною і машиною</a:t>
            </a:r>
          </a:p>
        </p:txBody>
      </p:sp>
      <p:pic>
        <p:nvPicPr>
          <p:cNvPr id="4" name="Объект 3" descr="Шесть законов будущего, которые изменят жизнь человечества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633" y="1690688"/>
            <a:ext cx="5329379" cy="3901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125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Життя буде дешевою настільки, що працювати </a:t>
            </a:r>
            <a:r>
              <a:rPr lang="ru-RU" b="1" dirty="0" smtClean="0">
                <a:solidFill>
                  <a:srgbClr val="C00000"/>
                </a:solidFill>
              </a:rPr>
              <a:t>буде не потрібно…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64" y="1825625"/>
            <a:ext cx="6531511" cy="4351338"/>
          </a:xfrm>
        </p:spPr>
      </p:pic>
    </p:spTree>
    <p:extLst>
      <p:ext uri="{BB962C8B-B14F-4D97-AF65-F5344CB8AC3E}">
        <p14:creationId xmlns:p14="http://schemas.microsoft.com/office/powerpoint/2010/main" val="57451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Доля </a:t>
            </a:r>
            <a:r>
              <a:rPr lang="ru-RU" b="1" dirty="0" smtClean="0">
                <a:solidFill>
                  <a:srgbClr val="C00000"/>
                </a:solidFill>
              </a:rPr>
              <a:t>світу знаходиться в </a:t>
            </a:r>
            <a:r>
              <a:rPr lang="ru-RU" b="1" dirty="0">
                <a:solidFill>
                  <a:srgbClr val="C00000"/>
                </a:solidFill>
              </a:rPr>
              <a:t>руках людей, як ніколи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338" y="1825625"/>
            <a:ext cx="6647323" cy="4351338"/>
          </a:xfrm>
        </p:spPr>
      </p:pic>
    </p:spTree>
    <p:extLst>
      <p:ext uri="{BB962C8B-B14F-4D97-AF65-F5344CB8AC3E}">
        <p14:creationId xmlns:p14="http://schemas.microsoft.com/office/powerpoint/2010/main" val="407765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Достаток стане значно більшою проблемою, ніж злидні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725" y="1340701"/>
            <a:ext cx="4159485" cy="4836262"/>
          </a:xfrm>
        </p:spPr>
      </p:pic>
    </p:spTree>
    <p:extLst>
      <p:ext uri="{BB962C8B-B14F-4D97-AF65-F5344CB8AC3E}">
        <p14:creationId xmlns:p14="http://schemas.microsoft.com/office/powerpoint/2010/main" val="2836322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Коучинг????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49" y="1538606"/>
            <a:ext cx="9062114" cy="4260669"/>
          </a:xfrm>
        </p:spPr>
      </p:pic>
    </p:spTree>
    <p:extLst>
      <p:ext uri="{BB962C8B-B14F-4D97-AF65-F5344CB8AC3E}">
        <p14:creationId xmlns:p14="http://schemas.microsoft.com/office/powerpoint/2010/main" val="383316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Чому коучинг?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Коучинг – </a:t>
            </a:r>
            <a:r>
              <a:rPr lang="ru-RU" dirty="0" smtClean="0">
                <a:solidFill>
                  <a:srgbClr val="002060"/>
                </a:solidFill>
              </a:rPr>
              <a:t>це один з ефективних шляхів досягнення позитивних змін</a:t>
            </a:r>
            <a:r>
              <a:rPr lang="ru-RU" dirty="0">
                <a:solidFill>
                  <a:srgbClr val="002060"/>
                </a:solidFill>
              </a:rPr>
              <a:t>. Дозволяє формувати майбутнє, а не долати минуле, коучинг допомагає досягати поставлених </a:t>
            </a:r>
            <a:r>
              <a:rPr lang="ru-RU" dirty="0" smtClean="0">
                <a:solidFill>
                  <a:srgbClr val="002060"/>
                </a:solidFill>
              </a:rPr>
              <a:t>цілей</a:t>
            </a:r>
          </a:p>
          <a:p>
            <a:pPr marL="0" indent="0">
              <a:buNone/>
            </a:pPr>
            <a:r>
              <a:rPr lang="ru-RU" b="1" dirty="0" smtClean="0"/>
              <a:t>							Джулі </a:t>
            </a:r>
            <a:r>
              <a:rPr lang="ru-RU" b="1" dirty="0"/>
              <a:t>Стар</a:t>
            </a:r>
            <a:br>
              <a:rPr lang="ru-RU" b="1" dirty="0"/>
            </a:br>
            <a:r>
              <a:rPr lang="ru-RU" dirty="0" smtClean="0"/>
              <a:t>							</a:t>
            </a:r>
            <a:r>
              <a:rPr lang="ru-RU" sz="2400" dirty="0"/>
              <a:t>Повне керівництво по </a:t>
            </a:r>
            <a:r>
              <a:rPr lang="ru-RU" sz="2400" dirty="0" smtClean="0"/>
              <a:t>								методам</a:t>
            </a:r>
            <a:r>
              <a:rPr lang="ru-RU" sz="2400" dirty="0"/>
              <a:t>, принципам і </a:t>
            </a:r>
            <a:r>
              <a:rPr lang="ru-RU" sz="2400" dirty="0" smtClean="0"/>
              <a:t>								навичкам </a:t>
            </a:r>
            <a:r>
              <a:rPr lang="ru-RU" sz="2400" dirty="0"/>
              <a:t>персонального </a:t>
            </a:r>
            <a:r>
              <a:rPr lang="ru-RU" sz="2400" dirty="0" smtClean="0"/>
              <a:t>								коучингу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889" y="3209165"/>
            <a:ext cx="2000321" cy="296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7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0" y="636814"/>
            <a:ext cx="7576457" cy="8001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Коучинг – це:</a:t>
            </a: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/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sz="2200" b="1" dirty="0" smtClean="0">
                <a:solidFill>
                  <a:srgbClr val="002060"/>
                </a:solidFill>
              </a:rPr>
              <a:t>…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створення за допомогою бесіди і поведінки середовища, яке сприяє руху с задоволенням  до бажаної мети  (Тімоті Голві)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…мистецтво сприяти результативності, навчанню та розвитку іншої людини (Майлз Дауні)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пошук правильного запитання, а не правильної відповіді, більш ефективного рішення, нового способу мислення. Це пошук кращого себе і  вміння бути щасливим (Олександр Тіщук)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…ефективна партнерська взаємодія, яка передбачає отримання якісного результату досягнення раніше визначеної мети (Тетяна Чернова)</a:t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/>
            </a: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b="1" dirty="0" smtClean="0">
                <a:solidFill>
                  <a:srgbClr val="0070C0"/>
                </a:solidFill>
              </a:rPr>
              <a:t/>
            </a:r>
            <a:br>
              <a:rPr lang="uk-UA" sz="2200" b="1" dirty="0" smtClean="0">
                <a:solidFill>
                  <a:srgbClr val="0070C0"/>
                </a:solidFill>
              </a:rPr>
            </a:br>
            <a:r>
              <a:rPr lang="uk-UA" sz="2200" dirty="0"/>
              <a:t/>
            </a:r>
            <a:br>
              <a:rPr lang="uk-UA" sz="2200" dirty="0"/>
            </a:b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uk-UA" sz="2200" dirty="0" smtClean="0"/>
              <a:t/>
            </a:r>
            <a:br>
              <a:rPr lang="uk-UA" sz="2200" dirty="0" smtClean="0"/>
            </a:br>
            <a:endParaRPr lang="ru-RU" sz="2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0442"/>
            <a:ext cx="4477375" cy="3067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6" y="5632284"/>
            <a:ext cx="2229161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9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Чому коучингова компетентність?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				«</a:t>
            </a:r>
            <a:r>
              <a:rPr lang="ru-RU" dirty="0"/>
              <a:t>Знання </a:t>
            </a:r>
            <a:r>
              <a:rPr lang="ru-RU" dirty="0" smtClean="0"/>
              <a:t>говорять, </a:t>
            </a:r>
            <a:r>
              <a:rPr lang="ru-RU" dirty="0"/>
              <a:t>а мудрість слухає</a:t>
            </a:r>
            <a:r>
              <a:rPr lang="ru-RU" dirty="0" smtClean="0"/>
              <a:t>» </a:t>
            </a:r>
            <a:r>
              <a:rPr lang="ru-RU" i="1" dirty="0" smtClean="0"/>
              <a:t>							Невідомий автор</a:t>
            </a:r>
          </a:p>
          <a:p>
            <a:r>
              <a:rPr lang="uk-UA" b="1" dirty="0"/>
              <a:t>Педагогіка </a:t>
            </a:r>
            <a:r>
              <a:rPr lang="uk-UA" b="1" dirty="0">
                <a:sym typeface="Symbol" panose="05050102010706020507" pitchFamily="18" charset="2"/>
              </a:rPr>
              <a:t></a:t>
            </a:r>
            <a:r>
              <a:rPr lang="uk-UA" b="1" dirty="0"/>
              <a:t> </a:t>
            </a:r>
            <a:r>
              <a:rPr lang="uk-UA" dirty="0"/>
              <a:t>це фундаментальна суспільна наука, яка вивчає закономірності здійснення педагогом навчально-виховної діяльності, а також функціонування системи освіти.</a:t>
            </a:r>
            <a:endParaRPr lang="ru-RU" dirty="0"/>
          </a:p>
          <a:p>
            <a:r>
              <a:rPr lang="uk-UA" b="1" dirty="0"/>
              <a:t>Коучинг </a:t>
            </a:r>
            <a:r>
              <a:rPr lang="uk-UA" b="1" dirty="0">
                <a:sym typeface="Symbol" panose="05050102010706020507" pitchFamily="18" charset="2"/>
              </a:rPr>
              <a:t></a:t>
            </a:r>
            <a:r>
              <a:rPr lang="uk-UA" dirty="0"/>
              <a:t> (англ.</a:t>
            </a:r>
            <a:r>
              <a:rPr lang="ru-RU" dirty="0"/>
              <a:t> </a:t>
            </a:r>
            <a:r>
              <a:rPr lang="ru-RU" b="1" dirty="0"/>
              <a:t>coaching</a:t>
            </a:r>
            <a:r>
              <a:rPr lang="ru-RU" dirty="0"/>
              <a:t>  </a:t>
            </a:r>
            <a:r>
              <a:rPr lang="uk-UA" b="1" dirty="0">
                <a:sym typeface="Symbol" panose="05050102010706020507" pitchFamily="18" charset="2"/>
              </a:rPr>
              <a:t></a:t>
            </a:r>
            <a:r>
              <a:rPr lang="uk-UA" dirty="0"/>
              <a:t> тренування, підготовка)</a:t>
            </a:r>
            <a:r>
              <a:rPr lang="uk-UA" b="1" dirty="0"/>
              <a:t> </a:t>
            </a:r>
            <a:r>
              <a:rPr lang="uk-UA" dirty="0"/>
              <a:t>метод консалтингу та тренінгу, в процесі якого спеціаліст, якого називають «коуч», допомагає людині досягти життєвої чи професійної мети.</a:t>
            </a:r>
            <a:endParaRPr lang="ru-RU" dirty="0"/>
          </a:p>
          <a:p>
            <a:r>
              <a:rPr lang="uk-UA" b="1" dirty="0"/>
              <a:t>Педагогічний коучинг </a:t>
            </a:r>
            <a:r>
              <a:rPr lang="uk-UA" b="1" dirty="0">
                <a:sym typeface="Symbol" panose="05050102010706020507" pitchFamily="18" charset="2"/>
              </a:rPr>
              <a:t></a:t>
            </a:r>
            <a:r>
              <a:rPr lang="uk-UA" b="1" dirty="0"/>
              <a:t> </a:t>
            </a:r>
            <a:r>
              <a:rPr lang="uk-UA" dirty="0"/>
              <a:t>це сукупність способів і прийомів педагога, які використовуються ним у професійній діяльності з метою виявлення та реалізації потенціалу суб’єкта освітнього процесу.</a:t>
            </a:r>
            <a:endParaRPr lang="ru-RU" dirty="0"/>
          </a:p>
          <a:p>
            <a:r>
              <a:rPr lang="uk-UA" b="1" dirty="0"/>
              <a:t>Метою дисципліни </a:t>
            </a:r>
            <a:r>
              <a:rPr lang="uk-UA" dirty="0"/>
              <a:t>«Педагогічний коучинг» є ознайомлення з теоретичними основами базових категорій педагогічного коучингу, методологічних аспектів організації коучінгової взаємодії суб’єктів освітнього процесу та розгляд її пріоритетів в сучасних умовах.</a:t>
            </a: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10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C00000"/>
                </a:solidFill>
              </a:rPr>
              <a:t>Професійна компетентність педагога: формування, діагностування, розвиток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42" y="2319082"/>
            <a:ext cx="2410161" cy="262926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047999" y="2274838"/>
            <a:ext cx="797939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" algn="just">
              <a:lnSpc>
                <a:spcPct val="150000"/>
              </a:lnSpc>
              <a:spcAft>
                <a:spcPts val="0"/>
              </a:spcAft>
            </a:pPr>
            <a:r>
              <a:rPr lang="uk-UA" sz="2000" b="1" i="1" dirty="0">
                <a:ea typeface="Times New Roman" panose="02020603050405020304" pitchFamily="18" charset="0"/>
              </a:rPr>
              <a:t>Одна з найгрубіших помилок вважати, що педагогіка є наукою про дитину, а не про людину. Дітей немає є люди, але з іншим масштабом понять, іншим запасом досвіду, іншими потягами, іншою грою почуттів ...</a:t>
            </a:r>
            <a:endParaRPr lang="ru-RU" sz="2000" b="1" dirty="0">
              <a:ea typeface="Times New Roman" panose="02020603050405020304" pitchFamily="18" charset="0"/>
            </a:endParaRPr>
          </a:p>
          <a:p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</a:t>
            </a:r>
            <a:endParaRPr lang="uk-UA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r>
              <a:rPr lang="ru-RU" b="1" i="1" dirty="0" smtClean="0">
                <a:ea typeface="Times New Roman" panose="02020603050405020304" pitchFamily="18" charset="0"/>
              </a:rPr>
              <a:t>Януш </a:t>
            </a:r>
            <a:r>
              <a:rPr lang="ru-RU" b="1" i="1" dirty="0">
                <a:ea typeface="Times New Roman" panose="02020603050405020304" pitchFamily="18" charset="0"/>
              </a:rPr>
              <a:t>Корчак, видатний вчитель, </a:t>
            </a:r>
            <a:r>
              <a:rPr lang="uk-UA" b="1" i="1" dirty="0">
                <a:ea typeface="Times New Roman" panose="02020603050405020304" pitchFamily="18" charset="0"/>
              </a:rPr>
              <a:t>                 </a:t>
            </a:r>
            <a:r>
              <a:rPr lang="uk-UA" b="1" i="1" dirty="0" smtClean="0">
                <a:ea typeface="Times New Roman" panose="02020603050405020304" pitchFamily="18" charset="0"/>
              </a:rPr>
              <a:t>				</a:t>
            </a:r>
            <a:r>
              <a:rPr lang="ru-RU" b="1" i="1" dirty="0" smtClean="0">
                <a:ea typeface="Times New Roman" panose="02020603050405020304" pitchFamily="18" charset="0"/>
              </a:rPr>
              <a:t>лікар</a:t>
            </a:r>
            <a:r>
              <a:rPr lang="ru-RU" b="1" i="1" dirty="0">
                <a:ea typeface="Times New Roman" panose="02020603050405020304" pitchFamily="18" charset="0"/>
              </a:rPr>
              <a:t>, педагог, письменник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67010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9143" y="210026"/>
            <a:ext cx="87031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Педагогічний коучинг </a:t>
            </a:r>
          </a:p>
          <a:p>
            <a:pPr algn="just"/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однією з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інноваційних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технологій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 коучингової компетентності  педагога, у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центрі уваги та дії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якої знаходиться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особистість,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самостійно визначаюча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свої цілі й методи їх досягнення, відповідає за результати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власних дій, що сприяють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розвитку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життєвої та професійної компетентності</a:t>
            </a:r>
          </a:p>
          <a:p>
            <a:pPr algn="just"/>
            <a:endParaRPr lang="uk-UA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Педагогічний коучинг </a:t>
            </a: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 усвідомлена життєва та  професійна  суб'єкт-суб'єктна взаємодія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sz="2400" b="1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sz="2400" b="1" dirty="0" smtClean="0">
              <a:solidFill>
                <a:srgbClr val="0070C0"/>
              </a:solidFill>
            </a:endParaRPr>
          </a:p>
          <a:p>
            <a:pPr>
              <a:defRPr/>
            </a:pPr>
            <a:endParaRPr lang="uk-UA" b="1" dirty="0" smtClean="0">
              <a:solidFill>
                <a:srgbClr val="0070C0"/>
              </a:solidFill>
            </a:endParaRPr>
          </a:p>
          <a:p>
            <a:pPr>
              <a:defRPr/>
            </a:pPr>
            <a:endParaRPr lang="uk-UA" b="1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uk-UA" b="1" dirty="0" smtClean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uk-UA" b="1" dirty="0">
              <a:solidFill>
                <a:srgbClr val="0070C0"/>
              </a:solidFill>
            </a:endParaRPr>
          </a:p>
          <a:p>
            <a:pPr lvl="1">
              <a:defRPr/>
            </a:pP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18" y="4750541"/>
            <a:ext cx="2229161" cy="828791"/>
          </a:xfrm>
          <a:prstGeom prst="rect">
            <a:avLst/>
          </a:prstGeom>
        </p:spPr>
      </p:pic>
      <p:pic>
        <p:nvPicPr>
          <p:cNvPr id="7" name="Picture 8" descr="http://www.mlmcom.ru/files/15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0071"/>
            <a:ext cx="2939143" cy="30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60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Питання, експеримент, відповідь…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131" y="195664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Маленький </a:t>
            </a:r>
            <a:r>
              <a:rPr lang="ru-RU" i="1" dirty="0">
                <a:solidFill>
                  <a:srgbClr val="002060"/>
                </a:solidFill>
              </a:rPr>
              <a:t>хлопчик запитує електрика:</a:t>
            </a:r>
          </a:p>
          <a:p>
            <a:pPr>
              <a:buFontTx/>
              <a:buChar char="-"/>
            </a:pPr>
            <a:r>
              <a:rPr lang="ru-RU" i="1" dirty="0">
                <a:solidFill>
                  <a:srgbClr val="002060"/>
                </a:solidFill>
              </a:rPr>
              <a:t>Дядько, а що таке електрика ?</a:t>
            </a:r>
          </a:p>
          <a:p>
            <a:pPr>
              <a:buFontTx/>
              <a:buChar char="-"/>
            </a:pPr>
            <a:r>
              <a:rPr lang="ru-RU" i="1" dirty="0">
                <a:solidFill>
                  <a:srgbClr val="002060"/>
                </a:solidFill>
              </a:rPr>
              <a:t>Поняття не маю, синку, але я можу 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smtClean="0">
                <a:solidFill>
                  <a:srgbClr val="002060"/>
                </a:solidFill>
              </a:rPr>
              <a:t> зробити </a:t>
            </a:r>
            <a:r>
              <a:rPr lang="ru-RU" i="1" dirty="0">
                <a:solidFill>
                  <a:srgbClr val="002060"/>
                </a:solidFill>
              </a:rPr>
              <a:t>так, що </a:t>
            </a:r>
            <a:r>
              <a:rPr lang="ru-RU" i="1" dirty="0" smtClean="0">
                <a:solidFill>
                  <a:srgbClr val="002060"/>
                </a:solidFill>
              </a:rPr>
              <a:t>вона буде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>
                <a:solidFill>
                  <a:srgbClr val="002060"/>
                </a:solidFill>
              </a:rPr>
              <a:t>давати тобі світло.</a:t>
            </a:r>
          </a:p>
          <a:p>
            <a:pPr marL="0" indent="0">
              <a:buNone/>
            </a:pPr>
            <a:r>
              <a:rPr lang="ru-RU" i="1" dirty="0"/>
              <a:t>					</a:t>
            </a:r>
            <a:r>
              <a:rPr lang="ru-RU" sz="2600" b="1" i="1" dirty="0" smtClean="0">
                <a:solidFill>
                  <a:srgbClr val="C00000"/>
                </a:solidFill>
              </a:rPr>
              <a:t>Ентоні </a:t>
            </a:r>
            <a:r>
              <a:rPr lang="ru-RU" sz="2600" b="1" i="1" dirty="0">
                <a:solidFill>
                  <a:srgbClr val="C00000"/>
                </a:solidFill>
              </a:rPr>
              <a:t>де Мілло «Молитва Жаби»</a:t>
            </a:r>
          </a:p>
          <a:p>
            <a:pPr marL="0" indent="0">
              <a:buNone/>
            </a:pPr>
            <a:endParaRPr lang="ru-RU" i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52" y="1956642"/>
            <a:ext cx="1503093" cy="226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97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2857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3600" b="1" i="1" dirty="0" smtClean="0">
                <a:solidFill>
                  <a:srgbClr val="C00000"/>
                </a:solidFill>
              </a:rPr>
              <a:t>Ефективний коучинг </a:t>
            </a:r>
            <a:r>
              <a:rPr lang="ru-RU" sz="3600" b="1" i="1" dirty="0">
                <a:solidFill>
                  <a:srgbClr val="C00000"/>
                </a:solidFill>
              </a:rPr>
              <a:t>впливає на розуміння, навчання, поведінку і розвиток </a:t>
            </a:r>
            <a:r>
              <a:rPr lang="ru-RU" sz="3600" b="1" i="1" dirty="0" smtClean="0">
                <a:solidFill>
                  <a:srgbClr val="C00000"/>
                </a:solidFill>
              </a:rPr>
              <a:t>людини</a:t>
            </a:r>
            <a:r>
              <a:rPr lang="ru-RU" i="1" dirty="0"/>
              <a:t> </a:t>
            </a:r>
            <a:r>
              <a:rPr lang="ru-RU" i="1" dirty="0" smtClean="0"/>
              <a:t>				</a:t>
            </a:r>
            <a:r>
              <a:rPr lang="ru-RU" sz="2700" b="1" i="1" dirty="0" err="1" smtClean="0">
                <a:solidFill>
                  <a:srgbClr val="C00000"/>
                </a:solidFill>
              </a:rPr>
              <a:t>Джул</a:t>
            </a:r>
            <a:r>
              <a:rPr lang="uk-UA" sz="2700" b="1" i="1" dirty="0">
                <a:solidFill>
                  <a:srgbClr val="C00000"/>
                </a:solidFill>
              </a:rPr>
              <a:t>і</a:t>
            </a:r>
            <a:r>
              <a:rPr lang="ru-RU" sz="2700" b="1" i="1" dirty="0">
                <a:solidFill>
                  <a:srgbClr val="C00000"/>
                </a:solidFill>
              </a:rPr>
              <a:t> Стар </a:t>
            </a:r>
            <a:r>
              <a:rPr lang="ru-RU" b="1" i="1" dirty="0">
                <a:solidFill>
                  <a:srgbClr val="C00000"/>
                </a:solidFill>
              </a:rPr>
              <a:t>	</a:t>
            </a:r>
            <a:r>
              <a:rPr lang="ru-RU" i="1" dirty="0"/>
              <a:t>							</a:t>
            </a:r>
            <a:br>
              <a:rPr lang="ru-RU" i="1" dirty="0"/>
            </a:br>
            <a:r>
              <a:rPr lang="ru-RU" i="1" dirty="0"/>
              <a:t>								</a:t>
            </a:r>
            <a:br>
              <a:rPr lang="ru-RU" i="1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077" y="2168534"/>
            <a:ext cx="5868538" cy="4230238"/>
          </a:xfrm>
        </p:spPr>
      </p:pic>
    </p:spTree>
    <p:extLst>
      <p:ext uri="{BB962C8B-B14F-4D97-AF65-F5344CB8AC3E}">
        <p14:creationId xmlns:p14="http://schemas.microsoft.com/office/powerpoint/2010/main" val="3022401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Я - концепція «Внутрішної гри»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93" y="1774294"/>
            <a:ext cx="9526137" cy="4686772"/>
          </a:xfrm>
        </p:spPr>
      </p:pic>
    </p:spTree>
    <p:extLst>
      <p:ext uri="{BB962C8B-B14F-4D97-AF65-F5344CB8AC3E}">
        <p14:creationId xmlns:p14="http://schemas.microsoft.com/office/powerpoint/2010/main" val="1247226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Концепція внутрішньої гри?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основі </a:t>
            </a:r>
            <a:r>
              <a:rPr lang="ru-RU" dirty="0" smtClean="0"/>
              <a:t> </a:t>
            </a:r>
            <a:r>
              <a:rPr lang="ru-RU" dirty="0"/>
              <a:t>ідея про дві частини свого «Я», де «Я 1» - внутрішній голос, який подає команди і висловлює оцінку. </a:t>
            </a:r>
            <a:r>
              <a:rPr lang="ru-RU" b="1" dirty="0">
                <a:solidFill>
                  <a:srgbClr val="C00000"/>
                </a:solidFill>
              </a:rPr>
              <a:t>Це внутрішній голос значущих для нас людей, вчителів та інших авторитетів. </a:t>
            </a:r>
            <a:r>
              <a:rPr lang="ru-RU" dirty="0"/>
              <a:t>«Я 1» характеризується напругою, страхом, сумнівом і зайвим старанням. «Я 2» - </a:t>
            </a:r>
            <a:r>
              <a:rPr lang="ru-RU" dirty="0" smtClean="0"/>
              <a:t>цілісна </a:t>
            </a:r>
            <a:r>
              <a:rPr lang="ru-RU" dirty="0"/>
              <a:t>людська істота </a:t>
            </a:r>
            <a:r>
              <a:rPr lang="ru-RU" dirty="0" smtClean="0"/>
              <a:t>з великим </a:t>
            </a:r>
            <a:r>
              <a:rPr lang="ru-RU" dirty="0"/>
              <a:t>потенціалом і можливостями. Воно характеризується </a:t>
            </a:r>
            <a:r>
              <a:rPr lang="ru-RU" dirty="0" smtClean="0"/>
              <a:t>вільною </a:t>
            </a:r>
            <a:r>
              <a:rPr lang="ru-RU" dirty="0"/>
              <a:t>концентрацією, радістю і довірою. «</a:t>
            </a:r>
            <a:r>
              <a:rPr lang="ru-RU" dirty="0" smtClean="0"/>
              <a:t>Я1</a:t>
            </a:r>
            <a:r>
              <a:rPr lang="ru-RU" dirty="0"/>
              <a:t>» прагне контролювати «</a:t>
            </a:r>
            <a:r>
              <a:rPr lang="ru-RU" dirty="0" smtClean="0"/>
              <a:t>Я2</a:t>
            </a:r>
            <a:r>
              <a:rPr lang="ru-RU" dirty="0"/>
              <a:t>» і не довіряє йому. </a:t>
            </a:r>
            <a:r>
              <a:rPr lang="ru-RU" dirty="0" smtClean="0"/>
              <a:t>Коли </a:t>
            </a:r>
            <a:r>
              <a:rPr lang="ru-RU" dirty="0"/>
              <a:t>інтервенція, яка виходить від «Я 1», повністю ліквідована, людина переходить в стан «Я 2» - </a:t>
            </a:r>
            <a:r>
              <a:rPr lang="ru-RU" dirty="0" err="1" smtClean="0"/>
              <a:t>повне</a:t>
            </a:r>
            <a:r>
              <a:rPr lang="ru-RU" dirty="0" smtClean="0"/>
              <a:t> </a:t>
            </a:r>
            <a:r>
              <a:rPr lang="ru-RU" dirty="0" err="1" smtClean="0"/>
              <a:t>усвідомлення</a:t>
            </a:r>
            <a:r>
              <a:rPr lang="ru-RU" dirty="0"/>
              <a:t>, яке часто називають «</a:t>
            </a:r>
            <a:r>
              <a:rPr lang="ru-RU" dirty="0" smtClean="0"/>
              <a:t>потік». </a:t>
            </a:r>
            <a:r>
              <a:rPr lang="ru-RU" dirty="0"/>
              <a:t>Саме в стані «потоку» власне і починається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Внутрішня гра.</a:t>
            </a:r>
          </a:p>
        </p:txBody>
      </p:sp>
    </p:spTree>
    <p:extLst>
      <p:ext uri="{BB962C8B-B14F-4D97-AF65-F5344CB8AC3E}">
        <p14:creationId xmlns:p14="http://schemas.microsoft.com/office/powerpoint/2010/main" val="1718359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Як це працює?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21" y="1690688"/>
            <a:ext cx="7547212" cy="4649023"/>
          </a:xfrm>
        </p:spPr>
      </p:pic>
    </p:spTree>
    <p:extLst>
      <p:ext uri="{BB962C8B-B14F-4D97-AF65-F5344CB8AC3E}">
        <p14:creationId xmlns:p14="http://schemas.microsoft.com/office/powerpoint/2010/main" val="471063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Філософія педагогічного коучингу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Ваша </a:t>
            </a:r>
            <a:r>
              <a:rPr lang="ru-RU" dirty="0"/>
              <a:t>філософія життя впливає на вашу особистість більше, ніж </a:t>
            </a:r>
            <a:r>
              <a:rPr lang="ru-RU" dirty="0" smtClean="0"/>
              <a:t>щось інше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								</a:t>
            </a:r>
            <a:r>
              <a:rPr lang="ru-RU" i="1" dirty="0" smtClean="0"/>
              <a:t>Ентоні </a:t>
            </a:r>
            <a:r>
              <a:rPr lang="ru-RU" i="1" dirty="0"/>
              <a:t>Роббінс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669" y="2634018"/>
            <a:ext cx="2169993" cy="28447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19231" y="3275320"/>
            <a:ext cx="53073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hlinkClick r:id="rId3"/>
            </a:endParaRPr>
          </a:p>
          <a:p>
            <a:endParaRPr lang="uk-UA" dirty="0">
              <a:hlinkClick r:id="rId3"/>
            </a:endParaRPr>
          </a:p>
          <a:p>
            <a:endParaRPr lang="uk-UA" dirty="0" smtClean="0">
              <a:hlinkClick r:id="rId3"/>
            </a:endParaRPr>
          </a:p>
          <a:p>
            <a:endParaRPr lang="uk-UA" dirty="0">
              <a:hlinkClick r:id="rId3"/>
            </a:endParaRPr>
          </a:p>
          <a:p>
            <a:endParaRPr lang="uk-UA" dirty="0" smtClean="0">
              <a:hlinkClick r:id="rId3"/>
            </a:endParaRPr>
          </a:p>
          <a:p>
            <a:endParaRPr lang="uk-UA" dirty="0">
              <a:hlinkClick r:id="rId3"/>
            </a:endParaRPr>
          </a:p>
          <a:p>
            <a:endParaRPr lang="uk-UA" dirty="0" smtClean="0">
              <a:hlinkClick r:id="rId3"/>
            </a:endParaRPr>
          </a:p>
          <a:p>
            <a:endParaRPr lang="uk-UA" dirty="0">
              <a:hlinkClick r:id="rId3"/>
            </a:endParaRPr>
          </a:p>
          <a:p>
            <a:endParaRPr lang="uk-UA" dirty="0" smtClean="0">
              <a:hlinkClick r:id="rId3"/>
            </a:endParaRPr>
          </a:p>
          <a:p>
            <a:endParaRPr lang="uk-UA" dirty="0" smtClean="0">
              <a:hlinkClick r:id="rId3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402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Принципи педагогічного коучингу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2060"/>
                </a:solidFill>
              </a:rPr>
              <a:t>Коучингова взаємодія будується </a:t>
            </a:r>
            <a:r>
              <a:rPr lang="ru-RU" dirty="0">
                <a:solidFill>
                  <a:srgbClr val="002060"/>
                </a:solidFill>
              </a:rPr>
              <a:t>на правді, відкритості і </a:t>
            </a:r>
            <a:r>
              <a:rPr lang="ru-RU" dirty="0" smtClean="0">
                <a:solidFill>
                  <a:srgbClr val="002060"/>
                </a:solidFill>
              </a:rPr>
              <a:t>довірі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• СОП </a:t>
            </a:r>
            <a:r>
              <a:rPr lang="ru-RU" dirty="0">
                <a:solidFill>
                  <a:srgbClr val="002060"/>
                </a:solidFill>
              </a:rPr>
              <a:t>несе відповідальність за результат, якого він </a:t>
            </a:r>
            <a:r>
              <a:rPr lang="ru-RU" dirty="0" smtClean="0">
                <a:solidFill>
                  <a:srgbClr val="002060"/>
                </a:solidFill>
              </a:rPr>
              <a:t>домагається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• СОП здатний </a:t>
            </a:r>
            <a:r>
              <a:rPr lang="ru-RU" dirty="0">
                <a:solidFill>
                  <a:srgbClr val="002060"/>
                </a:solidFill>
              </a:rPr>
              <a:t>на </a:t>
            </a:r>
            <a:r>
              <a:rPr lang="ru-RU" dirty="0" smtClean="0">
                <a:solidFill>
                  <a:srgbClr val="002060"/>
                </a:solidFill>
              </a:rPr>
              <a:t>більш </a:t>
            </a:r>
            <a:r>
              <a:rPr lang="ru-RU" dirty="0">
                <a:solidFill>
                  <a:srgbClr val="002060"/>
                </a:solidFill>
              </a:rPr>
              <a:t>високі результати, ніж досягнуті </a:t>
            </a:r>
            <a:r>
              <a:rPr lang="ru-RU" dirty="0" smtClean="0">
                <a:solidFill>
                  <a:srgbClr val="002060"/>
                </a:solidFill>
              </a:rPr>
              <a:t>зараз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• Педагог - коуч зосереджується </a:t>
            </a:r>
            <a:r>
              <a:rPr lang="ru-RU" dirty="0">
                <a:solidFill>
                  <a:srgbClr val="002060"/>
                </a:solidFill>
              </a:rPr>
              <a:t>на думках і почуттях </a:t>
            </a:r>
            <a:r>
              <a:rPr lang="ru-RU" dirty="0" smtClean="0">
                <a:solidFill>
                  <a:srgbClr val="002060"/>
                </a:solidFill>
              </a:rPr>
              <a:t>СОП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• Педагог - коуч знає, що СОП </a:t>
            </a:r>
            <a:r>
              <a:rPr lang="ru-RU" dirty="0">
                <a:solidFill>
                  <a:srgbClr val="002060"/>
                </a:solidFill>
              </a:rPr>
              <a:t>можуть пропонувати відмінні </a:t>
            </a:r>
            <a:r>
              <a:rPr lang="ru-RU" dirty="0" smtClean="0">
                <a:solidFill>
                  <a:srgbClr val="002060"/>
                </a:solidFill>
              </a:rPr>
              <a:t>рішення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2060"/>
                </a:solidFill>
              </a:rPr>
              <a:t>• Коучингова взаємодія заснована </a:t>
            </a:r>
            <a:r>
              <a:rPr lang="ru-RU" dirty="0">
                <a:solidFill>
                  <a:srgbClr val="002060"/>
                </a:solidFill>
              </a:rPr>
              <a:t>на </a:t>
            </a:r>
            <a:r>
              <a:rPr lang="ru-RU" dirty="0" smtClean="0">
                <a:solidFill>
                  <a:srgbClr val="002060"/>
                </a:solidFill>
              </a:rPr>
              <a:t>рівності</a:t>
            </a:r>
            <a:endParaRPr lang="uk-UA" dirty="0">
              <a:solidFill>
                <a:srgbClr val="00206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b="1" dirty="0" smtClean="0">
                <a:solidFill>
                  <a:srgbClr val="C00000"/>
                </a:solidFill>
              </a:rPr>
              <a:t>! СОП </a:t>
            </a:r>
            <a:r>
              <a:rPr lang="uk-UA" b="1" dirty="0">
                <a:solidFill>
                  <a:srgbClr val="C00000"/>
                </a:solidFill>
                <a:sym typeface="Symbol" panose="05050102010706020507" pitchFamily="18" charset="2"/>
              </a:rPr>
              <a:t></a:t>
            </a:r>
            <a:r>
              <a:rPr lang="uk-UA" b="1" dirty="0">
                <a:solidFill>
                  <a:srgbClr val="C00000"/>
                </a:solidFill>
              </a:rPr>
              <a:t> суб’єкт освітнього процесу</a:t>
            </a:r>
            <a:endParaRPr lang="ru-RU" b="1" dirty="0">
              <a:solidFill>
                <a:srgbClr val="C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0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C00000"/>
                </a:solidFill>
              </a:rPr>
              <a:t>Розвиток коучингової компетентності педагога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			Чим частіше мовчиш, тим більше почуєш…</a:t>
            </a:r>
            <a:endParaRPr lang="ru-RU" dirty="0"/>
          </a:p>
          <a:p>
            <a:pPr marL="0" indent="0">
              <a:buNone/>
            </a:pPr>
            <a:r>
              <a:rPr lang="ru-RU" b="1" i="1" dirty="0" smtClean="0"/>
              <a:t>									Рам </a:t>
            </a:r>
            <a:r>
              <a:rPr lang="ru-RU" b="1" i="1" dirty="0" err="1"/>
              <a:t>Дасс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3" y="2332382"/>
            <a:ext cx="2658402" cy="37742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59961" y="3244334"/>
            <a:ext cx="18473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767" y="2398328"/>
            <a:ext cx="4169254" cy="316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32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 </a:t>
            </a:r>
            <a:br>
              <a:rPr lang="uk-UA" dirty="0" smtClean="0"/>
            </a:br>
            <a:r>
              <a:rPr lang="uk-UA" b="1" dirty="0" smtClean="0">
                <a:solidFill>
                  <a:srgbClr val="C00000"/>
                </a:solidFill>
              </a:rPr>
              <a:t>Ключові </a:t>
            </a:r>
            <a:r>
              <a:rPr lang="uk-UA" b="1" dirty="0">
                <a:solidFill>
                  <a:srgbClr val="C00000"/>
                </a:solidFill>
              </a:rPr>
              <a:t>компетенції педагога у коучинговій взаємодії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47500" lnSpcReduction="2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Блок </a:t>
            </a:r>
            <a:r>
              <a:rPr lang="en-US" b="1" dirty="0">
                <a:solidFill>
                  <a:srgbClr val="C00000"/>
                </a:solidFill>
              </a:rPr>
              <a:t>A</a:t>
            </a:r>
            <a:r>
              <a:rPr lang="ru-RU" b="1" dirty="0">
                <a:solidFill>
                  <a:srgbClr val="C00000"/>
                </a:solidFill>
              </a:rPr>
              <a:t>. Створення фундаменту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1. Відповідність етичним нормам і професійним стандартам</a:t>
            </a:r>
          </a:p>
          <a:p>
            <a:r>
              <a:rPr lang="ru-RU" dirty="0"/>
              <a:t>2. Укладання коучингово</a:t>
            </a:r>
            <a:r>
              <a:rPr lang="uk-UA" dirty="0"/>
              <a:t>ї</a:t>
            </a:r>
            <a:r>
              <a:rPr lang="ru-RU" dirty="0"/>
              <a:t> угоди</a:t>
            </a:r>
          </a:p>
          <a:p>
            <a:r>
              <a:rPr lang="uk-UA" b="1" dirty="0">
                <a:solidFill>
                  <a:srgbClr val="00B050"/>
                </a:solidFill>
              </a:rPr>
              <a:t>Блок </a:t>
            </a:r>
            <a:r>
              <a:rPr lang="en-US" b="1" dirty="0">
                <a:solidFill>
                  <a:srgbClr val="00B050"/>
                </a:solidFill>
              </a:rPr>
              <a:t>B</a:t>
            </a:r>
            <a:r>
              <a:rPr lang="ru-RU" b="1" dirty="0">
                <a:solidFill>
                  <a:srgbClr val="00B050"/>
                </a:solidFill>
              </a:rPr>
              <a:t>. Спільна взаємодія</a:t>
            </a:r>
            <a:endParaRPr lang="ru-RU" dirty="0">
              <a:solidFill>
                <a:srgbClr val="00B050"/>
              </a:solidFill>
            </a:endParaRPr>
          </a:p>
          <a:p>
            <a:r>
              <a:rPr lang="ru-RU" dirty="0"/>
              <a:t>3. Встановлення довірливих відносин з </a:t>
            </a:r>
            <a:r>
              <a:rPr lang="ru-RU" dirty="0" err="1"/>
              <a:t>суб</a:t>
            </a:r>
            <a:r>
              <a:rPr lang="uk-UA" dirty="0"/>
              <a:t>’</a:t>
            </a:r>
            <a:r>
              <a:rPr lang="uk-UA" dirty="0" err="1"/>
              <a:t>єктом</a:t>
            </a:r>
            <a:r>
              <a:rPr lang="uk-UA" dirty="0"/>
              <a:t> взаємодії</a:t>
            </a:r>
            <a:endParaRPr lang="ru-RU" dirty="0"/>
          </a:p>
          <a:p>
            <a:r>
              <a:rPr lang="ru-RU" dirty="0"/>
              <a:t>4. Коучингова присутність</a:t>
            </a:r>
          </a:p>
          <a:p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Блок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. Ефективна комунікація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5. Активне слухання</a:t>
            </a:r>
          </a:p>
          <a:p>
            <a:r>
              <a:rPr lang="ru-RU" dirty="0"/>
              <a:t>6. Постановка «сильних» питань</a:t>
            </a:r>
          </a:p>
          <a:p>
            <a:r>
              <a:rPr lang="ru-RU" dirty="0"/>
              <a:t>7. Пряме спілкування</a:t>
            </a:r>
          </a:p>
          <a:p>
            <a:r>
              <a:rPr lang="uk-UA" b="1" dirty="0">
                <a:solidFill>
                  <a:srgbClr val="0070C0"/>
                </a:solidFill>
              </a:rPr>
              <a:t>Блок </a:t>
            </a:r>
            <a:r>
              <a:rPr lang="en-US" b="1" dirty="0">
                <a:solidFill>
                  <a:srgbClr val="0070C0"/>
                </a:solidFill>
              </a:rPr>
              <a:t>D</a:t>
            </a:r>
            <a:r>
              <a:rPr lang="ru-RU" b="1" dirty="0">
                <a:solidFill>
                  <a:srgbClr val="0070C0"/>
                </a:solidFill>
              </a:rPr>
              <a:t>. Фасілітац</a:t>
            </a:r>
            <a:r>
              <a:rPr lang="uk-UA" b="1" dirty="0">
                <a:solidFill>
                  <a:srgbClr val="0070C0"/>
                </a:solidFill>
              </a:rPr>
              <a:t>і</a:t>
            </a:r>
            <a:r>
              <a:rPr lang="ru-RU" b="1" dirty="0">
                <a:solidFill>
                  <a:srgbClr val="0070C0"/>
                </a:solidFill>
              </a:rPr>
              <a:t>я навчання та досягнення результатів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/>
              <a:t>8. Стимулювання усвідомлення</a:t>
            </a:r>
          </a:p>
          <a:p>
            <a:r>
              <a:rPr lang="ru-RU" dirty="0"/>
              <a:t>9. Проектування дій</a:t>
            </a:r>
          </a:p>
          <a:p>
            <a:r>
              <a:rPr lang="ru-RU" dirty="0"/>
              <a:t>10. Планування та постановка цілей</a:t>
            </a:r>
          </a:p>
          <a:p>
            <a:r>
              <a:rPr lang="ru-RU" dirty="0"/>
              <a:t>11. Управління прогресом і відповідальністю</a:t>
            </a:r>
          </a:p>
          <a:p>
            <a:pPr marL="0" indent="0">
              <a:buNone/>
            </a:pPr>
            <a:r>
              <a:rPr lang="uk-UA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196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C00000"/>
                </a:solidFill>
              </a:rPr>
              <a:t>Алгоритми </a:t>
            </a:r>
            <a:r>
              <a:rPr lang="uk-UA" b="1" dirty="0">
                <a:solidFill>
                  <a:srgbClr val="C00000"/>
                </a:solidFill>
              </a:rPr>
              <a:t>досягнення </a:t>
            </a:r>
            <a:r>
              <a:rPr lang="uk-UA" b="1" dirty="0" smtClean="0">
                <a:solidFill>
                  <a:srgbClr val="C00000"/>
                </a:solidFill>
              </a:rPr>
              <a:t>мети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rgbClr val="C00000"/>
                </a:solidFill>
              </a:rPr>
              <a:t>Якщо не можеш змінити обставини… 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653" y="1690688"/>
            <a:ext cx="7724633" cy="5002398"/>
          </a:xfrm>
        </p:spPr>
      </p:pic>
    </p:spTree>
    <p:extLst>
      <p:ext uri="{BB962C8B-B14F-4D97-AF65-F5344CB8AC3E}">
        <p14:creationId xmlns:p14="http://schemas.microsoft.com/office/powerpoint/2010/main" val="3736021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6486" cy="16106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Потенціал професіонала</a:t>
            </a:r>
            <a:br>
              <a:rPr lang="uk-UA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П-В=Р , де В - це – Н або С або С</a:t>
            </a:r>
            <a:b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потенціал, втручання, результат, напруга, сумнів, страх</a:t>
            </a:r>
            <a:r>
              <a:rPr lang="ru-RU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488" y="2271133"/>
            <a:ext cx="8943024" cy="4282294"/>
          </a:xfrm>
        </p:spPr>
      </p:pic>
    </p:spTree>
    <p:extLst>
      <p:ext uri="{BB962C8B-B14F-4D97-AF65-F5344CB8AC3E}">
        <p14:creationId xmlns:p14="http://schemas.microsoft.com/office/powerpoint/2010/main" val="2288208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П= Е+Р+У, де Е = К+І</a:t>
            </a:r>
            <a:r>
              <a:rPr lang="uk-UA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потенціал, енергія, розум, уява, креативність, інтуїція</a:t>
            </a:r>
            <a:r>
              <a:rPr lang="ru-RU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488" y="1846590"/>
            <a:ext cx="8943024" cy="4282294"/>
          </a:xfrm>
        </p:spPr>
      </p:pic>
    </p:spTree>
    <p:extLst>
      <p:ext uri="{BB962C8B-B14F-4D97-AF65-F5344CB8AC3E}">
        <p14:creationId xmlns:p14="http://schemas.microsoft.com/office/powerpoint/2010/main" val="26089245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>
                <a:solidFill>
                  <a:srgbClr val="FF0000"/>
                </a:solidFill>
              </a:rPr>
              <a:t>Коучингова компетентність педагога?</a:t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П+К+Е)х</a:t>
            </a:r>
            <a:r>
              <a:rPr lang="en-US" b="1" dirty="0" smtClean="0">
                <a:solidFill>
                  <a:srgbClr val="FF0000"/>
                </a:solidFill>
              </a:rPr>
              <a:t>2=</a:t>
            </a:r>
            <a:r>
              <a:rPr lang="ru-RU" b="1" dirty="0" smtClean="0">
                <a:solidFill>
                  <a:srgbClr val="FF0000"/>
                </a:solidFill>
              </a:rPr>
              <a:t>Р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16" y="1921160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908002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855" y="381454"/>
            <a:ext cx="9655629" cy="1325563"/>
          </a:xfrm>
        </p:spPr>
        <p:txBody>
          <a:bodyPr>
            <a:normAutofit fontScale="90000"/>
          </a:bodyPr>
          <a:lstStyle/>
          <a:p>
            <a:pPr algn="r"/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педагогічного коучингу</a:t>
            </a:r>
            <a:b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партнерські відносини сприяють розвитку</a:t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…педагогічна діяльність присутня у всьому</a:t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…щастя людини залежить від неї</a:t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…шлях до мети залежить від дій</a:t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…людина важніше за 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вибір є завжди</a:t>
            </a:r>
            <a:br>
              <a:rPr lang="uk-UA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sz="49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дій!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179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28" y="1802492"/>
            <a:ext cx="11100254" cy="151544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залежить </a:t>
            </a: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 …!</a:t>
            </a: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отримання ефективних інструментів педагогічного коучингу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…формування </a:t>
            </a:r>
            <a:r>
              <a:rPr lang="uk-UA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 розвиток коучингової компетентності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…позитивні зміни у майбутній професійній сфері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спроба себе у ролі педагога-коуча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…справжня комунікативна практика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…впевненість у власних силах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визначення своєї мети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призначення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…місія 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uk-UA" sz="31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7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7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4" name="Picture 10" descr="http://im0-tub-ua.yandex.net/i?id=9025f11ccc557385974cb710da6a5809-137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29" y="4954633"/>
            <a:ext cx="2334797" cy="190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im1-tub-ua.yandex.net/i?id=7cd9d404d25275d8672d406a0404dd88-82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4" y="4192360"/>
            <a:ext cx="2903310" cy="226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im0-tub-ua.yandex.net/i?id=272888e02d6699108e3293b5cb2619a0-13-14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666" y="4192360"/>
            <a:ext cx="2635591" cy="226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558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185" y="365125"/>
            <a:ext cx="105156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Переваги педагогічного коучингу</a:t>
            </a: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7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отримання у постійне користування інструментів 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…погодження власних цілей з цінностями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…створення системи досягнення цілей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розвиток особистісного потенціалу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коучингова компетентність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…визначення пріоритетів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командна 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робота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пошук  </a:t>
            </a: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талантів…</a:t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3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1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uk-UA" sz="31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http://smallbiztrends.com/wp-content/uploads/2012/06/blossom-ea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" y="3249385"/>
            <a:ext cx="5191125" cy="328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941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im2-tub-ua.yandex.net/i?id=15473aa1136d02975480f8132ce7e29a-83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1454340"/>
            <a:ext cx="3380014" cy="357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Література: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1271" y="1094014"/>
            <a:ext cx="68253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Дауни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 Эффективный коучинг: Уроки коуча коучей / пер. с англ. – М.: Издательство «Добрая книга», 2008. –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288с.</a:t>
            </a:r>
          </a:p>
          <a:p>
            <a:pPr marL="457200" indent="-457200">
              <a:buAutoNum type="arabicPeriod"/>
            </a:pPr>
            <a:r>
              <a:rPr lang="uk-UA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Педагогічний коучинг, </a:t>
            </a:r>
            <a:r>
              <a:rPr lang="uk-UA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І.Голіяд</a:t>
            </a:r>
            <a:r>
              <a:rPr lang="uk-UA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4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О.Тіщук</a:t>
            </a:r>
            <a:r>
              <a:rPr lang="uk-UA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Т. Чернова, 2016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Тищук А. Коучинг. Это так просто? – Киев, Издательство: ООО «Майстер Книг», 2013 – 52 с.</a:t>
            </a:r>
          </a:p>
        </p:txBody>
      </p:sp>
    </p:spTree>
    <p:extLst>
      <p:ext uri="{BB962C8B-B14F-4D97-AF65-F5344CB8AC3E}">
        <p14:creationId xmlns:p14="http://schemas.microsoft.com/office/powerpoint/2010/main" val="766477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749</Words>
  <Application>Microsoft Office PowerPoint</Application>
  <PresentationFormat>Широкоэкранный</PresentationFormat>
  <Paragraphs>141</Paragraphs>
  <Slides>37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                   Компетентність – це:  … набута у процесі навчання інтегрована здатність особистості, яка складається із знань, досвіду, цінностей і ставлення, що можуть цілісно реалізовуватися на практиці   … поінформованість, обізнаність, авторитетність   … динамічна комбінація знань, вмінь і практичних навичок, способів мислення, професійних, світоглядних і громадянських якостей, морально-етичних цінностей, яка визначає здатність особи успішно здійснювати професійну та подальшу навчальну діяльність і є результатом навчання на певному рівні вищої освіти       https://uk.wikipedia.org                  </vt:lpstr>
      <vt:lpstr>Презентация PowerPoint</vt:lpstr>
      <vt:lpstr>Презентация PowerPoint</vt:lpstr>
      <vt:lpstr>               Компетенція – це:  … (лат. competentia, від compete — взаємно прагну; відповідаю, підходжу) — сукупність предметів відання, завдань, повноважень, прав і обов'язків державного органу або посадової особи, що визначаються законодавством   …здатність успішно діяти на основі практичного досвіду, умінь та знань при вирішенні поставлених професійних завдань        https://uk.wikipedia.org              </vt:lpstr>
      <vt:lpstr>Презентация PowerPoint</vt:lpstr>
      <vt:lpstr>Що саме відбувається?</vt:lpstr>
      <vt:lpstr>Все, що можна буде оцифрувати – буде оцифровано!</vt:lpstr>
      <vt:lpstr>Роботи замінять людей…</vt:lpstr>
      <vt:lpstr>Зникає межа між людиною і машиною</vt:lpstr>
      <vt:lpstr>Життя буде дешевою настільки, що працювати буде не потрібно…</vt:lpstr>
      <vt:lpstr>Доля світу знаходиться в руках людей, як ніколи</vt:lpstr>
      <vt:lpstr>Достаток стане значно більшою проблемою, ніж злидні</vt:lpstr>
      <vt:lpstr>Коучинг????</vt:lpstr>
      <vt:lpstr>Чому коучинг?</vt:lpstr>
      <vt:lpstr>                 Коучинг – це:  …створення за допомогою бесіди і поведінки середовища, яке сприяє руху с задоволенням  до бажаної мети  (Тімоті Голві)  …мистецтво сприяти результативності, навчанню та розвитку іншої людини (Майлз Дауні)   …пошук правильного запитання, а не правильної відповіді, більш ефективного рішення, нового способу мислення. Це пошук кращого себе і  вміння бути щасливим (Олександр Тіщук)  …ефективна партнерська взаємодія, яка передбачає отримання якісного результату досягнення раніше визначеної мети (Тетяна Чернова)                </vt:lpstr>
      <vt:lpstr>Чому коучингова компетентність?</vt:lpstr>
      <vt:lpstr> Професійна компетентність педагога: формування, діагностування, розвиток </vt:lpstr>
      <vt:lpstr>Презентация PowerPoint</vt:lpstr>
      <vt:lpstr>Питання, експеримент, відповідь…</vt:lpstr>
      <vt:lpstr>   Ефективний коучинг впливає на розуміння, навчання, поведінку і розвиток людини     Джулі Стар                   </vt:lpstr>
      <vt:lpstr>Я - концепція «Внутрішної гри»</vt:lpstr>
      <vt:lpstr>Концепція внутрішньої гри?  </vt:lpstr>
      <vt:lpstr>Як це працює?</vt:lpstr>
      <vt:lpstr>Філософія педагогічного коучингу </vt:lpstr>
      <vt:lpstr>Принципи педагогічного коучингу</vt:lpstr>
      <vt:lpstr> Розвиток коучингової компетентності педагога </vt:lpstr>
      <vt:lpstr>  Ключові компетенції педагога у коучинговій взаємодії </vt:lpstr>
      <vt:lpstr> Алгоритми досягнення мети Якщо не можеш змінити обставини…  </vt:lpstr>
      <vt:lpstr> Потенціал професіонала П-В=Р , де В - це – Н або С або С потенціал, втручання, результат, напруга, сумнів, страх </vt:lpstr>
      <vt:lpstr> П= Е+Р+У, де Е = К+І потенціал, енергія, розум, уява, креативність, інтуїція </vt:lpstr>
      <vt:lpstr> Коучингова компетентність педагога? П+К+Е)х2=Р </vt:lpstr>
      <vt:lpstr>          Правила педагогічного коучингу …партнерські відносини сприяють розвитку …педагогічна діяльність присутня у всьому …щастя людини залежить від неї …шлях до мети залежить від дій …людина важніше за результат …вибір є завжди …дій!    </vt:lpstr>
      <vt:lpstr>  Результат залежить від …! …отримання ефективних інструментів педагогічного коучингу …формування та  розвиток коучингової компетентності  …позитивні зміни у майбутній професійній сфері … спроба себе у ролі педагога-коуча …справжня комунікативна практика …впевненість у власних силах … визначення своєї мети … призначення …місія     </vt:lpstr>
      <vt:lpstr>          Переваги педагогічного коучингу …отримання у постійне користування інструментів  …погодження власних цілей з цінностями …створення системи досягнення цілей … розвиток особистісного потенціалу … коучингова компетентність …визначення пріоритетів ... командна робота … пошук  талантів…       </vt:lpstr>
      <vt:lpstr>Література: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007</dc:creator>
  <cp:lastModifiedBy>007</cp:lastModifiedBy>
  <cp:revision>110</cp:revision>
  <dcterms:created xsi:type="dcterms:W3CDTF">2014-09-24T12:01:10Z</dcterms:created>
  <dcterms:modified xsi:type="dcterms:W3CDTF">2018-04-10T15:10:38Z</dcterms:modified>
</cp:coreProperties>
</file>