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14"/>
  </p:notesMasterIdLst>
  <p:sldIdLst>
    <p:sldId id="266" r:id="rId2"/>
    <p:sldId id="268" r:id="rId3"/>
    <p:sldId id="295" r:id="rId4"/>
    <p:sldId id="297" r:id="rId5"/>
    <p:sldId id="298" r:id="rId6"/>
    <p:sldId id="302" r:id="rId7"/>
    <p:sldId id="303" r:id="rId8"/>
    <p:sldId id="299" r:id="rId9"/>
    <p:sldId id="300" r:id="rId10"/>
    <p:sldId id="301" r:id="rId11"/>
    <p:sldId id="265" r:id="rId12"/>
    <p:sldId id="304" r:id="rId1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7" d="100"/>
          <a:sy n="77" d="100"/>
        </p:scale>
        <p:origin x="-960" y="-6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8CEF90B-9E7F-4F60-A2EF-5FC0648883E2}" type="doc">
      <dgm:prSet loTypeId="urn:microsoft.com/office/officeart/2005/8/layout/pyramid4" loCatId="pyramid" qsTypeId="urn:microsoft.com/office/officeart/2005/8/quickstyle/3d3" qsCatId="3D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E897312F-51D0-4D43-AD9E-89B0701656FD}">
      <dgm:prSet phldrT="[Текст]" custT="1"/>
      <dgm:spPr/>
      <dgm:t>
        <a:bodyPr/>
        <a:lstStyle/>
        <a:p>
          <a:r>
            <a:rPr lang="uk-UA" sz="1800" b="1" dirty="0" smtClean="0"/>
            <a:t>Можливості</a:t>
          </a:r>
          <a:endParaRPr lang="ru-RU" sz="1800" b="1" dirty="0"/>
        </a:p>
      </dgm:t>
    </dgm:pt>
    <dgm:pt modelId="{9EF95E90-C93A-4E5A-8605-029DC693D916}" type="parTrans" cxnId="{427FA75C-C39C-454D-91C0-261CD54918EB}">
      <dgm:prSet/>
      <dgm:spPr/>
      <dgm:t>
        <a:bodyPr/>
        <a:lstStyle/>
        <a:p>
          <a:endParaRPr lang="ru-RU" b="1"/>
        </a:p>
      </dgm:t>
    </dgm:pt>
    <dgm:pt modelId="{E7645969-239D-41B4-8685-089326F461AF}" type="sibTrans" cxnId="{427FA75C-C39C-454D-91C0-261CD54918EB}">
      <dgm:prSet/>
      <dgm:spPr/>
      <dgm:t>
        <a:bodyPr/>
        <a:lstStyle/>
        <a:p>
          <a:endParaRPr lang="ru-RU" b="1"/>
        </a:p>
      </dgm:t>
    </dgm:pt>
    <dgm:pt modelId="{6472B9F0-3CE4-4FA0-A5BB-961CCB9E4E63}">
      <dgm:prSet phldrT="[Текст]" custT="1"/>
      <dgm:spPr/>
      <dgm:t>
        <a:bodyPr/>
        <a:lstStyle/>
        <a:p>
          <a:pPr>
            <a:lnSpc>
              <a:spcPct val="0"/>
            </a:lnSpc>
          </a:pPr>
          <a:r>
            <a:rPr lang="uk-UA" sz="2000" b="1" dirty="0" smtClean="0"/>
            <a:t>Потреба</a:t>
          </a:r>
          <a:endParaRPr lang="ru-RU" sz="2000" b="1" dirty="0"/>
        </a:p>
      </dgm:t>
    </dgm:pt>
    <dgm:pt modelId="{09F37C4E-A1F3-46B4-AEF2-6BB4893E2AFE}" type="parTrans" cxnId="{CFBDC5F8-3888-4D4D-AF88-DC09293CF748}">
      <dgm:prSet/>
      <dgm:spPr/>
      <dgm:t>
        <a:bodyPr/>
        <a:lstStyle/>
        <a:p>
          <a:endParaRPr lang="ru-RU" b="1"/>
        </a:p>
      </dgm:t>
    </dgm:pt>
    <dgm:pt modelId="{03E3AF1C-AEEC-4CB4-ABA9-EE73F30CCF8D}" type="sibTrans" cxnId="{CFBDC5F8-3888-4D4D-AF88-DC09293CF748}">
      <dgm:prSet/>
      <dgm:spPr/>
      <dgm:t>
        <a:bodyPr/>
        <a:lstStyle/>
        <a:p>
          <a:endParaRPr lang="ru-RU" b="1"/>
        </a:p>
      </dgm:t>
    </dgm:pt>
    <dgm:pt modelId="{21F3C95F-E24D-4762-8ED4-35CC9DD995CC}">
      <dgm:prSet phldrT="[Текст]" custT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 sz="1600" b="1" dirty="0" smtClean="0"/>
        </a:p>
      </dgm:t>
    </dgm:pt>
    <dgm:pt modelId="{FB1549C5-9722-489C-A1AC-D19E52B21004}" type="parTrans" cxnId="{6AEC5352-AF68-42CA-8514-A12770E4306A}">
      <dgm:prSet/>
      <dgm:spPr/>
      <dgm:t>
        <a:bodyPr/>
        <a:lstStyle/>
        <a:p>
          <a:endParaRPr lang="ru-RU" b="1"/>
        </a:p>
      </dgm:t>
    </dgm:pt>
    <dgm:pt modelId="{C3AF0F05-AF20-4C20-80B1-DB51172A65A0}" type="sibTrans" cxnId="{6AEC5352-AF68-42CA-8514-A12770E4306A}">
      <dgm:prSet/>
      <dgm:spPr/>
      <dgm:t>
        <a:bodyPr/>
        <a:lstStyle/>
        <a:p>
          <a:endParaRPr lang="ru-RU" b="1"/>
        </a:p>
      </dgm:t>
    </dgm:pt>
    <dgm:pt modelId="{4E634B2F-AA39-43AC-8396-E4593C5E0E23}">
      <dgm:prSet phldrT="[Текст]" custT="1"/>
      <dgm:spPr/>
      <dgm:t>
        <a:bodyPr/>
        <a:lstStyle/>
        <a:p>
          <a:r>
            <a:rPr lang="uk-UA" sz="1800" b="1" dirty="0" smtClean="0"/>
            <a:t>Захоплення</a:t>
          </a:r>
          <a:endParaRPr lang="ru-RU" sz="1800" b="1" dirty="0"/>
        </a:p>
      </dgm:t>
    </dgm:pt>
    <dgm:pt modelId="{DFBC3D27-9876-4CD1-8BD0-0E8F6BDE9375}" type="parTrans" cxnId="{04641130-D7C2-45C8-809C-6927BD1FC894}">
      <dgm:prSet/>
      <dgm:spPr/>
      <dgm:t>
        <a:bodyPr/>
        <a:lstStyle/>
        <a:p>
          <a:endParaRPr lang="ru-RU" b="1"/>
        </a:p>
      </dgm:t>
    </dgm:pt>
    <dgm:pt modelId="{29EA89EA-DD73-4D84-B722-89472CE5431A}" type="sibTrans" cxnId="{04641130-D7C2-45C8-809C-6927BD1FC894}">
      <dgm:prSet/>
      <dgm:spPr/>
      <dgm:t>
        <a:bodyPr/>
        <a:lstStyle/>
        <a:p>
          <a:endParaRPr lang="ru-RU" b="1"/>
        </a:p>
      </dgm:t>
    </dgm:pt>
    <dgm:pt modelId="{7A7436AD-6BCF-4F82-A665-3E005B81EEC8}" type="pres">
      <dgm:prSet presAssocID="{38CEF90B-9E7F-4F60-A2EF-5FC0648883E2}" presName="compositeShape" presStyleCnt="0">
        <dgm:presLayoutVars>
          <dgm:chMax val="9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C993361-1F11-4F8D-9E20-87030C486F79}" type="pres">
      <dgm:prSet presAssocID="{38CEF90B-9E7F-4F60-A2EF-5FC0648883E2}" presName="triangle1" presStyleLbl="node1" presStyleIdx="0" presStyleCnt="4" custLinFactNeighborX="122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73DF05-75BC-460D-8781-0F2B23486726}" type="pres">
      <dgm:prSet presAssocID="{38CEF90B-9E7F-4F60-A2EF-5FC0648883E2}" presName="triangle2" presStyleLbl="node1" presStyleIdx="1" presStyleCnt="4" custLinFactNeighborX="2439" custLinFactNeighborY="243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CD00E97-E37E-4F20-B270-4F521C2A8EB6}" type="pres">
      <dgm:prSet presAssocID="{38CEF90B-9E7F-4F60-A2EF-5FC0648883E2}" presName="triangle3" presStyleLbl="node1" presStyleIdx="2" presStyleCnt="4" custLinFactNeighborX="88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5376A3-64F4-479C-B9BC-65B4A0A26E44}" type="pres">
      <dgm:prSet presAssocID="{38CEF90B-9E7F-4F60-A2EF-5FC0648883E2}" presName="triangle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4641130-D7C2-45C8-809C-6927BD1FC894}" srcId="{38CEF90B-9E7F-4F60-A2EF-5FC0648883E2}" destId="{4E634B2F-AA39-43AC-8396-E4593C5E0E23}" srcOrd="3" destOrd="0" parTransId="{DFBC3D27-9876-4CD1-8BD0-0E8F6BDE9375}" sibTransId="{29EA89EA-DD73-4D84-B722-89472CE5431A}"/>
    <dgm:cxn modelId="{6AEC5352-AF68-42CA-8514-A12770E4306A}" srcId="{38CEF90B-9E7F-4F60-A2EF-5FC0648883E2}" destId="{21F3C95F-E24D-4762-8ED4-35CC9DD995CC}" srcOrd="2" destOrd="0" parTransId="{FB1549C5-9722-489C-A1AC-D19E52B21004}" sibTransId="{C3AF0F05-AF20-4C20-80B1-DB51172A65A0}"/>
    <dgm:cxn modelId="{63ABB1CF-FC96-4233-B8B5-D837734F4492}" type="presOf" srcId="{38CEF90B-9E7F-4F60-A2EF-5FC0648883E2}" destId="{7A7436AD-6BCF-4F82-A665-3E005B81EEC8}" srcOrd="0" destOrd="0" presId="urn:microsoft.com/office/officeart/2005/8/layout/pyramid4"/>
    <dgm:cxn modelId="{CFBDC5F8-3888-4D4D-AF88-DC09293CF748}" srcId="{38CEF90B-9E7F-4F60-A2EF-5FC0648883E2}" destId="{6472B9F0-3CE4-4FA0-A5BB-961CCB9E4E63}" srcOrd="1" destOrd="0" parTransId="{09F37C4E-A1F3-46B4-AEF2-6BB4893E2AFE}" sibTransId="{03E3AF1C-AEEC-4CB4-ABA9-EE73F30CCF8D}"/>
    <dgm:cxn modelId="{75C3D011-408B-4635-92BD-B0B4306F7A01}" type="presOf" srcId="{21F3C95F-E24D-4762-8ED4-35CC9DD995CC}" destId="{FCD00E97-E37E-4F20-B270-4F521C2A8EB6}" srcOrd="0" destOrd="0" presId="urn:microsoft.com/office/officeart/2005/8/layout/pyramid4"/>
    <dgm:cxn modelId="{1C489B92-D87B-45C3-B815-CE728E040BA4}" type="presOf" srcId="{6472B9F0-3CE4-4FA0-A5BB-961CCB9E4E63}" destId="{C373DF05-75BC-460D-8781-0F2B23486726}" srcOrd="0" destOrd="0" presId="urn:microsoft.com/office/officeart/2005/8/layout/pyramid4"/>
    <dgm:cxn modelId="{7785D1DF-17D1-4B85-8C1A-4BBB38923FCE}" type="presOf" srcId="{E897312F-51D0-4D43-AD9E-89B0701656FD}" destId="{8C993361-1F11-4F8D-9E20-87030C486F79}" srcOrd="0" destOrd="0" presId="urn:microsoft.com/office/officeart/2005/8/layout/pyramid4"/>
    <dgm:cxn modelId="{BE62EFD6-102E-42EA-8EC6-A3FE6F4A9255}" type="presOf" srcId="{4E634B2F-AA39-43AC-8396-E4593C5E0E23}" destId="{C55376A3-64F4-479C-B9BC-65B4A0A26E44}" srcOrd="0" destOrd="0" presId="urn:microsoft.com/office/officeart/2005/8/layout/pyramid4"/>
    <dgm:cxn modelId="{427FA75C-C39C-454D-91C0-261CD54918EB}" srcId="{38CEF90B-9E7F-4F60-A2EF-5FC0648883E2}" destId="{E897312F-51D0-4D43-AD9E-89B0701656FD}" srcOrd="0" destOrd="0" parTransId="{9EF95E90-C93A-4E5A-8605-029DC693D916}" sibTransId="{E7645969-239D-41B4-8685-089326F461AF}"/>
    <dgm:cxn modelId="{E0340AE2-C3A4-4578-828A-5BED7E8D6AE6}" type="presParOf" srcId="{7A7436AD-6BCF-4F82-A665-3E005B81EEC8}" destId="{8C993361-1F11-4F8D-9E20-87030C486F79}" srcOrd="0" destOrd="0" presId="urn:microsoft.com/office/officeart/2005/8/layout/pyramid4"/>
    <dgm:cxn modelId="{73561301-71F5-4662-8105-D666F1B619C3}" type="presParOf" srcId="{7A7436AD-6BCF-4F82-A665-3E005B81EEC8}" destId="{C373DF05-75BC-460D-8781-0F2B23486726}" srcOrd="1" destOrd="0" presId="urn:microsoft.com/office/officeart/2005/8/layout/pyramid4"/>
    <dgm:cxn modelId="{5047BF56-5129-4C65-AF84-BD99F307B267}" type="presParOf" srcId="{7A7436AD-6BCF-4F82-A665-3E005B81EEC8}" destId="{FCD00E97-E37E-4F20-B270-4F521C2A8EB6}" srcOrd="2" destOrd="0" presId="urn:microsoft.com/office/officeart/2005/8/layout/pyramid4"/>
    <dgm:cxn modelId="{4EFCBE85-92D5-4596-86BA-E6E5DD66B568}" type="presParOf" srcId="{7A7436AD-6BCF-4F82-A665-3E005B81EEC8}" destId="{C55376A3-64F4-479C-B9BC-65B4A0A26E44}" srcOrd="3" destOrd="0" presId="urn:microsoft.com/office/officeart/2005/8/layout/pyramid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C993361-1F11-4F8D-9E20-87030C486F79}">
      <dsp:nvSpPr>
        <dsp:cNvPr id="0" name=""/>
        <dsp:cNvSpPr/>
      </dsp:nvSpPr>
      <dsp:spPr>
        <a:xfrm>
          <a:off x="2143154" y="0"/>
          <a:ext cx="2928958" cy="2928958"/>
        </a:xfrm>
        <a:prstGeom prst="triangl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kern="1200" dirty="0" smtClean="0"/>
            <a:t>Можливості</a:t>
          </a:r>
          <a:endParaRPr lang="ru-RU" sz="1800" b="1" kern="1200" dirty="0"/>
        </a:p>
      </dsp:txBody>
      <dsp:txXfrm>
        <a:off x="2143154" y="0"/>
        <a:ext cx="2928958" cy="2928958"/>
      </dsp:txXfrm>
    </dsp:sp>
    <dsp:sp modelId="{C373DF05-75BC-460D-8781-0F2B23486726}">
      <dsp:nvSpPr>
        <dsp:cNvPr id="0" name=""/>
        <dsp:cNvSpPr/>
      </dsp:nvSpPr>
      <dsp:spPr>
        <a:xfrm>
          <a:off x="714379" y="2928958"/>
          <a:ext cx="2928958" cy="2928958"/>
        </a:xfrm>
        <a:prstGeom prst="triangle">
          <a:avLst/>
        </a:prstGeom>
        <a:solidFill>
          <a:schemeClr val="accent2">
            <a:hueOff val="-279374"/>
            <a:satOff val="-3219"/>
            <a:lumOff val="72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0"/>
            </a:lnSpc>
            <a:spcBef>
              <a:spcPct val="0"/>
            </a:spcBef>
            <a:spcAft>
              <a:spcPct val="35000"/>
            </a:spcAft>
          </a:pPr>
          <a:r>
            <a:rPr lang="uk-UA" sz="2000" b="1" kern="1200" dirty="0" smtClean="0"/>
            <a:t>Потреба</a:t>
          </a:r>
          <a:endParaRPr lang="ru-RU" sz="2000" b="1" kern="1200" dirty="0"/>
        </a:p>
      </dsp:txBody>
      <dsp:txXfrm>
        <a:off x="714379" y="2928958"/>
        <a:ext cx="2928958" cy="2928958"/>
      </dsp:txXfrm>
    </dsp:sp>
    <dsp:sp modelId="{FCD00E97-E37E-4F20-B270-4F521C2A8EB6}">
      <dsp:nvSpPr>
        <dsp:cNvPr id="0" name=""/>
        <dsp:cNvSpPr/>
      </dsp:nvSpPr>
      <dsp:spPr>
        <a:xfrm rot="10800000">
          <a:off x="2133459" y="2928958"/>
          <a:ext cx="2928958" cy="2928958"/>
        </a:xfrm>
        <a:prstGeom prst="triangl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kern="1200" dirty="0" smtClean="0"/>
        </a:p>
      </dsp:txBody>
      <dsp:txXfrm rot="10800000">
        <a:off x="2133459" y="2928958"/>
        <a:ext cx="2928958" cy="2928958"/>
      </dsp:txXfrm>
    </dsp:sp>
    <dsp:sp modelId="{C55376A3-64F4-479C-B9BC-65B4A0A26E44}">
      <dsp:nvSpPr>
        <dsp:cNvPr id="0" name=""/>
        <dsp:cNvSpPr/>
      </dsp:nvSpPr>
      <dsp:spPr>
        <a:xfrm>
          <a:off x="3571900" y="2928958"/>
          <a:ext cx="2928958" cy="2928958"/>
        </a:xfrm>
        <a:prstGeom prst="triangle">
          <a:avLst/>
        </a:prstGeom>
        <a:solidFill>
          <a:schemeClr val="accent2">
            <a:hueOff val="-838123"/>
            <a:satOff val="-9658"/>
            <a:lumOff val="2159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kern="1200" dirty="0" smtClean="0"/>
            <a:t>Захоплення</a:t>
          </a:r>
          <a:endParaRPr lang="ru-RU" sz="1800" b="1" kern="1200" dirty="0"/>
        </a:p>
      </dsp:txBody>
      <dsp:txXfrm>
        <a:off x="3571900" y="2928958"/>
        <a:ext cx="2928958" cy="29289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4">
  <dgm:title val=""/>
  <dgm:desc val=""/>
  <dgm:catLst>
    <dgm:cat type="pyramid" pri="4000"/>
    <dgm:cat type="relationship" pri="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varLst>
      <dgm:chMax val="9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4">
        <dgm:choose name="Name2">
          <dgm:if name="Name3" axis="ch" ptType="node" func="cnt" op="equ" val="1">
            <dgm:constrLst>
              <dgm:constr type="primFontSz" for="ch" ptType="node" op="equ" val="65"/>
              <dgm:constr type="t" for="ch" forName="triangle1"/>
              <dgm:constr type="l" for="ch" forName="triangle1"/>
              <dgm:constr type="h" for="ch" forName="triangle1" refType="h"/>
              <dgm:constr type="w" for="ch" forName="triangle1" refType="h"/>
            </dgm:constrLst>
          </dgm:if>
          <dgm:else name="Name4">
            <dgm:constrLst>
              <dgm:constr type="primFontSz" for="ch" ptType="node" op="equ" val="65"/>
              <dgm:constr type="t" for="ch" forName="triangle1"/>
              <dgm:constr type="l" for="ch" forName="triangle1" refType="h" fact="0.25"/>
              <dgm:constr type="h" for="ch" forName="triangle1" refType="h" fact="0.5"/>
              <dgm:constr type="w" for="ch" forName="triangle1" refType="h" fact="0.5"/>
              <dgm:constr type="t" for="ch" forName="triangle2" refType="h" fact="0.5"/>
              <dgm:constr type="l" for="ch" forName="triangle2"/>
              <dgm:constr type="h" for="ch" forName="triangle2" refType="h" fact="0.5"/>
              <dgm:constr type="w" for="ch" forName="triangle2" refType="h" fact="0.5"/>
              <dgm:constr type="t" for="ch" forName="triangle3" refType="h" fact="0.5"/>
              <dgm:constr type="l" for="ch" forName="triangle3" refType="h" fact="0.25"/>
              <dgm:constr type="h" for="ch" forName="triangle3" refType="h" fact="0.5"/>
              <dgm:constr type="w" for="ch" forName="triangle3" refType="h" fact="0.5"/>
              <dgm:constr type="t" for="ch" forName="triangle4" refType="h" fact="0.5"/>
              <dgm:constr type="l" for="ch" forName="triangle4" refType="h" fact="0.5"/>
              <dgm:constr type="h" for="ch" forName="triangle4" refType="h" fact="0.5"/>
              <dgm:constr type="w" for="ch" forName="triangle4" refType="h" fact="0.5"/>
            </dgm:constrLst>
          </dgm:else>
        </dgm:choose>
      </dgm:if>
      <dgm:else name="Name5">
        <dgm:constrLst>
          <dgm:constr type="primFontSz" for="ch" ptType="node" op="equ" val="65"/>
          <dgm:constr type="t" for="ch" forName="triangle1"/>
          <dgm:constr type="l" for="ch" forName="triangle1" refType="h" fact="0.33"/>
          <dgm:constr type="h" for="ch" forName="triangle1" refType="h" fact="0.33"/>
          <dgm:constr type="w" for="ch" forName="triangle1" refType="h" fact="0.33"/>
          <dgm:constr type="t" for="ch" forName="triangle2" refType="h" fact="0.33"/>
          <dgm:constr type="l" for="ch" forName="triangle2" refType="h" fact="0.165"/>
          <dgm:constr type="h" for="ch" forName="triangle2" refType="h" fact="0.33"/>
          <dgm:constr type="w" for="ch" forName="triangle2" refType="h" fact="0.33"/>
          <dgm:constr type="t" for="ch" forName="triangle3" refType="h" fact="0.33"/>
          <dgm:constr type="l" for="ch" forName="triangle3" refType="h" fact="0.33"/>
          <dgm:constr type="h" for="ch" forName="triangle3" refType="h" fact="0.33"/>
          <dgm:constr type="w" for="ch" forName="triangle3" refType="h" fact="0.33"/>
          <dgm:constr type="t" for="ch" forName="triangle4" refType="h" fact="0.33"/>
          <dgm:constr type="l" for="ch" forName="triangle4" refType="h" fact="0.495"/>
          <dgm:constr type="h" for="ch" forName="triangle4" refType="h" fact="0.33"/>
          <dgm:constr type="w" for="ch" forName="triangle4" refType="h" fact="0.33"/>
          <dgm:constr type="t" for="ch" forName="triangle5" refType="h" fact="0.66"/>
          <dgm:constr type="l" for="ch" forName="triangle5"/>
          <dgm:constr type="h" for="ch" forName="triangle5" refType="h" fact="0.33"/>
          <dgm:constr type="w" for="ch" forName="triangle5" refType="h" fact="0.33"/>
          <dgm:constr type="t" for="ch" forName="triangle6" refType="h" fact="0.66"/>
          <dgm:constr type="l" for="ch" forName="triangle6" refType="h" fact="0.165"/>
          <dgm:constr type="h" for="ch" forName="triangle6" refType="h" fact="0.33"/>
          <dgm:constr type="w" for="ch" forName="triangle6" refType="h" fact="0.33"/>
          <dgm:constr type="t" for="ch" forName="triangle7" refType="h" fact="0.66"/>
          <dgm:constr type="l" for="ch" forName="triangle7" refType="h" fact="0.33"/>
          <dgm:constr type="h" for="ch" forName="triangle7" refType="h" fact="0.33"/>
          <dgm:constr type="w" for="ch" forName="triangle7" refType="h" fact="0.33"/>
          <dgm:constr type="t" for="ch" forName="triangle8" refType="h" fact="0.66"/>
          <dgm:constr type="l" for="ch" forName="triangle8" refType="h" fact="0.495"/>
          <dgm:constr type="h" for="ch" forName="triangle8" refType="h" fact="0.33"/>
          <dgm:constr type="w" for="ch" forName="triangle8" refType="h" fact="0.33"/>
          <dgm:constr type="t" for="ch" forName="triangle9" refType="h" fact="0.66"/>
          <dgm:constr type="l" for="ch" forName="triangle9" refType="h" fact="0.66"/>
          <dgm:constr type="h" for="ch" forName="triangle9" refType="h" fact="0.33"/>
          <dgm:constr type="w" for="ch" forName="triangle9" refType="h" fact="0.33"/>
        </dgm:constrLst>
      </dgm:else>
    </dgm:choose>
    <dgm:ruleLst/>
    <dgm:choose name="Name6">
      <dgm:if name="Name7" axis="ch" ptType="node" func="cnt" op="gte" val="1">
        <dgm:layoutNode name="triangle1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8"/>
    </dgm:choose>
    <dgm:choose name="Name9">
      <dgm:if name="Name10" axis="ch" ptType="node" func="cnt" op="gte" val="2">
        <dgm:layoutNode name="triangle2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1">
            <dgm:if name="Name12" func="var" arg="dir" op="equ" val="norm">
              <dgm:presOf axis="ch desOrSelf" ptType="node node" st="2 1" cnt="1 0"/>
            </dgm:if>
            <dgm:else name="Name13">
              <dgm:presOf axis="ch desOrSelf" ptType="node node" st="4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3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4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4">
            <dgm:if name="Name15" func="var" arg="dir" op="equ" val="norm">
              <dgm:presOf axis="ch desOrSelf" ptType="node node" st="4 1" cnt="1 0"/>
            </dgm:if>
            <dgm:else name="Name16">
              <dgm:presOf axis="ch desOrSelf" ptType="node node" st="2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17"/>
    </dgm:choose>
    <dgm:choose name="Name18">
      <dgm:if name="Name19" axis="ch" ptType="node" func="cnt" op="gte" val="5">
        <dgm:layoutNode name="triangle5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0">
            <dgm:if name="Name21" func="var" arg="dir" op="equ" val="norm">
              <dgm:presOf axis="ch desOrSelf" ptType="node node" st="5 1" cnt="1 0"/>
            </dgm:if>
            <dgm:else name="Name22">
              <dgm:presOf axis="ch desOrSelf" ptType="node node" st="9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6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3">
            <dgm:if name="Name24" func="var" arg="dir" op="equ" val="norm">
              <dgm:presOf axis="ch desOrSelf" ptType="node node" st="6 1" cnt="1 0"/>
            </dgm:if>
            <dgm:else name="Name25">
              <dgm:presOf axis="ch desOrSelf" ptType="node node" st="8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7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7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8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6">
            <dgm:if name="Name27" func="var" arg="dir" op="equ" val="norm">
              <dgm:presOf axis="ch desOrSelf" ptType="node node" st="8 1" cnt="1 0"/>
            </dgm:if>
            <dgm:else name="Name28">
              <dgm:presOf axis="ch desOrSelf" ptType="node node" st="6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9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9">
            <dgm:if name="Name30" func="var" arg="dir" op="equ" val="norm">
              <dgm:presOf axis="ch desOrSelf" ptType="node node" st="9 1" cnt="1 0"/>
            </dgm:if>
            <dgm:else name="Name31">
              <dgm:presOf axis="ch desOrSelf" ptType="node node" st="5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2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2D2D8521-B0AE-4F9D-B2AC-4B9289BFE02B}" type="datetimeFigureOut">
              <a:rPr lang="uk-UA"/>
              <a:pPr>
                <a:defRPr/>
              </a:pPr>
              <a:t>27.03.2018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uk-UA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uk-UA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6AF4753C-A8FD-412A-823F-92902CA8CC92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5"/>
          <p:cNvSpPr/>
          <p:nvPr/>
        </p:nvSpPr>
        <p:spPr>
          <a:xfrm>
            <a:off x="228600" y="228600"/>
            <a:ext cx="8696325" cy="6035675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" name="Group 9"/>
          <p:cNvGrpSpPr>
            <a:grpSpLocks noChangeAspect="1"/>
          </p:cNvGrpSpPr>
          <p:nvPr/>
        </p:nvGrpSpPr>
        <p:grpSpPr bwMode="auto">
          <a:xfrm>
            <a:off x="211138" y="5354638"/>
            <a:ext cx="8723312" cy="1330325"/>
            <a:chOff x="-3905250" y="4294188"/>
            <a:chExt cx="13011150" cy="1892300"/>
          </a:xfrm>
        </p:grpSpPr>
        <p:sp>
          <p:nvSpPr>
            <p:cNvPr id="6" name="Freeform 14"/>
            <p:cNvSpPr>
              <a:spLocks/>
            </p:cNvSpPr>
            <p:nvPr/>
          </p:nvSpPr>
          <p:spPr bwMode="hidden">
            <a:xfrm>
              <a:off x="4810681" y="4499676"/>
              <a:ext cx="4295219" cy="1016152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7" name="Freeform 18"/>
            <p:cNvSpPr>
              <a:spLocks/>
            </p:cNvSpPr>
            <p:nvPr/>
          </p:nvSpPr>
          <p:spPr bwMode="hidden">
            <a:xfrm>
              <a:off x="-308538" y="4319027"/>
              <a:ext cx="8280254" cy="1208092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8" name="Freeform 22"/>
            <p:cNvSpPr>
              <a:spLocks/>
            </p:cNvSpPr>
            <p:nvPr/>
          </p:nvSpPr>
          <p:spPr bwMode="hidden">
            <a:xfrm>
              <a:off x="4014" y="4334834"/>
              <a:ext cx="8164231" cy="1101960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9" name="Freeform 26"/>
            <p:cNvSpPr>
              <a:spLocks/>
            </p:cNvSpPr>
            <p:nvPr/>
          </p:nvSpPr>
          <p:spPr bwMode="hidden">
            <a:xfrm>
              <a:off x="4157164" y="4316769"/>
              <a:ext cx="4939265" cy="925827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 useBgFill="1">
          <p:nvSpPr>
            <p:cNvPr id="10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067356-58AD-4475-971A-E21066604486}" type="datetimeFigureOut">
              <a:rPr lang="ru-RU"/>
              <a:pPr>
                <a:defRPr/>
              </a:pPr>
              <a:t>27.03.2018</a:t>
            </a:fld>
            <a:endParaRPr lang="ru-RU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60827C-1141-41C2-ABDC-74D2855A48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A12698-DE3A-495F-9B37-102C67C84E4D}" type="datetimeFigureOut">
              <a:rPr lang="ru-RU"/>
              <a:pPr>
                <a:defRPr/>
              </a:pPr>
              <a:t>27.03.2018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1A74BE-CA04-4F7D-A470-41F12C70B5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3"/>
          <p:cNvSpPr/>
          <p:nvPr/>
        </p:nvSpPr>
        <p:spPr>
          <a:xfrm>
            <a:off x="228600" y="228600"/>
            <a:ext cx="8696325" cy="473710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Freeform 14"/>
          <p:cNvSpPr>
            <a:spLocks/>
          </p:cNvSpPr>
          <p:nvPr/>
        </p:nvSpPr>
        <p:spPr bwMode="hidden">
          <a:xfrm>
            <a:off x="6046788" y="4203700"/>
            <a:ext cx="2876550" cy="714375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Freeform 18"/>
          <p:cNvSpPr>
            <a:spLocks/>
          </p:cNvSpPr>
          <p:nvPr/>
        </p:nvSpPr>
        <p:spPr bwMode="hidden">
          <a:xfrm>
            <a:off x="2619375" y="4075113"/>
            <a:ext cx="5545138" cy="850900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7" name="Freeform 22"/>
          <p:cNvSpPr>
            <a:spLocks/>
          </p:cNvSpPr>
          <p:nvPr/>
        </p:nvSpPr>
        <p:spPr bwMode="hidden">
          <a:xfrm>
            <a:off x="2828925" y="4087813"/>
            <a:ext cx="5467350" cy="774700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Freeform 26"/>
          <p:cNvSpPr>
            <a:spLocks/>
          </p:cNvSpPr>
          <p:nvPr/>
        </p:nvSpPr>
        <p:spPr bwMode="hidden">
          <a:xfrm>
            <a:off x="5610225" y="4073525"/>
            <a:ext cx="3306763" cy="652463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 useBgFill="1">
        <p:nvSpPr>
          <p:cNvPr id="9" name="Freeform 10"/>
          <p:cNvSpPr>
            <a:spLocks/>
          </p:cNvSpPr>
          <p:nvPr/>
        </p:nvSpPr>
        <p:spPr bwMode="hidden">
          <a:xfrm>
            <a:off x="211138" y="4059238"/>
            <a:ext cx="8723312" cy="1328737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D6A5BA-7215-44D9-B175-2528EBBB457F}" type="datetimeFigureOut">
              <a:rPr lang="ru-RU"/>
              <a:pPr>
                <a:defRPr/>
              </a:pPr>
              <a:t>27.03.2018</a:t>
            </a:fld>
            <a:endParaRPr lang="ru-RU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E21155-232C-4499-8ABC-88141269A5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15DF64-1C6A-4C94-A149-DE7501437F96}" type="datetimeFigureOut">
              <a:rPr lang="ru-RU"/>
              <a:pPr>
                <a:defRPr/>
              </a:pPr>
              <a:t>27.03.2018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FBE603-ADED-4C6E-B825-1487A487E8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8125B3-B477-433D-B578-F249DC5713F3}" type="datetimeFigureOut">
              <a:rPr lang="ru-RU"/>
              <a:pPr>
                <a:defRPr/>
              </a:pPr>
              <a:t>27.03.2018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5EFF4D-A770-45D5-9187-B6E03869F1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142D53-BE8A-4AD4-A740-7CDFEAB57CE1}" type="datetimeFigureOut">
              <a:rPr lang="ru-RU"/>
              <a:pPr>
                <a:defRPr/>
              </a:pPr>
              <a:t>27.03.2018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EFD980-E13C-4494-9C57-51E2A71C25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1"/>
          <p:cNvSpPr/>
          <p:nvPr/>
        </p:nvSpPr>
        <p:spPr>
          <a:xfrm>
            <a:off x="228600" y="228600"/>
            <a:ext cx="8696325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3" name="Group 5"/>
          <p:cNvGrpSpPr>
            <a:grpSpLocks noChangeAspect="1"/>
          </p:cNvGrpSpPr>
          <p:nvPr/>
        </p:nvGrpSpPr>
        <p:grpSpPr bwMode="auto">
          <a:xfrm>
            <a:off x="211138" y="714375"/>
            <a:ext cx="8723312" cy="1330325"/>
            <a:chOff x="-3905251" y="4294188"/>
            <a:chExt cx="13027839" cy="1892300"/>
          </a:xfrm>
        </p:grpSpPr>
        <p:sp>
          <p:nvSpPr>
            <p:cNvPr id="4" name="Freeform 14"/>
            <p:cNvSpPr>
              <a:spLocks/>
            </p:cNvSpPr>
            <p:nvPr/>
          </p:nvSpPr>
          <p:spPr bwMode="hidden">
            <a:xfrm>
              <a:off x="4810006" y="4499677"/>
              <a:ext cx="4295986" cy="1016152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5" name="Freeform 18"/>
            <p:cNvSpPr>
              <a:spLocks/>
            </p:cNvSpPr>
            <p:nvPr/>
          </p:nvSpPr>
          <p:spPr bwMode="hidden">
            <a:xfrm>
              <a:off x="-308667" y="4319028"/>
              <a:ext cx="8279020" cy="1208091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6" name="Freeform 22"/>
            <p:cNvSpPr>
              <a:spLocks/>
            </p:cNvSpPr>
            <p:nvPr/>
          </p:nvSpPr>
          <p:spPr bwMode="hidden">
            <a:xfrm>
              <a:off x="4286" y="4334834"/>
              <a:ext cx="8165219" cy="1101960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7" name="Freeform 26"/>
            <p:cNvSpPr>
              <a:spLocks/>
            </p:cNvSpPr>
            <p:nvPr/>
          </p:nvSpPr>
          <p:spPr bwMode="hidden">
            <a:xfrm>
              <a:off x="4155651" y="4316769"/>
              <a:ext cx="4940859" cy="925827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 useBgFill="1">
          <p:nvSpPr>
            <p:cNvPr id="8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sp>
        <p:nvSpPr>
          <p:cNvPr id="9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28C5DA-14ED-450B-9C35-4233A97ACDE5}" type="datetimeFigureOut">
              <a:rPr lang="ru-RU"/>
              <a:pPr>
                <a:defRPr/>
              </a:pPr>
              <a:t>27.03.2018</a:t>
            </a:fld>
            <a:endParaRPr lang="ru-RU"/>
          </a:p>
        </p:txBody>
      </p:sp>
      <p:sp>
        <p:nvSpPr>
          <p:cNvPr id="10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D0220B-30AF-425C-B5F6-6A3A2A812E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14"/>
          <p:cNvSpPr/>
          <p:nvPr/>
        </p:nvSpPr>
        <p:spPr>
          <a:xfrm>
            <a:off x="228600" y="228600"/>
            <a:ext cx="8696325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6" name="Group 23"/>
          <p:cNvGrpSpPr>
            <a:grpSpLocks noChangeAspect="1"/>
          </p:cNvGrpSpPr>
          <p:nvPr/>
        </p:nvGrpSpPr>
        <p:grpSpPr bwMode="auto">
          <a:xfrm>
            <a:off x="211138" y="714375"/>
            <a:ext cx="8723312" cy="1331913"/>
            <a:chOff x="-3905250" y="4294188"/>
            <a:chExt cx="13011150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681" y="4501687"/>
              <a:ext cx="4295219" cy="101494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8538" y="4318998"/>
              <a:ext cx="8280254" cy="1208906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4014" y="4334786"/>
              <a:ext cx="8164231" cy="1102902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7164" y="4316742"/>
              <a:ext cx="4939265" cy="926979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 useBgFill="1">
          <p:nvSpPr>
            <p:cNvPr id="11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2B68B1-82C3-475C-9333-566B8EF5D53C}" type="datetimeFigureOut">
              <a:rPr lang="ru-RU"/>
              <a:pPr>
                <a:defRPr/>
              </a:pPr>
              <a:t>27.03.2018</a:t>
            </a:fld>
            <a:endParaRPr lang="ru-RU"/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BF6A1F-248A-409A-9893-3BF86141624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14"/>
          <p:cNvSpPr/>
          <p:nvPr/>
        </p:nvSpPr>
        <p:spPr>
          <a:xfrm>
            <a:off x="228600" y="228600"/>
            <a:ext cx="8696325" cy="6035675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6" name="Group 8"/>
          <p:cNvGrpSpPr>
            <a:grpSpLocks noChangeAspect="1"/>
          </p:cNvGrpSpPr>
          <p:nvPr/>
        </p:nvGrpSpPr>
        <p:grpSpPr bwMode="auto">
          <a:xfrm>
            <a:off x="211138" y="5354638"/>
            <a:ext cx="8723312" cy="1330325"/>
            <a:chOff x="-3905250" y="4294188"/>
            <a:chExt cx="13011150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681" y="4499676"/>
              <a:ext cx="4295219" cy="1016152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8538" y="4319027"/>
              <a:ext cx="8280254" cy="1208092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4014" y="4334834"/>
              <a:ext cx="8164231" cy="1101960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7164" y="4316769"/>
              <a:ext cx="4939265" cy="925827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 rtlCol="0">
            <a:norm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1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E97999-067A-449F-932D-5236CCBFDBCA}" type="datetimeFigureOut">
              <a:rPr lang="ru-RU"/>
              <a:pPr>
                <a:defRPr/>
              </a:pPr>
              <a:t>27.03.2018</a:t>
            </a:fld>
            <a:endParaRPr lang="ru-RU"/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CA4550-ED16-43E2-B6FC-1F0876D58F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566580-4C0B-468D-85FF-510105C10742}" type="datetimeFigureOut">
              <a:rPr lang="ru-RU"/>
              <a:pPr>
                <a:defRPr/>
              </a:pPr>
              <a:t>27.03.2018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3A6CBF-898B-47BC-A035-04FAA47BD8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20"/>
          <p:cNvSpPr/>
          <p:nvPr/>
        </p:nvSpPr>
        <p:spPr bwMode="hidden">
          <a:xfrm>
            <a:off x="228600" y="228600"/>
            <a:ext cx="8696325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" name="Group 14"/>
          <p:cNvGrpSpPr>
            <a:grpSpLocks noChangeAspect="1"/>
          </p:cNvGrpSpPr>
          <p:nvPr/>
        </p:nvGrpSpPr>
        <p:grpSpPr bwMode="auto">
          <a:xfrm>
            <a:off x="211138" y="714375"/>
            <a:ext cx="8723312" cy="1331913"/>
            <a:chOff x="-3905250" y="4294188"/>
            <a:chExt cx="13011150" cy="1892300"/>
          </a:xfrm>
        </p:grpSpPr>
        <p:sp>
          <p:nvSpPr>
            <p:cNvPr id="6" name="Freeform 14"/>
            <p:cNvSpPr>
              <a:spLocks/>
            </p:cNvSpPr>
            <p:nvPr/>
          </p:nvSpPr>
          <p:spPr bwMode="hidden">
            <a:xfrm>
              <a:off x="4810681" y="4501687"/>
              <a:ext cx="4295219" cy="101494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7" name="Freeform 18"/>
            <p:cNvSpPr>
              <a:spLocks/>
            </p:cNvSpPr>
            <p:nvPr/>
          </p:nvSpPr>
          <p:spPr bwMode="hidden">
            <a:xfrm>
              <a:off x="-308538" y="4318998"/>
              <a:ext cx="8280254" cy="1208906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8" name="Freeform 22"/>
            <p:cNvSpPr>
              <a:spLocks/>
            </p:cNvSpPr>
            <p:nvPr/>
          </p:nvSpPr>
          <p:spPr bwMode="hidden">
            <a:xfrm>
              <a:off x="4014" y="4334786"/>
              <a:ext cx="8164231" cy="1102902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9" name="Freeform 26"/>
            <p:cNvSpPr>
              <a:spLocks/>
            </p:cNvSpPr>
            <p:nvPr/>
          </p:nvSpPr>
          <p:spPr bwMode="hidden">
            <a:xfrm>
              <a:off x="4157164" y="4316742"/>
              <a:ext cx="4939265" cy="926979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 useBgFill="1">
          <p:nvSpPr>
            <p:cNvPr id="1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CF33B1-E00D-4BF2-A1AF-57E7ECE0BC3E}" type="datetimeFigureOut">
              <a:rPr lang="ru-RU"/>
              <a:pPr>
                <a:defRPr/>
              </a:pPr>
              <a:t>27.03.2018</a:t>
            </a:fld>
            <a:endParaRPr lang="ru-RU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9294BC-7D17-4E92-A91D-835F7AF11E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6325" cy="2468563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7" name="Group 15"/>
          <p:cNvGrpSpPr>
            <a:grpSpLocks noChangeAspect="1"/>
          </p:cNvGrpSpPr>
          <p:nvPr/>
        </p:nvGrpSpPr>
        <p:grpSpPr bwMode="auto">
          <a:xfrm>
            <a:off x="211138" y="1679575"/>
            <a:ext cx="8723312" cy="1330325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006" y="4499677"/>
              <a:ext cx="4295986" cy="1016152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8667" y="4319028"/>
              <a:ext cx="8279020" cy="1208091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4286" y="4334834"/>
              <a:ext cx="8165219" cy="1101960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5651" y="4316769"/>
              <a:ext cx="4940859" cy="925827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338138"/>
            <a:ext cx="8229600" cy="1252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4138" y="6249988"/>
            <a:ext cx="37861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8D86787D-A4F0-4452-AED8-46250427D73F}" type="datetimeFigureOut">
              <a:rPr lang="ru-RU"/>
              <a:pPr>
                <a:defRPr/>
              </a:pPr>
              <a:t>27.03.2018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75" y="6249988"/>
            <a:ext cx="3786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0975" y="6249988"/>
            <a:ext cx="11620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4BB216DA-08C4-4BEC-965C-6F078E19CD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32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71538" y="2674938"/>
            <a:ext cx="7408862" cy="345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79" r:id="rId2"/>
    <p:sldLayoutId id="2147483781" r:id="rId3"/>
    <p:sldLayoutId id="2147483778" r:id="rId4"/>
    <p:sldLayoutId id="2147483777" r:id="rId5"/>
    <p:sldLayoutId id="2147483776" r:id="rId6"/>
    <p:sldLayoutId id="2147483782" r:id="rId7"/>
    <p:sldLayoutId id="2147483783" r:id="rId8"/>
    <p:sldLayoutId id="2147483784" r:id="rId9"/>
    <p:sldLayoutId id="2147483775" r:id="rId10"/>
    <p:sldLayoutId id="214748378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kern="1200">
          <a:solidFill>
            <a:schemeClr val="tx2"/>
          </a:solidFill>
          <a:latin typeface="+mn-lt"/>
          <a:ea typeface="+mn-ea"/>
          <a:cs typeface="+mn-cs"/>
        </a:defRPr>
      </a:lvl4pPr>
      <a:lvl5pPr marL="1462088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presentation/d/1Dr-MhJqmT2aVKee2nZsGPJc_92q5nLThUlwxadMzTaw/edit?usp=sharing" TargetMode="External"/><Relationship Id="rId2" Type="http://schemas.openxmlformats.org/officeDocument/2006/relationships/hyperlink" Target="https://youtu.be/QUPwmgQIBKE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drive.google.com/drive/folders/1oLclYDYtz6IihQD0F6NRGmqssvFPO7EV?usp=shari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Заголовок 1"/>
          <p:cNvSpPr>
            <a:spLocks noGrp="1"/>
          </p:cNvSpPr>
          <p:nvPr>
            <p:ph type="ctrTitle"/>
          </p:nvPr>
        </p:nvSpPr>
        <p:spPr>
          <a:xfrm>
            <a:off x="684213" y="2997200"/>
            <a:ext cx="7772400" cy="1779588"/>
          </a:xfrm>
        </p:spPr>
        <p:txBody>
          <a:bodyPr>
            <a:noAutofit/>
          </a:bodyPr>
          <a:lstStyle/>
          <a:p>
            <a:pPr eaLnBrk="1" hangingPunct="1"/>
            <a:r>
              <a:rPr lang="uk-UA" sz="4800" b="1" dirty="0" smtClean="0"/>
              <a:t>Робота соціального педагога з професійної орієнтації учнів</a:t>
            </a:r>
            <a:r>
              <a:rPr lang="en-US" sz="4800" b="1" dirty="0" smtClean="0"/>
              <a:t/>
            </a:r>
            <a:br>
              <a:rPr lang="en-US" sz="4800" b="1" dirty="0" smtClean="0"/>
            </a:br>
            <a:endParaRPr lang="uk-UA" sz="48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Прямоугольник 1"/>
          <p:cNvSpPr>
            <a:spLocks noChangeArrowheads="1"/>
          </p:cNvSpPr>
          <p:nvPr/>
        </p:nvSpPr>
        <p:spPr bwMode="auto">
          <a:xfrm>
            <a:off x="323850" y="1772817"/>
            <a:ext cx="8605838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uk-UA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Професійна орієнтація – </a:t>
            </a:r>
            <a:r>
              <a:rPr lang="uk-UA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комплексна науково обґрунтована система форм, методів і засобів впливу на особистість, що забезпечує її професійне самовизначення та трудове становлення.</a:t>
            </a:r>
            <a:endParaRPr lang="ru-RU" sz="2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Сприяє 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22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uk-UA" sz="2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Свідомому професійному самовизначенню</a:t>
            </a:r>
          </a:p>
          <a:p>
            <a:pPr algn="just">
              <a:buFont typeface="Arial" pitchFamily="34" charset="0"/>
              <a:buChar char="•"/>
            </a:pPr>
            <a:r>
              <a:rPr lang="uk-UA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Розвитку професійних здібностей</a:t>
            </a:r>
          </a:p>
          <a:p>
            <a:pPr algn="just">
              <a:buFont typeface="Arial" pitchFamily="34" charset="0"/>
              <a:buChar char="•"/>
            </a:pPr>
            <a:r>
              <a:rPr lang="uk-UA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Забезпечує прояв соціально-економічної  ініціативи</a:t>
            </a:r>
          </a:p>
          <a:p>
            <a:pPr algn="just">
              <a:buFont typeface="Arial" pitchFamily="34" charset="0"/>
              <a:buChar char="•"/>
            </a:pPr>
            <a:r>
              <a:rPr lang="uk-UA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Підвищує соціальну та професійну мобільність</a:t>
            </a:r>
          </a:p>
          <a:p>
            <a:pPr algn="just">
              <a:buFont typeface="Arial" pitchFamily="34" charset="0"/>
              <a:buChar char="•"/>
            </a:pPr>
            <a:r>
              <a:rPr lang="uk-UA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Ефективне використання трудового потенціалу</a:t>
            </a:r>
          </a:p>
          <a:p>
            <a:pPr algn="just">
              <a:buFont typeface="Arial" pitchFamily="34" charset="0"/>
              <a:buChar char="•"/>
            </a:pPr>
            <a:endParaRPr lang="uk-UA" sz="22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2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Прямоугольник 1"/>
          <p:cNvSpPr>
            <a:spLocks noChangeArrowheads="1"/>
          </p:cNvSpPr>
          <p:nvPr/>
        </p:nvSpPr>
        <p:spPr bwMode="auto">
          <a:xfrm>
            <a:off x="323850" y="1268760"/>
            <a:ext cx="8605838" cy="5170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uk-UA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Мета: допомога підлітку у виборі професії або виду діяльності, які він вважає найбільш прийнятими з точку зору задоволення власних потреб і потреб суспільства.</a:t>
            </a:r>
            <a:endParaRPr lang="ru-RU" sz="2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Завдання :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uk-UA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Вивчення професійних інтересів учнів, нахилів та здібностей, надання соціально-педагогічної  та психологічної підтримки; корекція професійних планів з урахуванням стану здоров'я та фізіологічних можливостей.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uk-UA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Підвищення готовності підлітка до соціального, професійного та культурного самовизначення.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uk-UA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Підготовка майбутнього конкурентоспроможного працівника, здатного професійно самовдосконалюватися та проводити активний пошук виду трудової діяльності.</a:t>
            </a:r>
          </a:p>
          <a:p>
            <a:pPr algn="just"/>
            <a:endParaRPr lang="ru-RU" sz="2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Прямоугольник 1"/>
          <p:cNvSpPr>
            <a:spLocks noChangeArrowheads="1"/>
          </p:cNvSpPr>
          <p:nvPr/>
        </p:nvSpPr>
        <p:spPr bwMode="auto">
          <a:xfrm>
            <a:off x="323850" y="980728"/>
            <a:ext cx="8605838" cy="590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uk-UA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Готовність до свідомого вибору професії включає:</a:t>
            </a:r>
            <a:endParaRPr lang="ru-RU" sz="2800" dirty="0" smtClean="0"/>
          </a:p>
          <a:p>
            <a:pPr algn="just"/>
            <a:endParaRPr lang="ru-RU" sz="2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lvl="0" indent="-457200" algn="just"/>
            <a:r>
              <a:rPr lang="uk-UA" sz="2000" b="1" dirty="0" smtClean="0"/>
              <a:t>      </a:t>
            </a:r>
            <a:r>
              <a:rPr lang="uk-UA" sz="2000" b="1" i="1" dirty="0" smtClean="0">
                <a:solidFill>
                  <a:schemeClr val="accent1">
                    <a:lumMod val="50000"/>
                  </a:schemeClr>
                </a:solidFill>
              </a:rPr>
              <a:t>моральну готовність </a:t>
            </a:r>
            <a:r>
              <a:rPr lang="uk-UA" sz="2000" i="1" dirty="0" smtClean="0">
                <a:solidFill>
                  <a:schemeClr val="accent1">
                    <a:lumMod val="50000"/>
                  </a:schemeClr>
                </a:solidFill>
              </a:rPr>
              <a:t>-</a:t>
            </a:r>
            <a:r>
              <a:rPr lang="uk-UA" sz="2000" dirty="0" smtClean="0">
                <a:solidFill>
                  <a:schemeClr val="accent1">
                    <a:lumMod val="50000"/>
                  </a:schemeClr>
                </a:solidFill>
              </a:rPr>
              <a:t> усвідомлення суспільного й особистісного значення праці, прагнення максимально проявити свої сили, здібності у праці, позитивне ставлення до різних видів праці;</a:t>
            </a:r>
            <a:endParaRPr lang="uk-UA" sz="2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lvl="0" indent="-457200" algn="just"/>
            <a:r>
              <a:rPr lang="uk-UA" sz="2000" i="1" dirty="0" smtClean="0"/>
              <a:t>       </a:t>
            </a:r>
            <a:r>
              <a:rPr lang="uk-UA" sz="2000" b="1" i="1" dirty="0" smtClean="0">
                <a:solidFill>
                  <a:schemeClr val="accent1">
                    <a:lumMod val="50000"/>
                  </a:schemeClr>
                </a:solidFill>
              </a:rPr>
              <a:t>психологічну готовність -</a:t>
            </a:r>
            <a:r>
              <a:rPr lang="uk-UA" sz="2000" dirty="0" smtClean="0">
                <a:solidFill>
                  <a:schemeClr val="accent1">
                    <a:lumMod val="50000"/>
                  </a:schemeClr>
                </a:solidFill>
              </a:rPr>
              <a:t> свідомий вибір професії у відповідності з наявними здібностями та можливостями. Стан психологічної готовності включає усвідомлення людиною своїх потреб, вимог суспільства, колективу, поставлених цілей; прогнозування прояву своїх інтелектуальних, емоційних, мотиваційних та вольових процесів, оцінку співвідношення своїх можливостей, рівня домагань і необхідності досягнення певного результату;</a:t>
            </a:r>
            <a:r>
              <a:rPr lang="uk-UA" sz="2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457200" lvl="0" indent="-457200" algn="just"/>
            <a:r>
              <a:rPr lang="uk-UA" sz="2000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uk-UA" sz="2000" b="1" i="1" dirty="0" smtClean="0">
                <a:solidFill>
                  <a:schemeClr val="accent1">
                    <a:lumMod val="50000"/>
                  </a:schemeClr>
                </a:solidFill>
              </a:rPr>
              <a:t>практичну готовність</a:t>
            </a:r>
            <a:r>
              <a:rPr lang="uk-UA" sz="2000" dirty="0" smtClean="0">
                <a:solidFill>
                  <a:schemeClr val="accent1">
                    <a:lumMod val="50000"/>
                  </a:schemeClr>
                </a:solidFill>
              </a:rPr>
              <a:t> - загальні та політехнічні знання, загальнотрудові та спеціальні вміння й навички</a:t>
            </a:r>
            <a:r>
              <a:rPr lang="uk-UA" sz="2400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  <a:endParaRPr lang="ru-RU" sz="24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457200" indent="-457200" algn="just">
              <a:buFont typeface="+mj-lt"/>
              <a:buAutoNum type="arabicPeriod"/>
            </a:pPr>
            <a:endParaRPr lang="uk-UA" sz="2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Прямоугольник 1"/>
          <p:cNvSpPr>
            <a:spLocks noChangeArrowheads="1"/>
          </p:cNvSpPr>
          <p:nvPr/>
        </p:nvSpPr>
        <p:spPr bwMode="auto">
          <a:xfrm>
            <a:off x="323850" y="1268760"/>
            <a:ext cx="8605838" cy="6986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uk-UA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Стереотипні шляхи вибору майбутньої професії</a:t>
            </a:r>
            <a:endParaRPr lang="ru-RU" sz="2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uk-UA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Ставлення до професії як до чогось раз і назавжди визначеного, фатального.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uk-UA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Престижність професії.</a:t>
            </a:r>
            <a:r>
              <a:rPr lang="uk-UA" sz="2400" i="1" dirty="0" smtClean="0"/>
              <a:t> </a:t>
            </a:r>
            <a:endParaRPr lang="uk-UA" sz="2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uk-UA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Перенесення ставлення до якоїсь людини на саму професію чи захоплення тільки зовнішньою стороною діяльності.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uk-UA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Перенесення успіхів з предмету на конкретну професію чи спеціальність. 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uk-UA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Стереотипні уявлення про характер праці у сфері матеріального виробництва. 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uk-UA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Невміння чи небажання розібратися в своїх особистих здібностях, схильностях і якостях. 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uk-UA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Неправильна оцінка своїх фізичних особливостей і стану здоров'я. 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uk-UA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Орієнтація на думку сторонніх людей.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uk-UA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Вибір професії “ за компанію ”.</a:t>
            </a:r>
            <a:r>
              <a:rPr lang="uk-UA" sz="2400" dirty="0" smtClean="0"/>
              <a:t> </a:t>
            </a:r>
            <a:endParaRPr lang="uk-UA" sz="2400" i="1" dirty="0" smtClean="0"/>
          </a:p>
          <a:p>
            <a:pPr marL="457200" indent="-457200" algn="just">
              <a:buFont typeface="+mj-lt"/>
              <a:buAutoNum type="arabicPeriod"/>
            </a:pPr>
            <a:endParaRPr lang="uk-UA" sz="2400" i="1" dirty="0" smtClean="0"/>
          </a:p>
          <a:p>
            <a:pPr marL="457200" indent="-457200" algn="just">
              <a:buFont typeface="+mj-lt"/>
              <a:buAutoNum type="arabicPeriod"/>
            </a:pPr>
            <a:endParaRPr lang="uk-UA" sz="2400" i="1" dirty="0" smtClean="0"/>
          </a:p>
          <a:p>
            <a:pPr marL="457200" indent="-457200" algn="just">
              <a:buFont typeface="+mj-lt"/>
              <a:buAutoNum type="arabicPeriod"/>
            </a:pPr>
            <a:endParaRPr lang="uk-UA" sz="2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/>
        </p:nvGraphicFramePr>
        <p:xfrm>
          <a:off x="1214414" y="500042"/>
          <a:ext cx="7143800" cy="58579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Прямоугольник 3"/>
          <p:cNvSpPr/>
          <p:nvPr/>
        </p:nvSpPr>
        <p:spPr>
          <a:xfrm rot="18026292">
            <a:off x="-703332" y="2627917"/>
            <a:ext cx="6199300" cy="92333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5400" b="1" spc="50" dirty="0" smtClean="0">
                <a:ln w="11430">
                  <a:solidFill>
                    <a:sysClr val="windowText" lastClr="000000"/>
                  </a:solidFill>
                </a:ln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Arial" charset="0"/>
              </a:rPr>
              <a:t>Успішний вибір</a:t>
            </a:r>
            <a:endParaRPr lang="ru-RU" sz="5400" b="1" spc="50" dirty="0">
              <a:ln w="11430">
                <a:solidFill>
                  <a:sysClr val="windowText" lastClr="000000"/>
                </a:solidFill>
              </a:ln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alibri"/>
              <a:cs typeface="Arial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 rot="3829068">
            <a:off x="4623491" y="2077001"/>
            <a:ext cx="4450462" cy="92333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5400" b="1" spc="50" dirty="0" smtClean="0">
                <a:ln w="11430">
                  <a:solidFill>
                    <a:sysClr val="windowText" lastClr="000000"/>
                  </a:solidFill>
                </a:ln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Arial" charset="0"/>
              </a:rPr>
              <a:t>професії</a:t>
            </a:r>
            <a:endParaRPr lang="ru-RU" sz="5400" b="1" spc="50" dirty="0">
              <a:ln w="11430">
                <a:solidFill>
                  <a:sysClr val="windowText" lastClr="000000"/>
                </a:solidFill>
              </a:ln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alibri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Прямоугольник 1"/>
          <p:cNvSpPr>
            <a:spLocks noChangeArrowheads="1"/>
          </p:cNvSpPr>
          <p:nvPr/>
        </p:nvSpPr>
        <p:spPr bwMode="auto">
          <a:xfrm>
            <a:off x="323850" y="1268760"/>
            <a:ext cx="8605838" cy="2431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uk-UA" sz="6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Дискусійне  кафе </a:t>
            </a:r>
            <a:r>
              <a:rPr lang="uk-UA" sz="6000" dirty="0" smtClean="0"/>
              <a:t> </a:t>
            </a:r>
            <a:endParaRPr lang="ru-RU" sz="6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>
              <a:buFont typeface="+mj-lt"/>
              <a:buAutoNum type="arabicPeriod"/>
            </a:pPr>
            <a:endParaRPr lang="uk-UA" sz="2400" i="1" dirty="0" smtClean="0"/>
          </a:p>
          <a:p>
            <a:pPr marL="457200" indent="-457200" algn="just">
              <a:buFont typeface="+mj-lt"/>
              <a:buAutoNum type="arabicPeriod"/>
            </a:pPr>
            <a:endParaRPr lang="uk-UA" sz="2400" i="1" dirty="0" smtClean="0"/>
          </a:p>
          <a:p>
            <a:pPr marL="457200" indent="-457200" algn="just"/>
            <a:endParaRPr lang="uk-UA" sz="2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2714624"/>
            <a:ext cx="4104456" cy="29466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Прямоугольник 1"/>
          <p:cNvSpPr>
            <a:spLocks noChangeArrowheads="1"/>
          </p:cNvSpPr>
          <p:nvPr/>
        </p:nvSpPr>
        <p:spPr bwMode="auto">
          <a:xfrm>
            <a:off x="323850" y="1268760"/>
            <a:ext cx="8605838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uk-UA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Етапи профорієнтаційної роботи </a:t>
            </a:r>
            <a:r>
              <a:rPr lang="uk-UA" sz="2800" dirty="0" smtClean="0"/>
              <a:t> </a:t>
            </a:r>
            <a:endParaRPr lang="ru-RU" sz="2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>
              <a:buFont typeface="+mj-lt"/>
              <a:buAutoNum type="arabicPeriod"/>
            </a:pPr>
            <a:endParaRPr lang="uk-UA" sz="2400" i="1" dirty="0" smtClean="0"/>
          </a:p>
          <a:p>
            <a:pPr marL="457200" indent="-457200" algn="just">
              <a:buFont typeface="+mj-lt"/>
              <a:buAutoNum type="arabicPeriod"/>
            </a:pPr>
            <a:endParaRPr lang="uk-UA" sz="2400" i="1" dirty="0" smtClean="0"/>
          </a:p>
          <a:p>
            <a:pPr lvl="0"/>
            <a:r>
              <a:rPr lang="uk-UA" sz="2400" b="1" i="1" u="sng" dirty="0" smtClean="0"/>
              <a:t>початковий (пропедевтичний)</a:t>
            </a:r>
            <a:r>
              <a:rPr lang="uk-UA" sz="2400" b="1" i="1" dirty="0" smtClean="0"/>
              <a:t> </a:t>
            </a:r>
            <a:r>
              <a:rPr lang="uk-UA" sz="2400" i="1" dirty="0" smtClean="0"/>
              <a:t>(1-4 клас)</a:t>
            </a:r>
            <a:r>
              <a:rPr lang="uk-UA" sz="2400" b="1" i="1" dirty="0" smtClean="0"/>
              <a:t> </a:t>
            </a:r>
          </a:p>
          <a:p>
            <a:pPr lvl="0"/>
            <a:endParaRPr lang="ru-RU" sz="2400" dirty="0" smtClean="0"/>
          </a:p>
          <a:p>
            <a:pPr lvl="0"/>
            <a:r>
              <a:rPr lang="uk-UA" sz="2400" dirty="0" smtClean="0"/>
              <a:t> </a:t>
            </a:r>
            <a:r>
              <a:rPr lang="uk-UA" sz="2400" b="1" i="1" u="sng" dirty="0" smtClean="0"/>
              <a:t>пізнавально-пошуковий</a:t>
            </a:r>
            <a:r>
              <a:rPr lang="uk-UA" sz="2400" dirty="0" smtClean="0"/>
              <a:t> (5—7 класи)</a:t>
            </a:r>
          </a:p>
          <a:p>
            <a:pPr lvl="0"/>
            <a:r>
              <a:rPr lang="uk-UA" sz="2400" dirty="0" smtClean="0"/>
              <a:t>	</a:t>
            </a:r>
            <a:endParaRPr lang="ru-RU" sz="2400" dirty="0" smtClean="0"/>
          </a:p>
          <a:p>
            <a:pPr lvl="0"/>
            <a:r>
              <a:rPr lang="uk-UA" sz="2400" b="1" i="1" u="sng" dirty="0" smtClean="0"/>
              <a:t>базовий (визначальний)</a:t>
            </a:r>
            <a:r>
              <a:rPr lang="uk-UA" sz="2400" dirty="0" smtClean="0"/>
              <a:t> (8—11 класи)</a:t>
            </a:r>
            <a:endParaRPr lang="ru-RU" sz="2400" dirty="0" smtClean="0"/>
          </a:p>
          <a:p>
            <a:pPr marL="457200" indent="-457200" algn="just">
              <a:buFont typeface="+mj-lt"/>
              <a:buAutoNum type="arabicPeriod"/>
            </a:pPr>
            <a:endParaRPr lang="uk-UA" sz="2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Прямоугольник 1"/>
          <p:cNvSpPr>
            <a:spLocks noChangeArrowheads="1"/>
          </p:cNvSpPr>
          <p:nvPr/>
        </p:nvSpPr>
        <p:spPr bwMode="auto">
          <a:xfrm>
            <a:off x="323850" y="1268760"/>
            <a:ext cx="8605838" cy="5601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uk-UA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Показники сформованого професійного самовизначення</a:t>
            </a:r>
          </a:p>
          <a:p>
            <a:pPr algn="ctr"/>
            <a:endParaRPr lang="ru-RU" sz="2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>
              <a:buFont typeface="Arial" pitchFamily="34" charset="0"/>
              <a:buChar char="•"/>
            </a:pPr>
            <a:r>
              <a:rPr lang="en-US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інформованість учнів про структуру, потреби ринку праці </a:t>
            </a:r>
            <a:r>
              <a:rPr lang="en-US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uk-UA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зміст і умови праці обраної професії, навчальні заклади, в</a:t>
            </a:r>
            <a:endParaRPr lang="en-US" sz="2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/>
            <a:r>
              <a:rPr lang="en-US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uk-UA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uk-UA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яких можна отримати професію;</a:t>
            </a:r>
          </a:p>
          <a:p>
            <a:pPr marL="457200" indent="-457200" algn="just">
              <a:buFont typeface="Arial" pitchFamily="34" charset="0"/>
              <a:buChar char="•"/>
            </a:pPr>
            <a:r>
              <a:rPr lang="uk-UA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сформованість професійних інтересів і намірів;</a:t>
            </a:r>
            <a:r>
              <a:rPr lang="uk-UA" sz="2400" i="1" dirty="0" smtClean="0"/>
              <a:t> </a:t>
            </a:r>
            <a:endParaRPr lang="uk-UA" sz="2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>
              <a:buFont typeface="Arial" pitchFamily="34" charset="0"/>
              <a:buChar char="•"/>
            </a:pPr>
            <a:r>
              <a:rPr lang="uk-UA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сформованість мотиваційної сфери при виборі професії;</a:t>
            </a:r>
          </a:p>
          <a:p>
            <a:pPr marL="457200" indent="-457200" algn="just">
              <a:buFont typeface="Arial" pitchFamily="34" charset="0"/>
              <a:buChar char="•"/>
            </a:pPr>
            <a:r>
              <a:rPr lang="uk-UA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наявність спеціальних здібностей; </a:t>
            </a:r>
          </a:p>
          <a:p>
            <a:pPr marL="457200" indent="-457200" algn="just">
              <a:buFont typeface="Arial" pitchFamily="34" charset="0"/>
              <a:buChar char="•"/>
            </a:pPr>
            <a:r>
              <a:rPr lang="en-US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наявність практичного досвіду у вибраній сфері діяльності; </a:t>
            </a:r>
          </a:p>
          <a:p>
            <a:pPr marL="457200" indent="-457200" algn="just">
              <a:buFont typeface="Arial" pitchFamily="34" charset="0"/>
              <a:buChar char="•"/>
            </a:pPr>
            <a:r>
              <a:rPr lang="en-US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узгодженість інтересів, здібностей і нахилів із вимогами </a:t>
            </a:r>
            <a:r>
              <a:rPr lang="en-US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професії ;</a:t>
            </a:r>
          </a:p>
          <a:p>
            <a:pPr marL="457200" indent="-457200" algn="just">
              <a:buFont typeface="Arial" pitchFamily="34" charset="0"/>
              <a:buChar char="•"/>
            </a:pPr>
            <a:r>
              <a:rPr lang="uk-UA" sz="2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відповідний стан здоров'я, відсутність протипоказань.</a:t>
            </a:r>
          </a:p>
          <a:p>
            <a:pPr marL="457200" indent="-457200" algn="just">
              <a:buFont typeface="+mj-lt"/>
              <a:buAutoNum type="arabicPeriod"/>
            </a:pPr>
            <a:endParaRPr lang="uk-UA" sz="2400" i="1" dirty="0" smtClean="0"/>
          </a:p>
          <a:p>
            <a:pPr marL="457200" indent="-457200" algn="just"/>
            <a:endParaRPr lang="uk-UA" sz="2400" i="1" dirty="0" smtClean="0"/>
          </a:p>
          <a:p>
            <a:pPr marL="457200" indent="-457200" algn="just"/>
            <a:endParaRPr lang="uk-UA" sz="2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C:\Users\Public\Pictures\Sample Pictures\i 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67945" y="5733256"/>
            <a:ext cx="1152128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Професійна орієнтація в сучасній школі: кращі методичні розробки практичних психологів і соціальних педагогів малокомплектних загальноосвітніх навчальних закладів, навчально-виховних об’єднань, навчально-виховних комплексів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484784"/>
            <a:ext cx="3744416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1628800"/>
            <a:ext cx="3697337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2419350"/>
            <a:ext cx="2746375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6600" y="1916113"/>
            <a:ext cx="2733675" cy="401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1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30925" y="1125538"/>
            <a:ext cx="2689225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56176" y="1124744"/>
            <a:ext cx="2689225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5856" y="1916832"/>
            <a:ext cx="2733675" cy="401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8256" y="2069232"/>
            <a:ext cx="2733675" cy="401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9872" y="2132856"/>
            <a:ext cx="2733675" cy="401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Прямоугольник 1"/>
          <p:cNvSpPr>
            <a:spLocks noChangeArrowheads="1"/>
          </p:cNvSpPr>
          <p:nvPr/>
        </p:nvSpPr>
        <p:spPr bwMode="auto">
          <a:xfrm>
            <a:off x="323850" y="1268760"/>
            <a:ext cx="8605838" cy="2954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endParaRPr lang="en-US" sz="2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2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uk-UA" sz="2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/>
            <a:endParaRPr lang="uk-UA" sz="2400" i="1" dirty="0" smtClean="0"/>
          </a:p>
          <a:p>
            <a:pPr marL="457200" indent="-457200" algn="just"/>
            <a:endParaRPr lang="uk-UA" sz="2400" i="1" dirty="0" smtClean="0"/>
          </a:p>
          <a:p>
            <a:pPr marL="457200" indent="-457200" algn="just"/>
            <a:endParaRPr lang="uk-UA" sz="2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683568" y="2222490"/>
            <a:ext cx="590465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endParaRPr kumimoji="0" lang="uk-U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1009399"/>
            <a:ext cx="9144000" cy="5262979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Ознайомитися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матеріали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проекту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можна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дізнатися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Відео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вебінару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(06.03.2018) 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2"/>
              </a:rPr>
              <a:t>https://youtu.be/QUPwmgQIBKE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Презентація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3"/>
              </a:rPr>
              <a:t>https://docs.google.com/presentation/d/1Dr-MhJqmT2aVKee2nZsGPJc_92q5nLThUlwxadMzTaw/edit?usp=sharing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Матеріали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проекту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доступні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оновлюються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щотижня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4"/>
              </a:rPr>
              <a:t>https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4"/>
              </a:rPr>
              <a:t>://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4"/>
              </a:rPr>
              <a:t>drive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4"/>
              </a:rPr>
              <a:t>.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4"/>
              </a:rPr>
              <a:t>google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4"/>
              </a:rPr>
              <a:t>.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4"/>
              </a:rPr>
              <a:t>com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4"/>
              </a:rPr>
              <a:t>/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4"/>
              </a:rPr>
              <a:t>drive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4"/>
              </a:rPr>
              <a:t>/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4"/>
              </a:rPr>
              <a:t>folders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4"/>
              </a:rPr>
              <a:t>/1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4"/>
              </a:rPr>
              <a:t>oLclYDYtz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4"/>
              </a:rPr>
              <a:t>6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4"/>
              </a:rPr>
              <a:t>IihQD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4"/>
              </a:rPr>
              <a:t>0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4"/>
              </a:rPr>
              <a:t>F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4"/>
              </a:rPr>
              <a:t>6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4"/>
              </a:rPr>
              <a:t>NRGmqssvFPO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4"/>
              </a:rPr>
              <a:t>7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4"/>
              </a:rPr>
              <a:t>EV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4"/>
              </a:rPr>
              <a:t>?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4"/>
              </a:rPr>
              <a:t>usp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4"/>
              </a:rPr>
              <a:t>=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4"/>
              </a:rPr>
              <a:t>sharing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	 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Радимо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ознайомитися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іншими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профорієнтаційними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проектами,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реалізуються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 рамках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Всеукраїнського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фестивалю «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STEM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-весна 2018»  разом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партнерами у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розділі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«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освітні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STEM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профорієнтаційні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uk-UA" sz="2400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роекти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4"/>
              </a:rPr>
              <a:t>https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4"/>
              </a:rPr>
              <a:t>://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4"/>
              </a:rPr>
              <a:t>drive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4"/>
              </a:rPr>
              <a:t>.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4"/>
              </a:rPr>
              <a:t>google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4"/>
              </a:rPr>
              <a:t>.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4"/>
              </a:rPr>
              <a:t>com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4"/>
              </a:rPr>
              <a:t>/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4"/>
              </a:rPr>
              <a:t>drive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4"/>
              </a:rPr>
              <a:t>/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4"/>
              </a:rPr>
              <a:t>folders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4"/>
              </a:rPr>
              <a:t>/1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4"/>
              </a:rPr>
              <a:t>oLclYDYtz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4"/>
              </a:rPr>
              <a:t>6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4"/>
              </a:rPr>
              <a:t>IihQD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4"/>
              </a:rPr>
              <a:t>0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4"/>
              </a:rPr>
              <a:t>F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4"/>
              </a:rPr>
              <a:t>6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4"/>
              </a:rPr>
              <a:t>NRGmqssvFPO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4"/>
              </a:rPr>
              <a:t>7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4"/>
              </a:rPr>
              <a:t>EV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4"/>
              </a:rPr>
              <a:t>?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4"/>
              </a:rPr>
              <a:t>usp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4"/>
              </a:rPr>
              <a:t>=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4"/>
              </a:rPr>
              <a:t>sharing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916</TotalTime>
  <Words>454</Words>
  <Application>Microsoft Office PowerPoint</Application>
  <PresentationFormat>Экран (4:3)</PresentationFormat>
  <Paragraphs>75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Волна</vt:lpstr>
      <vt:lpstr>Робота соціального педагога з професійної орієнтації учнів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Win7</dc:creator>
  <cp:lastModifiedBy>NAT</cp:lastModifiedBy>
  <cp:revision>92</cp:revision>
  <dcterms:created xsi:type="dcterms:W3CDTF">2015-12-15T22:59:26Z</dcterms:created>
  <dcterms:modified xsi:type="dcterms:W3CDTF">2018-03-27T12:39:59Z</dcterms:modified>
</cp:coreProperties>
</file>