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84" r:id="rId4"/>
    <p:sldId id="259" r:id="rId5"/>
    <p:sldId id="279" r:id="rId6"/>
    <p:sldId id="260" r:id="rId7"/>
    <p:sldId id="261" r:id="rId8"/>
    <p:sldId id="262" r:id="rId9"/>
    <p:sldId id="297" r:id="rId10"/>
    <p:sldId id="298" r:id="rId11"/>
    <p:sldId id="263" r:id="rId12"/>
    <p:sldId id="294" r:id="rId13"/>
    <p:sldId id="264" r:id="rId14"/>
    <p:sldId id="265" r:id="rId15"/>
    <p:sldId id="266" r:id="rId16"/>
    <p:sldId id="268" r:id="rId17"/>
    <p:sldId id="269" r:id="rId18"/>
    <p:sldId id="278" r:id="rId19"/>
    <p:sldId id="285" r:id="rId20"/>
    <p:sldId id="286" r:id="rId21"/>
    <p:sldId id="287" r:id="rId22"/>
    <p:sldId id="295" r:id="rId23"/>
    <p:sldId id="288" r:id="rId24"/>
    <p:sldId id="289" r:id="rId25"/>
    <p:sldId id="291" r:id="rId26"/>
    <p:sldId id="280" r:id="rId27"/>
    <p:sldId id="299" r:id="rId28"/>
    <p:sldId id="300" r:id="rId29"/>
    <p:sldId id="281" r:id="rId30"/>
  </p:sldIdLst>
  <p:sldSz cx="9144000" cy="6858000" type="screen4x3"/>
  <p:notesSz cx="6858000" cy="9144000"/>
  <p:defaultTextStyle>
    <a:defPPr>
      <a:defRPr lang="uk-UA"/>
    </a:defPPr>
    <a:lvl1pPr marL="0" algn="l" defTabSz="64190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20954" algn="l" defTabSz="64190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41909" algn="l" defTabSz="64190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962863" algn="l" defTabSz="64190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283818" algn="l" defTabSz="64190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604772" algn="l" defTabSz="64190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1925726" algn="l" defTabSz="64190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246681" algn="l" defTabSz="64190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567635" algn="l" defTabSz="64190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1291A2"/>
    <a:srgbClr val="14A1A8"/>
    <a:srgbClr val="1050BE"/>
    <a:srgbClr val="16B0B8"/>
    <a:srgbClr val="2AA1A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62" autoAdjust="0"/>
    <p:restoredTop sz="96625" autoAdjust="0"/>
  </p:normalViewPr>
  <p:slideViewPr>
    <p:cSldViewPr snapToGrid="0">
      <p:cViewPr>
        <p:scale>
          <a:sx n="59" d="100"/>
          <a:sy n="59" d="100"/>
        </p:scale>
        <p:origin x="-1452" y="-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38"/>
    </p:cViewPr>
  </p:outlineViewPr>
  <p:notesTextViewPr>
    <p:cViewPr>
      <p:scale>
        <a:sx n="1" d="1"/>
        <a:sy n="1" d="1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7" indent="0" algn="ctr">
              <a:buNone/>
              <a:defRPr sz="1500"/>
            </a:lvl2pPr>
            <a:lvl3pPr marL="685773" indent="0" algn="ctr">
              <a:buNone/>
              <a:defRPr sz="1400"/>
            </a:lvl3pPr>
            <a:lvl4pPr marL="1028659" indent="0" algn="ctr">
              <a:buNone/>
              <a:defRPr sz="1200"/>
            </a:lvl4pPr>
            <a:lvl5pPr marL="1371545" indent="0" algn="ctr">
              <a:buNone/>
              <a:defRPr sz="1200"/>
            </a:lvl5pPr>
            <a:lvl6pPr marL="1714432" indent="0" algn="ctr">
              <a:buNone/>
              <a:defRPr sz="1200"/>
            </a:lvl6pPr>
            <a:lvl7pPr marL="2057318" indent="0" algn="ctr">
              <a:buNone/>
              <a:defRPr sz="1200"/>
            </a:lvl7pPr>
            <a:lvl8pPr marL="2400204" indent="0" algn="ctr">
              <a:buNone/>
              <a:defRPr sz="1200"/>
            </a:lvl8pPr>
            <a:lvl9pPr marL="274309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1BD2-E7E2-46EF-BD6D-14154084F7AD}" type="datetimeFigureOut">
              <a:rPr lang="uk-UA" smtClean="0"/>
              <a:pPr/>
              <a:t>20.03.2018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552F9-5ED9-4DC2-B52A-609FA5B1F0D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626822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1BD2-E7E2-46EF-BD6D-14154084F7AD}" type="datetimeFigureOut">
              <a:rPr lang="uk-UA" smtClean="0"/>
              <a:pPr/>
              <a:t>20.03.2018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552F9-5ED9-4DC2-B52A-609FA5B1F0D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794666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1BD2-E7E2-46EF-BD6D-14154084F7AD}" type="datetimeFigureOut">
              <a:rPr lang="uk-UA" smtClean="0"/>
              <a:pPr/>
              <a:t>20.03.2018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552F9-5ED9-4DC2-B52A-609FA5B1F0D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556596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1BD2-E7E2-46EF-BD6D-14154084F7AD}" type="datetimeFigureOut">
              <a:rPr lang="uk-UA" smtClean="0"/>
              <a:pPr/>
              <a:t>20.03.2018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552F9-5ED9-4DC2-B52A-609FA5B1F0D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854757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1BD2-E7E2-46EF-BD6D-14154084F7AD}" type="datetimeFigureOut">
              <a:rPr lang="uk-UA" smtClean="0"/>
              <a:pPr/>
              <a:t>20.03.2018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552F9-5ED9-4DC2-B52A-609FA5B1F0D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76954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1BD2-E7E2-46EF-BD6D-14154084F7AD}" type="datetimeFigureOut">
              <a:rPr lang="uk-UA" smtClean="0"/>
              <a:pPr/>
              <a:t>20.03.2018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552F9-5ED9-4DC2-B52A-609FA5B1F0D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93519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7" indent="0">
              <a:buNone/>
              <a:defRPr sz="1500" b="1"/>
            </a:lvl2pPr>
            <a:lvl3pPr marL="685773" indent="0">
              <a:buNone/>
              <a:defRPr sz="140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2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7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7" indent="0">
              <a:buNone/>
              <a:defRPr sz="1500" b="1"/>
            </a:lvl2pPr>
            <a:lvl3pPr marL="685773" indent="0">
              <a:buNone/>
              <a:defRPr sz="140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2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7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1BD2-E7E2-46EF-BD6D-14154084F7AD}" type="datetimeFigureOut">
              <a:rPr lang="uk-UA" smtClean="0"/>
              <a:pPr/>
              <a:t>20.03.2018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552F9-5ED9-4DC2-B52A-609FA5B1F0D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33751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1BD2-E7E2-46EF-BD6D-14154084F7AD}" type="datetimeFigureOut">
              <a:rPr lang="uk-UA" smtClean="0"/>
              <a:pPr/>
              <a:t>20.03.2018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552F9-5ED9-4DC2-B52A-609FA5B1F0D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383779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1BD2-E7E2-46EF-BD6D-14154084F7AD}" type="datetimeFigureOut">
              <a:rPr lang="uk-UA" smtClean="0"/>
              <a:pPr/>
              <a:t>20.03.2018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552F9-5ED9-4DC2-B52A-609FA5B1F0D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258979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7" indent="0">
              <a:buNone/>
              <a:defRPr sz="1100"/>
            </a:lvl2pPr>
            <a:lvl3pPr marL="685773" indent="0">
              <a:buNone/>
              <a:defRPr sz="900"/>
            </a:lvl3pPr>
            <a:lvl4pPr marL="1028659" indent="0">
              <a:buNone/>
              <a:defRPr sz="700"/>
            </a:lvl4pPr>
            <a:lvl5pPr marL="1371545" indent="0">
              <a:buNone/>
              <a:defRPr sz="700"/>
            </a:lvl5pPr>
            <a:lvl6pPr marL="1714432" indent="0">
              <a:buNone/>
              <a:defRPr sz="700"/>
            </a:lvl6pPr>
            <a:lvl7pPr marL="2057318" indent="0">
              <a:buNone/>
              <a:defRPr sz="700"/>
            </a:lvl7pPr>
            <a:lvl8pPr marL="2400204" indent="0">
              <a:buNone/>
              <a:defRPr sz="700"/>
            </a:lvl8pPr>
            <a:lvl9pPr marL="2743090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1BD2-E7E2-46EF-BD6D-14154084F7AD}" type="datetimeFigureOut">
              <a:rPr lang="uk-UA" smtClean="0"/>
              <a:pPr/>
              <a:t>20.03.2018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552F9-5ED9-4DC2-B52A-609FA5B1F0D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62269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7" indent="0">
              <a:buNone/>
              <a:defRPr sz="2100"/>
            </a:lvl2pPr>
            <a:lvl3pPr marL="685773" indent="0">
              <a:buNone/>
              <a:defRPr sz="1800"/>
            </a:lvl3pPr>
            <a:lvl4pPr marL="1028659" indent="0">
              <a:buNone/>
              <a:defRPr sz="1500"/>
            </a:lvl4pPr>
            <a:lvl5pPr marL="1371545" indent="0">
              <a:buNone/>
              <a:defRPr sz="1500"/>
            </a:lvl5pPr>
            <a:lvl6pPr marL="1714432" indent="0">
              <a:buNone/>
              <a:defRPr sz="1500"/>
            </a:lvl6pPr>
            <a:lvl7pPr marL="2057318" indent="0">
              <a:buNone/>
              <a:defRPr sz="1500"/>
            </a:lvl7pPr>
            <a:lvl8pPr marL="2400204" indent="0">
              <a:buNone/>
              <a:defRPr sz="1500"/>
            </a:lvl8pPr>
            <a:lvl9pPr marL="274309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7" indent="0">
              <a:buNone/>
              <a:defRPr sz="1100"/>
            </a:lvl2pPr>
            <a:lvl3pPr marL="685773" indent="0">
              <a:buNone/>
              <a:defRPr sz="900"/>
            </a:lvl3pPr>
            <a:lvl4pPr marL="1028659" indent="0">
              <a:buNone/>
              <a:defRPr sz="700"/>
            </a:lvl4pPr>
            <a:lvl5pPr marL="1371545" indent="0">
              <a:buNone/>
              <a:defRPr sz="700"/>
            </a:lvl5pPr>
            <a:lvl6pPr marL="1714432" indent="0">
              <a:buNone/>
              <a:defRPr sz="700"/>
            </a:lvl6pPr>
            <a:lvl7pPr marL="2057318" indent="0">
              <a:buNone/>
              <a:defRPr sz="700"/>
            </a:lvl7pPr>
            <a:lvl8pPr marL="2400204" indent="0">
              <a:buNone/>
              <a:defRPr sz="700"/>
            </a:lvl8pPr>
            <a:lvl9pPr marL="2743090" indent="0">
              <a:buNone/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71BD2-E7E2-46EF-BD6D-14154084F7AD}" type="datetimeFigureOut">
              <a:rPr lang="uk-UA" smtClean="0"/>
              <a:pPr/>
              <a:t>20.03.2018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552F9-5ED9-4DC2-B52A-609FA5B1F0D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636079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91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82296" tIns="41148" rIns="82296" bIns="4114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82296" tIns="41148" rIns="82296" bIns="4114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71BD2-E7E2-46EF-BD6D-14154084F7AD}" type="datetimeFigureOut">
              <a:rPr lang="uk-UA" smtClean="0"/>
              <a:pPr/>
              <a:t>20.03.2018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552F9-5ED9-4DC2-B52A-609FA5B1F0D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7890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7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3" indent="-171443" algn="l" defTabSz="68577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9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16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02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88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74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61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47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33" indent="-171443" algn="l" defTabSz="68577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7" algn="l" defTabSz="6857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3" algn="l" defTabSz="6857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defTabSz="6857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defTabSz="6857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2" algn="l" defTabSz="6857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defTabSz="6857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defTabSz="6857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0" algn="l" defTabSz="68577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hyperlink" Target="&#1055;&#1088;&#1077;&#1079;&#1077;&#1085;&#1090;&#1072;&#1094;&#1080;&#1103;%20&#1092;&#1080;&#1083;&#1100;&#1084;/21554231_&#1055;&#1088;&#1086;&#1073;&#1077;&#1075;_n.mp4" TargetMode="External"/><Relationship Id="rId4" Type="http://schemas.openxmlformats.org/officeDocument/2006/relationships/image" Target="../media/image19.jpe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2836" b="17921"/>
          <a:stretch/>
        </p:blipFill>
        <p:spPr bwMode="auto">
          <a:xfrm>
            <a:off x="1" y="1845140"/>
            <a:ext cx="7373983" cy="466887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1481" y="505099"/>
            <a:ext cx="7302137" cy="870461"/>
          </a:xfrm>
        </p:spPr>
        <p:txBody>
          <a:bodyPr>
            <a:noAutofit/>
          </a:bodyPr>
          <a:lstStyle/>
          <a:p>
            <a:pPr algn="l"/>
            <a:r>
              <a:rPr lang="ru-RU" sz="4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«</a:t>
            </a:r>
            <a:r>
              <a:rPr lang="uk-UA" sz="4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Унікум»</a:t>
            </a:r>
            <a:r>
              <a:rPr lang="en-US" sz="4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</a:t>
            </a:r>
            <a:r>
              <a:rPr lang="uk-UA" sz="4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творить унікальних</a:t>
            </a:r>
          </a:p>
        </p:txBody>
      </p:sp>
      <p:pic>
        <p:nvPicPr>
          <p:cNvPr id="4" name="Picture 3" descr="C:\Users\Админ\Desktop\Звіт директора\Зображення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2395" y="142985"/>
            <a:ext cx="1087286" cy="159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304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4803" y="1060522"/>
            <a:ext cx="6777247" cy="718295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indent="0" defTabSz="761970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43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80985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667"/>
            </a:lvl2pPr>
            <a:lvl3pPr marL="761970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500"/>
            </a:lvl3pPr>
            <a:lvl4pPr marL="1142954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4pPr>
            <a:lvl5pPr marL="1523939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5pPr>
            <a:lvl6pPr marL="1904924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6pPr>
            <a:lvl7pPr marL="2285909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7pPr>
            <a:lvl8pPr marL="2666893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8pPr>
            <a:lvl9pPr marL="3047878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9pPr>
          </a:lstStyle>
          <a:p>
            <a:r>
              <a:rPr lang="uk-UA" sz="3000" dirty="0"/>
              <a:t>Функціонування гуртків та секцій</a:t>
            </a:r>
            <a:endParaRPr lang="ru-RU" sz="3000" dirty="0"/>
          </a:p>
        </p:txBody>
      </p:sp>
      <p:pic>
        <p:nvPicPr>
          <p:cNvPr id="9" name="Picture 7" descr="DSC06495"/>
          <p:cNvPicPr>
            <a:picLocks noChangeAspect="1" noChangeArrowheads="1"/>
          </p:cNvPicPr>
          <p:nvPr/>
        </p:nvPicPr>
        <p:blipFill rotWithShape="1">
          <a:blip r:embed="rId2" cstate="print"/>
          <a:srcRect t="7527"/>
          <a:stretch/>
        </p:blipFill>
        <p:spPr bwMode="auto">
          <a:xfrm>
            <a:off x="176520" y="2149643"/>
            <a:ext cx="3837476" cy="348594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464803" y="293906"/>
            <a:ext cx="7098386" cy="842077"/>
          </a:xfrm>
          <a:prstGeom prst="rect">
            <a:avLst/>
          </a:prstGeom>
        </p:spPr>
        <p:txBody>
          <a:bodyPr vert="horz" lIns="82296" tIns="41148" rIns="82296" bIns="41148" rtlCol="0" anchor="b">
            <a:normAutofit/>
          </a:bodyPr>
          <a:lstStyle/>
          <a:p>
            <a:pPr algn="ctr" defTabSz="685773">
              <a:lnSpc>
                <a:spcPct val="90000"/>
              </a:lnSpc>
              <a:spcBef>
                <a:spcPct val="0"/>
              </a:spcBef>
            </a:pPr>
            <a:r>
              <a:rPr lang="uk-UA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Умови та організація роботи</a:t>
            </a:r>
          </a:p>
        </p:txBody>
      </p:sp>
      <p:pic>
        <p:nvPicPr>
          <p:cNvPr id="14" name="Picture 3" descr="C:\Users\Админ\Desktop\Звіт директора\Зображення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2395" y="142985"/>
            <a:ext cx="1087286" cy="159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3853426" y="1906758"/>
            <a:ext cx="5030357" cy="4719383"/>
          </a:xfrm>
          <a:prstGeom prst="rect">
            <a:avLst/>
          </a:prstGeom>
        </p:spPr>
        <p:txBody>
          <a:bodyPr vert="horz" lIns="82296" tIns="41148" rIns="82296" bIns="41148" rtlCol="0">
            <a:normAutofit fontScale="25000" lnSpcReduction="20000"/>
          </a:bodyPr>
          <a:lstStyle>
            <a:lvl1pPr marL="0" indent="0" algn="ctr" defTabSz="68577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87" indent="0" algn="ctr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73" indent="0" algn="ctr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59" indent="0" algn="ctr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45" indent="0" algn="ctr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32" indent="0" algn="ctr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18" indent="0" algn="ctr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04" indent="0" algn="ctr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90" indent="0" algn="ctr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uk-UA" sz="11200" b="1" dirty="0" smtClean="0">
                <a:solidFill>
                  <a:srgbClr val="FFFF00"/>
                </a:solidFill>
                <a:latin typeface="Roboto Black"/>
              </a:rPr>
              <a:t>Вокальний гурток </a:t>
            </a:r>
          </a:p>
          <a:p>
            <a:pPr>
              <a:lnSpc>
                <a:spcPct val="170000"/>
              </a:lnSpc>
            </a:pPr>
            <a:r>
              <a:rPr lang="uk-UA" sz="11200" b="1" dirty="0" smtClean="0">
                <a:solidFill>
                  <a:srgbClr val="FFFF00"/>
                </a:solidFill>
                <a:latin typeface="Roboto Black"/>
              </a:rPr>
              <a:t>«Велика перерва»</a:t>
            </a:r>
          </a:p>
          <a:p>
            <a:pPr>
              <a:lnSpc>
                <a:spcPct val="170000"/>
              </a:lnSpc>
            </a:pPr>
            <a:r>
              <a:rPr lang="uk-UA" sz="9600" b="1" dirty="0" smtClean="0">
                <a:solidFill>
                  <a:srgbClr val="FFFF00"/>
                </a:solidFill>
                <a:latin typeface="Roboto Black"/>
              </a:rPr>
              <a:t> ІІІ місце</a:t>
            </a:r>
          </a:p>
          <a:p>
            <a:pPr>
              <a:lnSpc>
                <a:spcPct val="170000"/>
              </a:lnSpc>
            </a:pPr>
            <a:r>
              <a:rPr lang="uk-UA" sz="9600" dirty="0" smtClean="0">
                <a:solidFill>
                  <a:schemeClr val="bg1"/>
                </a:solidFill>
                <a:latin typeface="Roboto Black"/>
              </a:rPr>
              <a:t>(Всеукраїнський фестиваль дитячої та юнацької творчості «Чисті роси» ).</a:t>
            </a:r>
            <a:r>
              <a:rPr lang="uk-UA" sz="9600" dirty="0" smtClean="0"/>
              <a:t> </a:t>
            </a:r>
          </a:p>
          <a:p>
            <a:pPr>
              <a:lnSpc>
                <a:spcPct val="170000"/>
              </a:lnSpc>
            </a:pPr>
            <a:endParaRPr lang="uk-UA" sz="5800" dirty="0" smtClean="0">
              <a:solidFill>
                <a:schemeClr val="bg1"/>
              </a:solidFill>
              <a:latin typeface="Roboto Black"/>
            </a:endParaRPr>
          </a:p>
          <a:p>
            <a:pPr>
              <a:lnSpc>
                <a:spcPct val="170000"/>
              </a:lnSpc>
            </a:pPr>
            <a:endParaRPr lang="uk-UA" sz="5800" dirty="0" smtClean="0">
              <a:solidFill>
                <a:schemeClr val="bg1"/>
              </a:solidFill>
              <a:latin typeface="Roboto Black"/>
            </a:endParaRPr>
          </a:p>
          <a:p>
            <a:pPr>
              <a:lnSpc>
                <a:spcPct val="170000"/>
              </a:lnSpc>
            </a:pPr>
            <a:endParaRPr lang="uk-UA" sz="5800" dirty="0" smtClean="0">
              <a:solidFill>
                <a:schemeClr val="bg1"/>
              </a:solidFill>
              <a:latin typeface="Roboto Black"/>
            </a:endParaRPr>
          </a:p>
          <a:p>
            <a:r>
              <a:rPr lang="uk-UA" dirty="0" smtClean="0">
                <a:solidFill>
                  <a:schemeClr val="bg1"/>
                </a:solidFill>
                <a:latin typeface="Roboto Black"/>
              </a:rPr>
              <a:t> </a:t>
            </a:r>
          </a:p>
          <a:p>
            <a:endParaRPr lang="uk-UA" dirty="0" smtClean="0">
              <a:solidFill>
                <a:schemeClr val="bg1"/>
              </a:solidFill>
              <a:latin typeface="Roboto Black"/>
            </a:endParaRPr>
          </a:p>
          <a:p>
            <a:r>
              <a:rPr lang="uk-UA" dirty="0" smtClean="0">
                <a:solidFill>
                  <a:schemeClr val="bg1"/>
                </a:solidFill>
                <a:latin typeface="Roboto Black"/>
              </a:rPr>
              <a:t> </a:t>
            </a:r>
            <a:endParaRPr lang="ru-RU" dirty="0">
              <a:solidFill>
                <a:schemeClr val="bg1"/>
              </a:solidFill>
              <a:latin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650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Фото\Дневник школа 30\DSC026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15" b="8399"/>
          <a:stretch/>
        </p:blipFill>
        <p:spPr bwMode="auto">
          <a:xfrm>
            <a:off x="536552" y="0"/>
            <a:ext cx="3121049" cy="2282853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6" name="TextBox 5"/>
          <p:cNvSpPr txBox="1"/>
          <p:nvPr/>
        </p:nvSpPr>
        <p:spPr>
          <a:xfrm>
            <a:off x="4028568" y="897988"/>
            <a:ext cx="1609407" cy="467820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>
            <a:defPPr>
              <a:defRPr lang="uk-UA"/>
            </a:defPPr>
            <a:lvl1pPr algn="ctr">
              <a:defRPr sz="18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uk-UA" sz="2500" dirty="0" err="1"/>
              <a:t>Флорбол</a:t>
            </a:r>
            <a:endParaRPr lang="ru-RU" sz="2500" dirty="0"/>
          </a:p>
        </p:txBody>
      </p:sp>
      <p:sp>
        <p:nvSpPr>
          <p:cNvPr id="7" name="TextBox 6"/>
          <p:cNvSpPr txBox="1"/>
          <p:nvPr/>
        </p:nvSpPr>
        <p:spPr>
          <a:xfrm>
            <a:off x="4028567" y="5412172"/>
            <a:ext cx="4088737" cy="513987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>
            <a:defPPr>
              <a:defRPr lang="uk-UA"/>
            </a:defPPr>
            <a:lvl1pPr algn="ctr">
              <a:defRPr sz="28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uk-UA" dirty="0"/>
              <a:t>Природа і творчість</a:t>
            </a:r>
            <a:endParaRPr lang="ru-RU" dirty="0"/>
          </a:p>
        </p:txBody>
      </p:sp>
      <p:pic>
        <p:nvPicPr>
          <p:cNvPr id="8" name="Picture 5" descr="D:\Киев\20170517_07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11" b="11847"/>
          <a:stretch/>
        </p:blipFill>
        <p:spPr bwMode="auto">
          <a:xfrm>
            <a:off x="536552" y="2282854"/>
            <a:ext cx="3121049" cy="2311353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9" name="TextBox 8"/>
          <p:cNvSpPr txBox="1"/>
          <p:nvPr/>
        </p:nvSpPr>
        <p:spPr>
          <a:xfrm>
            <a:off x="4028568" y="3124599"/>
            <a:ext cx="3255026" cy="513987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>
            <a:defPPr>
              <a:defRPr lang="uk-UA"/>
            </a:defPPr>
            <a:lvl1pPr algn="ctr">
              <a:defRPr sz="28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uk-UA" dirty="0"/>
              <a:t>Журналістика</a:t>
            </a:r>
            <a:endParaRPr lang="ru-RU" dirty="0"/>
          </a:p>
        </p:txBody>
      </p:sp>
      <p:pic>
        <p:nvPicPr>
          <p:cNvPr id="10" name="Picture 3" descr="C:\Users\Админ\Desktop\Звіт директора\Зображення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6760" y="435429"/>
            <a:ext cx="831721" cy="121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Фото для сайта\3-\DSCF39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55" b="10046"/>
          <a:stretch/>
        </p:blipFill>
        <p:spPr bwMode="auto">
          <a:xfrm>
            <a:off x="536552" y="4594208"/>
            <a:ext cx="3121049" cy="2263793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11" name="Picture 3" descr="C:\Users\Админ\Desktop\Звіт директора\Зображення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2395" y="142985"/>
            <a:ext cx="1087286" cy="159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858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D:\Киев\20170517_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8548" y="1276731"/>
            <a:ext cx="3635896" cy="242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9" descr="DSCF66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176" y="4333892"/>
            <a:ext cx="3555752" cy="237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9681" y="141600"/>
            <a:ext cx="8348888" cy="1468094"/>
          </a:xfrm>
          <a:prstGeom prst="rect">
            <a:avLst/>
          </a:prstGeom>
          <a:noFill/>
        </p:spPr>
        <p:txBody>
          <a:bodyPr wrap="none" lIns="82296" tIns="41148" rIns="82296" bIns="41148" rtlCol="0">
            <a:spAutoFit/>
          </a:bodyPr>
          <a:lstStyle/>
          <a:p>
            <a:pPr algn="ctr"/>
            <a:r>
              <a:rPr lang="uk-UA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lack"/>
              </a:rPr>
              <a:t>«Сучасний український епос про легендарних захисників рідної землі. </a:t>
            </a:r>
          </a:p>
          <a:p>
            <a:pPr algn="ctr"/>
            <a:r>
              <a:rPr lang="uk-UA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lack"/>
              </a:rPr>
              <a:t>Олександр Заступник Сумський. Легенда перша.</a:t>
            </a:r>
          </a:p>
          <a:p>
            <a:pPr algn="ctr"/>
            <a:r>
              <a:rPr lang="uk-UA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lack"/>
              </a:rPr>
              <a:t> Історія народження»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Black"/>
            </a:endParaRPr>
          </a:p>
          <a:p>
            <a:pPr algn="ctr"/>
            <a:endParaRPr lang="ru-RU" sz="3600" b="1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12292" name="Picture 4" descr="Фото Сумская специализированная школа I ступени 30, г.Сумы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1116" y="4051631"/>
            <a:ext cx="3951523" cy="263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Киев\20170517_03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775" y="1276731"/>
            <a:ext cx="3341131" cy="298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Фото Сумская специализированная школа I ступени 30, г.Сумы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5477" y="1772818"/>
            <a:ext cx="2157297" cy="323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911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20790" y="324142"/>
            <a:ext cx="6775092" cy="1487241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lvl1pPr algn="ctr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39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Проект </a:t>
            </a:r>
            <a:br>
              <a:rPr lang="uk-UA" sz="39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</a:br>
            <a:r>
              <a:rPr lang="uk-UA" sz="39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«Мультилінгвальна освіта»</a:t>
            </a:r>
            <a:endParaRPr lang="ru-RU" sz="39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20789" y="2304947"/>
            <a:ext cx="8274031" cy="1535823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0" indent="0" algn="ctr" defTabSz="761970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0985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indent="0" algn="ctr" defTabSz="761970" rtl="0" eaLnBrk="1" latinLnBrk="0" hangingPunct="1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Мета: </a:t>
            </a:r>
            <a:r>
              <a:rPr lang="ru-RU" sz="2400" dirty="0" err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формування</a:t>
            </a:r>
            <a:r>
              <a:rPr lang="ru-RU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стійкої</a:t>
            </a:r>
            <a:r>
              <a:rPr lang="ru-RU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мотивації</a:t>
            </a:r>
            <a:r>
              <a:rPr lang="ru-RU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до </a:t>
            </a:r>
            <a:r>
              <a:rPr lang="ru-RU" sz="2400" dirty="0" err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вивчення</a:t>
            </a:r>
            <a:r>
              <a:rPr lang="ru-RU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англійської</a:t>
            </a:r>
            <a:r>
              <a:rPr lang="ru-RU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мови</a:t>
            </a:r>
            <a:r>
              <a:rPr lang="ru-RU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розширення</a:t>
            </a:r>
            <a:r>
              <a:rPr lang="ru-RU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лексичного</a:t>
            </a:r>
            <a:r>
              <a:rPr lang="ru-RU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запасу </a:t>
            </a:r>
            <a:r>
              <a:rPr lang="ru-RU" sz="2400" dirty="0" err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учнів</a:t>
            </a:r>
            <a:r>
              <a:rPr lang="ru-RU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розвиток</a:t>
            </a:r>
            <a:r>
              <a:rPr lang="ru-RU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комунікативних</a:t>
            </a:r>
            <a:r>
              <a:rPr lang="ru-RU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навичок</a:t>
            </a:r>
            <a:r>
              <a:rPr lang="ru-RU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в </a:t>
            </a:r>
            <a:r>
              <a:rPr lang="ru-RU" sz="2400" dirty="0" err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позаурочний</a:t>
            </a:r>
            <a:r>
              <a:rPr lang="ru-RU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час.</a:t>
            </a:r>
          </a:p>
          <a:p>
            <a:pPr algn="l"/>
            <a:r>
              <a:rPr lang="uk-UA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Вивчення німецької мови за бажанням учнів.</a:t>
            </a:r>
            <a:endParaRPr lang="ru-RU" sz="24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7" name="Picture 12" descr="Фото Сумская специализированная школа I ступени 30, г.Сумы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02" t="6270" r="-1"/>
          <a:stretch/>
        </p:blipFill>
        <p:spPr bwMode="auto">
          <a:xfrm>
            <a:off x="926788" y="4102383"/>
            <a:ext cx="3145111" cy="244697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04281" y="1737609"/>
            <a:ext cx="3489225" cy="513987"/>
          </a:xfrm>
          <a:prstGeom prst="rect">
            <a:avLst/>
          </a:prstGeom>
        </p:spPr>
        <p:txBody>
          <a:bodyPr wrap="none" lIns="82296" tIns="41148" rIns="82296" bIns="41148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“</a:t>
            </a:r>
            <a:r>
              <a:rPr lang="en-US" sz="2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ENGLISH WITH PLEASURE</a:t>
            </a:r>
            <a:r>
              <a:rPr lang="ru-RU" sz="2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”</a:t>
            </a:r>
            <a:endParaRPr lang="en-US" sz="2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6" name="Picture 8" descr="Фото Сумская специализированная школа I ступени 30, г.Сумы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33" t="2836" r="16054" b="9695"/>
          <a:stretch/>
        </p:blipFill>
        <p:spPr bwMode="auto">
          <a:xfrm>
            <a:off x="4071899" y="4102383"/>
            <a:ext cx="2805954" cy="244697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Админ\Desktop\Звіт директора\Зображення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2395" y="142985"/>
            <a:ext cx="1087286" cy="159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086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1" y="252765"/>
            <a:ext cx="8223069" cy="1898467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defPPr>
              <a:defRPr lang="uk-UA"/>
            </a:defPPr>
            <a:lvl1pPr defTabSz="761970">
              <a:lnSpc>
                <a:spcPct val="90000"/>
              </a:lnSpc>
              <a:spcBef>
                <a:spcPct val="0"/>
              </a:spcBef>
              <a:buNone/>
              <a:defRPr sz="43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uk-UA" sz="3200" dirty="0"/>
              <a:t/>
            </a:r>
            <a:br>
              <a:rPr lang="uk-UA" sz="3200" dirty="0"/>
            </a:br>
            <a:r>
              <a:rPr lang="uk-UA" sz="3200" dirty="0"/>
              <a:t/>
            </a:r>
            <a:br>
              <a:rPr lang="uk-UA" sz="3200" dirty="0"/>
            </a:br>
            <a:r>
              <a:rPr lang="uk-UA" sz="3200" dirty="0"/>
              <a:t/>
            </a:r>
            <a:br>
              <a:rPr lang="uk-UA" sz="3200" dirty="0"/>
            </a:br>
            <a:r>
              <a:rPr lang="uk-UA" sz="3200" dirty="0"/>
              <a:t/>
            </a:r>
            <a:br>
              <a:rPr lang="uk-UA" sz="3200" dirty="0"/>
            </a:br>
            <a:r>
              <a:rPr lang="uk-UA" sz="3200" dirty="0" err="1"/>
              <a:t>Всекраїнський</a:t>
            </a:r>
            <a:r>
              <a:rPr lang="uk-UA" sz="3200" dirty="0"/>
              <a:t> проект </a:t>
            </a:r>
            <a:br>
              <a:rPr lang="uk-UA" sz="3200" dirty="0"/>
            </a:br>
            <a:r>
              <a:rPr lang="uk-UA" sz="3200" dirty="0"/>
              <a:t>“Розвиток соціальної згуртованості </a:t>
            </a:r>
            <a:endParaRPr lang="en-US" sz="3200"/>
          </a:p>
          <a:p>
            <a:r>
              <a:rPr lang="uk-UA" sz="3200"/>
              <a:t>суб</a:t>
            </a:r>
            <a:r>
              <a:rPr lang="en-US" sz="3200" dirty="0"/>
              <a:t>’</a:t>
            </a:r>
            <a:r>
              <a:rPr lang="uk-UA" sz="3200" dirty="0" err="1"/>
              <a:t>єктів</a:t>
            </a:r>
            <a:r>
              <a:rPr lang="uk-UA" sz="3200" dirty="0"/>
              <a:t> освітнього процесу”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127" y="3181196"/>
            <a:ext cx="5832219" cy="34572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2296" tIns="41148" rIns="82296" bIns="41148" rtlCol="0" anchor="ctr"/>
          <a:lstStyle/>
          <a:p>
            <a:pPr algn="ctr"/>
            <a:endParaRPr lang="uk-UA"/>
          </a:p>
        </p:txBody>
      </p:sp>
      <p:pic>
        <p:nvPicPr>
          <p:cNvPr id="5" name="Picture 6" descr="http://osvita-kr.at.ua/baner/foto/famil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5502" y="3290082"/>
            <a:ext cx="2179077" cy="2573799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9865" y="2069563"/>
            <a:ext cx="3579826" cy="706347"/>
          </a:xfrm>
          <a:prstGeom prst="rect">
            <a:avLst/>
          </a:prstGeom>
        </p:spPr>
        <p:txBody>
          <a:bodyPr wrap="none" lIns="82296" tIns="41148" rIns="82296" bIns="41148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uk-UA" altLang="ru-RU" sz="27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Партнерські відносини</a:t>
            </a:r>
            <a:endParaRPr lang="ru-RU" altLang="ru-RU" sz="27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96794" y="4576982"/>
            <a:ext cx="1272753" cy="706347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>
            <a:defPPr>
              <a:defRPr lang="uk-UA"/>
            </a:defPPr>
            <a:lvl1pPr>
              <a:lnSpc>
                <a:spcPct val="150000"/>
              </a:lnSpc>
              <a:defRPr sz="1700">
                <a:solidFill>
                  <a:srgbClr val="1291A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uk-UA" sz="2700" dirty="0"/>
              <a:t>Школа</a:t>
            </a:r>
            <a:endParaRPr lang="ru-RU" sz="2700" dirty="0"/>
          </a:p>
        </p:txBody>
      </p:sp>
      <p:sp>
        <p:nvSpPr>
          <p:cNvPr id="9" name="TextBox 8"/>
          <p:cNvSpPr txBox="1"/>
          <p:nvPr/>
        </p:nvSpPr>
        <p:spPr>
          <a:xfrm>
            <a:off x="1605649" y="5863880"/>
            <a:ext cx="2448684" cy="498598"/>
          </a:xfrm>
          <a:prstGeom prst="rect">
            <a:avLst/>
          </a:prstGeom>
          <a:noFill/>
        </p:spPr>
        <p:txBody>
          <a:bodyPr wrap="none" lIns="82296" tIns="41148" rIns="82296" bIns="41148" rtlCol="0">
            <a:spAutoFit/>
          </a:bodyPr>
          <a:lstStyle/>
          <a:p>
            <a:r>
              <a:rPr lang="uk-UA" sz="2700" dirty="0">
                <a:solidFill>
                  <a:srgbClr val="1291A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Громадськість</a:t>
            </a:r>
            <a:endParaRPr lang="ru-RU" sz="2700" dirty="0">
              <a:solidFill>
                <a:srgbClr val="1291A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157" y="4576982"/>
            <a:ext cx="1264642" cy="706347"/>
          </a:xfrm>
          <a:prstGeom prst="rect">
            <a:avLst/>
          </a:prstGeom>
          <a:noFill/>
        </p:spPr>
        <p:txBody>
          <a:bodyPr wrap="none" lIns="82296" tIns="41148" rIns="82296" bIns="41148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uk-UA" sz="2700" dirty="0">
                <a:solidFill>
                  <a:srgbClr val="1291A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Батьки</a:t>
            </a:r>
            <a:endParaRPr lang="ru-RU" sz="2700" dirty="0">
              <a:solidFill>
                <a:srgbClr val="1291A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11" name="Picture 3" descr="C:\Users\Админ\Desktop\Звіт директора\Зображення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2395" y="142985"/>
            <a:ext cx="1087286" cy="159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749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81603" y="564668"/>
            <a:ext cx="5823815" cy="724319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defPPr>
              <a:defRPr lang="uk-UA"/>
            </a:defPPr>
            <a:lvl1pPr algn="ctr" defTabSz="761970">
              <a:lnSpc>
                <a:spcPct val="90000"/>
              </a:lnSpc>
              <a:spcBef>
                <a:spcPct val="0"/>
              </a:spcBef>
              <a:defRPr sz="44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uk-UA" dirty="0"/>
              <a:t>Новий освітній простір</a:t>
            </a:r>
            <a:endParaRPr lang="ru-RU" dirty="0"/>
          </a:p>
        </p:txBody>
      </p:sp>
      <p:pic>
        <p:nvPicPr>
          <p:cNvPr id="6" name="Picture 4" descr="C:\Users\Админ\Desktop\Т.В\DSC_09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624"/>
          <a:stretch/>
        </p:blipFill>
        <p:spPr bwMode="auto">
          <a:xfrm>
            <a:off x="2550295" y="1786227"/>
            <a:ext cx="2197902" cy="1589829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7" name="Picture 8" descr="C:\Users\Админ\Desktop\Т.В\DSC_09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51" t="9564" b="14798"/>
          <a:stretch/>
        </p:blipFill>
        <p:spPr bwMode="auto">
          <a:xfrm>
            <a:off x="4748197" y="1786227"/>
            <a:ext cx="2197902" cy="1589829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8" name="Picture 10" descr="C:\Users\Админ\Desktop\Т.В\DSC_09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6" b="14664"/>
          <a:stretch/>
        </p:blipFill>
        <p:spPr bwMode="auto">
          <a:xfrm>
            <a:off x="6946099" y="1787317"/>
            <a:ext cx="2197902" cy="1588740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9" name="TextBox 8"/>
          <p:cNvSpPr txBox="1"/>
          <p:nvPr/>
        </p:nvSpPr>
        <p:spPr>
          <a:xfrm>
            <a:off x="381602" y="2104756"/>
            <a:ext cx="2302420" cy="760208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>
            <a:defPPr>
              <a:defRPr lang="uk-UA"/>
            </a:defPPr>
            <a:lvl1pPr algn="ctr">
              <a:defRPr sz="28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uk-UA" sz="22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Зона </a:t>
            </a:r>
          </a:p>
          <a:p>
            <a:r>
              <a:rPr lang="uk-UA" sz="2200" dirty="0" err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відкриттів</a:t>
            </a:r>
            <a:endParaRPr lang="ru-RU" sz="2200" dirty="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52362" y="3525263"/>
            <a:ext cx="2119895" cy="421654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>
            <a:defPPr>
              <a:defRPr lang="uk-UA"/>
            </a:defPPr>
            <a:lvl1pPr algn="ctr">
              <a:defRPr sz="28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uk-UA" sz="2200" dirty="0"/>
              <a:t>Зона новин</a:t>
            </a:r>
            <a:endParaRPr lang="ru-RU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6029406" y="3525264"/>
            <a:ext cx="3345494" cy="421654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>
            <a:defPPr>
              <a:defRPr lang="uk-UA"/>
            </a:defPPr>
            <a:lvl1pPr algn="ctr">
              <a:defRPr sz="28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uk-UA" sz="2200" dirty="0"/>
              <a:t>Комунікативна зона</a:t>
            </a:r>
            <a:endParaRPr lang="ru-RU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247876" y="3530086"/>
            <a:ext cx="1695464" cy="421654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>
            <a:defPPr>
              <a:defRPr lang="uk-UA"/>
            </a:defPPr>
            <a:lvl1pPr algn="ctr">
              <a:defRPr sz="28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uk-UA" sz="2200" dirty="0"/>
              <a:t>Зона тиші</a:t>
            </a:r>
            <a:endParaRPr lang="ru-RU" sz="2200" dirty="0"/>
          </a:p>
        </p:txBody>
      </p:sp>
      <p:pic>
        <p:nvPicPr>
          <p:cNvPr id="13" name="Picture 3" descr="C:\Users\Админ\Desktop\Т.В\DSC_099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859" b="9564"/>
          <a:stretch/>
        </p:blipFill>
        <p:spPr bwMode="auto">
          <a:xfrm>
            <a:off x="0" y="4297596"/>
            <a:ext cx="2194560" cy="1894064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14" name="Picture 4" descr="G:\DCIM\107_FUJI\DSCF722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68" t="11591" r="3767"/>
          <a:stretch/>
        </p:blipFill>
        <p:spPr bwMode="auto">
          <a:xfrm>
            <a:off x="2194560" y="4296504"/>
            <a:ext cx="2118915" cy="1895155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15" name="Picture 5" descr="G:\DCIM\107_FUJI\DSCF723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00" t="2528" r="8380" b="6374"/>
          <a:stretch/>
        </p:blipFill>
        <p:spPr bwMode="auto">
          <a:xfrm>
            <a:off x="4306825" y="4296504"/>
            <a:ext cx="1947672" cy="1895155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4" name="Picture 2" descr="C:\Users\Админ\Desktop\Т.В\DSC_099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596" b="6512"/>
          <a:stretch/>
        </p:blipFill>
        <p:spPr bwMode="auto">
          <a:xfrm>
            <a:off x="6260309" y="4297596"/>
            <a:ext cx="2883693" cy="1894064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16" name="Picture 3" descr="C:\Users\Админ\Desktop\Звіт директора\Зображення\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2395" y="142985"/>
            <a:ext cx="1087286" cy="159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509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09675" y="418205"/>
            <a:ext cx="2563377" cy="467820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>
            <a:defPPr>
              <a:defRPr lang="uk-UA"/>
            </a:defPPr>
            <a:lvl1pPr algn="ctr">
              <a:defRPr sz="24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uk-UA" sz="2500" dirty="0"/>
              <a:t>Зона вчителя</a:t>
            </a:r>
          </a:p>
        </p:txBody>
      </p:sp>
      <p:pic>
        <p:nvPicPr>
          <p:cNvPr id="4" name="Picture 3" descr="G:\DCIM\107_FUJI\DSCF72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868" b="15097"/>
          <a:stretch/>
        </p:blipFill>
        <p:spPr bwMode="auto">
          <a:xfrm>
            <a:off x="1" y="1289050"/>
            <a:ext cx="3782725" cy="2331357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6" name="Picture 5" descr="G:\DCIM\107_FUJI\DSCF72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6" t="3932" b="28937"/>
          <a:stretch/>
        </p:blipFill>
        <p:spPr bwMode="auto">
          <a:xfrm>
            <a:off x="5359244" y="1289050"/>
            <a:ext cx="3782725" cy="2326677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7" name="Picture 2" descr="C:\Users\Админ\Desktop\Завуч\Фото техніка\DSCF66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546" r="14766" b="6557"/>
          <a:stretch/>
        </p:blipFill>
        <p:spPr bwMode="auto">
          <a:xfrm>
            <a:off x="1" y="3620408"/>
            <a:ext cx="3782726" cy="2597349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8" name="Прямоугольник 7"/>
          <p:cNvSpPr/>
          <p:nvPr/>
        </p:nvSpPr>
        <p:spPr>
          <a:xfrm>
            <a:off x="5888234" y="418205"/>
            <a:ext cx="2718557" cy="467820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/>
          <a:p>
            <a:pPr algn="ctr"/>
            <a:r>
              <a:rPr lang="uk-UA" sz="25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Тематична зона</a:t>
            </a:r>
            <a:endParaRPr lang="ru-RU" sz="25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3" name="Picture 2" descr="D:\Фото для сайта\Ремонт 2017\P110043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151" r="10556" b="17548"/>
          <a:stretch/>
        </p:blipFill>
        <p:spPr bwMode="auto">
          <a:xfrm>
            <a:off x="5355700" y="3615728"/>
            <a:ext cx="3786268" cy="2602029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9" name="Picture 3" descr="C:\Users\Админ\Desktop\Звіт директора\Зображення\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3799" y="2637595"/>
            <a:ext cx="1087286" cy="159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57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422042" y="333536"/>
            <a:ext cx="5174474" cy="1371600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defPPr>
              <a:defRPr lang="uk-UA"/>
            </a:defPPr>
            <a:lvl1pPr algn="ctr" defTabSz="761970">
              <a:lnSpc>
                <a:spcPct val="90000"/>
              </a:lnSpc>
              <a:spcBef>
                <a:spcPct val="0"/>
              </a:spcBef>
              <a:defRPr sz="44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pPr algn="l"/>
            <a:r>
              <a:rPr lang="uk-UA" sz="3600" dirty="0"/>
              <a:t>Дитяче об</a:t>
            </a:r>
            <a:r>
              <a:rPr lang="en-US" sz="3600" dirty="0"/>
              <a:t>’</a:t>
            </a:r>
            <a:r>
              <a:rPr lang="uk-UA" sz="3600" dirty="0"/>
              <a:t>єднання </a:t>
            </a:r>
            <a:br>
              <a:rPr lang="uk-UA" sz="3600" dirty="0"/>
            </a:br>
            <a:r>
              <a:rPr lang="uk-UA" sz="3600" dirty="0"/>
              <a:t>«Країна </a:t>
            </a:r>
            <a:r>
              <a:rPr lang="uk-UA" sz="3600" dirty="0" err="1"/>
              <a:t>Мудрогномія</a:t>
            </a:r>
            <a:r>
              <a:rPr lang="uk-UA" sz="3600" dirty="0"/>
              <a:t>»</a:t>
            </a:r>
            <a:endParaRPr lang="ru-RU" sz="3600" dirty="0"/>
          </a:p>
        </p:txBody>
      </p:sp>
      <p:pic>
        <p:nvPicPr>
          <p:cNvPr id="9" name="Picture 2" descr="C:\Users\Админ\Desktop\Звіт директора\Зображення\5b6ea2_88404abc6189442b815849a5a45637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44" t="2218" r="2398" b="3675"/>
          <a:stretch/>
        </p:blipFill>
        <p:spPr bwMode="auto">
          <a:xfrm>
            <a:off x="645449" y="2942609"/>
            <a:ext cx="2334221" cy="3087595"/>
          </a:xfrm>
          <a:prstGeom prst="ellipse">
            <a:avLst/>
          </a:prstGeom>
          <a:ln>
            <a:noFill/>
          </a:ln>
          <a:effectLst/>
          <a:extLst/>
        </p:spPr>
      </p:pic>
      <p:sp>
        <p:nvSpPr>
          <p:cNvPr id="10" name="Скругленный прямоугольник 9"/>
          <p:cNvSpPr/>
          <p:nvPr/>
        </p:nvSpPr>
        <p:spPr>
          <a:xfrm>
            <a:off x="2641832" y="2474555"/>
            <a:ext cx="2439048" cy="3643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2296" tIns="41148" rIns="82296" bIns="41148">
            <a:spAutoFit/>
          </a:bodyPr>
          <a:lstStyle/>
          <a:p>
            <a:pPr algn="ctr"/>
            <a:r>
              <a:rPr lang="uk-UA" sz="1600" dirty="0">
                <a:solidFill>
                  <a:srgbClr val="1291A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повага до особистості</a:t>
            </a:r>
            <a:endParaRPr lang="ru-RU" sz="1600" dirty="0">
              <a:solidFill>
                <a:srgbClr val="1291A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579700" y="3820911"/>
            <a:ext cx="4147124" cy="3643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2296" tIns="41148" rIns="82296" bIns="41148">
            <a:spAutoFit/>
          </a:bodyPr>
          <a:lstStyle/>
          <a:p>
            <a:pPr algn="ctr"/>
            <a:r>
              <a:rPr lang="uk-UA" sz="1600" dirty="0">
                <a:solidFill>
                  <a:srgbClr val="1291A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доброзичливість і позитивне ставлення</a:t>
            </a:r>
            <a:endParaRPr lang="ru-RU" sz="1600" dirty="0">
              <a:solidFill>
                <a:srgbClr val="1291A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429409" y="5151903"/>
            <a:ext cx="3760497" cy="3643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2296" tIns="41148" rIns="82296" bIns="41148">
            <a:spAutoFit/>
          </a:bodyPr>
          <a:lstStyle/>
          <a:p>
            <a:pPr algn="ctr"/>
            <a:r>
              <a:rPr lang="uk-UA" sz="1600" dirty="0">
                <a:solidFill>
                  <a:srgbClr val="1291A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довіра у відносинах та стосунках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347840" y="3147733"/>
            <a:ext cx="3466080" cy="3643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2296" tIns="41148" rIns="82296" bIns="41148">
            <a:spAutoFit/>
          </a:bodyPr>
          <a:lstStyle/>
          <a:p>
            <a:r>
              <a:rPr lang="uk-UA" sz="1600" dirty="0">
                <a:solidFill>
                  <a:srgbClr val="1291A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діалог, взаємодія, взаємоповага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979670" y="5824490"/>
            <a:ext cx="2483181" cy="3643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2296" tIns="41148" rIns="82296" bIns="41148">
            <a:spAutoFit/>
          </a:bodyPr>
          <a:lstStyle/>
          <a:p>
            <a:pPr algn="ctr"/>
            <a:r>
              <a:rPr lang="uk-UA" sz="1600" dirty="0">
                <a:solidFill>
                  <a:srgbClr val="1291A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розподілене лідерство </a:t>
            </a:r>
            <a:endParaRPr lang="ru-RU" sz="1600" dirty="0">
              <a:solidFill>
                <a:srgbClr val="1291A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579701" y="4486407"/>
            <a:ext cx="3766301" cy="36435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2296" tIns="41148" rIns="82296" bIns="41148">
            <a:spAutoFit/>
          </a:bodyPr>
          <a:lstStyle/>
          <a:p>
            <a:pPr algn="ctr"/>
            <a:r>
              <a:rPr lang="uk-UA" sz="1600" dirty="0">
                <a:solidFill>
                  <a:srgbClr val="1291A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принципи соціального партнерства </a:t>
            </a:r>
            <a:endParaRPr lang="ru-RU" sz="1600" dirty="0">
              <a:solidFill>
                <a:srgbClr val="1291A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2041" y="1604688"/>
            <a:ext cx="3471656" cy="467820"/>
          </a:xfrm>
          <a:prstGeom prst="rect">
            <a:avLst/>
          </a:prstGeom>
        </p:spPr>
        <p:txBody>
          <a:bodyPr wrap="none" lIns="82296" tIns="41148" rIns="82296" bIns="41148">
            <a:spAutoFit/>
          </a:bodyPr>
          <a:lstStyle/>
          <a:p>
            <a:r>
              <a:rPr lang="uk-UA" sz="25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(педагогіка партнерства)</a:t>
            </a:r>
            <a:endParaRPr lang="ru-RU" sz="25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7" name="Picture 3" descr="C:\Users\Админ\Desktop\Звіт директора\Зображення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2395" y="142985"/>
            <a:ext cx="1087286" cy="159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2663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391" y="462149"/>
            <a:ext cx="3672652" cy="850381"/>
          </a:xfrm>
        </p:spPr>
        <p:txBody>
          <a:bodyPr vert="horz" lIns="82296" tIns="41148" rIns="82296" bIns="41148" rtlCol="0" anchor="b">
            <a:noAutofit/>
          </a:bodyPr>
          <a:lstStyle/>
          <a:p>
            <a:r>
              <a:rPr lang="uk-UA" sz="3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Комплексна гра</a:t>
            </a:r>
            <a:endParaRPr lang="ru-RU" sz="36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6754188" y="2104991"/>
            <a:ext cx="2389813" cy="3692163"/>
            <a:chOff x="7508151" y="1319099"/>
            <a:chExt cx="2655348" cy="307680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436" r="11146" b="9357"/>
            <a:stretch/>
          </p:blipFill>
          <p:spPr>
            <a:xfrm>
              <a:off x="7508151" y="2854172"/>
              <a:ext cx="2655348" cy="15417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13375"/>
            <a:stretch/>
          </p:blipFill>
          <p:spPr>
            <a:xfrm>
              <a:off x="7508151" y="1319099"/>
              <a:ext cx="2651849" cy="1535073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7" name="Скругленный прямоугольник 6"/>
          <p:cNvSpPr/>
          <p:nvPr/>
        </p:nvSpPr>
        <p:spPr>
          <a:xfrm>
            <a:off x="701997" y="2004743"/>
            <a:ext cx="1525221" cy="51758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2296" tIns="41148" rIns="82296" bIns="41148">
            <a:spAutoFit/>
          </a:bodyPr>
          <a:lstStyle/>
          <a:p>
            <a:pPr algn="ctr"/>
            <a:r>
              <a:rPr lang="uk-UA" sz="2500" dirty="0">
                <a:solidFill>
                  <a:srgbClr val="1291A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1 КЛАС</a:t>
            </a:r>
            <a:endParaRPr lang="ru-RU" sz="2500" dirty="0">
              <a:solidFill>
                <a:srgbClr val="1291A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1997" y="3138721"/>
            <a:ext cx="1525221" cy="51758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2296" tIns="41148" rIns="82296" bIns="41148">
            <a:spAutoFit/>
          </a:bodyPr>
          <a:lstStyle/>
          <a:p>
            <a:pPr algn="ctr"/>
            <a:r>
              <a:rPr lang="uk-UA" sz="2500" dirty="0">
                <a:solidFill>
                  <a:srgbClr val="1291A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2 КЛАС</a:t>
            </a:r>
            <a:endParaRPr lang="ru-RU" sz="2500" dirty="0">
              <a:solidFill>
                <a:srgbClr val="1291A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01997" y="4218937"/>
            <a:ext cx="1525221" cy="51758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2296" tIns="41148" rIns="82296" bIns="41148">
            <a:spAutoFit/>
          </a:bodyPr>
          <a:lstStyle/>
          <a:p>
            <a:pPr algn="ctr"/>
            <a:r>
              <a:rPr lang="uk-UA" sz="2500" dirty="0">
                <a:solidFill>
                  <a:srgbClr val="1291A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3 КЛАС</a:t>
            </a:r>
            <a:endParaRPr lang="ru-RU" sz="2500" dirty="0">
              <a:solidFill>
                <a:srgbClr val="1291A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01997" y="5299153"/>
            <a:ext cx="1525221" cy="51758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2296" tIns="41148" rIns="82296" bIns="41148">
            <a:spAutoFit/>
          </a:bodyPr>
          <a:lstStyle/>
          <a:p>
            <a:pPr algn="ctr"/>
            <a:r>
              <a:rPr lang="uk-UA" sz="2500" dirty="0">
                <a:solidFill>
                  <a:srgbClr val="1291A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4 КЛАС</a:t>
            </a:r>
            <a:endParaRPr lang="ru-RU" sz="2500" dirty="0">
              <a:solidFill>
                <a:srgbClr val="1291A2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3718" y="2077559"/>
            <a:ext cx="3345494" cy="421654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>
            <a:defPPr>
              <a:defRPr lang="uk-UA"/>
            </a:defPPr>
            <a:lvl1pPr algn="ctr">
              <a:defRPr sz="28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algn="l"/>
            <a:r>
              <a:rPr lang="uk-UA" sz="2200" dirty="0"/>
              <a:t>Разом збудуємо дім</a:t>
            </a:r>
            <a:endParaRPr lang="ru-RU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2413718" y="3184656"/>
            <a:ext cx="3345494" cy="421654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>
            <a:defPPr>
              <a:defRPr lang="uk-UA"/>
            </a:defPPr>
            <a:lvl1pPr algn="ctr">
              <a:defRPr sz="28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algn="l"/>
            <a:r>
              <a:rPr lang="uk-UA" sz="2200" dirty="0"/>
              <a:t>Місто етикет</a:t>
            </a:r>
            <a:endParaRPr lang="ru-RU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2413718" y="4272700"/>
            <a:ext cx="3345494" cy="421654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>
            <a:defPPr>
              <a:defRPr lang="uk-UA"/>
            </a:defPPr>
            <a:lvl1pPr algn="ctr">
              <a:defRPr sz="28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algn="l"/>
            <a:r>
              <a:rPr lang="uk-UA" sz="2200" dirty="0"/>
              <a:t>Чарівна пошта</a:t>
            </a:r>
            <a:endParaRPr lang="ru-RU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2413719" y="5369483"/>
            <a:ext cx="3608259" cy="421654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>
            <a:defPPr>
              <a:defRPr lang="uk-UA"/>
            </a:defPPr>
            <a:lvl1pPr algn="ctr">
              <a:defRPr sz="28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pPr algn="l"/>
            <a:r>
              <a:rPr lang="uk-UA" sz="2200" dirty="0"/>
              <a:t>Відкрий для себе Україну</a:t>
            </a:r>
            <a:endParaRPr lang="ru-RU" sz="2200" dirty="0"/>
          </a:p>
        </p:txBody>
      </p:sp>
      <p:pic>
        <p:nvPicPr>
          <p:cNvPr id="17" name="Picture 3" descr="C:\Users\Админ\Desktop\Звіт директора\Зображення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2395" y="142985"/>
            <a:ext cx="1087286" cy="159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948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dirty="0">
                <a:solidFill>
                  <a:schemeClr val="bg1"/>
                </a:solidFill>
                <a:latin typeface="Roboto Black"/>
              </a:rPr>
              <a:t>Тематичні тижні</a:t>
            </a:r>
            <a:endParaRPr lang="ru-RU" sz="4000" dirty="0">
              <a:solidFill>
                <a:schemeClr val="bg1"/>
              </a:solidFill>
              <a:latin typeface="Roboto Black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2500" dirty="0">
                <a:solidFill>
                  <a:schemeClr val="bg1"/>
                </a:solidFill>
                <a:latin typeface="Roboto Light"/>
              </a:rPr>
              <a:t>Тиждень англійської мови</a:t>
            </a:r>
          </a:p>
          <a:p>
            <a:pPr marL="0" indent="0">
              <a:buNone/>
            </a:pPr>
            <a:endParaRPr lang="ru-RU" sz="2500" dirty="0">
              <a:solidFill>
                <a:schemeClr val="bg1"/>
              </a:solidFill>
              <a:latin typeface="Roboto Light"/>
            </a:endParaRPr>
          </a:p>
        </p:txBody>
      </p:sp>
      <p:pic>
        <p:nvPicPr>
          <p:cNvPr id="1029" name="Picture 5" descr="C:\Users\Админ\Desktop\Откріт уроки\DSC027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458" t="-39711" r="-17125" b="10065"/>
          <a:stretch/>
        </p:blipFill>
        <p:spPr bwMode="auto">
          <a:xfrm>
            <a:off x="3578435" y="1337823"/>
            <a:ext cx="4651142" cy="415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дмин\Desktop\Откріт уроки\DSC027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317" y="2654560"/>
            <a:ext cx="3319119" cy="297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8703" y="5816441"/>
            <a:ext cx="5297925" cy="529376"/>
          </a:xfrm>
          <a:prstGeom prst="rect">
            <a:avLst/>
          </a:prstGeom>
          <a:noFill/>
        </p:spPr>
        <p:txBody>
          <a:bodyPr wrap="none" lIns="82296" tIns="41148" rIns="82296" bIns="41148" rtlCol="0">
            <a:spAutoFit/>
          </a:bodyPr>
          <a:lstStyle/>
          <a:p>
            <a:r>
              <a:rPr lang="uk-UA" sz="2900" dirty="0">
                <a:solidFill>
                  <a:schemeClr val="bg1"/>
                </a:solidFill>
                <a:latin typeface="Roboto Light"/>
              </a:rPr>
              <a:t>Фестиваль англійських пісень</a:t>
            </a:r>
            <a:endParaRPr lang="ru-RU" sz="2900" dirty="0">
              <a:solidFill>
                <a:schemeClr val="bg1"/>
              </a:solidFill>
              <a:latin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416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8689" y="2"/>
            <a:ext cx="8506622" cy="2373047"/>
          </a:xfrm>
        </p:spPr>
        <p:txBody>
          <a:bodyPr vert="horz" lIns="82296" tIns="41148" rIns="82296" bIns="41148" rtlCol="0" anchor="b">
            <a:noAutofit/>
          </a:bodyPr>
          <a:lstStyle/>
          <a:p>
            <a:pPr algn="l"/>
            <a:r>
              <a:rPr lang="uk-UA" sz="4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Максимальне </a:t>
            </a:r>
            <a:r>
              <a:rPr lang="en-US" sz="4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/>
            </a:r>
            <a:br>
              <a:rPr lang="en-US" sz="4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uk-UA" sz="4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розкриття можливостей </a:t>
            </a:r>
            <a:r>
              <a:rPr lang="en-US" sz="4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/>
            </a:r>
            <a:br>
              <a:rPr lang="en-US" sz="4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uk-UA" sz="4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кожної дитини</a:t>
            </a:r>
          </a:p>
        </p:txBody>
      </p:sp>
      <p:pic>
        <p:nvPicPr>
          <p:cNvPr id="5" name="Picture 3" descr="C:\Users\Админ\Desktop\Звіт директора\Зображення\dostizhenij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2005" y="2534195"/>
            <a:ext cx="3379990" cy="432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Админ\Desktop\Звіт директора\Зображення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2395" y="142985"/>
            <a:ext cx="1087286" cy="159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324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1"/>
                </a:solidFill>
                <a:latin typeface="Roboto Light"/>
              </a:rPr>
              <a:t>Тиждень початкової школи</a:t>
            </a:r>
            <a:endParaRPr lang="ru-RU" dirty="0">
              <a:solidFill>
                <a:schemeClr val="bg1"/>
              </a:solidFill>
              <a:latin typeface="Roboto Ligh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26564"/>
            <a:ext cx="7886700" cy="485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500" dirty="0">
                <a:solidFill>
                  <a:schemeClr val="bg1"/>
                </a:solidFill>
              </a:rPr>
              <a:t>Веселковий тиждень</a:t>
            </a:r>
          </a:p>
          <a:p>
            <a:pPr marL="0" indent="0">
              <a:buNone/>
            </a:pPr>
            <a:endParaRPr lang="ru-RU" sz="2500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Админ\Downloads\DSC_13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278" y="1941095"/>
            <a:ext cx="3381756" cy="300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Фото Сумская специализированная школа I ступени 30, г.Сумы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8830" b="8830"/>
          <a:stretch/>
        </p:blipFill>
        <p:spPr bwMode="auto">
          <a:xfrm>
            <a:off x="4893534" y="1723330"/>
            <a:ext cx="3368150" cy="336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09671" y="5339003"/>
            <a:ext cx="2218300" cy="421654"/>
          </a:xfrm>
          <a:prstGeom prst="rect">
            <a:avLst/>
          </a:prstGeom>
          <a:noFill/>
        </p:spPr>
        <p:txBody>
          <a:bodyPr wrap="none" lIns="82296" tIns="41148" rIns="82296" bIns="41148" rtlCol="0">
            <a:spAutoFit/>
          </a:bodyPr>
          <a:lstStyle/>
          <a:p>
            <a:r>
              <a:rPr lang="uk-UA" sz="2200" b="1" dirty="0">
                <a:solidFill>
                  <a:schemeClr val="bg1"/>
                </a:solidFill>
                <a:latin typeface="Roboto Light"/>
              </a:rPr>
              <a:t>День довкілля</a:t>
            </a:r>
            <a:endParaRPr lang="ru-RU" sz="2200" b="1" dirty="0">
              <a:solidFill>
                <a:schemeClr val="bg1"/>
              </a:solidFill>
              <a:latin typeface="Roboto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7120" y="5284951"/>
            <a:ext cx="2787430" cy="836229"/>
          </a:xfrm>
          <a:prstGeom prst="rect">
            <a:avLst/>
          </a:prstGeom>
          <a:noFill/>
        </p:spPr>
        <p:txBody>
          <a:bodyPr wrap="none" lIns="82296" tIns="41148" rIns="82296" bIns="41148" rtlCol="0">
            <a:spAutoFit/>
          </a:bodyPr>
          <a:lstStyle/>
          <a:p>
            <a:pPr algn="ctr"/>
            <a:r>
              <a:rPr lang="uk-UA" sz="2200" b="1" dirty="0">
                <a:solidFill>
                  <a:schemeClr val="bg1"/>
                </a:solidFill>
              </a:rPr>
              <a:t>День </a:t>
            </a:r>
            <a:r>
              <a:rPr lang="uk-UA" sz="2200" b="1" dirty="0" err="1">
                <a:solidFill>
                  <a:schemeClr val="bg1"/>
                </a:solidFill>
              </a:rPr>
              <a:t>Пам</a:t>
            </a:r>
            <a:r>
              <a:rPr lang="en-US" sz="2200" b="1" dirty="0">
                <a:solidFill>
                  <a:schemeClr val="bg1"/>
                </a:solidFill>
              </a:rPr>
              <a:t>’</a:t>
            </a:r>
            <a:r>
              <a:rPr lang="ru-RU" sz="2200" b="1" dirty="0" err="1">
                <a:solidFill>
                  <a:schemeClr val="bg1"/>
                </a:solidFill>
              </a:rPr>
              <a:t>ят</a:t>
            </a:r>
            <a:r>
              <a:rPr lang="uk-UA" sz="2200" b="1" dirty="0">
                <a:solidFill>
                  <a:schemeClr val="bg1"/>
                </a:solidFill>
              </a:rPr>
              <a:t>і </a:t>
            </a:r>
            <a:endParaRPr lang="uk-UA" sz="2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200" b="1" dirty="0" smtClean="0">
                <a:solidFill>
                  <a:schemeClr val="bg1"/>
                </a:solidFill>
              </a:rPr>
              <a:t>Героїв </a:t>
            </a:r>
            <a:r>
              <a:rPr lang="uk-UA" sz="2200" b="1" dirty="0">
                <a:solidFill>
                  <a:schemeClr val="bg1"/>
                </a:solidFill>
              </a:rPr>
              <a:t>Небесної Сотні</a:t>
            </a:r>
            <a:endParaRPr lang="ru-RU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9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7197" y="545432"/>
            <a:ext cx="3055905" cy="407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82418"/>
            <a:ext cx="2898510" cy="273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7683" y="2582418"/>
            <a:ext cx="2966317" cy="2794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364" y="5486400"/>
            <a:ext cx="2174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800" b="1" dirty="0">
                <a:solidFill>
                  <a:schemeClr val="bg1"/>
                </a:solidFill>
                <a:latin typeface="Roboto Black"/>
              </a:rPr>
              <a:t>День математики</a:t>
            </a:r>
            <a:endParaRPr lang="ru-RU" sz="1600" dirty="0">
              <a:latin typeface="Roboto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9010" y="4881822"/>
            <a:ext cx="2794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800" b="1" dirty="0">
                <a:solidFill>
                  <a:schemeClr val="bg1"/>
                </a:solidFill>
                <a:latin typeface="Roboto Black"/>
              </a:rPr>
              <a:t>День української мови</a:t>
            </a:r>
            <a:endParaRPr lang="ru-RU" sz="1600" dirty="0">
              <a:latin typeface="Roboto Blac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5527999"/>
            <a:ext cx="1935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800" b="1" dirty="0">
                <a:solidFill>
                  <a:schemeClr val="bg1"/>
                </a:solidFill>
                <a:latin typeface="Roboto Black"/>
              </a:rPr>
              <a:t>День </a:t>
            </a:r>
            <a:r>
              <a:rPr lang="uk-UA" sz="1800" b="1" dirty="0" smtClean="0">
                <a:solidFill>
                  <a:schemeClr val="bg1"/>
                </a:solidFill>
                <a:latin typeface="Roboto Black"/>
              </a:rPr>
              <a:t>творчості</a:t>
            </a:r>
            <a:endParaRPr lang="ru-RU" sz="1600" dirty="0">
              <a:latin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930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84915"/>
            <a:ext cx="7886700" cy="1325563"/>
          </a:xfrm>
        </p:spPr>
        <p:txBody>
          <a:bodyPr>
            <a:normAutofit/>
          </a:bodyPr>
          <a:lstStyle/>
          <a:p>
            <a:r>
              <a:rPr lang="uk-UA" sz="4000" dirty="0">
                <a:solidFill>
                  <a:schemeClr val="bg1"/>
                </a:solidFill>
                <a:latin typeface="Roboto Light"/>
              </a:rPr>
              <a:t>Творимо традиції</a:t>
            </a:r>
            <a:endParaRPr lang="ru-RU" sz="4000" dirty="0">
              <a:solidFill>
                <a:schemeClr val="bg1"/>
              </a:solidFill>
              <a:latin typeface="Roboto Ligh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r>
              <a:rPr lang="uk-UA" dirty="0" smtClean="0"/>
              <a:t>                                                                                        </a:t>
            </a:r>
          </a:p>
          <a:p>
            <a:pPr marL="0" indent="0">
              <a:buNone/>
            </a:pPr>
            <a:endParaRPr lang="uk-UA" b="1" dirty="0">
              <a:solidFill>
                <a:schemeClr val="bg1"/>
              </a:solidFill>
            </a:endParaRPr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4106" y="1344330"/>
            <a:ext cx="3425894" cy="287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349" y="1329894"/>
            <a:ext cx="3248527" cy="288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0084" y="3482472"/>
            <a:ext cx="3035495" cy="269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1522" y="4424190"/>
            <a:ext cx="2094420" cy="360099"/>
          </a:xfrm>
          <a:prstGeom prst="rect">
            <a:avLst/>
          </a:prstGeom>
          <a:noFill/>
        </p:spPr>
        <p:txBody>
          <a:bodyPr wrap="none" lIns="82296" tIns="41148" rIns="82296" bIns="41148" rtlCol="0">
            <a:spAutoFit/>
          </a:bodyPr>
          <a:lstStyle/>
          <a:p>
            <a:r>
              <a:rPr lang="uk-UA" sz="1800" b="1" dirty="0">
                <a:solidFill>
                  <a:schemeClr val="bg1"/>
                </a:solidFill>
                <a:latin typeface="Roboto Black"/>
              </a:rPr>
              <a:t>День вишиванки</a:t>
            </a:r>
            <a:endParaRPr lang="ru-RU" sz="1800" b="1" dirty="0">
              <a:solidFill>
                <a:schemeClr val="bg1"/>
              </a:solidFill>
              <a:latin typeface="Roboto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6016" y="6180690"/>
            <a:ext cx="3579057" cy="421654"/>
          </a:xfrm>
          <a:prstGeom prst="rect">
            <a:avLst/>
          </a:prstGeom>
          <a:noFill/>
        </p:spPr>
        <p:txBody>
          <a:bodyPr wrap="none" lIns="82296" tIns="41148" rIns="82296" bIns="41148" rtlCol="0">
            <a:spAutoFit/>
          </a:bodyPr>
          <a:lstStyle/>
          <a:p>
            <a:r>
              <a:rPr lang="uk-UA" sz="2200" b="1" dirty="0">
                <a:solidFill>
                  <a:schemeClr val="bg1"/>
                </a:solidFill>
              </a:rPr>
              <a:t>День спортивного  костюму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62775" y="4351204"/>
            <a:ext cx="2117503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800" b="1" dirty="0">
                <a:solidFill>
                  <a:schemeClr val="bg1"/>
                </a:solidFill>
                <a:latin typeface="Roboto Black"/>
              </a:rPr>
              <a:t>День капелюшка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6227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bg1"/>
                </a:solidFill>
                <a:latin typeface="Roboto Black"/>
              </a:rPr>
              <a:t>Проблеми</a:t>
            </a:r>
            <a:r>
              <a:rPr lang="ru-RU" dirty="0">
                <a:solidFill>
                  <a:schemeClr val="bg1"/>
                </a:solidFill>
                <a:latin typeface="Roboto Black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Roboto Black"/>
              </a:rPr>
              <a:t>вирішу</a:t>
            </a:r>
            <a:r>
              <a:rPr lang="uk-UA" dirty="0">
                <a:solidFill>
                  <a:schemeClr val="bg1"/>
                </a:solidFill>
                <a:latin typeface="Roboto Black"/>
              </a:rPr>
              <a:t>є</a:t>
            </a:r>
            <a:r>
              <a:rPr lang="ru-RU" dirty="0" err="1">
                <a:solidFill>
                  <a:schemeClr val="bg1"/>
                </a:solidFill>
                <a:latin typeface="Roboto Black"/>
              </a:rPr>
              <a:t>мо</a:t>
            </a:r>
            <a:r>
              <a:rPr lang="ru-RU" dirty="0">
                <a:solidFill>
                  <a:schemeClr val="bg1"/>
                </a:solidFill>
                <a:latin typeface="Roboto Black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Roboto Black"/>
              </a:rPr>
              <a:t>творчо</a:t>
            </a:r>
            <a:endParaRPr lang="ru-RU" dirty="0">
              <a:latin typeface="Roboto Black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59318"/>
            <a:ext cx="7886700" cy="4817647"/>
          </a:xfrm>
        </p:spPr>
        <p:txBody>
          <a:bodyPr/>
          <a:lstStyle/>
          <a:p>
            <a:pPr marL="0" indent="0" algn="ctr">
              <a:buNone/>
            </a:pPr>
            <a:r>
              <a:rPr lang="uk-UA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lack"/>
              </a:rPr>
              <a:t>Нетрадиційні форми роботи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Black"/>
            </a:endParaRPr>
          </a:p>
        </p:txBody>
      </p:sp>
      <p:pic>
        <p:nvPicPr>
          <p:cNvPr id="4" name="Picture 8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189" y="2557175"/>
            <a:ext cx="2779150" cy="3707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9" descr="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8919" y="2533831"/>
            <a:ext cx="2913127" cy="3884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45743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lack"/>
              </a:rPr>
              <a:t>Професійний розвиток</a:t>
            </a:r>
            <a:endParaRPr lang="ru-RU" dirty="0">
              <a:latin typeface="Roboto Black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09" y="1581089"/>
            <a:ext cx="3456811" cy="32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9575" y="4785041"/>
            <a:ext cx="4364913" cy="1314206"/>
          </a:xfrm>
          <a:prstGeom prst="rect">
            <a:avLst/>
          </a:prstGeom>
          <a:noFill/>
        </p:spPr>
        <p:txBody>
          <a:bodyPr wrap="none" lIns="82296" tIns="41148" rIns="82296" bIns="41148" rtlCol="0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  <a:latin typeface="Roboto Black"/>
              </a:rPr>
              <a:t>Курси</a:t>
            </a:r>
            <a:r>
              <a:rPr lang="ru-RU" sz="2000" b="1" dirty="0">
                <a:solidFill>
                  <a:schemeClr val="bg1"/>
                </a:solidFill>
                <a:latin typeface="Roboto Black"/>
              </a:rPr>
              <a:t>  для  </a:t>
            </a:r>
            <a:r>
              <a:rPr lang="ru-RU" sz="2000" b="1" dirty="0" err="1" smtClean="0">
                <a:solidFill>
                  <a:schemeClr val="bg1"/>
                </a:solidFill>
                <a:latin typeface="Roboto Black"/>
              </a:rPr>
              <a:t>педагогів</a:t>
            </a:r>
            <a:endParaRPr lang="ru-RU" sz="2000" b="1" dirty="0" smtClean="0">
              <a:solidFill>
                <a:schemeClr val="bg1"/>
              </a:solidFill>
              <a:latin typeface="Roboto Black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Roboto Black"/>
              </a:rPr>
              <a:t>«</a:t>
            </a:r>
            <a:r>
              <a:rPr lang="ru-RU" sz="2000" b="1" dirty="0" err="1">
                <a:solidFill>
                  <a:schemeClr val="bg1"/>
                </a:solidFill>
                <a:latin typeface="Roboto Black"/>
              </a:rPr>
              <a:t>Основи</a:t>
            </a:r>
            <a:r>
              <a:rPr lang="ru-RU" sz="2000" b="1" dirty="0">
                <a:solidFill>
                  <a:schemeClr val="bg1"/>
                </a:solidFill>
                <a:latin typeface="Roboto Black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Roboto Black"/>
              </a:rPr>
              <a:t>сучасної</a:t>
            </a:r>
            <a:r>
              <a:rPr lang="ru-RU" sz="2000" b="1" dirty="0" smtClean="0">
                <a:solidFill>
                  <a:schemeClr val="bg1"/>
                </a:solidFill>
                <a:latin typeface="Roboto Black"/>
              </a:rPr>
              <a:t> </a:t>
            </a:r>
          </a:p>
          <a:p>
            <a:pPr algn="ctr"/>
            <a:r>
              <a:rPr lang="ru-RU" sz="2000" b="1" dirty="0" err="1" smtClean="0">
                <a:solidFill>
                  <a:schemeClr val="bg1"/>
                </a:solidFill>
                <a:latin typeface="Roboto Black"/>
              </a:rPr>
              <a:t>української</a:t>
            </a:r>
            <a:r>
              <a:rPr lang="ru-RU" sz="2000" b="1" dirty="0" smtClean="0">
                <a:solidFill>
                  <a:schemeClr val="bg1"/>
                </a:solidFill>
                <a:latin typeface="Roboto Black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Roboto Black"/>
              </a:rPr>
              <a:t>літературної</a:t>
            </a:r>
            <a:r>
              <a:rPr lang="ru-RU" sz="2000" b="1" dirty="0">
                <a:solidFill>
                  <a:schemeClr val="bg1"/>
                </a:solidFill>
                <a:latin typeface="Roboto Black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Roboto Black"/>
              </a:rPr>
              <a:t>мови</a:t>
            </a:r>
            <a:endParaRPr lang="ru-RU" sz="2000" b="1" dirty="0">
              <a:solidFill>
                <a:schemeClr val="bg1"/>
              </a:solidFill>
              <a:latin typeface="Roboto Black"/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Roboto Black"/>
              </a:rPr>
              <a:t> за </a:t>
            </a:r>
            <a:r>
              <a:rPr lang="ru-RU" sz="2000" b="1" dirty="0" err="1">
                <a:solidFill>
                  <a:schemeClr val="bg1"/>
                </a:solidFill>
                <a:latin typeface="Roboto Black"/>
              </a:rPr>
              <a:t>професійним</a:t>
            </a:r>
            <a:r>
              <a:rPr lang="ru-RU" sz="2000" b="1" dirty="0">
                <a:solidFill>
                  <a:schemeClr val="bg1"/>
                </a:solidFill>
                <a:latin typeface="Roboto Black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Roboto Black"/>
              </a:rPr>
              <a:t>спрямуванням</a:t>
            </a:r>
            <a:r>
              <a:rPr lang="ru-RU" sz="2000" b="1" dirty="0">
                <a:solidFill>
                  <a:schemeClr val="bg1"/>
                </a:solidFill>
                <a:latin typeface="Roboto Black"/>
              </a:rPr>
              <a:t>»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5558" y="1581089"/>
            <a:ext cx="3320715" cy="31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96699" y="4769929"/>
            <a:ext cx="3494376" cy="821763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Roboto Black"/>
              </a:rPr>
              <a:t>Всеукраїнський освітянський форум</a:t>
            </a:r>
            <a:endParaRPr lang="ru-RU" sz="2400" dirty="0">
              <a:solidFill>
                <a:schemeClr val="bg1"/>
              </a:solidFill>
              <a:latin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768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12632" y="1634078"/>
            <a:ext cx="3686676" cy="50364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                                                                      </a:t>
            </a:r>
            <a:r>
              <a:rPr lang="ru-RU" b="1" dirty="0" err="1" smtClean="0">
                <a:solidFill>
                  <a:schemeClr val="bg1"/>
                </a:solidFill>
                <a:latin typeface="Roboto Black"/>
              </a:rPr>
              <a:t>Дев’ята</a:t>
            </a:r>
            <a:r>
              <a:rPr lang="ru-RU" b="1" dirty="0" smtClean="0">
                <a:solidFill>
                  <a:schemeClr val="bg1"/>
                </a:solidFill>
                <a:latin typeface="Roboto Black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Roboto Black"/>
              </a:rPr>
              <a:t>Міжнародна</a:t>
            </a:r>
            <a:r>
              <a:rPr lang="ru-RU" b="1" dirty="0">
                <a:solidFill>
                  <a:schemeClr val="bg1"/>
                </a:solidFill>
                <a:latin typeface="Roboto Black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Roboto Black"/>
              </a:rPr>
              <a:t>виставка</a:t>
            </a:r>
            <a:r>
              <a:rPr lang="ru-RU" b="1" dirty="0">
                <a:solidFill>
                  <a:schemeClr val="bg1"/>
                </a:solidFill>
                <a:latin typeface="Roboto Black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Roboto Black"/>
              </a:rPr>
              <a:t>                                                                  «</a:t>
            </a:r>
            <a:r>
              <a:rPr lang="ru-RU" b="1" dirty="0" err="1">
                <a:solidFill>
                  <a:schemeClr val="bg1"/>
                </a:solidFill>
                <a:latin typeface="Roboto Black"/>
              </a:rPr>
              <a:t>Інноватика</a:t>
            </a:r>
            <a:r>
              <a:rPr lang="ru-RU" b="1" dirty="0">
                <a:solidFill>
                  <a:schemeClr val="bg1"/>
                </a:solidFill>
                <a:latin typeface="Roboto Black"/>
              </a:rPr>
              <a:t> в </a:t>
            </a:r>
            <a:r>
              <a:rPr lang="ru-RU" b="1" dirty="0" err="1">
                <a:solidFill>
                  <a:schemeClr val="bg1"/>
                </a:solidFill>
                <a:latin typeface="Roboto Black"/>
              </a:rPr>
              <a:t>сучасній</a:t>
            </a:r>
            <a:r>
              <a:rPr lang="ru-RU" b="1" dirty="0">
                <a:solidFill>
                  <a:schemeClr val="bg1"/>
                </a:solidFill>
                <a:latin typeface="Roboto Black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Roboto Black"/>
              </a:rPr>
              <a:t>освіті</a:t>
            </a:r>
            <a:r>
              <a:rPr lang="ru-RU" b="1" dirty="0">
                <a:solidFill>
                  <a:schemeClr val="bg1"/>
                </a:solidFill>
                <a:latin typeface="Roboto Black"/>
              </a:rPr>
              <a:t>».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522" y="1203158"/>
            <a:ext cx="3445920" cy="323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616" y="4656819"/>
            <a:ext cx="3145990" cy="729430"/>
          </a:xfrm>
          <a:prstGeom prst="rect">
            <a:avLst/>
          </a:prstGeom>
          <a:noFill/>
        </p:spPr>
        <p:txBody>
          <a:bodyPr wrap="none" lIns="82296" tIns="41148" rIns="82296" bIns="41148" rtlCol="0">
            <a:spAutoFit/>
          </a:bodyPr>
          <a:lstStyle/>
          <a:p>
            <a:pPr algn="ctr"/>
            <a:r>
              <a:rPr lang="uk-UA" sz="2100" b="1" dirty="0" err="1">
                <a:solidFill>
                  <a:schemeClr val="bg1"/>
                </a:solidFill>
                <a:latin typeface="Roboto Black"/>
              </a:rPr>
              <a:t>Експресс-курси</a:t>
            </a:r>
            <a:r>
              <a:rPr lang="uk-UA" sz="2100" b="1" dirty="0">
                <a:solidFill>
                  <a:schemeClr val="bg1"/>
                </a:solidFill>
                <a:latin typeface="Roboto Black"/>
              </a:rPr>
              <a:t> </a:t>
            </a:r>
          </a:p>
          <a:p>
            <a:pPr algn="ctr"/>
            <a:r>
              <a:rPr lang="uk-UA" sz="2100" b="1" dirty="0">
                <a:solidFill>
                  <a:schemeClr val="bg1"/>
                </a:solidFill>
                <a:latin typeface="Roboto Black"/>
              </a:rPr>
              <a:t>«Хмарні сервіси в освіті»</a:t>
            </a:r>
            <a:endParaRPr lang="ru-RU" sz="2100" b="1" dirty="0">
              <a:solidFill>
                <a:schemeClr val="bg1"/>
              </a:solidFill>
              <a:latin typeface="Roboto Black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6168" y="1203158"/>
            <a:ext cx="3641557" cy="3390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9372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\Desktop\Звіт директора\Зображення\Безымянный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136"/>
          <a:stretch/>
        </p:blipFill>
        <p:spPr bwMode="auto">
          <a:xfrm>
            <a:off x="-62865" y="4673398"/>
            <a:ext cx="9269730" cy="218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275762"/>
            <a:ext cx="8215492" cy="920173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defPPr>
              <a:defRPr lang="uk-UA"/>
            </a:defPPr>
            <a:lvl1pPr defTabSz="761970">
              <a:lnSpc>
                <a:spcPct val="90000"/>
              </a:lnSpc>
              <a:spcBef>
                <a:spcPct val="0"/>
              </a:spcBef>
              <a:buNone/>
              <a:defRPr sz="48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uk-UA" sz="3600" dirty="0"/>
              <a:t>Відкриті в інформаційному просторі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92169" y="3888954"/>
            <a:ext cx="4002346" cy="775597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/>
          <a:p>
            <a:pPr defTabSz="685773">
              <a:lnSpc>
                <a:spcPct val="90000"/>
              </a:lnSpc>
              <a:spcBef>
                <a:spcPct val="0"/>
              </a:spcBef>
            </a:pPr>
            <a:r>
              <a:rPr lang="uk-UA" sz="3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school30.sumy.ua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90580" y="2386568"/>
            <a:ext cx="4059113" cy="825737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/>
          <a:p>
            <a:pPr defTabSz="685773">
              <a:lnSpc>
                <a:spcPct val="90000"/>
              </a:lnSpc>
              <a:spcBef>
                <a:spcPct val="0"/>
              </a:spcBef>
            </a:pPr>
            <a:r>
              <a:rPr lang="uk-UA" sz="3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/school30sumy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7088" y="2426630"/>
            <a:ext cx="473485" cy="631313"/>
          </a:xfrm>
          <a:prstGeom prst="rect">
            <a:avLst/>
          </a:prstGeom>
        </p:spPr>
      </p:pic>
      <p:pic>
        <p:nvPicPr>
          <p:cNvPr id="8" name="Picture 3" descr="C:\Users\Админ\Desktop\Звіт директора\Зображення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5458" y="2"/>
            <a:ext cx="1038123" cy="152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602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51967"/>
            <a:ext cx="7886700" cy="1014493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Roboto Medium"/>
              </a:rPr>
              <a:t>Фінансування</a:t>
            </a:r>
            <a:endParaRPr lang="ru-RU" b="1" dirty="0">
              <a:solidFill>
                <a:schemeClr val="bg1"/>
              </a:solidFill>
              <a:latin typeface="Roboto Medium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51465066"/>
              </p:ext>
            </p:extLst>
          </p:nvPr>
        </p:nvGraphicFramePr>
        <p:xfrm>
          <a:off x="48132" y="1058780"/>
          <a:ext cx="8951490" cy="5898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4417"/>
                <a:gridCol w="3077073"/>
              </a:tblGrid>
              <a:tr h="577515"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>
                          <a:latin typeface="Roboto Medium"/>
                        </a:rPr>
                        <a:t>Назва заходу</a:t>
                      </a:r>
                      <a:endParaRPr lang="ru-RU" sz="3200" dirty="0">
                        <a:latin typeface="Roboto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>
                          <a:latin typeface="Roboto Medium"/>
                        </a:rPr>
                        <a:t>Сума (грн.)</a:t>
                      </a:r>
                      <a:endParaRPr lang="ru-RU" sz="3200" dirty="0">
                        <a:latin typeface="Roboto Medium"/>
                      </a:endParaRPr>
                    </a:p>
                  </a:txBody>
                  <a:tcPr/>
                </a:tc>
              </a:tr>
              <a:tr h="2955887">
                <a:tc>
                  <a:txBody>
                    <a:bodyPr/>
                    <a:lstStyle/>
                    <a:p>
                      <a:r>
                        <a:rPr lang="uk-UA" sz="2200" dirty="0" smtClean="0">
                          <a:latin typeface="Roboto Black"/>
                        </a:rPr>
                        <a:t>І. Кошторис закладу на 2017 рік</a:t>
                      </a:r>
                    </a:p>
                    <a:p>
                      <a:r>
                        <a:rPr lang="uk-UA" sz="2200" dirty="0" smtClean="0">
                          <a:latin typeface="Roboto Black"/>
                        </a:rPr>
                        <a:t>З</a:t>
                      </a:r>
                      <a:r>
                        <a:rPr lang="uk-UA" sz="2200" baseline="0" dirty="0" smtClean="0">
                          <a:latin typeface="Roboto Black"/>
                        </a:rPr>
                        <a:t> них: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uk-UA" sz="2200" baseline="0" dirty="0" smtClean="0">
                          <a:latin typeface="Roboto Black"/>
                        </a:rPr>
                        <a:t>фонд заробітної плати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uk-UA" sz="2200" baseline="0" dirty="0" smtClean="0">
                          <a:latin typeface="Roboto Black"/>
                        </a:rPr>
                        <a:t>оплата комунальних послуг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uk-UA" sz="2200" baseline="0" dirty="0" smtClean="0">
                          <a:latin typeface="Roboto Black"/>
                        </a:rPr>
                        <a:t>продукти харчування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uk-UA" sz="2200" baseline="0" dirty="0" smtClean="0">
                          <a:latin typeface="Roboto Black"/>
                        </a:rPr>
                        <a:t>предмети, матеріали, інвентар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uk-UA" sz="2200" baseline="0" dirty="0" smtClean="0">
                          <a:latin typeface="Roboto Black"/>
                        </a:rPr>
                        <a:t>(КЕКВ 2210)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uk-UA" sz="2200" baseline="0" dirty="0" smtClean="0">
                          <a:latin typeface="Roboto Black"/>
                        </a:rPr>
                        <a:t>оплата послуг (КЕКВ 2240)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uk-UA" sz="2200" baseline="0" dirty="0" smtClean="0">
                          <a:latin typeface="Roboto Black"/>
                        </a:rPr>
                        <a:t>інше (відрядження, медикаменти, навчання)</a:t>
                      </a:r>
                      <a:endParaRPr lang="ru-RU" sz="2200" dirty="0">
                        <a:latin typeface="Roboto Blac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200" dirty="0" smtClean="0">
                          <a:latin typeface="Roboto Black"/>
                        </a:rPr>
                        <a:t>8 505 765,00 грн.</a:t>
                      </a:r>
                    </a:p>
                    <a:p>
                      <a:endParaRPr lang="uk-UA" sz="2200" dirty="0" smtClean="0">
                        <a:latin typeface="Roboto Black"/>
                      </a:endParaRPr>
                    </a:p>
                    <a:p>
                      <a:r>
                        <a:rPr lang="uk-UA" sz="2200" dirty="0" smtClean="0">
                          <a:latin typeface="Roboto Black"/>
                        </a:rPr>
                        <a:t>6 402 642,00 грн.</a:t>
                      </a:r>
                    </a:p>
                    <a:p>
                      <a:r>
                        <a:rPr lang="uk-UA" sz="2200" dirty="0" smtClean="0">
                          <a:latin typeface="Roboto Black"/>
                        </a:rPr>
                        <a:t>1 023 789,00 грн.</a:t>
                      </a:r>
                    </a:p>
                    <a:p>
                      <a:r>
                        <a:rPr lang="uk-UA" sz="2200" dirty="0" smtClean="0">
                          <a:latin typeface="Roboto Black"/>
                        </a:rPr>
                        <a:t>674 300,</a:t>
                      </a:r>
                      <a:r>
                        <a:rPr lang="uk-UA" sz="2200" baseline="0" dirty="0" smtClean="0">
                          <a:latin typeface="Roboto Black"/>
                        </a:rPr>
                        <a:t>00 грн.</a:t>
                      </a:r>
                    </a:p>
                    <a:p>
                      <a:r>
                        <a:rPr lang="uk-UA" sz="2200" dirty="0" smtClean="0">
                          <a:latin typeface="Roboto Black"/>
                        </a:rPr>
                        <a:t>227 652,00</a:t>
                      </a:r>
                      <a:r>
                        <a:rPr lang="uk-UA" sz="2200" baseline="0" dirty="0" smtClean="0">
                          <a:latin typeface="Roboto Black"/>
                        </a:rPr>
                        <a:t> грн.</a:t>
                      </a:r>
                    </a:p>
                    <a:p>
                      <a:r>
                        <a:rPr lang="uk-UA" sz="2200" dirty="0" smtClean="0">
                          <a:latin typeface="Roboto Black"/>
                        </a:rPr>
                        <a:t>174 730,00 грн.</a:t>
                      </a:r>
                    </a:p>
                    <a:p>
                      <a:r>
                        <a:rPr lang="uk-UA" sz="2200" dirty="0" smtClean="0">
                          <a:latin typeface="Roboto Black"/>
                        </a:rPr>
                        <a:t>2</a:t>
                      </a:r>
                      <a:r>
                        <a:rPr lang="uk-UA" sz="2200" baseline="0" dirty="0" smtClean="0">
                          <a:latin typeface="Roboto Black"/>
                        </a:rPr>
                        <a:t> 684,00 грн.</a:t>
                      </a:r>
                      <a:endParaRPr lang="ru-RU" sz="2200" dirty="0">
                        <a:latin typeface="Roboto Black"/>
                      </a:endParaRPr>
                    </a:p>
                  </a:txBody>
                  <a:tcPr/>
                </a:tc>
              </a:tr>
              <a:tr h="1875587">
                <a:tc>
                  <a:txBody>
                    <a:bodyPr/>
                    <a:lstStyle/>
                    <a:p>
                      <a:r>
                        <a:rPr lang="uk-UA" sz="2200" dirty="0" smtClean="0">
                          <a:latin typeface="Roboto Black"/>
                        </a:rPr>
                        <a:t>ІІ. Бюджет</a:t>
                      </a:r>
                      <a:r>
                        <a:rPr lang="uk-UA" sz="2200" baseline="0" dirty="0" smtClean="0">
                          <a:latin typeface="Roboto Black"/>
                        </a:rPr>
                        <a:t> розвитку</a:t>
                      </a:r>
                    </a:p>
                    <a:p>
                      <a:r>
                        <a:rPr lang="uk-UA" sz="2200" dirty="0" smtClean="0">
                          <a:latin typeface="Roboto Black"/>
                        </a:rPr>
                        <a:t>З</a:t>
                      </a:r>
                      <a:r>
                        <a:rPr lang="uk-UA" sz="2200" baseline="0" dirty="0" smtClean="0">
                          <a:latin typeface="Roboto Black"/>
                        </a:rPr>
                        <a:t> них: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uk-UA" sz="2200" baseline="0" dirty="0" smtClean="0">
                          <a:latin typeface="Roboto Black"/>
                        </a:rPr>
                        <a:t>капітальний ремонт будівлі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uk-UA" sz="2200" dirty="0" smtClean="0">
                          <a:latin typeface="Roboto Black"/>
                        </a:rPr>
                        <a:t>придбання підручників</a:t>
                      </a:r>
                      <a:endParaRPr lang="ru-RU" sz="2200" dirty="0">
                        <a:latin typeface="Roboto Blac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200" dirty="0" smtClean="0">
                          <a:latin typeface="Roboto Black"/>
                        </a:rPr>
                        <a:t>678 000,00 грн.</a:t>
                      </a:r>
                    </a:p>
                    <a:p>
                      <a:endParaRPr lang="uk-UA" sz="2200" dirty="0" smtClean="0">
                        <a:latin typeface="Roboto Black"/>
                      </a:endParaRPr>
                    </a:p>
                    <a:p>
                      <a:r>
                        <a:rPr lang="uk-UA" sz="2200" dirty="0" smtClean="0">
                          <a:latin typeface="Roboto Black"/>
                        </a:rPr>
                        <a:t>650 000,00 грн.</a:t>
                      </a:r>
                    </a:p>
                    <a:p>
                      <a:r>
                        <a:rPr lang="uk-UA" sz="2200" dirty="0" smtClean="0">
                          <a:latin typeface="Roboto Black"/>
                        </a:rPr>
                        <a:t>28 000,00 грн.</a:t>
                      </a:r>
                    </a:p>
                    <a:p>
                      <a:endParaRPr lang="ru-RU" sz="2200" dirty="0">
                        <a:latin typeface="Roboto Black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C:\Users\Админ\Desktop\Звіт директора\Зображення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6674" y="3"/>
            <a:ext cx="1106907" cy="99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282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51966"/>
            <a:ext cx="7886700" cy="1046578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Roboto Medium"/>
              </a:rPr>
              <a:t>Фінансування</a:t>
            </a:r>
            <a:endParaRPr lang="ru-RU" b="1" dirty="0">
              <a:solidFill>
                <a:schemeClr val="bg1"/>
              </a:solidFill>
              <a:latin typeface="Roboto Medium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9242153"/>
              </p:ext>
            </p:extLst>
          </p:nvPr>
        </p:nvGraphicFramePr>
        <p:xfrm>
          <a:off x="96253" y="1506536"/>
          <a:ext cx="8775034" cy="5355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19276"/>
                <a:gridCol w="2955758"/>
              </a:tblGrid>
              <a:tr h="681257"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>
                          <a:latin typeface="Roboto Medium"/>
                        </a:rPr>
                        <a:t>Назва заходу</a:t>
                      </a:r>
                      <a:endParaRPr lang="ru-RU" sz="3200" dirty="0">
                        <a:latin typeface="Roboto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dirty="0" smtClean="0">
                          <a:latin typeface="Roboto Medium"/>
                        </a:rPr>
                        <a:t>Сума (грн.)</a:t>
                      </a:r>
                      <a:endParaRPr lang="ru-RU" sz="3200" dirty="0">
                        <a:latin typeface="Roboto Medium"/>
                      </a:endParaRPr>
                    </a:p>
                  </a:txBody>
                  <a:tcPr/>
                </a:tc>
              </a:tr>
              <a:tr h="2617459">
                <a:tc>
                  <a:txBody>
                    <a:bodyPr/>
                    <a:lstStyle/>
                    <a:p>
                      <a:r>
                        <a:rPr lang="uk-UA" sz="2200" dirty="0" smtClean="0">
                          <a:latin typeface="Roboto Black"/>
                        </a:rPr>
                        <a:t>ІІІ. Депутатські кошти</a:t>
                      </a:r>
                    </a:p>
                    <a:p>
                      <a:r>
                        <a:rPr lang="uk-UA" sz="2200" dirty="0" smtClean="0">
                          <a:latin typeface="Roboto Black"/>
                        </a:rPr>
                        <a:t>З них: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uk-UA" sz="2200" dirty="0" smtClean="0">
                          <a:latin typeface="Roboto Black"/>
                        </a:rPr>
                        <a:t>придбання спортивного інвентарю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uk-UA" sz="2200" dirty="0" smtClean="0">
                          <a:latin typeface="Roboto Black"/>
                        </a:rPr>
                        <a:t>матеріали</a:t>
                      </a:r>
                      <a:r>
                        <a:rPr lang="uk-UA" sz="2200" baseline="0" dirty="0" smtClean="0">
                          <a:latin typeface="Roboto Black"/>
                        </a:rPr>
                        <a:t> для</a:t>
                      </a:r>
                      <a:r>
                        <a:rPr lang="uk-UA" sz="2200" dirty="0" smtClean="0">
                          <a:latin typeface="Roboto Black"/>
                        </a:rPr>
                        <a:t> підключення до Інтернету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uk-UA" sz="2200" dirty="0" smtClean="0">
                          <a:latin typeface="Roboto Black"/>
                        </a:rPr>
                        <a:t>матеріали для ремонту медичного кабінету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uk-UA" sz="2200" dirty="0" smtClean="0">
                          <a:latin typeface="Roboto Black"/>
                        </a:rPr>
                        <a:t>придбання холодильної камери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uk-UA" sz="2200" dirty="0" smtClean="0">
                          <a:latin typeface="Roboto Black"/>
                        </a:rPr>
                        <a:t>придбання книг для бібліотеки</a:t>
                      </a:r>
                      <a:endParaRPr lang="ru-RU" sz="2200" dirty="0">
                        <a:latin typeface="Roboto Blac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200" dirty="0" smtClean="0">
                          <a:latin typeface="Roboto Black"/>
                        </a:rPr>
                        <a:t>81 000,00 грн.</a:t>
                      </a:r>
                    </a:p>
                    <a:p>
                      <a:endParaRPr lang="uk-UA" sz="2200" dirty="0" smtClean="0">
                        <a:latin typeface="Roboto Black"/>
                      </a:endParaRPr>
                    </a:p>
                    <a:p>
                      <a:r>
                        <a:rPr lang="uk-UA" sz="2200" dirty="0" smtClean="0">
                          <a:latin typeface="Roboto Black"/>
                        </a:rPr>
                        <a:t>20 000,00 грн.</a:t>
                      </a:r>
                    </a:p>
                    <a:p>
                      <a:r>
                        <a:rPr lang="uk-UA" sz="2200" dirty="0" smtClean="0">
                          <a:latin typeface="Roboto Black"/>
                        </a:rPr>
                        <a:t>20</a:t>
                      </a:r>
                      <a:r>
                        <a:rPr lang="uk-UA" sz="2200" baseline="0" dirty="0" smtClean="0">
                          <a:latin typeface="Roboto Black"/>
                        </a:rPr>
                        <a:t> 000,00 грн.</a:t>
                      </a:r>
                    </a:p>
                    <a:p>
                      <a:r>
                        <a:rPr lang="uk-UA" sz="2200" dirty="0" smtClean="0">
                          <a:latin typeface="Roboto Black"/>
                        </a:rPr>
                        <a:t>10 000,00 грн.</a:t>
                      </a:r>
                    </a:p>
                    <a:p>
                      <a:r>
                        <a:rPr lang="uk-UA" sz="2200" dirty="0" smtClean="0">
                          <a:latin typeface="Roboto Black"/>
                        </a:rPr>
                        <a:t>25 000,00  грн.</a:t>
                      </a:r>
                    </a:p>
                    <a:p>
                      <a:r>
                        <a:rPr lang="uk-UA" sz="2200" dirty="0" smtClean="0">
                          <a:latin typeface="Roboto Black"/>
                        </a:rPr>
                        <a:t>6</a:t>
                      </a:r>
                      <a:r>
                        <a:rPr lang="uk-UA" sz="2200" baseline="0" dirty="0" smtClean="0">
                          <a:latin typeface="Roboto Black"/>
                        </a:rPr>
                        <a:t> 000,00 грн.</a:t>
                      </a:r>
                      <a:endParaRPr lang="ru-RU" sz="2200" dirty="0">
                        <a:latin typeface="Roboto Black"/>
                      </a:endParaRPr>
                    </a:p>
                  </a:txBody>
                  <a:tcPr/>
                </a:tc>
              </a:tr>
              <a:tr h="1900347">
                <a:tc>
                  <a:txBody>
                    <a:bodyPr/>
                    <a:lstStyle/>
                    <a:p>
                      <a:r>
                        <a:rPr lang="uk-UA" sz="2200" dirty="0" smtClean="0">
                          <a:latin typeface="Roboto Black"/>
                        </a:rPr>
                        <a:t>І</a:t>
                      </a:r>
                      <a:r>
                        <a:rPr lang="en-US" sz="2200" dirty="0" smtClean="0">
                          <a:latin typeface="Roboto Black"/>
                        </a:rPr>
                        <a:t>V. </a:t>
                      </a:r>
                      <a:r>
                        <a:rPr lang="uk-UA" sz="2200" dirty="0" smtClean="0">
                          <a:latin typeface="Roboto Black"/>
                        </a:rPr>
                        <a:t>Субвенція з державного бюджету</a:t>
                      </a:r>
                    </a:p>
                    <a:p>
                      <a:r>
                        <a:rPr lang="uk-UA" sz="2200" dirty="0" smtClean="0">
                          <a:latin typeface="Roboto Black"/>
                        </a:rPr>
                        <a:t>З них: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uk-UA" sz="2200" dirty="0" smtClean="0">
                          <a:latin typeface="Roboto Black"/>
                        </a:rPr>
                        <a:t>капітальний ремонт будівлі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uk-UA" sz="2200" dirty="0" smtClean="0">
                          <a:latin typeface="Roboto Black"/>
                        </a:rPr>
                        <a:t>Придбання навчальної</a:t>
                      </a:r>
                      <a:r>
                        <a:rPr lang="uk-UA" sz="2200" baseline="0" dirty="0" smtClean="0">
                          <a:latin typeface="Roboto Black"/>
                        </a:rPr>
                        <a:t> орг. техніки</a:t>
                      </a:r>
                      <a:endParaRPr lang="uk-UA" sz="2200" dirty="0" smtClean="0">
                        <a:latin typeface="Roboto Black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endParaRPr lang="ru-RU" sz="2200" dirty="0">
                        <a:latin typeface="Roboto Blac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200" dirty="0" smtClean="0">
                          <a:latin typeface="Roboto Black"/>
                        </a:rPr>
                        <a:t>1 990 000,00 грн.</a:t>
                      </a:r>
                    </a:p>
                    <a:p>
                      <a:endParaRPr lang="uk-UA" sz="2200" dirty="0" smtClean="0">
                        <a:latin typeface="Roboto Black"/>
                      </a:endParaRPr>
                    </a:p>
                    <a:p>
                      <a:r>
                        <a:rPr lang="uk-UA" sz="2200" dirty="0" smtClean="0">
                          <a:latin typeface="Roboto Black"/>
                        </a:rPr>
                        <a:t>1 805 000,00 грн.</a:t>
                      </a:r>
                    </a:p>
                    <a:p>
                      <a:r>
                        <a:rPr lang="uk-UA" sz="2200" dirty="0" smtClean="0">
                          <a:latin typeface="Roboto Black"/>
                        </a:rPr>
                        <a:t>185 000,00 грн.</a:t>
                      </a:r>
                      <a:endParaRPr lang="ru-RU" sz="2200" dirty="0">
                        <a:latin typeface="Roboto Black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C:\Users\Админ\Desktop\Звіт директора\Зображення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5458" y="2"/>
            <a:ext cx="1038123" cy="152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776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651510" y="1805940"/>
            <a:ext cx="8492490" cy="2281237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defPPr>
              <a:defRPr lang="uk-UA"/>
            </a:defPPr>
            <a:lvl1pPr defTabSz="761970">
              <a:lnSpc>
                <a:spcPct val="90000"/>
              </a:lnSpc>
              <a:spcBef>
                <a:spcPct val="0"/>
              </a:spcBef>
              <a:buNone/>
              <a:defRPr sz="40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ru-RU" dirty="0"/>
              <a:t>Робота </a:t>
            </a:r>
            <a:r>
              <a:rPr lang="ru-RU" dirty="0" err="1"/>
              <a:t>школи</a:t>
            </a:r>
            <a:r>
              <a:rPr lang="ru-RU" dirty="0"/>
              <a:t> - не </a:t>
            </a:r>
            <a:r>
              <a:rPr lang="ru-RU" dirty="0" err="1"/>
              <a:t>фанфари</a:t>
            </a:r>
            <a:r>
              <a:rPr lang="ru-RU" dirty="0"/>
              <a:t>, </a:t>
            </a:r>
          </a:p>
          <a:p>
            <a:r>
              <a:rPr lang="ru-RU" dirty="0"/>
              <a:t>а </a:t>
            </a:r>
            <a:r>
              <a:rPr lang="ru-RU" dirty="0" err="1"/>
              <a:t>щоденна</a:t>
            </a:r>
            <a:r>
              <a:rPr lang="ru-RU" dirty="0"/>
              <a:t> </a:t>
            </a:r>
            <a:r>
              <a:rPr lang="ru-RU" dirty="0" err="1"/>
              <a:t>важка</a:t>
            </a:r>
            <a:r>
              <a:rPr lang="ru-RU" dirty="0"/>
              <a:t> </a:t>
            </a:r>
            <a:r>
              <a:rPr lang="ru-RU" dirty="0" err="1"/>
              <a:t>праця</a:t>
            </a:r>
            <a:r>
              <a:rPr lang="ru-RU" dirty="0"/>
              <a:t>, </a:t>
            </a:r>
          </a:p>
          <a:p>
            <a:r>
              <a:rPr lang="ru-RU" dirty="0"/>
              <a:t>де головне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smtClean="0"/>
              <a:t>– </a:t>
            </a:r>
            <a:r>
              <a:rPr lang="ru-RU" dirty="0" err="1" smtClean="0"/>
              <a:t>інтереси</a:t>
            </a:r>
            <a:r>
              <a:rPr lang="ru-RU" dirty="0" smtClean="0"/>
              <a:t> </a:t>
            </a:r>
            <a:r>
              <a:rPr lang="ru-RU" dirty="0" err="1"/>
              <a:t>дітей</a:t>
            </a:r>
            <a:r>
              <a:rPr lang="ru-RU" dirty="0"/>
              <a:t>.</a:t>
            </a:r>
          </a:p>
        </p:txBody>
      </p:sp>
      <p:pic>
        <p:nvPicPr>
          <p:cNvPr id="4" name="Picture 3" descr="C:\Users\Админ\Desktop\Звіт директора\Зображення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8667" y="384039"/>
            <a:ext cx="1087286" cy="159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656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Bef>
                <a:spcPts val="750"/>
              </a:spcBef>
            </a:pPr>
            <a:r>
              <a:rPr lang="uk-UA" sz="3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Наші ресурси</a:t>
            </a:r>
            <a:endParaRPr lang="ru-RU" sz="36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6368" y="1399814"/>
            <a:ext cx="7886700" cy="4351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Науково-педагогічна технологія «Росток»</a:t>
            </a:r>
          </a:p>
          <a:p>
            <a:pPr marL="0" indent="0">
              <a:buNone/>
            </a:pPr>
            <a:r>
              <a:rPr lang="ru-RU" sz="2200" b="1" dirty="0" err="1" smtClean="0">
                <a:solidFill>
                  <a:schemeClr val="bg1"/>
                </a:solidFill>
                <a:latin typeface="Roboto Light"/>
              </a:rPr>
              <a:t>Принципи</a:t>
            </a:r>
            <a:r>
              <a:rPr lang="ru-RU" sz="2200" b="1" dirty="0" smtClean="0">
                <a:solidFill>
                  <a:schemeClr val="bg1"/>
                </a:solidFill>
                <a:latin typeface="Roboto Light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Roboto Light"/>
              </a:rPr>
              <a:t>системи</a:t>
            </a:r>
            <a:r>
              <a:rPr lang="ru-RU" sz="2200" b="1" dirty="0" smtClean="0">
                <a:solidFill>
                  <a:schemeClr val="bg1"/>
                </a:solidFill>
                <a:latin typeface="Roboto Light"/>
              </a:rPr>
              <a:t> </a:t>
            </a:r>
            <a:r>
              <a:rPr lang="ru-RU" sz="2200" b="1" dirty="0" err="1" smtClean="0">
                <a:solidFill>
                  <a:schemeClr val="bg1"/>
                </a:solidFill>
                <a:latin typeface="Roboto Light"/>
              </a:rPr>
              <a:t>навчання</a:t>
            </a:r>
            <a:r>
              <a:rPr lang="ru-RU" sz="2200" b="1" dirty="0" smtClean="0">
                <a:solidFill>
                  <a:schemeClr val="bg1"/>
                </a:solidFill>
                <a:latin typeface="Roboto Light"/>
              </a:rPr>
              <a:t> “Росток” </a:t>
            </a:r>
          </a:p>
          <a:p>
            <a:r>
              <a:rPr lang="ru-RU" sz="2200" dirty="0" err="1" smtClean="0">
                <a:solidFill>
                  <a:schemeClr val="bg1"/>
                </a:solidFill>
                <a:latin typeface="Roboto Light"/>
              </a:rPr>
              <a:t>Орієнтація</a:t>
            </a:r>
            <a:r>
              <a:rPr lang="ru-RU" sz="2200" dirty="0" smtClean="0">
                <a:solidFill>
                  <a:schemeClr val="bg1"/>
                </a:solidFill>
                <a:latin typeface="Roboto Light"/>
              </a:rPr>
              <a:t> на </a:t>
            </a:r>
            <a:r>
              <a:rPr lang="ru-RU" sz="2200" dirty="0" err="1" smtClean="0">
                <a:solidFill>
                  <a:schemeClr val="bg1"/>
                </a:solidFill>
                <a:latin typeface="Roboto Light"/>
              </a:rPr>
              <a:t>розвивальне</a:t>
            </a:r>
            <a:r>
              <a:rPr lang="ru-RU" sz="2200" dirty="0" smtClean="0">
                <a:solidFill>
                  <a:schemeClr val="bg1"/>
                </a:solidFill>
                <a:latin typeface="Roboto Light"/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  <a:latin typeface="Roboto Light"/>
              </a:rPr>
              <a:t>навчання</a:t>
            </a:r>
            <a:r>
              <a:rPr lang="ru-RU" sz="2200" dirty="0" smtClean="0">
                <a:solidFill>
                  <a:schemeClr val="bg1"/>
                </a:solidFill>
                <a:latin typeface="Roboto Light"/>
              </a:rPr>
              <a:t> </a:t>
            </a:r>
          </a:p>
          <a:p>
            <a:r>
              <a:rPr lang="ru-RU" sz="2200" dirty="0" err="1" smtClean="0">
                <a:solidFill>
                  <a:schemeClr val="bg1"/>
                </a:solidFill>
                <a:latin typeface="Roboto Light"/>
              </a:rPr>
              <a:t>Гуманізація</a:t>
            </a:r>
            <a:r>
              <a:rPr lang="ru-RU" sz="2200" dirty="0" smtClean="0">
                <a:solidFill>
                  <a:schemeClr val="bg1"/>
                </a:solidFill>
                <a:latin typeface="Roboto Light"/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  <a:latin typeface="Roboto Light"/>
              </a:rPr>
              <a:t>освіти</a:t>
            </a:r>
            <a:r>
              <a:rPr lang="ru-RU" sz="2200" dirty="0" smtClean="0">
                <a:solidFill>
                  <a:schemeClr val="bg1"/>
                </a:solidFill>
                <a:latin typeface="Roboto Light"/>
              </a:rPr>
              <a:t> </a:t>
            </a:r>
          </a:p>
          <a:p>
            <a:r>
              <a:rPr lang="ru-RU" sz="2200" dirty="0" err="1" smtClean="0">
                <a:solidFill>
                  <a:schemeClr val="bg1"/>
                </a:solidFill>
                <a:latin typeface="Roboto Light"/>
              </a:rPr>
              <a:t>Моральні</a:t>
            </a:r>
            <a:r>
              <a:rPr lang="ru-RU" sz="2200" dirty="0" smtClean="0">
                <a:solidFill>
                  <a:schemeClr val="bg1"/>
                </a:solidFill>
                <a:latin typeface="Roboto Light"/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  <a:latin typeface="Roboto Light"/>
              </a:rPr>
              <a:t>цінності</a:t>
            </a:r>
            <a:r>
              <a:rPr lang="ru-RU" sz="2200" dirty="0" smtClean="0">
                <a:solidFill>
                  <a:schemeClr val="bg1"/>
                </a:solidFill>
                <a:latin typeface="Roboto Light"/>
              </a:rPr>
              <a:t> на </a:t>
            </a:r>
            <a:r>
              <a:rPr lang="ru-RU" sz="2200" dirty="0" err="1" smtClean="0">
                <a:solidFill>
                  <a:schemeClr val="bg1"/>
                </a:solidFill>
                <a:latin typeface="Roboto Light"/>
              </a:rPr>
              <a:t>першому</a:t>
            </a:r>
            <a:r>
              <a:rPr lang="ru-RU" sz="2200" dirty="0" smtClean="0">
                <a:solidFill>
                  <a:schemeClr val="bg1"/>
                </a:solidFill>
                <a:latin typeface="Roboto Light"/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  <a:latin typeface="Roboto Light"/>
              </a:rPr>
              <a:t>плані</a:t>
            </a:r>
            <a:r>
              <a:rPr lang="ru-RU" sz="2200" dirty="0" smtClean="0">
                <a:solidFill>
                  <a:schemeClr val="bg1"/>
                </a:solidFill>
                <a:latin typeface="Roboto Light"/>
              </a:rPr>
              <a:t> </a:t>
            </a:r>
          </a:p>
          <a:p>
            <a:r>
              <a:rPr lang="ru-RU" sz="2200" dirty="0" err="1" smtClean="0">
                <a:solidFill>
                  <a:schemeClr val="bg1"/>
                </a:solidFill>
                <a:latin typeface="Roboto Light"/>
              </a:rPr>
              <a:t>Духовний</a:t>
            </a:r>
            <a:r>
              <a:rPr lang="ru-RU" sz="2200" dirty="0" smtClean="0">
                <a:solidFill>
                  <a:schemeClr val="bg1"/>
                </a:solidFill>
                <a:latin typeface="Roboto Light"/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  <a:latin typeface="Roboto Light"/>
              </a:rPr>
              <a:t>розвиток</a:t>
            </a:r>
            <a:r>
              <a:rPr lang="ru-RU" sz="2200" dirty="0" smtClean="0">
                <a:solidFill>
                  <a:schemeClr val="bg1"/>
                </a:solidFill>
                <a:latin typeface="Roboto Light"/>
              </a:rPr>
              <a:t> </a:t>
            </a:r>
            <a:r>
              <a:rPr lang="ru-RU" sz="2200" dirty="0" err="1" smtClean="0">
                <a:solidFill>
                  <a:schemeClr val="bg1"/>
                </a:solidFill>
                <a:latin typeface="Roboto Light"/>
              </a:rPr>
              <a:t>особистості</a:t>
            </a:r>
            <a:r>
              <a:rPr lang="ru-RU" sz="2200" dirty="0" smtClean="0">
                <a:solidFill>
                  <a:schemeClr val="bg1"/>
                </a:solidFill>
                <a:latin typeface="Roboto Light"/>
              </a:rPr>
              <a:t> </a:t>
            </a:r>
            <a:endParaRPr lang="ru-RU" sz="2200" dirty="0">
              <a:solidFill>
                <a:schemeClr val="bg1"/>
              </a:solidFill>
              <a:latin typeface="Roboto Light"/>
            </a:endParaRPr>
          </a:p>
        </p:txBody>
      </p:sp>
      <p:pic>
        <p:nvPicPr>
          <p:cNvPr id="4" name="Picture 2" descr="C:\Users\Админ\Desktop\Звіт директора\Зображення\3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938" y="4545033"/>
            <a:ext cx="1732546" cy="213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Админ\Desktop\Звіт директора\Зображення\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9068" y="4643533"/>
            <a:ext cx="1662111" cy="204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Админ\Desktop\Звіт директора\Зображення\1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4958" y="4663232"/>
            <a:ext cx="1595253" cy="200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Админ\Desktop\Звіт директора\Зображення\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6641" y="433229"/>
            <a:ext cx="889393" cy="130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501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22077" r="7253" b="4469"/>
          <a:stretch/>
        </p:blipFill>
        <p:spPr bwMode="auto">
          <a:xfrm>
            <a:off x="0" y="2595154"/>
            <a:ext cx="4944290" cy="39157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35665" y="360002"/>
            <a:ext cx="5555884" cy="1802511"/>
          </a:xfrm>
        </p:spPr>
        <p:txBody>
          <a:bodyPr>
            <a:normAutofit/>
          </a:bodyPr>
          <a:lstStyle/>
          <a:p>
            <a:pPr algn="l"/>
            <a:r>
              <a:rPr lang="uk-UA" sz="3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Дослідно-експериментальна</a:t>
            </a:r>
            <a:r>
              <a:rPr lang="uk-UA" sz="3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3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/>
            </a:r>
            <a:br>
              <a:rPr lang="en-US" sz="3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</a:br>
            <a:r>
              <a:rPr lang="uk-UA" sz="3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діяльність </a:t>
            </a:r>
            <a:br>
              <a:rPr lang="uk-UA" sz="3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uk-UA" sz="3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Всеукраїнського рівня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1614" y="3848605"/>
            <a:ext cx="3038016" cy="1408879"/>
          </a:xfrm>
        </p:spPr>
        <p:txBody>
          <a:bodyPr>
            <a:noAutofit/>
          </a:bodyPr>
          <a:lstStyle/>
          <a:p>
            <a:pPr lvl="0"/>
            <a:r>
              <a:rPr lang="uk-UA" sz="3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1-А – 35 учнів</a:t>
            </a:r>
          </a:p>
          <a:p>
            <a:pPr lvl="0"/>
            <a:r>
              <a:rPr lang="uk-UA" sz="3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1-Б – 35 учнів</a:t>
            </a:r>
            <a:endParaRPr lang="ru-RU" sz="32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187" y="250163"/>
            <a:ext cx="1516643" cy="2022191"/>
          </a:xfrm>
          <a:prstGeom prst="rect">
            <a:avLst/>
          </a:prstGeom>
        </p:spPr>
      </p:pic>
      <p:pic>
        <p:nvPicPr>
          <p:cNvPr id="7" name="Picture 3" descr="C:\Users\Админ\Desktop\Звіт директора\Зображення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2395" y="142985"/>
            <a:ext cx="1087286" cy="159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860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40068" y="635451"/>
            <a:ext cx="6377940" cy="788671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defPPr>
              <a:defRPr lang="uk-UA"/>
            </a:defPPr>
            <a:lvl1pPr defTabSz="761970">
              <a:lnSpc>
                <a:spcPct val="90000"/>
              </a:lnSpc>
              <a:spcBef>
                <a:spcPct val="0"/>
              </a:spcBef>
              <a:buNone/>
              <a:defRPr sz="48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57213" y="5016525"/>
            <a:ext cx="3471863" cy="1109948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indent="0" defTabSz="761970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43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80985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667"/>
            </a:lvl2pPr>
            <a:lvl3pPr marL="761970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500"/>
            </a:lvl3pPr>
            <a:lvl4pPr marL="1142954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4pPr>
            <a:lvl5pPr marL="1523939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5pPr>
            <a:lvl6pPr marL="1904924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6pPr>
            <a:lvl7pPr marL="2285909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7pPr>
            <a:lvl8pPr marL="2666893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8pPr>
            <a:lvl9pPr marL="3047878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9pPr>
          </a:lstStyle>
          <a:p>
            <a:r>
              <a:rPr lang="uk-UA" sz="2200" dirty="0"/>
              <a:t>«старший учитель» - </a:t>
            </a:r>
            <a:r>
              <a:rPr lang="uk-UA" sz="22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8 </a:t>
            </a:r>
            <a:r>
              <a:rPr lang="en-US" sz="22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(</a:t>
            </a:r>
            <a:r>
              <a:rPr lang="uk-UA" sz="22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17</a:t>
            </a:r>
            <a:r>
              <a:rPr lang="en-US" sz="22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%)</a:t>
            </a:r>
            <a:endParaRPr lang="uk-UA" sz="2200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r>
              <a:rPr lang="uk-UA" sz="2200" dirty="0"/>
              <a:t>«вчитель-методист» - </a:t>
            </a:r>
            <a:r>
              <a:rPr lang="uk-UA" sz="22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6 </a:t>
            </a:r>
            <a:r>
              <a:rPr lang="en-US" sz="22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(1</a:t>
            </a:r>
            <a:r>
              <a:rPr lang="uk-UA" sz="22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2</a:t>
            </a:r>
            <a:r>
              <a:rPr lang="en-US" sz="22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%)</a:t>
            </a:r>
            <a:endParaRPr lang="ru-RU" sz="2200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7213" y="1410520"/>
            <a:ext cx="2763064" cy="742357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/>
          <a:p>
            <a:pPr defTabSz="685773">
              <a:lnSpc>
                <a:spcPct val="90000"/>
              </a:lnSpc>
              <a:spcBef>
                <a:spcPct val="0"/>
              </a:spcBef>
            </a:pPr>
            <a:r>
              <a:rPr lang="uk-UA" sz="3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47 педагогів</a:t>
            </a:r>
            <a:endParaRPr lang="ru-RU" sz="34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7213" y="2264642"/>
            <a:ext cx="4572000" cy="1676767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/>
          <a:p>
            <a:pPr defTabSz="685773">
              <a:lnSpc>
                <a:spcPct val="90000"/>
              </a:lnSpc>
              <a:spcBef>
                <a:spcPts val="750"/>
              </a:spcBef>
            </a:pPr>
            <a:r>
              <a:rPr lang="uk-UA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Спеціаліст – </a:t>
            </a:r>
            <a:r>
              <a:rPr lang="uk-UA" sz="2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20 (42%) </a:t>
            </a:r>
          </a:p>
          <a:p>
            <a:pPr defTabSz="685773">
              <a:lnSpc>
                <a:spcPct val="90000"/>
              </a:lnSpc>
              <a:spcBef>
                <a:spcPts val="750"/>
              </a:spcBef>
            </a:pPr>
            <a:r>
              <a:rPr lang="uk-UA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Спеціаліст  </a:t>
            </a:r>
            <a:r>
              <a:rPr lang="uk-UA" sz="2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ІІ</a:t>
            </a:r>
            <a:r>
              <a:rPr lang="uk-UA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категорії - </a:t>
            </a:r>
            <a:r>
              <a:rPr lang="uk-UA" sz="2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5 (10%)</a:t>
            </a:r>
          </a:p>
          <a:p>
            <a:pPr defTabSz="685773">
              <a:lnSpc>
                <a:spcPct val="90000"/>
              </a:lnSpc>
              <a:spcBef>
                <a:spcPts val="750"/>
              </a:spcBef>
            </a:pPr>
            <a:r>
              <a:rPr lang="uk-UA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Спеціаліст </a:t>
            </a:r>
            <a:r>
              <a:rPr lang="uk-UA" sz="2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І</a:t>
            </a:r>
            <a:r>
              <a:rPr lang="uk-UA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категорії – </a:t>
            </a:r>
            <a:r>
              <a:rPr lang="uk-UA" sz="2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4 (8 %) </a:t>
            </a:r>
          </a:p>
          <a:p>
            <a:pPr defTabSz="685773">
              <a:lnSpc>
                <a:spcPct val="90000"/>
              </a:lnSpc>
              <a:spcBef>
                <a:spcPts val="750"/>
              </a:spcBef>
            </a:pPr>
            <a:r>
              <a:rPr lang="uk-UA" sz="2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Спеціаліст вищої категорії – </a:t>
            </a:r>
            <a:r>
              <a:rPr lang="uk-UA" sz="2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19 (40 %)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7212" y="4164938"/>
            <a:ext cx="4368793" cy="742357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/>
          <a:p>
            <a:pPr defTabSz="685773">
              <a:lnSpc>
                <a:spcPct val="90000"/>
              </a:lnSpc>
              <a:spcBef>
                <a:spcPct val="0"/>
              </a:spcBef>
            </a:pPr>
            <a:r>
              <a:rPr lang="uk-UA" sz="3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Педагогічні звання: </a:t>
            </a:r>
            <a:endParaRPr lang="en-US" sz="34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8" name="Picture 3" descr="C:\Users\Админ\Desktop\Звіт директора\Зображення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2395" y="142985"/>
            <a:ext cx="1087286" cy="159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Админ\Desktop\Зображення\22221772_1990088781235727_5953365420263453897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" t="20705" r="5442" b="13186"/>
          <a:stretch/>
        </p:blipFill>
        <p:spPr bwMode="auto">
          <a:xfrm>
            <a:off x="4850458" y="2309201"/>
            <a:ext cx="4293542" cy="319357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08943" y="507698"/>
            <a:ext cx="6276605" cy="975652"/>
          </a:xfrm>
          <a:prstGeom prst="rect">
            <a:avLst/>
          </a:prstGeom>
          <a:noFill/>
        </p:spPr>
        <p:txBody>
          <a:bodyPr wrap="square" lIns="82296" tIns="41148" rIns="82296" bIns="41148" rtlCol="0">
            <a:spAutoFit/>
          </a:bodyPr>
          <a:lstStyle/>
          <a:p>
            <a:r>
              <a:rPr lang="uk-UA" sz="29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Наше покликання - запалювати зірки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xmlns="" val="255795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9822" y="149988"/>
            <a:ext cx="7219031" cy="2156723"/>
          </a:xfrm>
        </p:spPr>
        <p:txBody>
          <a:bodyPr vert="horz" lIns="82296" tIns="41148" rIns="82296" bIns="41148" rtlCol="0" anchor="b">
            <a:normAutofit/>
          </a:bodyPr>
          <a:lstStyle/>
          <a:p>
            <a:pPr algn="l"/>
            <a:r>
              <a:rPr lang="uk-UA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Умови та організація роботи</a:t>
            </a:r>
            <a:r>
              <a:rPr lang="uk-UA" sz="4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/>
            </a:r>
            <a:br>
              <a:rPr lang="uk-UA" sz="4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uk-UA" sz="3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Режим повного робочого дня</a:t>
            </a:r>
            <a:r>
              <a:rPr lang="uk-UA" sz="4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/>
            </a:r>
            <a:br>
              <a:rPr lang="uk-UA" sz="4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lang="uk-UA" sz="29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(наскрізний процес виховання)</a:t>
            </a:r>
          </a:p>
        </p:txBody>
      </p:sp>
      <p:pic>
        <p:nvPicPr>
          <p:cNvPr id="9" name="Picture 4" descr="C:\Users\Админ\Desktop\Т.В\DSC_09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657"/>
          <a:stretch/>
        </p:blipFill>
        <p:spPr bwMode="auto">
          <a:xfrm>
            <a:off x="2455818" y="2795884"/>
            <a:ext cx="2455817" cy="1775683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5" name="Picture 2" descr="C:\Users\Админ\Desktop\Т.В\DSC_09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861"/>
          <a:stretch/>
        </p:blipFill>
        <p:spPr bwMode="auto">
          <a:xfrm>
            <a:off x="4911634" y="2800350"/>
            <a:ext cx="2455817" cy="1771217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4" name="Picture 5" descr="DSCF439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199"/>
          <a:stretch/>
        </p:blipFill>
        <p:spPr bwMode="auto">
          <a:xfrm>
            <a:off x="4911632" y="4571567"/>
            <a:ext cx="2455817" cy="1763539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10" name="Picture 6" descr="DSCF27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8" t="13373" r="3981" b="10524"/>
          <a:stretch/>
        </p:blipFill>
        <p:spPr bwMode="auto">
          <a:xfrm>
            <a:off x="1" y="2795451"/>
            <a:ext cx="2455817" cy="1776549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6" name="Picture 3" descr="C:\Users\New User\Desktop\для сайта\Фото_ярмарка_22.10.15_корпус 2\telephone\IMG_20150812_091731.jpg"/>
          <p:cNvPicPr>
            <a:picLocks noChangeAspect="1" noChangeArrowheads="1"/>
          </p:cNvPicPr>
          <p:nvPr/>
        </p:nvPicPr>
        <p:blipFill rotWithShape="1">
          <a:blip r:embed="rId6" cstate="print"/>
          <a:srcRect t="28076"/>
          <a:stretch/>
        </p:blipFill>
        <p:spPr bwMode="auto">
          <a:xfrm>
            <a:off x="-7" y="4570177"/>
            <a:ext cx="2455817" cy="176492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5" descr="C:\Users\New User\Desktop\для сайта\Фото_ярмарка_22.10.15_корпус 2\telephone\IMG_20150812_091940.jpg"/>
          <p:cNvPicPr>
            <a:picLocks noChangeAspect="1" noChangeArrowheads="1"/>
          </p:cNvPicPr>
          <p:nvPr/>
        </p:nvPicPr>
        <p:blipFill rotWithShape="1">
          <a:blip r:embed="rId7" cstate="print"/>
          <a:srcRect l="13923" r="8698"/>
          <a:stretch/>
        </p:blipFill>
        <p:spPr bwMode="auto">
          <a:xfrm rot="5400000">
            <a:off x="2194683" y="4834354"/>
            <a:ext cx="1767571" cy="12453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4" descr="C:\Users\New User\Desktop\для сайта\Фото_ярмарка_22.10.15_корпус 2\telephone\IMG_20150812_092205.jpg"/>
          <p:cNvPicPr>
            <a:picLocks noChangeAspect="1" noChangeArrowheads="1"/>
          </p:cNvPicPr>
          <p:nvPr/>
        </p:nvPicPr>
        <p:blipFill rotWithShape="1">
          <a:blip r:embed="rId8" cstate="print"/>
          <a:srcRect l="12086" t="3352" r="11616"/>
          <a:stretch/>
        </p:blipFill>
        <p:spPr bwMode="auto">
          <a:xfrm rot="5400000">
            <a:off x="3422456" y="4850236"/>
            <a:ext cx="1767839" cy="121050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3" descr="C:\Users\Админ\Desktop\Звіт директора\Зображення\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2395" y="142985"/>
            <a:ext cx="1087286" cy="159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110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980" y="190183"/>
            <a:ext cx="7112726" cy="946039"/>
          </a:xfrm>
        </p:spPr>
        <p:txBody>
          <a:bodyPr>
            <a:normAutofit/>
          </a:bodyPr>
          <a:lstStyle/>
          <a:p>
            <a:r>
              <a:rPr lang="uk-UA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Умови та організація роботи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7097" y="1187795"/>
            <a:ext cx="5995626" cy="1077168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uk-UA" sz="3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Школа сприяння здоров</a:t>
            </a:r>
            <a:r>
              <a:rPr lang="en-US" sz="3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’</a:t>
            </a:r>
            <a:r>
              <a:rPr lang="uk-UA" sz="39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ю</a:t>
            </a:r>
          </a:p>
          <a:p>
            <a:pPr algn="l"/>
            <a:r>
              <a:rPr lang="uk-UA" sz="3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Партнерство: </a:t>
            </a:r>
            <a:r>
              <a:rPr lang="uk-UA" sz="3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учитель, учень, батьки.</a:t>
            </a:r>
            <a:endParaRPr lang="ru-RU" sz="32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5" name="Picture 3" descr="D:\Фото для сайта\Ремонт 2018\DSCF70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538" b="5588"/>
          <a:stretch/>
        </p:blipFill>
        <p:spPr bwMode="auto">
          <a:xfrm>
            <a:off x="0" y="2391341"/>
            <a:ext cx="1341328" cy="200861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DSC00581"/>
          <p:cNvPicPr>
            <a:picLocks noChangeAspect="1" noChangeArrowheads="1"/>
          </p:cNvPicPr>
          <p:nvPr/>
        </p:nvPicPr>
        <p:blipFill rotWithShape="1">
          <a:blip r:embed="rId3" cstate="print"/>
          <a:srcRect t="4854" b="8433"/>
          <a:stretch/>
        </p:blipFill>
        <p:spPr bwMode="auto">
          <a:xfrm>
            <a:off x="1341328" y="2391053"/>
            <a:ext cx="2595002" cy="200861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DSC00543"/>
          <p:cNvPicPr>
            <a:picLocks noChangeAspect="1" noChangeArrowheads="1"/>
          </p:cNvPicPr>
          <p:nvPr/>
        </p:nvPicPr>
        <p:blipFill rotWithShape="1">
          <a:blip r:embed="rId4" cstate="print"/>
          <a:srcRect t="-51" b="12310"/>
          <a:stretch/>
        </p:blipFill>
        <p:spPr bwMode="auto">
          <a:xfrm>
            <a:off x="3936330" y="2407095"/>
            <a:ext cx="2595002" cy="200861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G_20151019_110411">
            <a:hlinkClick r:id="rId5" action="ppaction://hlinkfile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896" r="16429" b="4448"/>
          <a:stretch/>
        </p:blipFill>
        <p:spPr bwMode="auto">
          <a:xfrm>
            <a:off x="-6149" y="4399665"/>
            <a:ext cx="1347477" cy="201454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SC04508"/>
          <p:cNvPicPr>
            <a:picLocks noChangeAspect="1" noChangeArrowheads="1"/>
          </p:cNvPicPr>
          <p:nvPr/>
        </p:nvPicPr>
        <p:blipFill rotWithShape="1">
          <a:blip r:embed="rId7" cstate="print"/>
          <a:srcRect l="2712" t="24076" r="5529"/>
          <a:stretch/>
        </p:blipFill>
        <p:spPr bwMode="auto">
          <a:xfrm>
            <a:off x="1341328" y="4399665"/>
            <a:ext cx="2595002" cy="201454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SCF662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6670" r="40" b="6560"/>
          <a:stretch/>
        </p:blipFill>
        <p:spPr bwMode="auto">
          <a:xfrm>
            <a:off x="3935408" y="4399665"/>
            <a:ext cx="2596847" cy="201454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Админ\Desktop\Звіт директора\Зображення\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2395" y="142985"/>
            <a:ext cx="1087286" cy="159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975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4803" y="1060522"/>
            <a:ext cx="6777247" cy="718295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indent="0" defTabSz="761970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43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80985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667"/>
            </a:lvl2pPr>
            <a:lvl3pPr marL="761970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500"/>
            </a:lvl3pPr>
            <a:lvl4pPr marL="1142954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4pPr>
            <a:lvl5pPr marL="1523939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5pPr>
            <a:lvl6pPr marL="1904924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6pPr>
            <a:lvl7pPr marL="2285909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7pPr>
            <a:lvl8pPr marL="2666893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8pPr>
            <a:lvl9pPr marL="3047878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9pPr>
          </a:lstStyle>
          <a:p>
            <a:r>
              <a:rPr lang="uk-UA" sz="3000" dirty="0"/>
              <a:t>Функціонування гуртків та секцій</a:t>
            </a:r>
            <a:endParaRPr lang="ru-RU" sz="3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64803" y="245780"/>
            <a:ext cx="7098386" cy="842077"/>
          </a:xfrm>
          <a:prstGeom prst="rect">
            <a:avLst/>
          </a:prstGeom>
        </p:spPr>
        <p:txBody>
          <a:bodyPr vert="horz" lIns="82296" tIns="41148" rIns="82296" bIns="41148" rtlCol="0" anchor="b">
            <a:normAutofit/>
          </a:bodyPr>
          <a:lstStyle/>
          <a:p>
            <a:pPr algn="ctr" defTabSz="685773">
              <a:lnSpc>
                <a:spcPct val="90000"/>
              </a:lnSpc>
              <a:spcBef>
                <a:spcPct val="0"/>
              </a:spcBef>
            </a:pPr>
            <a:r>
              <a:rPr lang="uk-UA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Умови та організація роботи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46063" y="1435519"/>
            <a:ext cx="4530792" cy="467820"/>
          </a:xfrm>
          <a:prstGeom prst="rect">
            <a:avLst/>
          </a:prstGeom>
        </p:spPr>
        <p:txBody>
          <a:bodyPr wrap="none" lIns="82296" tIns="41148" rIns="82296" bIns="41148">
            <a:spAutoFit/>
          </a:bodyPr>
          <a:lstStyle/>
          <a:p>
            <a:r>
              <a:rPr lang="uk-UA" sz="25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(шкільні – 10, позашкільні– 9)</a:t>
            </a:r>
            <a:endParaRPr lang="ru-RU" sz="25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5" name="Picture 9" descr="DSC06476"/>
          <p:cNvPicPr>
            <a:picLocks noChangeAspect="1" noChangeArrowheads="1"/>
          </p:cNvPicPr>
          <p:nvPr/>
        </p:nvPicPr>
        <p:blipFill rotWithShape="1">
          <a:blip r:embed="rId2" cstate="print"/>
          <a:srcRect l="213" t="8877" r="1471" b="1246"/>
          <a:stretch/>
        </p:blipFill>
        <p:spPr bwMode="auto">
          <a:xfrm>
            <a:off x="0" y="2400962"/>
            <a:ext cx="3482050" cy="302127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3" descr="C:\Users\Админ\Desktop\Звіт директора\Зображення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2395" y="142985"/>
            <a:ext cx="1087286" cy="159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бъект 2"/>
          <p:cNvSpPr txBox="1">
            <a:spLocks/>
          </p:cNvSpPr>
          <p:nvPr/>
        </p:nvSpPr>
        <p:spPr>
          <a:xfrm>
            <a:off x="3465094" y="2229852"/>
            <a:ext cx="5678905" cy="4299286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marL="0" indent="0" algn="ctr" defTabSz="68577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87" indent="0" algn="ctr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73" indent="0" algn="ctr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59" indent="0" algn="ctr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45" indent="0" algn="ctr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32" indent="0" algn="ctr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18" indent="0" algn="ctr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04" indent="0" algn="ctr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90" indent="0" algn="ctr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uk-UA" sz="2800" b="1" dirty="0" smtClean="0">
                <a:solidFill>
                  <a:srgbClr val="FFFF00"/>
                </a:solidFill>
                <a:latin typeface="Roboto Black"/>
              </a:rPr>
              <a:t>Хореографічний ансамбль «Росточок»  </a:t>
            </a:r>
            <a:r>
              <a:rPr lang="uk-UA" sz="2800" b="1" dirty="0" smtClean="0">
                <a:solidFill>
                  <a:schemeClr val="bg1"/>
                </a:solidFill>
                <a:latin typeface="Roboto Black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uk-UA" sz="2400" b="1" dirty="0" smtClean="0">
                <a:solidFill>
                  <a:srgbClr val="FFFF00"/>
                </a:solidFill>
                <a:latin typeface="Roboto Black"/>
              </a:rPr>
              <a:t>І місце </a:t>
            </a:r>
            <a:r>
              <a:rPr lang="uk-UA" sz="2400" dirty="0" smtClean="0">
                <a:solidFill>
                  <a:schemeClr val="bg1"/>
                </a:solidFill>
                <a:latin typeface="Roboto Black"/>
              </a:rPr>
              <a:t>(міський етап Всеукраїнського фестивалю дитячої та юнацької творчості «Чисті роси»);</a:t>
            </a:r>
          </a:p>
          <a:p>
            <a:pPr>
              <a:lnSpc>
                <a:spcPct val="100000"/>
              </a:lnSpc>
            </a:pPr>
            <a:r>
              <a:rPr lang="uk-UA" sz="2400" b="1" dirty="0" smtClean="0">
                <a:solidFill>
                  <a:srgbClr val="FFFF00"/>
                </a:solidFill>
                <a:latin typeface="Roboto Black"/>
              </a:rPr>
              <a:t>ІІ місце</a:t>
            </a:r>
            <a:r>
              <a:rPr lang="uk-UA" sz="2400" b="1" dirty="0" smtClean="0">
                <a:solidFill>
                  <a:schemeClr val="bg1"/>
                </a:solidFill>
                <a:latin typeface="Roboto Black"/>
              </a:rPr>
              <a:t> </a:t>
            </a:r>
            <a:r>
              <a:rPr lang="uk-UA" sz="2400" dirty="0" smtClean="0">
                <a:solidFill>
                  <a:schemeClr val="bg1"/>
                </a:solidFill>
                <a:latin typeface="Roboto Black"/>
              </a:rPr>
              <a:t>(міський етап  Всеукраїнського фестивалю-конкурсу дитячої та юнацької творчості «Зірковий шанс»).</a:t>
            </a:r>
          </a:p>
          <a:p>
            <a:pPr>
              <a:lnSpc>
                <a:spcPct val="100000"/>
              </a:lnSpc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27293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64803" y="1060522"/>
            <a:ext cx="6777247" cy="718295"/>
          </a:xfrm>
          <a:prstGeom prst="rect">
            <a:avLst/>
          </a:prstGeom>
        </p:spPr>
        <p:txBody>
          <a:bodyPr vert="horz" lIns="82296" tIns="41148" rIns="82296" bIns="41148" rtlCol="0">
            <a:noAutofit/>
          </a:bodyPr>
          <a:lstStyle>
            <a:lvl1pPr indent="0" defTabSz="761970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432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80985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667"/>
            </a:lvl2pPr>
            <a:lvl3pPr marL="761970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500"/>
            </a:lvl3pPr>
            <a:lvl4pPr marL="1142954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4pPr>
            <a:lvl5pPr marL="1523939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5pPr>
            <a:lvl6pPr marL="1904924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6pPr>
            <a:lvl7pPr marL="2285909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7pPr>
            <a:lvl8pPr marL="2666893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8pPr>
            <a:lvl9pPr marL="3047878" indent="0" algn="ctr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333"/>
            </a:lvl9pPr>
          </a:lstStyle>
          <a:p>
            <a:r>
              <a:rPr lang="uk-UA" sz="3000" dirty="0"/>
              <a:t>Функціонування гуртків та секцій</a:t>
            </a:r>
            <a:endParaRPr lang="ru-RU" sz="3000" dirty="0"/>
          </a:p>
        </p:txBody>
      </p:sp>
      <p:pic>
        <p:nvPicPr>
          <p:cNvPr id="7" name="Picture 5" descr="DSC05648"/>
          <p:cNvPicPr>
            <a:picLocks noChangeAspect="1" noChangeArrowheads="1"/>
          </p:cNvPicPr>
          <p:nvPr/>
        </p:nvPicPr>
        <p:blipFill rotWithShape="1">
          <a:blip r:embed="rId2" cstate="print"/>
          <a:srcRect t="4813" b="2372"/>
          <a:stretch/>
        </p:blipFill>
        <p:spPr bwMode="auto">
          <a:xfrm>
            <a:off x="-85016" y="2641582"/>
            <a:ext cx="3363977" cy="28929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464803" y="293906"/>
            <a:ext cx="7098386" cy="842077"/>
          </a:xfrm>
          <a:prstGeom prst="rect">
            <a:avLst/>
          </a:prstGeom>
        </p:spPr>
        <p:txBody>
          <a:bodyPr vert="horz" lIns="82296" tIns="41148" rIns="82296" bIns="41148" rtlCol="0" anchor="b">
            <a:normAutofit/>
          </a:bodyPr>
          <a:lstStyle/>
          <a:p>
            <a:pPr algn="ctr" defTabSz="685773">
              <a:lnSpc>
                <a:spcPct val="90000"/>
              </a:lnSpc>
              <a:spcBef>
                <a:spcPct val="0"/>
              </a:spcBef>
            </a:pPr>
            <a:r>
              <a:rPr lang="uk-UA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Умови та організація роботи</a:t>
            </a:r>
          </a:p>
        </p:txBody>
      </p:sp>
      <p:pic>
        <p:nvPicPr>
          <p:cNvPr id="14" name="Picture 3" descr="C:\Users\Админ\Desktop\Звіт директора\Зображення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2395" y="142985"/>
            <a:ext cx="1087286" cy="159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3304673" y="1957137"/>
            <a:ext cx="5823284" cy="4701087"/>
          </a:xfrm>
          <a:prstGeom prst="rect">
            <a:avLst/>
          </a:prstGeom>
        </p:spPr>
        <p:txBody>
          <a:bodyPr vert="horz" lIns="82296" tIns="41148" rIns="82296" bIns="41148" rtlCol="0">
            <a:normAutofit fontScale="62500" lnSpcReduction="20000"/>
          </a:bodyPr>
          <a:lstStyle>
            <a:lvl1pPr marL="0" indent="0" algn="ctr" defTabSz="68577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87" indent="0" algn="ctr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73" indent="0" algn="ctr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59" indent="0" algn="ctr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45" indent="0" algn="ctr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32" indent="0" algn="ctr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18" indent="0" algn="ctr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04" indent="0" algn="ctr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90" indent="0" algn="ctr" defTabSz="68577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uk-UA" sz="4500" b="1" dirty="0" smtClean="0">
                <a:solidFill>
                  <a:srgbClr val="FFFF00"/>
                </a:solidFill>
                <a:latin typeface="Roboto Black"/>
              </a:rPr>
              <a:t>Театральний гурток «Фантазія»</a:t>
            </a:r>
            <a:r>
              <a:rPr lang="ru-RU" sz="4500" b="1" dirty="0" smtClean="0">
                <a:solidFill>
                  <a:srgbClr val="FFFF00"/>
                </a:solidFill>
                <a:latin typeface="Roboto Black"/>
              </a:rPr>
              <a:t>  </a:t>
            </a:r>
          </a:p>
          <a:p>
            <a:pPr>
              <a:lnSpc>
                <a:spcPct val="170000"/>
              </a:lnSpc>
            </a:pPr>
            <a:r>
              <a:rPr lang="ru-RU" sz="3800" b="1" dirty="0" smtClean="0">
                <a:solidFill>
                  <a:srgbClr val="FFFF00"/>
                </a:solidFill>
                <a:latin typeface="Roboto Black"/>
              </a:rPr>
              <a:t>ІІ </a:t>
            </a:r>
            <a:r>
              <a:rPr lang="ru-RU" sz="3800" b="1" dirty="0" err="1" smtClean="0">
                <a:solidFill>
                  <a:srgbClr val="FFFF00"/>
                </a:solidFill>
                <a:latin typeface="Roboto Black"/>
              </a:rPr>
              <a:t>місце</a:t>
            </a:r>
            <a:r>
              <a:rPr lang="ru-RU" sz="3800" b="1" dirty="0" smtClean="0">
                <a:solidFill>
                  <a:srgbClr val="FFFF00"/>
                </a:solidFill>
                <a:latin typeface="Roboto Black"/>
              </a:rPr>
              <a:t>  </a:t>
            </a:r>
            <a:r>
              <a:rPr lang="ru-RU" sz="3800" dirty="0" smtClean="0">
                <a:solidFill>
                  <a:schemeClr val="bg1"/>
                </a:solidFill>
                <a:latin typeface="Roboto Black"/>
              </a:rPr>
              <a:t>(</a:t>
            </a:r>
            <a:r>
              <a:rPr lang="ru-RU" sz="3800" dirty="0" err="1" smtClean="0">
                <a:solidFill>
                  <a:schemeClr val="bg1"/>
                </a:solidFill>
                <a:latin typeface="Roboto Black"/>
              </a:rPr>
              <a:t>міський</a:t>
            </a:r>
            <a:r>
              <a:rPr lang="ru-RU" sz="3800" dirty="0" smtClean="0">
                <a:solidFill>
                  <a:schemeClr val="bg1"/>
                </a:solidFill>
                <a:latin typeface="Roboto Black"/>
              </a:rPr>
              <a:t>  </a:t>
            </a:r>
            <a:r>
              <a:rPr lang="ru-RU" sz="3800" dirty="0" err="1" smtClean="0">
                <a:solidFill>
                  <a:schemeClr val="bg1"/>
                </a:solidFill>
                <a:latin typeface="Roboto Black"/>
              </a:rPr>
              <a:t>етап</a:t>
            </a:r>
            <a:r>
              <a:rPr lang="ru-RU" sz="3800" dirty="0" smtClean="0">
                <a:solidFill>
                  <a:schemeClr val="bg1"/>
                </a:solidFill>
                <a:latin typeface="Roboto Black"/>
              </a:rPr>
              <a:t> </a:t>
            </a:r>
            <a:r>
              <a:rPr lang="ru-RU" sz="3800" dirty="0" err="1" smtClean="0">
                <a:solidFill>
                  <a:schemeClr val="bg1"/>
                </a:solidFill>
                <a:latin typeface="Roboto Black"/>
              </a:rPr>
              <a:t>Всеукраїнського</a:t>
            </a:r>
            <a:r>
              <a:rPr lang="ru-RU" sz="3800" dirty="0" smtClean="0">
                <a:solidFill>
                  <a:schemeClr val="bg1"/>
                </a:solidFill>
                <a:latin typeface="Roboto Black"/>
              </a:rPr>
              <a:t> конкурсу театрального </a:t>
            </a:r>
            <a:r>
              <a:rPr lang="ru-RU" sz="3800" dirty="0" err="1" smtClean="0">
                <a:solidFill>
                  <a:schemeClr val="bg1"/>
                </a:solidFill>
                <a:latin typeface="Roboto Black"/>
              </a:rPr>
              <a:t>мистецтва</a:t>
            </a:r>
            <a:r>
              <a:rPr lang="ru-RU" sz="3800" dirty="0" smtClean="0">
                <a:solidFill>
                  <a:schemeClr val="bg1"/>
                </a:solidFill>
                <a:latin typeface="Roboto Black"/>
              </a:rPr>
              <a:t> «Маски </a:t>
            </a:r>
            <a:r>
              <a:rPr lang="ru-RU" sz="3800" dirty="0" err="1" smtClean="0">
                <a:solidFill>
                  <a:schemeClr val="bg1"/>
                </a:solidFill>
                <a:latin typeface="Roboto Black"/>
              </a:rPr>
              <a:t>Мельпомени</a:t>
            </a:r>
            <a:r>
              <a:rPr lang="ru-RU" sz="3800" dirty="0" smtClean="0">
                <a:solidFill>
                  <a:schemeClr val="bg1"/>
                </a:solidFill>
                <a:latin typeface="Roboto Black"/>
              </a:rPr>
              <a:t>»);</a:t>
            </a:r>
          </a:p>
          <a:p>
            <a:pPr>
              <a:lnSpc>
                <a:spcPct val="170000"/>
              </a:lnSpc>
            </a:pPr>
            <a:r>
              <a:rPr lang="uk-UA" sz="3800" b="1" dirty="0" smtClean="0">
                <a:solidFill>
                  <a:srgbClr val="FFFF00"/>
                </a:solidFill>
                <a:latin typeface="Roboto Black"/>
              </a:rPr>
              <a:t>І місце </a:t>
            </a:r>
            <a:r>
              <a:rPr lang="uk-UA" sz="3800" dirty="0" smtClean="0">
                <a:solidFill>
                  <a:schemeClr val="bg1"/>
                </a:solidFill>
                <a:latin typeface="Roboto Black"/>
              </a:rPr>
              <a:t>(обласний </a:t>
            </a:r>
            <a:r>
              <a:rPr lang="ru-RU" sz="3800" dirty="0" err="1" smtClean="0">
                <a:solidFill>
                  <a:schemeClr val="bg1"/>
                </a:solidFill>
                <a:latin typeface="Roboto Black"/>
              </a:rPr>
              <a:t>етап</a:t>
            </a:r>
            <a:r>
              <a:rPr lang="ru-RU" sz="3800" dirty="0" smtClean="0">
                <a:solidFill>
                  <a:schemeClr val="bg1"/>
                </a:solidFill>
                <a:latin typeface="Roboto Black"/>
              </a:rPr>
              <a:t> </a:t>
            </a:r>
            <a:r>
              <a:rPr lang="ru-RU" sz="3800" dirty="0" err="1" smtClean="0">
                <a:solidFill>
                  <a:schemeClr val="bg1"/>
                </a:solidFill>
                <a:latin typeface="Roboto Black"/>
              </a:rPr>
              <a:t>Всеукраїнського</a:t>
            </a:r>
            <a:r>
              <a:rPr lang="ru-RU" sz="3800" dirty="0" smtClean="0">
                <a:solidFill>
                  <a:schemeClr val="bg1"/>
                </a:solidFill>
                <a:latin typeface="Roboto Black"/>
              </a:rPr>
              <a:t> конкурсу театрального </a:t>
            </a:r>
            <a:r>
              <a:rPr lang="ru-RU" sz="3800" dirty="0" err="1" smtClean="0">
                <a:solidFill>
                  <a:schemeClr val="bg1"/>
                </a:solidFill>
                <a:latin typeface="Roboto Black"/>
              </a:rPr>
              <a:t>мистецтва</a:t>
            </a:r>
            <a:r>
              <a:rPr lang="ru-RU" sz="3800" dirty="0" smtClean="0">
                <a:solidFill>
                  <a:schemeClr val="bg1"/>
                </a:solidFill>
                <a:latin typeface="Roboto Black"/>
              </a:rPr>
              <a:t> «Маски </a:t>
            </a:r>
            <a:r>
              <a:rPr lang="ru-RU" sz="3800" dirty="0" err="1" smtClean="0">
                <a:solidFill>
                  <a:schemeClr val="bg1"/>
                </a:solidFill>
                <a:latin typeface="Roboto Black"/>
              </a:rPr>
              <a:t>Мельпомени</a:t>
            </a:r>
            <a:r>
              <a:rPr lang="ru-RU" sz="3800" dirty="0" smtClean="0">
                <a:solidFill>
                  <a:schemeClr val="bg1"/>
                </a:solidFill>
                <a:latin typeface="Roboto Black"/>
              </a:rPr>
              <a:t>»).</a:t>
            </a:r>
            <a:endParaRPr lang="ru-RU" sz="3800" dirty="0">
              <a:solidFill>
                <a:schemeClr val="bg1"/>
              </a:solidFill>
              <a:latin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650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956</TotalTime>
  <Words>677</Words>
  <Application>Microsoft Office PowerPoint</Application>
  <PresentationFormat>Экран (4:3)</PresentationFormat>
  <Paragraphs>192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«Унікум» творить унікальних</vt:lpstr>
      <vt:lpstr>Максимальне  розкриття можливостей  кожної дитини</vt:lpstr>
      <vt:lpstr>Наші ресурси</vt:lpstr>
      <vt:lpstr>Дослідно-експериментальна  діяльність  Всеукраїнського рівня</vt:lpstr>
      <vt:lpstr>Слайд 5</vt:lpstr>
      <vt:lpstr>Умови та організація роботи Режим повного робочого дня (наскрізний процес виховання)</vt:lpstr>
      <vt:lpstr>Умови та організація роботи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Комплексна гра</vt:lpstr>
      <vt:lpstr>Тематичні тижні</vt:lpstr>
      <vt:lpstr>Тиждень початкової школи</vt:lpstr>
      <vt:lpstr>Слайд 21</vt:lpstr>
      <vt:lpstr>Творимо традиції</vt:lpstr>
      <vt:lpstr>Проблеми вирішуємо творчо</vt:lpstr>
      <vt:lpstr>Професійний розвиток</vt:lpstr>
      <vt:lpstr>Слайд 25</vt:lpstr>
      <vt:lpstr>Слайд 26</vt:lpstr>
      <vt:lpstr>Фінансування</vt:lpstr>
      <vt:lpstr>Фінансування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Егор Подорпигора</dc:creator>
  <cp:lastModifiedBy>New User</cp:lastModifiedBy>
  <cp:revision>159</cp:revision>
  <dcterms:created xsi:type="dcterms:W3CDTF">2017-10-21T15:33:49Z</dcterms:created>
  <dcterms:modified xsi:type="dcterms:W3CDTF">2018-03-20T06:42:01Z</dcterms:modified>
</cp:coreProperties>
</file>