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7" r:id="rId1"/>
  </p:sldMasterIdLst>
  <p:notesMasterIdLst>
    <p:notesMasterId r:id="rId21"/>
  </p:notesMasterIdLst>
  <p:sldIdLst>
    <p:sldId id="256" r:id="rId2"/>
    <p:sldId id="276" r:id="rId3"/>
    <p:sldId id="257" r:id="rId4"/>
    <p:sldId id="258" r:id="rId5"/>
    <p:sldId id="259" r:id="rId6"/>
    <p:sldId id="260" r:id="rId7"/>
    <p:sldId id="264" r:id="rId8"/>
    <p:sldId id="265" r:id="rId9"/>
    <p:sldId id="266" r:id="rId10"/>
    <p:sldId id="277" r:id="rId11"/>
    <p:sldId id="267" r:id="rId12"/>
    <p:sldId id="268" r:id="rId13"/>
    <p:sldId id="261" r:id="rId14"/>
    <p:sldId id="262" r:id="rId15"/>
    <p:sldId id="269" r:id="rId16"/>
    <p:sldId id="274" r:id="rId17"/>
    <p:sldId id="271" r:id="rId18"/>
    <p:sldId id="270" r:id="rId19"/>
    <p:sldId id="275" r:id="rId2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Помірний стиль 2 –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204" autoAdjust="0"/>
    <p:restoredTop sz="94660"/>
  </p:normalViewPr>
  <p:slideViewPr>
    <p:cSldViewPr snapToGrid="0">
      <p:cViewPr>
        <p:scale>
          <a:sx n="66" d="100"/>
          <a:sy n="66" d="100"/>
        </p:scale>
        <p:origin x="-864" y="-92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F7743A-2ADC-4129-8EFF-AF2674C9E34C}" type="datetimeFigureOut">
              <a:rPr lang="ru-RU" smtClean="0"/>
              <a:t>23.02.2018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BABA97-BD16-4C6C-8948-F34AE9B619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08639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BABA97-BD16-4C6C-8948-F34AE9B619FE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80391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uk-UA" smtClean="0"/>
              <a:t>Зразок підзаголовка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1CEE2-14B7-4B45-B6F7-8A5DA88A4344}" type="datetimeFigureOut">
              <a:rPr lang="ru-RU" smtClean="0"/>
              <a:t>23.02.2018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FC440-5960-467C-9C2B-457D622835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39339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'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1CEE2-14B7-4B45-B6F7-8A5DA88A4344}" type="datetimeFigureOut">
              <a:rPr lang="ru-RU" smtClean="0"/>
              <a:t>23.02.2018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FC440-5960-467C-9C2B-457D622835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12782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1CEE2-14B7-4B45-B6F7-8A5DA88A4344}" type="datetimeFigureOut">
              <a:rPr lang="ru-RU" smtClean="0"/>
              <a:t>23.02.2018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FC440-5960-467C-9C2B-457D622835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76305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'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1CEE2-14B7-4B45-B6F7-8A5DA88A4344}" type="datetimeFigureOut">
              <a:rPr lang="ru-RU" smtClean="0"/>
              <a:t>23.02.2018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FC440-5960-467C-9C2B-457D622835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33294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1CEE2-14B7-4B45-B6F7-8A5DA88A4344}" type="datetimeFigureOut">
              <a:rPr lang="ru-RU" smtClean="0"/>
              <a:t>23.02.2018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FC440-5960-467C-9C2B-457D622835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89258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1CEE2-14B7-4B45-B6F7-8A5DA88A4344}" type="datetimeFigureOut">
              <a:rPr lang="ru-RU" smtClean="0"/>
              <a:t>23.02.2018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FC440-5960-467C-9C2B-457D622835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94623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1CEE2-14B7-4B45-B6F7-8A5DA88A4344}" type="datetimeFigureOut">
              <a:rPr lang="ru-RU" smtClean="0"/>
              <a:t>23.02.2018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FC440-5960-467C-9C2B-457D622835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48424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1CEE2-14B7-4B45-B6F7-8A5DA88A4344}" type="datetimeFigureOut">
              <a:rPr lang="ru-RU" smtClean="0"/>
              <a:t>23.02.2018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FC440-5960-467C-9C2B-457D622835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57939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 smtClean="0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1CEE2-14B7-4B45-B6F7-8A5DA88A4344}" type="datetimeFigureOut">
              <a:rPr lang="ru-RU" smtClean="0"/>
              <a:t>23.02.2018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FC440-5960-467C-9C2B-457D622835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75437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Назва та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1CEE2-14B7-4B45-B6F7-8A5DA88A4344}" type="datetimeFigureOut">
              <a:rPr lang="ru-RU" smtClean="0"/>
              <a:t>23.02.2018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FC440-5960-467C-9C2B-457D622835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92772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1CEE2-14B7-4B45-B6F7-8A5DA88A4344}" type="datetimeFigureOut">
              <a:rPr lang="ru-RU" smtClean="0"/>
              <a:t>23.02.2018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FC440-5960-467C-9C2B-457D6228355E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280443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ка назв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1CEE2-14B7-4B45-B6F7-8A5DA88A4344}" type="datetimeFigureOut">
              <a:rPr lang="ru-RU" smtClean="0"/>
              <a:t>23.02.2018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FC440-5960-467C-9C2B-457D622835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79416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ка назви цита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1CEE2-14B7-4B45-B6F7-8A5DA88A4344}" type="datetimeFigureOut">
              <a:rPr lang="ru-RU" smtClean="0"/>
              <a:t>23.02.2018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FC440-5960-467C-9C2B-457D6228355E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380935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Істина/хибніст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1CEE2-14B7-4B45-B6F7-8A5DA88A4344}" type="datetimeFigureOut">
              <a:rPr lang="ru-RU" smtClean="0"/>
              <a:t>23.02.2018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FC440-5960-467C-9C2B-457D622835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196303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1CEE2-14B7-4B45-B6F7-8A5DA88A4344}" type="datetimeFigureOut">
              <a:rPr lang="ru-RU" smtClean="0"/>
              <a:t>23.02.2018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FC440-5960-467C-9C2B-457D622835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26210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1CEE2-14B7-4B45-B6F7-8A5DA88A4344}" type="datetimeFigureOut">
              <a:rPr lang="ru-RU" smtClean="0"/>
              <a:t>23.02.2018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FC440-5960-467C-9C2B-457D622835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48238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71CEE2-14B7-4B45-B6F7-8A5DA88A4344}" type="datetimeFigureOut">
              <a:rPr lang="ru-RU" smtClean="0"/>
              <a:t>23.02.2018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0B0FC440-5960-467C-9C2B-457D622835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09683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39" r:id="rId2"/>
    <p:sldLayoutId id="2147483740" r:id="rId3"/>
    <p:sldLayoutId id="2147483741" r:id="rId4"/>
    <p:sldLayoutId id="2147483742" r:id="rId5"/>
    <p:sldLayoutId id="2147483743" r:id="rId6"/>
    <p:sldLayoutId id="2147483744" r:id="rId7"/>
    <p:sldLayoutId id="2147483745" r:id="rId8"/>
    <p:sldLayoutId id="2147483746" r:id="rId9"/>
    <p:sldLayoutId id="2147483747" r:id="rId10"/>
    <p:sldLayoutId id="2147483748" r:id="rId11"/>
    <p:sldLayoutId id="2147483749" r:id="rId12"/>
    <p:sldLayoutId id="2147483750" r:id="rId13"/>
    <p:sldLayoutId id="2147483751" r:id="rId14"/>
    <p:sldLayoutId id="2147483752" r:id="rId15"/>
    <p:sldLayoutId id="214748375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97942" y="1756373"/>
            <a:ext cx="8971984" cy="1063192"/>
          </a:xfrm>
        </p:spPr>
        <p:txBody>
          <a:bodyPr>
            <a:normAutofit/>
          </a:bodyPr>
          <a:lstStyle/>
          <a:p>
            <a:r>
              <a:rPr lang="uk-UA" b="1" dirty="0" smtClean="0">
                <a:solidFill>
                  <a:srgbClr val="0070C0"/>
                </a:solidFill>
                <a:latin typeface="+mn-lt"/>
              </a:rPr>
              <a:t>НОВА УКРАЇНСЬКА ШКОЛА</a:t>
            </a:r>
            <a:endParaRPr lang="ru-RU" b="1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398352" y="4050833"/>
            <a:ext cx="8875651" cy="1096899"/>
          </a:xfrm>
        </p:spPr>
        <p:txBody>
          <a:bodyPr>
            <a:normAutofit fontScale="77500" lnSpcReduction="20000"/>
          </a:bodyPr>
          <a:lstStyle/>
          <a:p>
            <a:endParaRPr lang="uk-UA" b="1" dirty="0" smtClean="0">
              <a:solidFill>
                <a:schemeClr val="accent6"/>
              </a:solidFill>
            </a:endParaRPr>
          </a:p>
          <a:p>
            <a:pPr algn="ctr"/>
            <a:r>
              <a:rPr lang="uk-UA" sz="2800" b="1" dirty="0" smtClean="0">
                <a:solidFill>
                  <a:schemeClr val="accent2"/>
                </a:solidFill>
              </a:rPr>
              <a:t>Підвищення кваліфікації вчителів початкової школи</a:t>
            </a:r>
          </a:p>
          <a:p>
            <a:pPr algn="ctr"/>
            <a:r>
              <a:rPr lang="uk-UA" sz="2800" b="1" dirty="0">
                <a:solidFill>
                  <a:schemeClr val="accent2"/>
                </a:solidFill>
              </a:rPr>
              <a:t>в</a:t>
            </a:r>
            <a:r>
              <a:rPr lang="uk-UA" sz="2800" b="1" dirty="0" smtClean="0">
                <a:solidFill>
                  <a:schemeClr val="accent2"/>
                </a:solidFill>
              </a:rPr>
              <a:t> Сумській області</a:t>
            </a:r>
            <a:endParaRPr lang="ru-RU" sz="2800" b="1" dirty="0">
              <a:solidFill>
                <a:schemeClr val="accent2"/>
              </a:solidFill>
            </a:endParaRPr>
          </a:p>
        </p:txBody>
      </p:sp>
      <p:pic>
        <p:nvPicPr>
          <p:cNvPr id="1030" name="Picture 6" descr="D:\Мои документы\Мои рисунки\символіка метод.обл\ембл инст копия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61839" y="0"/>
            <a:ext cx="1980715" cy="1630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2623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38754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260" y="371192"/>
            <a:ext cx="7390059" cy="6016028"/>
          </a:xfrm>
          <a:prstGeom prst="rect">
            <a:avLst/>
          </a:prstGeom>
        </p:spPr>
      </p:pic>
      <p:pic>
        <p:nvPicPr>
          <p:cNvPr id="3" name="Picture 6" descr="D:\Мои документы\Мои рисунки\символіка метод.обл\ембл инст копия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61839" y="0"/>
            <a:ext cx="1980715" cy="1630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9852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1690" y="0"/>
            <a:ext cx="4872990" cy="6676630"/>
          </a:xfrm>
          <a:prstGeom prst="rect">
            <a:avLst/>
          </a:prstGeom>
        </p:spPr>
      </p:pic>
      <p:pic>
        <p:nvPicPr>
          <p:cNvPr id="3" name="Picture 6" descr="D:\Мои документы\Мои рисунки\символіка метод.обл\ембл инст копия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61839" y="0"/>
            <a:ext cx="1980715" cy="1630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3494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2085" y="0"/>
            <a:ext cx="5385435" cy="6682359"/>
          </a:xfrm>
          <a:prstGeom prst="rect">
            <a:avLst/>
          </a:prstGeom>
        </p:spPr>
      </p:pic>
      <p:pic>
        <p:nvPicPr>
          <p:cNvPr id="3" name="Picture 6" descr="D:\Мои документы\Мои рисунки\символіка метод.обл\ембл инст копия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61839" y="0"/>
            <a:ext cx="1980715" cy="1630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807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4495" y="111443"/>
            <a:ext cx="4893945" cy="6611734"/>
          </a:xfrm>
          <a:prstGeom prst="rect">
            <a:avLst/>
          </a:prstGeom>
        </p:spPr>
      </p:pic>
      <p:pic>
        <p:nvPicPr>
          <p:cNvPr id="3" name="Picture 6" descr="D:\Мои документы\Мои рисунки\символіка метод.обл\ембл инст копия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61839" y="0"/>
            <a:ext cx="1980715" cy="1630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5789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 descr="D:\Мои документы\Мои рисунки\символіка метод.обл\ембл инст копия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61839" y="0"/>
            <a:ext cx="1980715" cy="1630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Documents and Settings\Admin\Рабочий стол\Нова школа Лавська\Безимени-9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50" b="32666"/>
          <a:stretch/>
        </p:blipFill>
        <p:spPr bwMode="auto">
          <a:xfrm>
            <a:off x="1490662" y="190500"/>
            <a:ext cx="6948487" cy="6464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7190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кутник 3"/>
          <p:cNvSpPr/>
          <p:nvPr/>
        </p:nvSpPr>
        <p:spPr>
          <a:xfrm>
            <a:off x="838200" y="772775"/>
            <a:ext cx="774192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 smtClean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 15.02.2018 по 06.03.2018</a:t>
            </a:r>
          </a:p>
          <a:p>
            <a:r>
              <a:rPr lang="ru-RU" sz="3600" dirty="0" smtClean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3600" dirty="0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3600" dirty="0" err="1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настановна</a:t>
            </a:r>
            <a:r>
              <a:rPr lang="ru-RU" sz="3600" dirty="0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3600" dirty="0" err="1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очна</a:t>
            </a:r>
            <a:r>
              <a:rPr lang="ru-RU" sz="3600" dirty="0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3600" dirty="0" err="1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сесія</a:t>
            </a:r>
            <a:r>
              <a:rPr lang="ru-RU" sz="3600" dirty="0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; </a:t>
            </a:r>
          </a:p>
          <a:p>
            <a:endParaRPr lang="ru-RU" sz="3600" dirty="0" smtClean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ru-RU" sz="3600" dirty="0" err="1" smtClean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березень</a:t>
            </a:r>
            <a:r>
              <a:rPr lang="ru-RU" sz="3600" dirty="0" smtClean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- </a:t>
            </a:r>
            <a:r>
              <a:rPr lang="ru-RU" sz="3600" dirty="0" err="1" smtClean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квітень</a:t>
            </a:r>
            <a:r>
              <a:rPr lang="ru-RU" sz="3600" dirty="0" smtClean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2018 р. </a:t>
            </a:r>
          </a:p>
          <a:p>
            <a:r>
              <a:rPr lang="ru-RU" sz="3600" dirty="0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друга </a:t>
            </a:r>
            <a:r>
              <a:rPr lang="ru-RU" sz="3600" dirty="0" err="1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очна</a:t>
            </a:r>
            <a:r>
              <a:rPr lang="ru-RU" sz="3600" dirty="0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3600" dirty="0" err="1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сесія</a:t>
            </a:r>
            <a:r>
              <a:rPr lang="ru-RU" sz="3600" dirty="0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; </a:t>
            </a:r>
          </a:p>
          <a:p>
            <a:endParaRPr lang="ru-RU" sz="3600" dirty="0" smtClean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ru-RU" sz="3600" dirty="0" err="1" smtClean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травень</a:t>
            </a:r>
            <a:r>
              <a:rPr lang="ru-RU" sz="3600" dirty="0" smtClean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- </a:t>
            </a:r>
            <a:r>
              <a:rPr lang="ru-RU" sz="3600" dirty="0" err="1" smtClean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червень</a:t>
            </a:r>
            <a:r>
              <a:rPr lang="ru-RU" sz="3600" dirty="0" smtClean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2018 р. </a:t>
            </a:r>
          </a:p>
          <a:p>
            <a:r>
              <a:rPr lang="ru-RU" sz="3600" dirty="0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3600" dirty="0" err="1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підсумкова</a:t>
            </a:r>
            <a:r>
              <a:rPr lang="ru-RU" sz="3600" dirty="0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3600" dirty="0" err="1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очна</a:t>
            </a:r>
            <a:r>
              <a:rPr lang="ru-RU" sz="3600" dirty="0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3600" dirty="0" err="1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сесія</a:t>
            </a:r>
            <a:r>
              <a:rPr lang="ru-RU" sz="3600" dirty="0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;</a:t>
            </a:r>
            <a:endParaRPr lang="ru-RU" sz="36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Picture 6" descr="D:\Мои документы\Мои рисунки\символіка метод.обл\ембл инст копия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61839" y="0"/>
            <a:ext cx="1980715" cy="1630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273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Documents and Settings\Admin\Рабочий стол\Нова школа Лавська\Безимени-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950" y="301624"/>
            <a:ext cx="9747250" cy="6433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9580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667532" y="279400"/>
            <a:ext cx="619541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Список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тренерів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пройшли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підготовку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відповідно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Концепції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«Нова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українська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школа»</a:t>
            </a:r>
          </a:p>
          <a:p>
            <a:endParaRPr lang="ru-RU" dirty="0"/>
          </a:p>
        </p:txBody>
      </p:sp>
      <p:pic>
        <p:nvPicPr>
          <p:cNvPr id="2050" name="Picture 2" descr="C:\Documents and Settings\Admin\Рабочий стол\Нова школа Лавська\Безимени-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149" y="1312861"/>
            <a:ext cx="11552269" cy="3856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2107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0271" y="177800"/>
            <a:ext cx="893879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b="1" dirty="0"/>
              <a:t>Список тренерів, які </a:t>
            </a:r>
            <a:r>
              <a:rPr lang="uk-UA" b="1" dirty="0" smtClean="0"/>
              <a:t>пройшли </a:t>
            </a:r>
            <a:r>
              <a:rPr lang="uk-UA" b="1" dirty="0"/>
              <a:t>підготовку </a:t>
            </a:r>
            <a:r>
              <a:rPr lang="uk-UA" b="1" dirty="0" smtClean="0"/>
              <a:t>відповідно</a:t>
            </a:r>
            <a:r>
              <a:rPr lang="en-US" b="1" dirty="0" smtClean="0"/>
              <a:t> </a:t>
            </a:r>
          </a:p>
          <a:p>
            <a:pPr algn="ctr"/>
            <a:r>
              <a:rPr lang="uk-UA" b="1" dirty="0" smtClean="0"/>
              <a:t>до </a:t>
            </a:r>
            <a:r>
              <a:rPr lang="uk-UA" b="1" dirty="0"/>
              <a:t>Концепції «Нова українська </a:t>
            </a:r>
            <a:r>
              <a:rPr lang="uk-UA" b="1" dirty="0" smtClean="0"/>
              <a:t>школа»</a:t>
            </a:r>
            <a:endParaRPr lang="en-US" b="1" dirty="0" smtClean="0"/>
          </a:p>
          <a:p>
            <a:pPr algn="ctr"/>
            <a:r>
              <a:rPr lang="uk-UA" b="1" dirty="0" smtClean="0"/>
              <a:t>на </a:t>
            </a:r>
            <a:r>
              <a:rPr lang="uk-UA" b="1" dirty="0"/>
              <a:t>базі КЗ «Сумський обласний інститут післядипломної педагогічної освіти»</a:t>
            </a:r>
            <a:endParaRPr lang="ru-RU" b="1" dirty="0"/>
          </a:p>
          <a:p>
            <a:endParaRPr lang="ru-RU" dirty="0"/>
          </a:p>
        </p:txBody>
      </p:sp>
      <p:pic>
        <p:nvPicPr>
          <p:cNvPr id="3074" name="Picture 2" descr="C:\Documents and Settings\Admin\Рабочий стол\Нова школа Лавська\Безимени-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804" y="1255612"/>
            <a:ext cx="11430796" cy="5266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2452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Documents and Settings\Admin\Рабочий стол\Нова школа Лавська\Безимени-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674" y="346074"/>
            <a:ext cx="11551631" cy="6156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2403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765" y="88900"/>
            <a:ext cx="9272835" cy="66864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52310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4631"/>
            <a:ext cx="12192000" cy="6388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8241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я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4007363"/>
              </p:ext>
            </p:extLst>
          </p:nvPr>
        </p:nvGraphicFramePr>
        <p:xfrm>
          <a:off x="0" y="-10563"/>
          <a:ext cx="12191999" cy="698107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280725"/>
                <a:gridCol w="788378"/>
                <a:gridCol w="4561448"/>
                <a:gridCol w="4561448"/>
              </a:tblGrid>
              <a:tr h="40744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spc="-30" dirty="0" err="1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Період</a:t>
                      </a:r>
                      <a:r>
                        <a:rPr lang="ru-RU" sz="1200" spc="-3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ru-RU" sz="1200" spc="-30" dirty="0" err="1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навчання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9553" marR="3955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spc="-3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К-сть год.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9553" marR="3955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spc="-30" dirty="0" err="1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Модулі</a:t>
                      </a:r>
                      <a:r>
                        <a:rPr lang="en-US" sz="1200" spc="-3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/</a:t>
                      </a:r>
                      <a:r>
                        <a:rPr lang="uk-UA" sz="1200" spc="-3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теми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9553" marR="3955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spc="-30" dirty="0" err="1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Основні</a:t>
                      </a:r>
                      <a:r>
                        <a:rPr lang="ru-RU" sz="1200" spc="-3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ru-RU" sz="1200" spc="-30" dirty="0" err="1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поняття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9553" marR="39553" marT="0" marB="0"/>
                </a:tc>
              </a:tr>
              <a:tr h="234802">
                <a:tc gridSpan="4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spc="-30">
                          <a:effectLst/>
                        </a:rPr>
                        <a:t>Обов'язкова складова</a:t>
                      </a:r>
                      <a:endParaRPr lang="ru-RU" sz="1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553" marR="39553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42923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spc="-30" dirty="0" err="1">
                          <a:effectLst/>
                        </a:rPr>
                        <a:t>Очна</a:t>
                      </a:r>
                      <a:r>
                        <a:rPr lang="ru-RU" sz="1800" b="1" spc="-30" dirty="0">
                          <a:effectLst/>
                        </a:rPr>
                        <a:t> </a:t>
                      </a:r>
                      <a:r>
                        <a:rPr lang="ru-RU" sz="1800" b="1" spc="-30" dirty="0" err="1">
                          <a:effectLst/>
                        </a:rPr>
                        <a:t>сесія</a:t>
                      </a:r>
                      <a:r>
                        <a:rPr lang="ru-RU" sz="1800" b="1" spc="-30" dirty="0">
                          <a:effectLst/>
                        </a:rPr>
                        <a:t> 1</a:t>
                      </a:r>
                      <a:endParaRPr lang="ru-RU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553" marR="3955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spc="-30">
                          <a:effectLst/>
                        </a:rPr>
                        <a:t>12</a:t>
                      </a:r>
                      <a:endParaRPr lang="ru-RU" sz="1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553" marR="3955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spc="-3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Модуль. </a:t>
                      </a:r>
                      <a:r>
                        <a:rPr lang="ru-RU" sz="1800" b="1" spc="-30" dirty="0" err="1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Сучасний</a:t>
                      </a:r>
                      <a:r>
                        <a:rPr lang="ru-RU" sz="1800" b="1" spc="-3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ru-RU" sz="1800" b="1" spc="-30" dirty="0" err="1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вчитель</a:t>
                      </a:r>
                      <a:r>
                        <a:rPr lang="ru-RU" sz="1800" b="1" spc="-3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як </a:t>
                      </a:r>
                      <a:r>
                        <a:rPr lang="ru-RU" sz="1800" b="1" spc="-30" dirty="0" err="1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провідник</a:t>
                      </a:r>
                      <a:r>
                        <a:rPr lang="ru-RU" sz="1800" b="1" spc="-3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ru-RU" sz="1800" b="1" spc="-30" dirty="0" err="1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змін</a:t>
                      </a:r>
                      <a:r>
                        <a:rPr lang="ru-RU" sz="1800" b="1" spc="-3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.</a:t>
                      </a:r>
                      <a:endParaRPr lang="ru-RU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9553" marR="3955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b="1" spc="-3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Концепція Нової української школи. Нові ролі і завдання вчителя в контексті сучасних змін.</a:t>
                      </a:r>
                      <a:endParaRPr lang="ru-RU" sz="1200" b="1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b="1" spc="-3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Основні підходи в освітньому процесі (компетентнісний, особистісно-зорієнтований, інтегрований, діяльнісний). </a:t>
                      </a:r>
                      <a:endParaRPr lang="ru-RU" sz="1200" b="1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b="1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Як працювати з он-лайн курсом на платформі ЕдЕра.</a:t>
                      </a:r>
                      <a:endParaRPr lang="ru-RU" sz="1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9553" marR="39553" marT="0" marB="0"/>
                </a:tc>
              </a:tr>
              <a:tr h="106154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spc="-30">
                          <a:effectLst/>
                        </a:rPr>
                        <a:t>Очна сесія 2</a:t>
                      </a:r>
                      <a:endParaRPr lang="ru-RU" sz="1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553" marR="3955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spc="-30">
                          <a:effectLst/>
                        </a:rPr>
                        <a:t>18</a:t>
                      </a:r>
                      <a:endParaRPr lang="ru-RU" sz="1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553" marR="3955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spc="-3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Модуль. </a:t>
                      </a:r>
                      <a:endParaRPr lang="ru-RU" sz="1800" b="1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spc="-3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Зміст початкової освіти у вимірі сьогодення.</a:t>
                      </a:r>
                      <a:endParaRPr lang="ru-RU" sz="1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9553" marR="3955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b="1" spc="-3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Державний стандарт початкової освіти.</a:t>
                      </a:r>
                      <a:endParaRPr lang="ru-RU" sz="1200" b="1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b="1" spc="-3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Зміст освіти: освітні галузі.</a:t>
                      </a:r>
                      <a:endParaRPr lang="ru-RU" sz="1200" b="1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b="1" spc="-3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Модельні навчальні програми.</a:t>
                      </a:r>
                      <a:endParaRPr lang="ru-RU" sz="1200" b="1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b="1" spc="-3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Базовий навчальний план.</a:t>
                      </a:r>
                      <a:endParaRPr lang="ru-RU" sz="1200" b="1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b="1" spc="-3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Календарне планування.</a:t>
                      </a:r>
                      <a:endParaRPr lang="ru-RU" sz="1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9553" marR="39553" marT="0" marB="0"/>
                </a:tc>
              </a:tr>
              <a:tr h="1491666">
                <a:tc rowSpan="3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spc="-30" dirty="0" err="1">
                          <a:effectLst/>
                        </a:rPr>
                        <a:t>Очна</a:t>
                      </a:r>
                      <a:r>
                        <a:rPr lang="ru-RU" sz="1800" b="1" spc="-30" dirty="0">
                          <a:effectLst/>
                        </a:rPr>
                        <a:t> </a:t>
                      </a:r>
                      <a:r>
                        <a:rPr lang="ru-RU" sz="1800" b="1" spc="-30" dirty="0" err="1">
                          <a:effectLst/>
                        </a:rPr>
                        <a:t>сесія</a:t>
                      </a:r>
                      <a:r>
                        <a:rPr lang="ru-RU" sz="1800" b="1" spc="-30" dirty="0">
                          <a:effectLst/>
                        </a:rPr>
                        <a:t> 3</a:t>
                      </a:r>
                      <a:endParaRPr lang="ru-RU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553" marR="39553" marT="0" marB="0"/>
                </a:tc>
                <a:tc rowSpan="3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spc="-30" dirty="0">
                          <a:effectLst/>
                        </a:rPr>
                        <a:t>30</a:t>
                      </a:r>
                      <a:endParaRPr lang="ru-RU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553" marR="3955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b="1" spc="-3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Модуль.</a:t>
                      </a:r>
                      <a:endParaRPr lang="ru-RU" sz="1800" b="1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b="1" spc="-3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Організація ефективного і безпечного освітнього середовища.</a:t>
                      </a:r>
                      <a:endParaRPr lang="ru-RU" sz="1800" b="1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800" b="1" spc="-3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ru-RU" sz="1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9553" marR="3955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b="1" spc="-3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Роль учителя у формуванні психологічно безпечного середовища. </a:t>
                      </a:r>
                      <a:endParaRPr lang="ru-RU" sz="1200" b="1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b="1" spc="-3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Фізичне середовище (навчальні центри</a:t>
                      </a:r>
                      <a:r>
                        <a:rPr lang="ru-RU" sz="1200" b="1" spc="-3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/</a:t>
                      </a:r>
                      <a:r>
                        <a:rPr lang="uk-UA" sz="1200" b="1" spc="-3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освітні осередки). Наповнення навчальних центрів.</a:t>
                      </a:r>
                      <a:endParaRPr lang="ru-RU" sz="1200" b="1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b="1" spc="-3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Ранкові зустрічі: привітання, ігри, повідомлення класу, «Крісло автора».</a:t>
                      </a:r>
                      <a:endParaRPr lang="ru-RU" sz="1200" b="1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b="1" spc="-3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Створення спільних правил.</a:t>
                      </a:r>
                      <a:endParaRPr lang="ru-RU" sz="1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9553" marR="39553" marT="0" marB="0"/>
                </a:tc>
              </a:tr>
              <a:tr h="84648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b="1" spc="-3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Модуль.</a:t>
                      </a:r>
                      <a:endParaRPr lang="ru-RU" sz="1800" b="1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b="1" spc="-3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Інтеграція: тематичний і діяльнісний підходи. </a:t>
                      </a:r>
                      <a:endParaRPr lang="ru-RU" sz="1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9553" marR="3955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b="1" spc="-3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Інтегрований підхід до навчання.</a:t>
                      </a:r>
                      <a:endParaRPr lang="ru-RU" sz="1200" b="1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b="1" spc="-3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Форми інтеграції. </a:t>
                      </a:r>
                      <a:endParaRPr lang="ru-RU" sz="1200" b="1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b="1" spc="-3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Тематичне планування: стратегія «ЗХД».</a:t>
                      </a:r>
                      <a:endParaRPr lang="ru-RU" sz="1200" b="1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b="1" spc="-3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Критичне мислення.</a:t>
                      </a:r>
                      <a:endParaRPr lang="ru-RU" sz="1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9553" marR="39553" marT="0" marB="0"/>
                </a:tc>
              </a:tr>
              <a:tr h="142923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b="1" spc="-3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Модуль. Особливості викладання навчальних предметів</a:t>
                      </a:r>
                      <a:r>
                        <a:rPr lang="ru-RU" sz="1800" b="1" spc="-3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/</a:t>
                      </a:r>
                      <a:r>
                        <a:rPr lang="uk-UA" sz="1800" b="1" spc="-3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інтегрованого курсу «Я досліджую світ».</a:t>
                      </a:r>
                      <a:endParaRPr lang="ru-RU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9553" marR="3955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spc="-30" dirty="0" err="1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Навчання</a:t>
                      </a:r>
                      <a:r>
                        <a:rPr lang="ru-RU" sz="1200" b="1" spc="-3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ru-RU" sz="1200" b="1" spc="-30" dirty="0" err="1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грамоти</a:t>
                      </a:r>
                      <a:r>
                        <a:rPr lang="ru-RU" sz="1200" b="1" spc="-3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: </a:t>
                      </a:r>
                      <a:r>
                        <a:rPr lang="ru-RU" sz="1200" b="1" spc="-30" dirty="0" err="1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читання</a:t>
                      </a:r>
                      <a:r>
                        <a:rPr lang="ru-RU" sz="1200" b="1" spc="-3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, письмо, </a:t>
                      </a:r>
                      <a:r>
                        <a:rPr lang="ru-RU" sz="1200" b="1" spc="-30" dirty="0" err="1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креативне</a:t>
                      </a:r>
                      <a:r>
                        <a:rPr lang="ru-RU" sz="1200" b="1" spc="-3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письмо.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spc="-3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Математика: </a:t>
                      </a:r>
                      <a:r>
                        <a:rPr lang="ru-RU" sz="1200" b="1" spc="-30" dirty="0" err="1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маніпуляції</a:t>
                      </a:r>
                      <a:r>
                        <a:rPr lang="ru-RU" sz="1200" b="1" spc="-3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з предметами, </a:t>
                      </a:r>
                      <a:r>
                        <a:rPr lang="ru-RU" sz="1200" b="1" spc="-30" dirty="0" err="1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задачі</a:t>
                      </a:r>
                      <a:r>
                        <a:rPr lang="ru-RU" sz="1200" b="1" spc="-3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. </a:t>
                      </a:r>
                      <a:r>
                        <a:rPr lang="ru-RU" sz="1200" b="1" spc="-30" dirty="0" err="1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Інтегрований</a:t>
                      </a:r>
                      <a:r>
                        <a:rPr lang="ru-RU" sz="1200" b="1" spc="-3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курс «Я </a:t>
                      </a:r>
                      <a:r>
                        <a:rPr lang="ru-RU" sz="1200" b="1" spc="-30" dirty="0" err="1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досліджую</a:t>
                      </a:r>
                      <a:r>
                        <a:rPr lang="ru-RU" sz="1200" b="1" spc="-3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ru-RU" sz="1200" b="1" spc="-30" dirty="0" err="1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світ</a:t>
                      </a:r>
                      <a:r>
                        <a:rPr lang="ru-RU" sz="1200" b="1" spc="-3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»: </a:t>
                      </a:r>
                      <a:r>
                        <a:rPr lang="ru-RU" sz="1200" b="1" spc="-30" dirty="0" err="1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дослідження</a:t>
                      </a:r>
                      <a:r>
                        <a:rPr lang="ru-RU" sz="1200" b="1" spc="-3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, </a:t>
                      </a:r>
                      <a:r>
                        <a:rPr lang="ru-RU" sz="1200" b="1" spc="-30" dirty="0" err="1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соціальні</a:t>
                      </a:r>
                      <a:r>
                        <a:rPr lang="ru-RU" sz="1200" b="1" spc="-3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ru-RU" sz="1200" b="1" spc="-30" dirty="0" err="1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навички</a:t>
                      </a:r>
                      <a:r>
                        <a:rPr lang="ru-RU" sz="1200" b="1" spc="-3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.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spc="-30" dirty="0" err="1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Кооперативне</a:t>
                      </a:r>
                      <a:r>
                        <a:rPr lang="ru-RU" sz="1200" b="1" spc="-3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ru-RU" sz="1200" b="1" spc="-30" dirty="0" err="1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навчання</a:t>
                      </a:r>
                      <a:r>
                        <a:rPr lang="ru-RU" sz="1200" b="1" spc="-3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у </a:t>
                      </a:r>
                      <a:r>
                        <a:rPr lang="ru-RU" sz="1200" b="1" spc="-30" dirty="0" err="1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формуванні</a:t>
                      </a:r>
                      <a:r>
                        <a:rPr lang="ru-RU" sz="1200" b="1" spc="-3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ru-RU" sz="1200" b="1" spc="-30" dirty="0" err="1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соціальних</a:t>
                      </a:r>
                      <a:r>
                        <a:rPr lang="ru-RU" sz="1200" b="1" spc="-3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ru-RU" sz="1200" b="1" spc="-30" dirty="0" err="1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навичок</a:t>
                      </a:r>
                      <a:r>
                        <a:rPr lang="ru-RU" sz="1200" b="1" spc="-3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.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9553" marR="39553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72950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я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3201950"/>
              </p:ext>
            </p:extLst>
          </p:nvPr>
        </p:nvGraphicFramePr>
        <p:xfrm>
          <a:off x="0" y="0"/>
          <a:ext cx="12192001" cy="685800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280726"/>
                <a:gridCol w="788377"/>
                <a:gridCol w="4561449"/>
                <a:gridCol w="4561449"/>
              </a:tblGrid>
              <a:tr h="1333763">
                <a:tc row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3200" spc="-30" dirty="0" smtClean="0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3200" spc="-30" dirty="0" smtClean="0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3200" spc="-30" dirty="0" smtClean="0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3200" spc="-30" dirty="0" smtClean="0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spc="-30" dirty="0" err="1" smtClean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Очна</a:t>
                      </a:r>
                      <a:r>
                        <a:rPr lang="ru-RU" sz="3200" spc="-30" dirty="0" smtClean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ru-RU" sz="3200" spc="-30" dirty="0" err="1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сесія</a:t>
                      </a:r>
                      <a:r>
                        <a:rPr lang="ru-RU" sz="3200" spc="-3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3</a:t>
                      </a:r>
                      <a:endParaRPr lang="ru-RU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3308" marR="33308" marT="0" marB="0"/>
                </a:tc>
                <a:tc row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3200" spc="-30" dirty="0" smtClean="0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3200" spc="-30" dirty="0" smtClean="0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3200" spc="-30" dirty="0" smtClean="0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3200" spc="-30" dirty="0" smtClean="0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spc="-30" dirty="0" smtClean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30</a:t>
                      </a:r>
                      <a:endParaRPr lang="ru-RU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3308" marR="3330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3308" marR="3330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3308" marR="33308" marT="0" marB="0"/>
                </a:tc>
              </a:tr>
              <a:tr h="121836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b="1" spc="-3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Модуль.</a:t>
                      </a:r>
                      <a:endParaRPr lang="ru-RU" sz="1800" b="1" dirty="0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b="1" spc="-3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Гра по-новому навчання по-іншому з </a:t>
                      </a:r>
                      <a:r>
                        <a:rPr lang="en-US" sz="1800" b="1" spc="-3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LEGO</a:t>
                      </a:r>
                      <a:r>
                        <a:rPr lang="uk-UA" sz="1800" b="1" spc="-3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.</a:t>
                      </a:r>
                      <a:endParaRPr lang="ru-RU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3308" marR="3330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spc="-30" dirty="0" err="1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Педагогіка</a:t>
                      </a:r>
                      <a:r>
                        <a:rPr lang="ru-RU" sz="1400" b="1" spc="-3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ru-RU" sz="1400" b="1" spc="-30" dirty="0" err="1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гри</a:t>
                      </a:r>
                      <a:r>
                        <a:rPr lang="ru-RU" sz="1400" b="1" spc="-3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.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spc="-30" dirty="0" err="1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Освітній</a:t>
                      </a:r>
                      <a:r>
                        <a:rPr lang="ru-RU" sz="1400" b="1" spc="-3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ru-RU" sz="1400" b="1" spc="-30" dirty="0" err="1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потенціал</a:t>
                      </a:r>
                      <a:r>
                        <a:rPr lang="ru-RU" sz="1400" b="1" spc="-3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ru-RU" sz="1400" b="1" spc="-30" dirty="0" err="1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гри</a:t>
                      </a:r>
                      <a:r>
                        <a:rPr lang="ru-RU" sz="1400" b="1" spc="-3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з </a:t>
                      </a:r>
                      <a:r>
                        <a:rPr lang="en-US" sz="1400" b="1" spc="-3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LEGO</a:t>
                      </a:r>
                      <a:r>
                        <a:rPr lang="ru-RU" sz="1400" b="1" spc="-3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.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spc="-3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Методика </a:t>
                      </a:r>
                      <a:r>
                        <a:rPr lang="ru-RU" sz="1400" b="1" spc="-30" dirty="0" err="1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компетентнісного</a:t>
                      </a:r>
                      <a:r>
                        <a:rPr lang="ru-RU" sz="1400" b="1" spc="-3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ru-RU" sz="1400" b="1" spc="-30" dirty="0" err="1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навчання</a:t>
                      </a:r>
                      <a:r>
                        <a:rPr lang="ru-RU" sz="1400" b="1" spc="-3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«</a:t>
                      </a:r>
                      <a:r>
                        <a:rPr lang="ru-RU" sz="1400" b="1" spc="-30" dirty="0" err="1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Шість</a:t>
                      </a:r>
                      <a:r>
                        <a:rPr lang="ru-RU" sz="1400" b="1" spc="-3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ru-RU" sz="1400" b="1" spc="-30" dirty="0" err="1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цеглинок</a:t>
                      </a:r>
                      <a:r>
                        <a:rPr lang="ru-RU" sz="1400" b="1" spc="-3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». 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spc="-30" dirty="0" err="1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Проектна</a:t>
                      </a:r>
                      <a:r>
                        <a:rPr lang="ru-RU" sz="1400" b="1" spc="-3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ru-RU" sz="1400" b="1" spc="-30" dirty="0" err="1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діяльність</a:t>
                      </a:r>
                      <a:r>
                        <a:rPr lang="ru-RU" sz="1400" b="1" spc="-3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.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3308" marR="33308" marT="0" marB="0"/>
                </a:tc>
              </a:tr>
              <a:tr h="107247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b="1" spc="-3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Модуль.</a:t>
                      </a:r>
                      <a:endParaRPr lang="ru-RU" sz="1800" b="1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b="1" spc="-3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Особливості оцінювання навчальних досягнень учнів.</a:t>
                      </a:r>
                      <a:endParaRPr lang="ru-RU" sz="1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3308" marR="3330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b="1" spc="-3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Формувальне оцінювання.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b="1" spc="-3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Спостереження.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b="1" spc="-3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Технологія портфоліо.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400" b="1" spc="-3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Самооцінювання і оцінювання товаришем.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3308" marR="33308" marT="0" marB="0"/>
                </a:tc>
              </a:tr>
              <a:tr h="134458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b="1" spc="-3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Модуль.</a:t>
                      </a:r>
                      <a:endParaRPr lang="ru-RU" sz="1800" b="1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b="1" spc="-3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Педагогіка партнерства: сутність, основні принципи.</a:t>
                      </a:r>
                      <a:endParaRPr lang="ru-RU" sz="1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3308" marR="3330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b="1" spc="-3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Співпраця з родинами.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b="1" spc="-3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Переваги залучення батьків до освітнього процесу.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b="1" spc="-3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Форми залучення батьків.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b="1" spc="-3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Батьки як помічники вчителя.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b="1" spc="-3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3308" marR="33308" marT="0" marB="0"/>
                </a:tc>
              </a:tr>
              <a:tr h="188881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b="1" spc="-3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Модуль.</a:t>
                      </a:r>
                      <a:endParaRPr lang="ru-RU" sz="1800" b="1" dirty="0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b="1" spc="-3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Основи інклюзивної освіти.</a:t>
                      </a:r>
                      <a:endParaRPr lang="ru-RU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3308" marR="3330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b="1" spc="-3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Основні поняття: інклюзивна освіта, діти з особливими освітніми потребами.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b="1" spc="-3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Механізми надання додаткової підтримки: асистент вчителя, індивідуальна програма розвитку.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b="1" spc="-3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Особливості роботи з дітьми з порушеннями психофізичного розвитку.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spc="-3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3308" marR="33308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57425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 descr="D:\Мои документы\Мои рисунки\символіка метод.обл\ембл инст копия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61839" y="0"/>
            <a:ext cx="1980715" cy="1630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4" name="Picture 2" descr="C:\Documents and Settings\Admin\Рабочий стол\Нова школа Лавська\Безимени-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5157" y="126999"/>
            <a:ext cx="4777043" cy="6577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1833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 descr="D:\Мои документы\Мои рисунки\символіка метод.обл\ембл инст копия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61839" y="0"/>
            <a:ext cx="1980715" cy="1630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Documents and Settings\Admin\Рабочий стол\Нова школа Лавська\Безимени-7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00" b="15992"/>
          <a:stretch/>
        </p:blipFill>
        <p:spPr bwMode="auto">
          <a:xfrm>
            <a:off x="2413791" y="65314"/>
            <a:ext cx="5732103" cy="6640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38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D:\Мои документы\15645314_564090917115830_1334255240_n__f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800" y="352425"/>
            <a:ext cx="11430000" cy="6000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8449343"/>
      </p:ext>
    </p:extLst>
  </p:cSld>
  <p:clrMapOvr>
    <a:masterClrMapping/>
  </p:clrMapOvr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250</TotalTime>
  <Words>432</Words>
  <Application>Microsoft Office PowerPoint</Application>
  <PresentationFormat>Произвольный</PresentationFormat>
  <Paragraphs>92</Paragraphs>
  <Slides>19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Грань</vt:lpstr>
      <vt:lpstr>НОВА УКРАЇНСЬКА ШКОЛА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НОВА УКРАЇНСЬКА ШКОЛА</dc:title>
  <dc:creator>SII</dc:creator>
  <cp:lastModifiedBy>User</cp:lastModifiedBy>
  <cp:revision>21</cp:revision>
  <dcterms:created xsi:type="dcterms:W3CDTF">2018-02-12T14:39:36Z</dcterms:created>
  <dcterms:modified xsi:type="dcterms:W3CDTF">2018-02-23T13:00:46Z</dcterms:modified>
</cp:coreProperties>
</file>