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1"/>
  </p:notesMasterIdLst>
  <p:sldIdLst>
    <p:sldId id="256" r:id="rId2"/>
    <p:sldId id="27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77" r:id="rId11"/>
    <p:sldId id="267" r:id="rId12"/>
    <p:sldId id="268" r:id="rId13"/>
    <p:sldId id="261" r:id="rId14"/>
    <p:sldId id="262" r:id="rId15"/>
    <p:sldId id="269" r:id="rId16"/>
    <p:sldId id="274" r:id="rId17"/>
    <p:sldId id="271" r:id="rId18"/>
    <p:sldId id="270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94660"/>
  </p:normalViewPr>
  <p:slideViewPr>
    <p:cSldViewPr snapToGrid="0">
      <p:cViewPr>
        <p:scale>
          <a:sx n="66" d="100"/>
          <a:sy n="66" d="100"/>
        </p:scale>
        <p:origin x="-864" y="-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743A-2ADC-4129-8EFF-AF2674C9E34C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ABA97-BD16-4C6C-8948-F34AE9B61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6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ABA97-BD16-4C6C-8948-F34AE9B619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3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3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7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04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4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809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63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2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7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3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2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2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6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4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9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4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CEE2-14B7-4B45-B6F7-8A5DA88A434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0FC440-5960-467C-9C2B-457D62283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6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942" y="1756373"/>
            <a:ext cx="8971984" cy="106319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+mn-lt"/>
              </a:rPr>
              <a:t>НОВА УКРАЇНСЬКА ШКОЛА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98352" y="4050833"/>
            <a:ext cx="8875651" cy="1096899"/>
          </a:xfrm>
        </p:spPr>
        <p:txBody>
          <a:bodyPr>
            <a:normAutofit fontScale="77500" lnSpcReduction="20000"/>
          </a:bodyPr>
          <a:lstStyle/>
          <a:p>
            <a:endParaRPr lang="uk-UA" b="1" dirty="0" smtClean="0">
              <a:solidFill>
                <a:schemeClr val="accent6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2"/>
                </a:solidFill>
              </a:rPr>
              <a:t>Підвищення кваліфікації вчителів початкової школи</a:t>
            </a:r>
          </a:p>
          <a:p>
            <a:pPr algn="ctr"/>
            <a:r>
              <a:rPr lang="uk-UA" sz="2800" b="1" dirty="0">
                <a:solidFill>
                  <a:schemeClr val="accent2"/>
                </a:solidFill>
              </a:rPr>
              <a:t>в</a:t>
            </a:r>
            <a:r>
              <a:rPr lang="uk-UA" sz="2800" b="1" dirty="0" smtClean="0">
                <a:solidFill>
                  <a:schemeClr val="accent2"/>
                </a:solidFill>
              </a:rPr>
              <a:t> Сумській області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1030" name="Picture 6" descr="D:\Мои документы\Мои рисунки\символіка метод.обл\ембл инст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39" y="0"/>
            <a:ext cx="1980715" cy="16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532" y="279400"/>
            <a:ext cx="6195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Нова школа Лавська\Без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1312861"/>
            <a:ext cx="11552269" cy="385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71" y="177800"/>
            <a:ext cx="8938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/>
              <a:t>Список тренерів, які </a:t>
            </a:r>
            <a:r>
              <a:rPr lang="uk-UA" b="1" dirty="0" smtClean="0"/>
              <a:t>пройшли </a:t>
            </a:r>
            <a:r>
              <a:rPr lang="uk-UA" b="1" dirty="0"/>
              <a:t>підготовку </a:t>
            </a:r>
            <a:r>
              <a:rPr lang="uk-UA" b="1" dirty="0" smtClean="0"/>
              <a:t>відповідно</a:t>
            </a:r>
            <a:r>
              <a:rPr lang="en-US" b="1" dirty="0" smtClean="0"/>
              <a:t> </a:t>
            </a:r>
          </a:p>
          <a:p>
            <a:pPr algn="ctr"/>
            <a:r>
              <a:rPr lang="uk-UA" b="1" dirty="0" smtClean="0"/>
              <a:t>до </a:t>
            </a:r>
            <a:r>
              <a:rPr lang="uk-UA" b="1" dirty="0"/>
              <a:t>Концепції «Нова українська </a:t>
            </a:r>
            <a:r>
              <a:rPr lang="uk-UA" b="1" dirty="0" smtClean="0"/>
              <a:t>школа»</a:t>
            </a:r>
            <a:endParaRPr lang="en-US" b="1" dirty="0" smtClean="0"/>
          </a:p>
          <a:p>
            <a:pPr algn="ctr"/>
            <a:r>
              <a:rPr lang="uk-UA" b="1" dirty="0" smtClean="0"/>
              <a:t>на </a:t>
            </a:r>
            <a:r>
              <a:rPr lang="uk-UA" b="1" dirty="0"/>
              <a:t>базі КЗ «Сумський обласний інститут післядипломної педагогічної освіти»</a:t>
            </a:r>
            <a:endParaRPr lang="ru-RU" b="1" dirty="0"/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Нова школа Лавська\Безимени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4" y="1255612"/>
            <a:ext cx="11430796" cy="52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 школа Лавська\Безимени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346074"/>
            <a:ext cx="11551631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5" y="88900"/>
            <a:ext cx="9272835" cy="66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3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31"/>
            <a:ext cx="12192000" cy="63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007363"/>
              </p:ext>
            </p:extLst>
          </p:nvPr>
        </p:nvGraphicFramePr>
        <p:xfrm>
          <a:off x="0" y="-10563"/>
          <a:ext cx="12191999" cy="6981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725"/>
                <a:gridCol w="788378"/>
                <a:gridCol w="4561448"/>
                <a:gridCol w="4561448"/>
              </a:tblGrid>
              <a:tr h="407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Період</a:t>
                      </a:r>
                      <a:r>
                        <a:rPr lang="ru-RU" sz="1200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навчання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К-сть год.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Модулі</a:t>
                      </a:r>
                      <a:r>
                        <a:rPr lang="en-US" sz="1200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1200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Основні</a:t>
                      </a:r>
                      <a:r>
                        <a:rPr lang="ru-RU" sz="1200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поняття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</a:tr>
              <a:tr h="23480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>
                          <a:effectLst/>
                        </a:rPr>
                        <a:t>Обов'язкова складова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3" marR="395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92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 err="1">
                          <a:effectLst/>
                        </a:rPr>
                        <a:t>Очна</a:t>
                      </a:r>
                      <a:r>
                        <a:rPr lang="ru-RU" sz="1800" b="1" spc="-30" dirty="0">
                          <a:effectLst/>
                        </a:rPr>
                        <a:t> </a:t>
                      </a:r>
                      <a:r>
                        <a:rPr lang="ru-RU" sz="1800" b="1" spc="-30" dirty="0" err="1">
                          <a:effectLst/>
                        </a:rPr>
                        <a:t>сесія</a:t>
                      </a:r>
                      <a:r>
                        <a:rPr lang="ru-RU" sz="1800" b="1" spc="-30" dirty="0">
                          <a:effectLst/>
                        </a:rPr>
                        <a:t> 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3" marR="39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>
                          <a:effectLst/>
                        </a:rPr>
                        <a:t>12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3" marR="39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Модуль. </a:t>
                      </a:r>
                      <a:r>
                        <a:rPr lang="ru-RU" sz="18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Сучасний</a:t>
                      </a:r>
                      <a:r>
                        <a:rPr lang="ru-RU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вчитель</a:t>
                      </a:r>
                      <a:r>
                        <a:rPr lang="ru-RU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як </a:t>
                      </a:r>
                      <a:r>
                        <a:rPr lang="ru-RU" sz="18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провідник</a:t>
                      </a:r>
                      <a:r>
                        <a:rPr lang="ru-RU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змін</a:t>
                      </a:r>
                      <a:r>
                        <a:rPr lang="ru-RU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Концепція Нової української школи. Нові ролі і завдання вчителя в контексті сучасних змін.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Основні підходи в освітньому процесі (компетентнісний, особистісно-зорієнтований, інтегрований, діяльнісний).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Як працювати з он-лайн курсом на платформі ЕдЕра.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</a:tr>
              <a:tr h="1061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>
                          <a:effectLst/>
                        </a:rPr>
                        <a:t>Очна сесія 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3" marR="39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>
                          <a:effectLst/>
                        </a:rPr>
                        <a:t>18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3" marR="39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Модуль. 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Зміст початкової освіти у вимірі сьогодення.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Державний стандарт початкової освіти.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Зміст освіти: освітні галузі.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Модельні навчальні програми.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Базовий навчальний план.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Календарне планування.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</a:tr>
              <a:tr h="149166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 err="1">
                          <a:effectLst/>
                        </a:rPr>
                        <a:t>Очна</a:t>
                      </a:r>
                      <a:r>
                        <a:rPr lang="ru-RU" sz="1800" b="1" spc="-30" dirty="0">
                          <a:effectLst/>
                        </a:rPr>
                        <a:t> </a:t>
                      </a:r>
                      <a:r>
                        <a:rPr lang="ru-RU" sz="1800" b="1" spc="-30" dirty="0" err="1">
                          <a:effectLst/>
                        </a:rPr>
                        <a:t>сесія</a:t>
                      </a:r>
                      <a:r>
                        <a:rPr lang="ru-RU" sz="1800" b="1" spc="-30" dirty="0">
                          <a:effectLst/>
                        </a:rPr>
                        <a:t> 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3" marR="39553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>
                          <a:effectLst/>
                        </a:rPr>
                        <a:t>30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3" marR="39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Модуль.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Організація ефективного і безпечного освітнього середовища.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Роль учителя у формуванні психологічно безпечного середовища.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Фізичне середовище (навчальні центри</a:t>
                      </a:r>
                      <a:r>
                        <a:rPr lang="ru-RU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освітні осередки). Наповнення навчальних центрів.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Ранкові зустрічі: привітання, ігри, повідомлення класу, «Крісло автора».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Створення спільних правил.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</a:tr>
              <a:tr h="846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Модуль.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Інтеграція: тематичний і діяльнісний підходи. 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Інтегрований підхід до навчання.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Форми інтеграції.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Тематичне планування: стратегія «ЗХД».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Критичне мислення.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</a:tr>
              <a:tr h="142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Модуль. Особливості викладання навчальних предметів</a:t>
                      </a:r>
                      <a:r>
                        <a:rPr lang="ru-RU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інтегрованого курсу «Я досліджую світ».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Навчання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грамоти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читання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письмо,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креативне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письмо.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Математика: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маніпуляції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з предметами,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задачі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Інтегрований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курс «Я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досліджую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світ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»: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дослідження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соціальні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навички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Кооперативне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навчання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у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формуванні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соціальних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навичок</a:t>
                      </a:r>
                      <a:r>
                        <a:rPr lang="ru-RU" sz="12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553" marR="395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9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01950"/>
              </p:ext>
            </p:extLst>
          </p:nvPr>
        </p:nvGraphicFramePr>
        <p:xfrm>
          <a:off x="0" y="0"/>
          <a:ext cx="12192001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726"/>
                <a:gridCol w="788377"/>
                <a:gridCol w="4561449"/>
                <a:gridCol w="4561449"/>
              </a:tblGrid>
              <a:tr h="133376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spc="-3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spc="-3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spc="-3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spc="-3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spc="-3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Очна</a:t>
                      </a:r>
                      <a:r>
                        <a:rPr lang="ru-RU" sz="3200" spc="-3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3200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сесія</a:t>
                      </a:r>
                      <a:r>
                        <a:rPr lang="ru-RU" sz="3200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08" marR="33308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spc="-3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spc="-3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spc="-3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spc="-3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spc="-3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08" marR="33308" marT="0" marB="0"/>
                </a:tc>
              </a:tr>
              <a:tr h="1218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Модуль.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Гра по-новому навчання по-іншому з </a:t>
                      </a:r>
                      <a:r>
                        <a:rPr lang="en-US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LEGO</a:t>
                      </a:r>
                      <a:r>
                        <a:rPr lang="uk-UA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Педагогіка</a:t>
                      </a: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гри</a:t>
                      </a: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Освітній</a:t>
                      </a: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потенціал</a:t>
                      </a: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гри</a:t>
                      </a: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з </a:t>
                      </a:r>
                      <a:r>
                        <a:rPr lang="en-US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LEGO</a:t>
                      </a: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Методика </a:t>
                      </a:r>
                      <a:r>
                        <a:rPr lang="ru-RU" sz="14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компетентнісного</a:t>
                      </a: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навчання</a:t>
                      </a: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lang="ru-RU" sz="14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Шість</a:t>
                      </a: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цеглинок</a:t>
                      </a: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».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Проектна</a:t>
                      </a: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spc="-3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діяльність</a:t>
                      </a: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08" marR="33308" marT="0" marB="0"/>
                </a:tc>
              </a:tr>
              <a:tr h="1072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Модуль.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Особливості оцінювання навчальних досягнень учнів.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Формувальне оцінювання.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Спостереження.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Технологія портфоліо.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Самооцінювання і оцінювання товаришем.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08" marR="33308" marT="0" marB="0"/>
                </a:tc>
              </a:tr>
              <a:tr h="1344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Модуль.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Педагогіка партнерства: сутність, основні принципи.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Співпраця з родинами.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Переваги залучення батьків до освітнього процесу.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Форми залучення батьків.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Батьки як помічники вчителя.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08" marR="33308" marT="0" marB="0"/>
                </a:tc>
              </a:tr>
              <a:tr h="1888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Модуль.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Основи інклюзивної освіти.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Основні поняття: інклюзивна освіта, діти з особливими освітніми потребами.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Механізми надання додаткової підтримки: асистент вчителя, індивідуальна програма розвитку.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Особливості роботи з дітьми з порушеннями психофізичного розвитку.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3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08" marR="333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4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:\Мои документы\Мои рисунки\символіка метод.обл\ембл инст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39" y="0"/>
            <a:ext cx="1980715" cy="16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Admin\Рабочий стол\Нова школа Лавська\Безимени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57" y="126999"/>
            <a:ext cx="4777043" cy="65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:\Мои документы\Мои рисунки\символіка метод.обл\ембл инст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39" y="0"/>
            <a:ext cx="1980715" cy="16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Нова школа Лавська\Безимени-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 b="15992"/>
          <a:stretch/>
        </p:blipFill>
        <p:spPr bwMode="auto">
          <a:xfrm>
            <a:off x="2413791" y="65314"/>
            <a:ext cx="5732103" cy="66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15645314_564090917115830_1334255240_n__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524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4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7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60" y="371192"/>
            <a:ext cx="7390059" cy="6016028"/>
          </a:xfrm>
          <a:prstGeom prst="rect">
            <a:avLst/>
          </a:prstGeom>
        </p:spPr>
      </p:pic>
      <p:pic>
        <p:nvPicPr>
          <p:cNvPr id="3" name="Picture 6" descr="D:\Мои документы\Мои рисунки\символіка метод.обл\ембл инст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39" y="0"/>
            <a:ext cx="1980715" cy="16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90" y="0"/>
            <a:ext cx="4872990" cy="6676630"/>
          </a:xfrm>
          <a:prstGeom prst="rect">
            <a:avLst/>
          </a:prstGeom>
        </p:spPr>
      </p:pic>
      <p:pic>
        <p:nvPicPr>
          <p:cNvPr id="3" name="Picture 6" descr="D:\Мои документы\Мои рисунки\символіка метод.обл\ембл инст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39" y="0"/>
            <a:ext cx="1980715" cy="16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85" y="0"/>
            <a:ext cx="5385435" cy="6682359"/>
          </a:xfrm>
          <a:prstGeom prst="rect">
            <a:avLst/>
          </a:prstGeom>
        </p:spPr>
      </p:pic>
      <p:pic>
        <p:nvPicPr>
          <p:cNvPr id="3" name="Picture 6" descr="D:\Мои документы\Мои рисунки\символіка метод.обл\ембл инст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39" y="0"/>
            <a:ext cx="1980715" cy="16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495" y="111443"/>
            <a:ext cx="4893945" cy="6611734"/>
          </a:xfrm>
          <a:prstGeom prst="rect">
            <a:avLst/>
          </a:prstGeom>
        </p:spPr>
      </p:pic>
      <p:pic>
        <p:nvPicPr>
          <p:cNvPr id="3" name="Picture 6" descr="D:\Мои документы\Мои рисунки\символіка метод.обл\ембл инст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39" y="0"/>
            <a:ext cx="1980715" cy="16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:\Мои документы\Мои рисунки\символіка метод.обл\ембл инст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39" y="0"/>
            <a:ext cx="1980715" cy="16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Нова школа Лавська\Безимени-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" b="32666"/>
          <a:stretch/>
        </p:blipFill>
        <p:spPr bwMode="auto">
          <a:xfrm>
            <a:off x="1490662" y="190500"/>
            <a:ext cx="6948487" cy="64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38200" y="772775"/>
            <a:ext cx="7741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 15.02.2018 по 06.03.2018</a:t>
            </a:r>
          </a:p>
          <a:p>
            <a:r>
              <a:rPr lang="ru-RU" sz="36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3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настановна</a:t>
            </a:r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очна</a:t>
            </a:r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сесія</a:t>
            </a:r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endParaRPr lang="ru-RU" sz="36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березень</a:t>
            </a:r>
            <a:r>
              <a:rPr lang="ru-RU" sz="36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3600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квітень</a:t>
            </a:r>
            <a:r>
              <a:rPr lang="ru-RU" sz="36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 р.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друга </a:t>
            </a:r>
            <a:r>
              <a:rPr lang="ru-RU" sz="3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очна</a:t>
            </a:r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сесія</a:t>
            </a:r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endParaRPr lang="ru-RU" sz="36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травень</a:t>
            </a:r>
            <a:r>
              <a:rPr lang="ru-RU" sz="36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3600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червень</a:t>
            </a:r>
            <a:r>
              <a:rPr lang="ru-RU" sz="36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 р.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3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підсумкова</a:t>
            </a:r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очна</a:t>
            </a:r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сесія</a:t>
            </a:r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6" descr="D:\Мои документы\Мои рисунки\символіка метод.обл\ембл инст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39" y="0"/>
            <a:ext cx="1980715" cy="16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Нова школа Лавська\Безимени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1624"/>
            <a:ext cx="9747250" cy="64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432</Words>
  <Application>Microsoft Office PowerPoint</Application>
  <PresentationFormat>Произвольный</PresentationFormat>
  <Paragraphs>92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НОВА УКРАЇНСЬКА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 УКРАЇНСЬКА ШКОЛА</dc:title>
  <dc:creator>SII</dc:creator>
  <cp:lastModifiedBy>User</cp:lastModifiedBy>
  <cp:revision>21</cp:revision>
  <dcterms:created xsi:type="dcterms:W3CDTF">2018-02-12T14:39:36Z</dcterms:created>
  <dcterms:modified xsi:type="dcterms:W3CDTF">2018-02-23T13:00:46Z</dcterms:modified>
</cp:coreProperties>
</file>