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0"/>
  </p:notesMasterIdLst>
  <p:handoutMasterIdLst>
    <p:handoutMasterId r:id="rId51"/>
  </p:handoutMasterIdLst>
  <p:sldIdLst>
    <p:sldId id="266" r:id="rId2"/>
    <p:sldId id="327" r:id="rId3"/>
    <p:sldId id="310" r:id="rId4"/>
    <p:sldId id="311" r:id="rId5"/>
    <p:sldId id="312" r:id="rId6"/>
    <p:sldId id="313" r:id="rId7"/>
    <p:sldId id="325" r:id="rId8"/>
    <p:sldId id="326" r:id="rId9"/>
    <p:sldId id="267" r:id="rId10"/>
    <p:sldId id="270" r:id="rId11"/>
    <p:sldId id="305" r:id="rId12"/>
    <p:sldId id="271" r:id="rId13"/>
    <p:sldId id="307" r:id="rId14"/>
    <p:sldId id="274" r:id="rId15"/>
    <p:sldId id="275" r:id="rId16"/>
    <p:sldId id="276" r:id="rId17"/>
    <p:sldId id="277" r:id="rId18"/>
    <p:sldId id="298"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300" r:id="rId32"/>
    <p:sldId id="294" r:id="rId33"/>
    <p:sldId id="308" r:id="rId34"/>
    <p:sldId id="301" r:id="rId35"/>
    <p:sldId id="309" r:id="rId36"/>
    <p:sldId id="302" r:id="rId37"/>
    <p:sldId id="295" r:id="rId38"/>
    <p:sldId id="314" r:id="rId39"/>
    <p:sldId id="315" r:id="rId40"/>
    <p:sldId id="316" r:id="rId41"/>
    <p:sldId id="317" r:id="rId42"/>
    <p:sldId id="318" r:id="rId43"/>
    <p:sldId id="319" r:id="rId44"/>
    <p:sldId id="320" r:id="rId45"/>
    <p:sldId id="321" r:id="rId46"/>
    <p:sldId id="322" r:id="rId47"/>
    <p:sldId id="323" r:id="rId48"/>
    <p:sldId id="324" r:id="rId49"/>
  </p:sldIdLst>
  <p:sldSz cx="9144000" cy="6858000" type="screen4x3"/>
  <p:notesSz cx="6669088" cy="992822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9900"/>
    <a:srgbClr val="66FF33"/>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388" autoAdjust="0"/>
    <p:restoredTop sz="85052" autoAdjust="0"/>
  </p:normalViewPr>
  <p:slideViewPr>
    <p:cSldViewPr>
      <p:cViewPr varScale="1">
        <p:scale>
          <a:sx n="79" d="100"/>
          <a:sy n="79" d="100"/>
        </p:scale>
        <p:origin x="-90" y="-3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sz="quarter"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8676" name="Rectangle 4"/>
          <p:cNvSpPr>
            <a:spLocks noGrp="1" noChangeArrowheads="1"/>
          </p:cNvSpPr>
          <p:nvPr>
            <p:ph type="ftr" sz="quarter" idx="2"/>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7" name="Rectangle 5"/>
          <p:cNvSpPr>
            <a:spLocks noGrp="1" noChangeArrowheads="1"/>
          </p:cNvSpPr>
          <p:nvPr>
            <p:ph type="sldNum" sz="quarter" idx="3"/>
          </p:nvPr>
        </p:nvSpPr>
        <p:spPr bwMode="auto">
          <a:xfrm>
            <a:off x="377825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EAACC6E-56B9-4D92-8157-ECB3DEA8914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1267" name="Rectangle 3"/>
          <p:cNvSpPr>
            <a:spLocks noGrp="1" noChangeArrowheads="1"/>
          </p:cNvSpPr>
          <p:nvPr>
            <p:ph type="dt"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Ro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66750" y="4716463"/>
            <a:ext cx="53355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Klik om de opmaakprofielen van de modeltekst te bewerken</a:t>
            </a:r>
          </a:p>
          <a:p>
            <a:pPr lvl="1"/>
            <a:r>
              <a:rPr lang="en-US" noProof="0" smtClean="0"/>
              <a:t>Tweede niveau</a:t>
            </a:r>
          </a:p>
          <a:p>
            <a:pPr lvl="2"/>
            <a:r>
              <a:rPr lang="en-US" noProof="0" smtClean="0"/>
              <a:t>Derde niveau</a:t>
            </a:r>
          </a:p>
          <a:p>
            <a:pPr lvl="3"/>
            <a:r>
              <a:rPr lang="en-US" noProof="0" smtClean="0"/>
              <a:t>Vierde niveau</a:t>
            </a:r>
          </a:p>
          <a:p>
            <a:pPr lvl="4"/>
            <a:r>
              <a:rPr lang="en-US" noProof="0" smtClean="0"/>
              <a:t>Vijfde niveau</a:t>
            </a:r>
          </a:p>
        </p:txBody>
      </p:sp>
      <p:sp>
        <p:nvSpPr>
          <p:cNvPr id="11270" name="Rectangle 6"/>
          <p:cNvSpPr>
            <a:spLocks noGrp="1" noChangeArrowheads="1"/>
          </p:cNvSpPr>
          <p:nvPr>
            <p:ph type="ftr" sz="quarter" idx="4"/>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1271" name="Rectangle 7"/>
          <p:cNvSpPr>
            <a:spLocks noGrp="1" noChangeArrowheads="1"/>
          </p:cNvSpPr>
          <p:nvPr>
            <p:ph type="sldNum" sz="quarter" idx="5"/>
          </p:nvPr>
        </p:nvSpPr>
        <p:spPr bwMode="auto">
          <a:xfrm>
            <a:off x="377825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3C0AD00-B6F7-46CF-9B94-6E4998C28D8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3F559B5B-BF8C-434B-B910-F23BC6C9B2BD}" type="slidenum">
              <a:rPr lang="en-US" smtClean="0"/>
              <a:pPr/>
              <a:t>18</a:t>
            </a:fld>
            <a:endParaRPr lang="en-US" smtClean="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dirty="0" smtClean="0"/>
              <a:t>2007 physics: 5th option only one with ‘experience’, which tricked better students</a:t>
            </a:r>
          </a:p>
          <a:p>
            <a:pPr eaLnBrk="1" hangingPunct="1"/>
            <a:r>
              <a:rPr lang="en-US" dirty="0" smtClean="0"/>
              <a:t>Slide 24</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31EFF4-0A51-4B88-A33F-6D5FD8C44312}" type="slidenum">
              <a:rPr lang="en-US"/>
              <a:pPr fontAlgn="base">
                <a:spcBef>
                  <a:spcPct val="0"/>
                </a:spcBef>
                <a:spcAft>
                  <a:spcPct val="0"/>
                </a:spcAft>
              </a:pPr>
              <a:t>44</a:t>
            </a:fld>
            <a:endParaRPr lang="en-US"/>
          </a:p>
        </p:txBody>
      </p:sp>
      <p:sp>
        <p:nvSpPr>
          <p:cNvPr id="501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F211243-2477-498A-AFE4-6911FA9C80B1}" type="slidenum">
              <a:rPr lang="en-US" smtClean="0"/>
              <a:pPr/>
              <a:t>31</a:t>
            </a:fld>
            <a:endParaRPr lang="en-US" smtClean="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r>
              <a:rPr lang="en-US" smtClean="0"/>
              <a:t>Insert between former 36 and 37</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870619B1-6C32-46AF-8431-5983069C8137}" type="slidenum">
              <a:rPr lang="en-US" smtClean="0"/>
              <a:pPr/>
              <a:t>34</a:t>
            </a:fld>
            <a:endParaRPr lang="en-US"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n-US" smtClean="0"/>
              <a:t>Insert between former 38 and 39</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16983EE7-02D3-440A-AD86-2B466977E0CB}" type="slidenum">
              <a:rPr lang="en-US" smtClean="0"/>
              <a:pPr/>
              <a:t>36</a:t>
            </a:fld>
            <a:endParaRPr lang="en-US" smtClean="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r>
              <a:rPr lang="en-US" smtClean="0"/>
              <a:t>Insert between old 39 and 40</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3C02AD-EA11-420B-89BF-A08ABEEFAFA0}" type="slidenum">
              <a:rPr lang="en-US"/>
              <a:pPr fontAlgn="base">
                <a:spcBef>
                  <a:spcPct val="0"/>
                </a:spcBef>
                <a:spcAft>
                  <a:spcPct val="0"/>
                </a:spcAft>
              </a:pPr>
              <a:t>39</a:t>
            </a:fld>
            <a:endParaRPr lang="en-US"/>
          </a:p>
        </p:txBody>
      </p:sp>
      <p:sp>
        <p:nvSpPr>
          <p:cNvPr id="399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B345C5-8A45-4467-8125-30D79C40CDD7}" type="slidenum">
              <a:rPr lang="en-US"/>
              <a:pPr fontAlgn="base">
                <a:spcBef>
                  <a:spcPct val="0"/>
                </a:spcBef>
                <a:spcAft>
                  <a:spcPct val="0"/>
                </a:spcAft>
              </a:pPr>
              <a:t>40</a:t>
            </a:fld>
            <a:endParaRPr lang="en-US"/>
          </a:p>
        </p:txBody>
      </p:sp>
      <p:sp>
        <p:nvSpPr>
          <p:cNvPr id="419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A3EDDBC-20CC-4C73-9236-6B9FAF70A544}" type="slidenum">
              <a:rPr lang="en-US"/>
              <a:pPr fontAlgn="base">
                <a:spcBef>
                  <a:spcPct val="0"/>
                </a:spcBef>
                <a:spcAft>
                  <a:spcPct val="0"/>
                </a:spcAft>
              </a:pPr>
              <a:t>41</a:t>
            </a:fld>
            <a:endParaRPr lang="en-US"/>
          </a:p>
        </p:txBody>
      </p:sp>
      <p:sp>
        <p:nvSpPr>
          <p:cNvPr id="440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095CA4-6BAD-4A0E-ADED-88C472B7F3BD}" type="slidenum">
              <a:rPr lang="en-US"/>
              <a:pPr fontAlgn="base">
                <a:spcBef>
                  <a:spcPct val="0"/>
                </a:spcBef>
                <a:spcAft>
                  <a:spcPct val="0"/>
                </a:spcAft>
              </a:pPr>
              <a:t>42</a:t>
            </a:fld>
            <a:endParaRPr lang="en-US"/>
          </a:p>
        </p:txBody>
      </p:sp>
      <p:sp>
        <p:nvSpPr>
          <p:cNvPr id="460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ADABBB-D65F-434C-8FFB-30AE222816CA}" type="slidenum">
              <a:rPr lang="en-US"/>
              <a:pPr fontAlgn="base">
                <a:spcBef>
                  <a:spcPct val="0"/>
                </a:spcBef>
                <a:spcAft>
                  <a:spcPct val="0"/>
                </a:spcAft>
              </a:pPr>
              <a:t>43</a:t>
            </a:fld>
            <a:endParaRPr lang="en-US"/>
          </a:p>
        </p:txBody>
      </p:sp>
      <p:sp>
        <p:nvSpPr>
          <p:cNvPr id="481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4213" y="1484313"/>
            <a:ext cx="7772400" cy="2089150"/>
          </a:xfrm>
        </p:spPr>
        <p:txBody>
          <a:bodyPr/>
          <a:lstStyle>
            <a:lvl1pPr>
              <a:defRPr/>
            </a:lvl1pPr>
          </a:lstStyle>
          <a:p>
            <a:r>
              <a:rPr lang="en-US"/>
              <a:t>Klik om het opmaakprofiel te bewerken</a:t>
            </a:r>
          </a:p>
        </p:txBody>
      </p:sp>
      <p:sp>
        <p:nvSpPr>
          <p:cNvPr id="921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Klik om het opmaakprofiel van de modelondertitel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1D94E57-3CFA-4A46-B649-8030E14A6597}"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D92FCAED-C7CB-469B-B72E-705D0F2D7703}"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125538"/>
            <a:ext cx="2071687" cy="50006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395288" y="1125538"/>
            <a:ext cx="6067425" cy="5000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8515756-BEBB-4CE0-89E9-496EA13926AD}"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1125538"/>
            <a:ext cx="8085137" cy="936625"/>
          </a:xfrm>
        </p:spPr>
        <p:txBody>
          <a:bodyPr/>
          <a:lstStyle/>
          <a:p>
            <a:r>
              <a:rPr lang="en-US" smtClean="0"/>
              <a:t>Click to edit Master title style</a:t>
            </a:r>
            <a:endParaRPr lang="ru-RU"/>
          </a:p>
        </p:txBody>
      </p:sp>
      <p:sp>
        <p:nvSpPr>
          <p:cNvPr id="3" name="Text Placeholder 2"/>
          <p:cNvSpPr>
            <a:spLocks noGrp="1"/>
          </p:cNvSpPr>
          <p:nvPr>
            <p:ph type="body" sz="half" idx="1"/>
          </p:nvPr>
        </p:nvSpPr>
        <p:spPr>
          <a:xfrm>
            <a:off x="468313" y="2276475"/>
            <a:ext cx="8218487" cy="1847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8313" y="4276725"/>
            <a:ext cx="8218487" cy="1849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D48D5E9-88BB-4A5A-B104-7044B064D19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E19256C-25AB-4E93-A8D4-CD96E21B1A0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39FFD4C-6B05-4CEB-B855-4EA3C6756A09}"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68313" y="2276475"/>
            <a:ext cx="4032250" cy="3849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52963" y="2276475"/>
            <a:ext cx="4033837" cy="3849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D5129D1-10A5-4F1C-8E10-2B0219A9D570}"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8331DB5C-4163-4088-89C9-39D994D2099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F8EB5E74-4DFD-4009-AF62-D32E2A5B80D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A53E22AE-D2BC-48DF-9BF7-EB8C0A352FD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DF426CF9-811A-4563-ACBB-49CD898C064D}"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CACE72FF-5405-4BA2-BE6A-0DC5AD55E4E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125538"/>
            <a:ext cx="8085137"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68313" y="2276475"/>
            <a:ext cx="8218487" cy="3849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81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81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81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FDB0F3E-4ACF-4881-AE63-0C470FA0045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_________Microsoft_Office_Word_97_-_2003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95536" y="2780928"/>
            <a:ext cx="8085137" cy="936625"/>
          </a:xfrm>
        </p:spPr>
        <p:txBody>
          <a:bodyPr/>
          <a:lstStyle/>
          <a:p>
            <a:pPr eaLnBrk="1" hangingPunct="1"/>
            <a:r>
              <a:rPr lang="uk-UA" dirty="0" smtClean="0"/>
              <a:t>Створення тестових завдань та педагогічного тесту</a:t>
            </a:r>
            <a:endParaRPr lang="ru-RU"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4000" smtClean="0"/>
              <a:t>1.</a:t>
            </a:r>
            <a:r>
              <a:rPr lang="uk-UA" sz="4000" smtClean="0"/>
              <a:t> </a:t>
            </a:r>
            <a:r>
              <a:rPr lang="uk-UA" sz="3200" smtClean="0"/>
              <a:t>Не оцінюй заради незрозумілих та недоцільних цілей</a:t>
            </a:r>
            <a:endParaRPr lang="ru-RU" sz="3200" smtClean="0"/>
          </a:p>
        </p:txBody>
      </p:sp>
      <p:sp>
        <p:nvSpPr>
          <p:cNvPr id="4099" name="Rectangle 3"/>
          <p:cNvSpPr>
            <a:spLocks noGrp="1" noChangeArrowheads="1"/>
          </p:cNvSpPr>
          <p:nvPr>
            <p:ph type="body" idx="1"/>
          </p:nvPr>
        </p:nvSpPr>
        <p:spPr/>
        <p:txBody>
          <a:bodyPr/>
          <a:lstStyle/>
          <a:p>
            <a:pPr eaLnBrk="1" hangingPunct="1">
              <a:lnSpc>
                <a:spcPct val="80000"/>
              </a:lnSpc>
            </a:pPr>
            <a:r>
              <a:rPr lang="uk-UA" sz="2000" smtClean="0"/>
              <a:t>Хто з фараонів побудував найвищу піраміду</a:t>
            </a:r>
            <a:r>
              <a:rPr lang="en-US" sz="2000" smtClean="0"/>
              <a:t>?</a:t>
            </a:r>
          </a:p>
          <a:p>
            <a:pPr lvl="1" eaLnBrk="1" hangingPunct="1">
              <a:lnSpc>
                <a:spcPct val="80000"/>
              </a:lnSpc>
              <a:buFontTx/>
              <a:buNone/>
            </a:pPr>
            <a:r>
              <a:rPr lang="uk-UA" sz="2000" smtClean="0"/>
              <a:t>А. Аменхотеп </a:t>
            </a:r>
            <a:r>
              <a:rPr lang="en-US" sz="2000" smtClean="0"/>
              <a:t>IV</a:t>
            </a:r>
          </a:p>
          <a:p>
            <a:pPr lvl="1" eaLnBrk="1" hangingPunct="1">
              <a:lnSpc>
                <a:spcPct val="80000"/>
              </a:lnSpc>
              <a:buFontTx/>
              <a:buNone/>
            </a:pPr>
            <a:r>
              <a:rPr lang="uk-UA" sz="2000" smtClean="0"/>
              <a:t>Б. Рамзес</a:t>
            </a:r>
            <a:r>
              <a:rPr lang="en-US" sz="2000" smtClean="0"/>
              <a:t> I</a:t>
            </a:r>
          </a:p>
          <a:p>
            <a:pPr lvl="1" eaLnBrk="1" hangingPunct="1">
              <a:lnSpc>
                <a:spcPct val="80000"/>
              </a:lnSpc>
              <a:buFontTx/>
              <a:buNone/>
            </a:pPr>
            <a:r>
              <a:rPr lang="uk-UA" sz="2000" smtClean="0"/>
              <a:t>В. Рамзес</a:t>
            </a:r>
            <a:r>
              <a:rPr lang="en-US" sz="2000" smtClean="0"/>
              <a:t> II</a:t>
            </a:r>
          </a:p>
          <a:p>
            <a:pPr lvl="1" eaLnBrk="1" hangingPunct="1">
              <a:lnSpc>
                <a:spcPct val="80000"/>
              </a:lnSpc>
              <a:buFontTx/>
              <a:buNone/>
            </a:pPr>
            <a:r>
              <a:rPr lang="uk-UA" sz="2000" smtClean="0"/>
              <a:t>Г. Тутанхамон</a:t>
            </a:r>
            <a:endParaRPr lang="en-US" sz="2000" smtClean="0"/>
          </a:p>
          <a:p>
            <a:pPr lvl="1" eaLnBrk="1" hangingPunct="1">
              <a:lnSpc>
                <a:spcPct val="80000"/>
              </a:lnSpc>
              <a:buFontTx/>
              <a:buAutoNum type="alphaUcPeriod"/>
            </a:pPr>
            <a:endParaRPr lang="en-US" sz="2000" smtClean="0"/>
          </a:p>
          <a:p>
            <a:pPr eaLnBrk="1" hangingPunct="1">
              <a:lnSpc>
                <a:spcPct val="80000"/>
              </a:lnSpc>
            </a:pPr>
            <a:r>
              <a:rPr lang="uk-UA" sz="2000" smtClean="0"/>
              <a:t>Завдання зводить знання з історії Єгипту до змагань з будування найвищої піраміди</a:t>
            </a:r>
            <a:r>
              <a:rPr lang="en-US" sz="2000" smtClean="0"/>
              <a:t>!</a:t>
            </a:r>
          </a:p>
          <a:p>
            <a:pPr eaLnBrk="1" hangingPunct="1">
              <a:lnSpc>
                <a:spcPct val="80000"/>
              </a:lnSpc>
            </a:pPr>
            <a:r>
              <a:rPr lang="uk-UA" sz="2000" smtClean="0"/>
              <a:t>Це “мілке” завдання</a:t>
            </a:r>
            <a:r>
              <a:rPr lang="en-US" sz="2000" smtClean="0"/>
              <a:t>: </a:t>
            </a:r>
            <a:r>
              <a:rPr lang="uk-UA" sz="2000" smtClean="0"/>
              <a:t>знання фактів, які самі по собі не є доречними. Важливе інше</a:t>
            </a:r>
            <a:r>
              <a:rPr lang="en-US" sz="2000" smtClean="0"/>
              <a:t>:</a:t>
            </a:r>
            <a:r>
              <a:rPr lang="uk-UA" sz="2000" smtClean="0"/>
              <a:t> чому фараони будували такі великі споруди, чому обрали форму піраміди і т.д.</a:t>
            </a:r>
            <a:endParaRPr lang="ru-RU" sz="20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uk-UA" smtClean="0"/>
              <a:t>2. Будь точний</a:t>
            </a:r>
            <a:endParaRPr lang="ru-RU" smtClean="0"/>
          </a:p>
        </p:txBody>
      </p:sp>
      <p:pic>
        <p:nvPicPr>
          <p:cNvPr id="5123" name="Picture 4" descr="drunkg"/>
          <p:cNvPicPr>
            <a:picLocks noChangeAspect="1" noChangeArrowheads="1"/>
          </p:cNvPicPr>
          <p:nvPr>
            <p:ph type="body" idx="1"/>
          </p:nvPr>
        </p:nvPicPr>
        <p:blipFill>
          <a:blip r:embed="rId2" cstate="print"/>
          <a:srcRect/>
          <a:stretch>
            <a:fillRect/>
          </a:stretch>
        </p:blipFill>
        <p:spPr>
          <a:xfrm>
            <a:off x="5219700" y="2205038"/>
            <a:ext cx="3371850" cy="1543050"/>
          </a:xfrm>
        </p:spPr>
      </p:pic>
      <p:sp>
        <p:nvSpPr>
          <p:cNvPr id="5124" name="Text Box 5"/>
          <p:cNvSpPr txBox="1">
            <a:spLocks noChangeArrowheads="1"/>
          </p:cNvSpPr>
          <p:nvPr/>
        </p:nvSpPr>
        <p:spPr bwMode="auto">
          <a:xfrm>
            <a:off x="1619250" y="1989138"/>
            <a:ext cx="3600450" cy="1739900"/>
          </a:xfrm>
          <a:prstGeom prst="rect">
            <a:avLst/>
          </a:prstGeom>
          <a:noFill/>
          <a:ln w="9525">
            <a:noFill/>
            <a:miter lim="800000"/>
            <a:headEnd/>
            <a:tailEnd/>
          </a:ln>
        </p:spPr>
        <p:txBody>
          <a:bodyPr>
            <a:spAutoFit/>
          </a:bodyPr>
          <a:lstStyle/>
          <a:p>
            <a:pPr>
              <a:spcBef>
                <a:spcPct val="50000"/>
              </a:spcBef>
            </a:pPr>
            <a:r>
              <a:rPr lang="uk-UA"/>
              <a:t>Подивіться на картину. Це частина відомої колекції мармурових скульптур із Парфенону (Афіни), яку Лорд Елджін привіз до Британії та продав Британському музею</a:t>
            </a:r>
            <a:r>
              <a:rPr lang="uk-UA">
                <a:solidFill>
                  <a:schemeClr val="folHlink"/>
                </a:solidFill>
              </a:rPr>
              <a:t> </a:t>
            </a:r>
            <a:endParaRPr lang="ru-RU">
              <a:solidFill>
                <a:schemeClr val="folHlink"/>
              </a:solidFill>
            </a:endParaRPr>
          </a:p>
        </p:txBody>
      </p:sp>
      <p:sp>
        <p:nvSpPr>
          <p:cNvPr id="5125" name="Text Box 6"/>
          <p:cNvSpPr txBox="1">
            <a:spLocks noChangeArrowheads="1"/>
          </p:cNvSpPr>
          <p:nvPr/>
        </p:nvSpPr>
        <p:spPr bwMode="auto">
          <a:xfrm>
            <a:off x="1547813" y="3789363"/>
            <a:ext cx="7056437" cy="1878012"/>
          </a:xfrm>
          <a:prstGeom prst="rect">
            <a:avLst/>
          </a:prstGeom>
          <a:noFill/>
          <a:ln w="9525">
            <a:noFill/>
            <a:miter lim="800000"/>
            <a:headEnd/>
            <a:tailEnd/>
          </a:ln>
        </p:spPr>
        <p:txBody>
          <a:bodyPr>
            <a:spAutoFit/>
          </a:bodyPr>
          <a:lstStyle/>
          <a:p>
            <a:pPr eaLnBrk="0" hangingPunct="0">
              <a:spcBef>
                <a:spcPct val="50000"/>
              </a:spcBef>
            </a:pPr>
            <a:r>
              <a:rPr lang="uk-UA"/>
              <a:t>більше ніж століття тому, що можливо захистило колекцію від  подальшого руйнування під впливом забруднення. Мармур піддається впливу кислотних дощів, що є все більш актуальним у наші дні. Кислотні дощі виникають при реакції оксидів азоту та сірки із водою із утворенням відповідних кислот.</a:t>
            </a:r>
          </a:p>
          <a:p>
            <a:pPr>
              <a:spcBef>
                <a:spcPct val="50000"/>
              </a:spcBef>
            </a:pPr>
            <a:endParaRPr lang="ru-RU"/>
          </a:p>
        </p:txBody>
      </p:sp>
      <p:sp>
        <p:nvSpPr>
          <p:cNvPr id="5126" name="Text Box 7"/>
          <p:cNvSpPr txBox="1">
            <a:spLocks noChangeArrowheads="1"/>
          </p:cNvSpPr>
          <p:nvPr/>
        </p:nvSpPr>
        <p:spPr bwMode="auto">
          <a:xfrm>
            <a:off x="1384300" y="5681663"/>
            <a:ext cx="7004050" cy="366712"/>
          </a:xfrm>
          <a:prstGeom prst="rect">
            <a:avLst/>
          </a:prstGeom>
          <a:noFill/>
          <a:ln w="9525">
            <a:noFill/>
            <a:miter lim="800000"/>
            <a:headEnd/>
            <a:tailEnd/>
          </a:ln>
        </p:spPr>
        <p:txBody>
          <a:bodyPr>
            <a:spAutoFit/>
          </a:bodyPr>
          <a:lstStyle/>
          <a:p>
            <a:endParaRPr lang="ru-RU"/>
          </a:p>
        </p:txBody>
      </p:sp>
      <p:sp>
        <p:nvSpPr>
          <p:cNvPr id="5127" name="Text Box 8"/>
          <p:cNvSpPr txBox="1">
            <a:spLocks noChangeArrowheads="1"/>
          </p:cNvSpPr>
          <p:nvPr/>
        </p:nvSpPr>
        <p:spPr bwMode="auto">
          <a:xfrm>
            <a:off x="1187450" y="5516563"/>
            <a:ext cx="7345363" cy="779462"/>
          </a:xfrm>
          <a:prstGeom prst="rect">
            <a:avLst/>
          </a:prstGeom>
          <a:noFill/>
          <a:ln w="9525">
            <a:noFill/>
            <a:miter lim="800000"/>
            <a:headEnd/>
            <a:tailEnd/>
          </a:ln>
        </p:spPr>
        <p:txBody>
          <a:bodyPr>
            <a:spAutoFit/>
          </a:bodyPr>
          <a:lstStyle/>
          <a:p>
            <a:pPr eaLnBrk="0" hangingPunct="0">
              <a:spcBef>
                <a:spcPct val="50000"/>
              </a:spcBef>
            </a:pPr>
            <a:r>
              <a:rPr lang="uk-UA" i="1"/>
              <a:t>А ось це було запитання </a:t>
            </a:r>
            <a:r>
              <a:rPr lang="en-US" i="1"/>
              <a:t>:</a:t>
            </a:r>
          </a:p>
          <a:p>
            <a:pPr eaLnBrk="0" hangingPunct="0">
              <a:spcBef>
                <a:spcPct val="50000"/>
              </a:spcBef>
            </a:pPr>
            <a:endParaRPr lang="ru-RU">
              <a:solidFill>
                <a:schemeClr val="folHlink"/>
              </a:solidFill>
            </a:endParaRPr>
          </a:p>
        </p:txBody>
      </p:sp>
      <p:sp>
        <p:nvSpPr>
          <p:cNvPr id="5128" name="Text Box 9"/>
          <p:cNvSpPr txBox="1">
            <a:spLocks noChangeArrowheads="1"/>
          </p:cNvSpPr>
          <p:nvPr/>
        </p:nvSpPr>
        <p:spPr bwMode="auto">
          <a:xfrm>
            <a:off x="1331913" y="5805488"/>
            <a:ext cx="7056437" cy="366712"/>
          </a:xfrm>
          <a:prstGeom prst="rect">
            <a:avLst/>
          </a:prstGeom>
          <a:noFill/>
          <a:ln w="9525">
            <a:noFill/>
            <a:miter lim="800000"/>
            <a:headEnd/>
            <a:tailEnd/>
          </a:ln>
        </p:spPr>
        <p:txBody>
          <a:bodyPr>
            <a:spAutoFit/>
          </a:bodyPr>
          <a:lstStyle/>
          <a:p>
            <a:pPr eaLnBrk="0" hangingPunct="0">
              <a:spcBef>
                <a:spcPct val="50000"/>
              </a:spcBef>
              <a:buFontTx/>
              <a:buChar char="•"/>
            </a:pPr>
            <a:r>
              <a:rPr lang="uk-UA"/>
              <a:t>Напишіть формули азотної та сірчаної кислот</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uk-UA" smtClean="0"/>
              <a:t>2. Будь точний</a:t>
            </a:r>
            <a:endParaRPr lang="ru-RU" smtClean="0"/>
          </a:p>
        </p:txBody>
      </p:sp>
      <p:sp>
        <p:nvSpPr>
          <p:cNvPr id="6147" name="Rectangle 3"/>
          <p:cNvSpPr>
            <a:spLocks noGrp="1" noChangeArrowheads="1"/>
          </p:cNvSpPr>
          <p:nvPr>
            <p:ph type="body" idx="1"/>
          </p:nvPr>
        </p:nvSpPr>
        <p:spPr/>
        <p:txBody>
          <a:bodyPr/>
          <a:lstStyle/>
          <a:p>
            <a:pPr eaLnBrk="1" hangingPunct="1">
              <a:lnSpc>
                <a:spcPct val="80000"/>
              </a:lnSpc>
            </a:pPr>
            <a:r>
              <a:rPr lang="en-US" sz="2800" smtClean="0"/>
              <a:t>Позначте </a:t>
            </a:r>
            <a:r>
              <a:rPr lang="uk-UA" sz="2800" smtClean="0"/>
              <a:t>і</a:t>
            </a:r>
            <a:r>
              <a:rPr lang="en-US" sz="2800" smtClean="0"/>
              <a:t>они, що містяться в розчині засобу для видалення накипу, якщо відомо, що в цьому розчині колір універсального індикаторного папірця змінюється на червоний:</a:t>
            </a:r>
          </a:p>
          <a:p>
            <a:pPr eaLnBrk="1" hangingPunct="1">
              <a:lnSpc>
                <a:spcPct val="80000"/>
              </a:lnSpc>
            </a:pPr>
            <a:r>
              <a:rPr lang="en-US" sz="2800" b="1" smtClean="0"/>
              <a:t>А </a:t>
            </a:r>
            <a:r>
              <a:rPr lang="uk-UA" sz="2800" smtClean="0"/>
              <a:t>і</a:t>
            </a:r>
            <a:r>
              <a:rPr lang="en-US" sz="2800" smtClean="0"/>
              <a:t>они </a:t>
            </a:r>
            <a:r>
              <a:rPr lang="uk-UA" sz="2800" smtClean="0"/>
              <a:t>водню</a:t>
            </a:r>
            <a:r>
              <a:rPr lang="en-US" sz="2800" smtClean="0"/>
              <a:t>;</a:t>
            </a:r>
          </a:p>
          <a:p>
            <a:pPr eaLnBrk="1" hangingPunct="1">
              <a:lnSpc>
                <a:spcPct val="80000"/>
              </a:lnSpc>
            </a:pPr>
            <a:r>
              <a:rPr lang="en-US" sz="2800" b="1" smtClean="0"/>
              <a:t>Б </a:t>
            </a:r>
            <a:r>
              <a:rPr lang="en-US" sz="2800" smtClean="0"/>
              <a:t>іони</a:t>
            </a:r>
            <a:r>
              <a:rPr lang="uk-UA" sz="2800" smtClean="0"/>
              <a:t> </a:t>
            </a:r>
            <a:r>
              <a:rPr lang="en-US" sz="2800" smtClean="0"/>
              <a:t>гідроксид</a:t>
            </a:r>
            <a:r>
              <a:rPr lang="uk-UA" sz="2800" smtClean="0"/>
              <a:t>у</a:t>
            </a:r>
            <a:r>
              <a:rPr lang="en-US" sz="2800" smtClean="0"/>
              <a:t>;</a:t>
            </a:r>
          </a:p>
          <a:p>
            <a:pPr eaLnBrk="1" hangingPunct="1">
              <a:lnSpc>
                <a:spcPct val="80000"/>
              </a:lnSpc>
            </a:pPr>
            <a:r>
              <a:rPr lang="en-US" sz="2800" b="1" smtClean="0"/>
              <a:t>В </a:t>
            </a:r>
            <a:r>
              <a:rPr lang="en-US" sz="2800" smtClean="0"/>
              <a:t>іони</a:t>
            </a:r>
            <a:r>
              <a:rPr lang="uk-UA" sz="2800" smtClean="0"/>
              <a:t> </a:t>
            </a:r>
            <a:r>
              <a:rPr lang="en-US" sz="2800" smtClean="0"/>
              <a:t>хлорид</a:t>
            </a:r>
            <a:r>
              <a:rPr lang="uk-UA" sz="2800" smtClean="0"/>
              <a:t>у</a:t>
            </a:r>
            <a:r>
              <a:rPr lang="en-US" sz="2800" smtClean="0"/>
              <a:t>;</a:t>
            </a:r>
          </a:p>
          <a:p>
            <a:pPr eaLnBrk="1" hangingPunct="1">
              <a:lnSpc>
                <a:spcPct val="80000"/>
              </a:lnSpc>
            </a:pPr>
            <a:r>
              <a:rPr lang="en-US" sz="2800" b="1" smtClean="0"/>
              <a:t>Г </a:t>
            </a:r>
            <a:r>
              <a:rPr lang="uk-UA" sz="2800" smtClean="0"/>
              <a:t>і</a:t>
            </a:r>
            <a:r>
              <a:rPr lang="en-US" sz="2800" smtClean="0"/>
              <a:t>они </a:t>
            </a:r>
            <a:r>
              <a:rPr lang="uk-UA" sz="2800" smtClean="0"/>
              <a:t>к</a:t>
            </a:r>
            <a:r>
              <a:rPr lang="en-US" sz="2800" smtClean="0"/>
              <a:t>алію.</a:t>
            </a:r>
          </a:p>
          <a:p>
            <a:pPr eaLnBrk="1" hangingPunct="1">
              <a:lnSpc>
                <a:spcPct val="80000"/>
              </a:lnSpc>
            </a:pPr>
            <a:endParaRPr lang="ru-RU" sz="28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uk-UA" sz="3600" smtClean="0"/>
              <a:t>Порушення третьої заповіді: більше, ніж одна правильна відповідь</a:t>
            </a:r>
            <a:endParaRPr lang="ru-RU" sz="3600" smtClean="0"/>
          </a:p>
        </p:txBody>
      </p:sp>
      <p:sp>
        <p:nvSpPr>
          <p:cNvPr id="7171" name="Rectangle 3"/>
          <p:cNvSpPr>
            <a:spLocks noGrp="1" noChangeArrowheads="1"/>
          </p:cNvSpPr>
          <p:nvPr>
            <p:ph type="body" idx="1"/>
          </p:nvPr>
        </p:nvSpPr>
        <p:spPr/>
        <p:txBody>
          <a:bodyPr/>
          <a:lstStyle/>
          <a:p>
            <a:pPr marL="609600" indent="-609600" eaLnBrk="1" hangingPunct="1">
              <a:buFontTx/>
              <a:buNone/>
            </a:pPr>
            <a:r>
              <a:rPr lang="uk-UA" smtClean="0"/>
              <a:t>Що є зайвим у списку</a:t>
            </a:r>
            <a:r>
              <a:rPr lang="en-US" sz="4000" smtClean="0"/>
              <a:t>?</a:t>
            </a:r>
          </a:p>
          <a:p>
            <a:pPr marL="990600" lvl="1" indent="-533400" eaLnBrk="1" hangingPunct="1">
              <a:buFontTx/>
              <a:buAutoNum type="alphaUcPeriod"/>
            </a:pPr>
            <a:r>
              <a:rPr lang="uk-UA" sz="3200" smtClean="0"/>
              <a:t>Євфрат</a:t>
            </a:r>
            <a:endParaRPr lang="en-US" sz="3200" smtClean="0"/>
          </a:p>
          <a:p>
            <a:pPr marL="990600" lvl="1" indent="-533400" eaLnBrk="1" hangingPunct="1">
              <a:buFontTx/>
              <a:buNone/>
            </a:pPr>
            <a:r>
              <a:rPr lang="uk-UA" sz="3200" smtClean="0"/>
              <a:t>Б. Месопотамія</a:t>
            </a:r>
            <a:endParaRPr lang="en-US" sz="3200" smtClean="0"/>
          </a:p>
          <a:p>
            <a:pPr marL="990600" lvl="1" indent="-533400" eaLnBrk="1" hangingPunct="1">
              <a:buFontTx/>
              <a:buNone/>
            </a:pPr>
            <a:r>
              <a:rPr lang="uk-UA" sz="3200" smtClean="0"/>
              <a:t>В. Ніл</a:t>
            </a:r>
            <a:endParaRPr lang="en-US" sz="3200" smtClean="0"/>
          </a:p>
          <a:p>
            <a:pPr marL="990600" lvl="1" indent="-533400" eaLnBrk="1" hangingPunct="1">
              <a:buFontTx/>
              <a:buNone/>
            </a:pPr>
            <a:r>
              <a:rPr lang="uk-UA" sz="3200" smtClean="0"/>
              <a:t>Г. Тігр</a:t>
            </a:r>
            <a:endParaRPr lang="ru-RU" sz="32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uk-UA" sz="3600" smtClean="0">
                <a:solidFill>
                  <a:schemeClr val="tx1"/>
                </a:solidFill>
              </a:rPr>
              <a:t>Порушення третьої заповіді</a:t>
            </a:r>
            <a:r>
              <a:rPr lang="en-US" sz="3600" smtClean="0">
                <a:solidFill>
                  <a:schemeClr val="tx1"/>
                </a:solidFill>
              </a:rPr>
              <a:t>:</a:t>
            </a:r>
            <a:r>
              <a:rPr lang="uk-UA" sz="3600" smtClean="0">
                <a:solidFill>
                  <a:schemeClr val="tx1"/>
                </a:solidFill>
              </a:rPr>
              <a:t> основа незрозуміла</a:t>
            </a:r>
            <a:endParaRPr lang="ru-RU" sz="3600" smtClean="0">
              <a:solidFill>
                <a:schemeClr val="tx1"/>
              </a:solidFill>
            </a:endParaRPr>
          </a:p>
        </p:txBody>
      </p:sp>
      <p:sp>
        <p:nvSpPr>
          <p:cNvPr id="8195" name="Rectangle 3"/>
          <p:cNvSpPr>
            <a:spLocks noGrp="1" noChangeArrowheads="1"/>
          </p:cNvSpPr>
          <p:nvPr>
            <p:ph type="body" idx="1"/>
          </p:nvPr>
        </p:nvSpPr>
        <p:spPr/>
        <p:txBody>
          <a:bodyPr/>
          <a:lstStyle/>
          <a:p>
            <a:pPr eaLnBrk="1" hangingPunct="1">
              <a:lnSpc>
                <a:spcPct val="80000"/>
              </a:lnSpc>
            </a:pPr>
            <a:r>
              <a:rPr lang="en-US" sz="2000" smtClean="0"/>
              <a:t>Визначте площу акваторії моря, яка потрібна для </a:t>
            </a:r>
            <a:r>
              <a:rPr lang="uk-UA" sz="2000" smtClean="0"/>
              <a:t>забезпечення їжею</a:t>
            </a:r>
            <a:r>
              <a:rPr lang="en-US" sz="2000" smtClean="0"/>
              <a:t> чайки масою 1 кг (40% сухої речовини) у ланцюзі живлення: фітопланктон – риба– чайка. Продуктивність фітопланктону – 500 г/м2 сухої маси.</a:t>
            </a:r>
          </a:p>
          <a:p>
            <a:pPr eaLnBrk="1" hangingPunct="1">
              <a:lnSpc>
                <a:spcPct val="80000"/>
              </a:lnSpc>
            </a:pPr>
            <a:r>
              <a:rPr lang="en-US" sz="2000" b="1" smtClean="0"/>
              <a:t>А </a:t>
            </a:r>
            <a:r>
              <a:rPr lang="en-US" sz="2000" smtClean="0"/>
              <a:t>100 м2;</a:t>
            </a:r>
          </a:p>
          <a:p>
            <a:pPr eaLnBrk="1" hangingPunct="1">
              <a:lnSpc>
                <a:spcPct val="80000"/>
              </a:lnSpc>
            </a:pPr>
            <a:r>
              <a:rPr lang="en-US" sz="2000" b="1" smtClean="0"/>
              <a:t>Б </a:t>
            </a:r>
            <a:r>
              <a:rPr lang="en-US" sz="2000" smtClean="0"/>
              <a:t>80 м2;</a:t>
            </a:r>
          </a:p>
          <a:p>
            <a:pPr eaLnBrk="1" hangingPunct="1">
              <a:lnSpc>
                <a:spcPct val="80000"/>
              </a:lnSpc>
            </a:pPr>
            <a:r>
              <a:rPr lang="en-US" sz="2000" b="1" smtClean="0"/>
              <a:t>В </a:t>
            </a:r>
            <a:r>
              <a:rPr lang="en-US" sz="2000" smtClean="0"/>
              <a:t>60 м2;</a:t>
            </a:r>
          </a:p>
          <a:p>
            <a:pPr eaLnBrk="1" hangingPunct="1">
              <a:lnSpc>
                <a:spcPct val="80000"/>
              </a:lnSpc>
            </a:pPr>
            <a:r>
              <a:rPr lang="en-US" sz="2000" b="1" smtClean="0"/>
              <a:t>Г </a:t>
            </a:r>
            <a:r>
              <a:rPr lang="en-US" sz="2000" smtClean="0"/>
              <a:t>40 м2.</a:t>
            </a:r>
            <a:endParaRPr lang="uk-UA" sz="2000" smtClean="0"/>
          </a:p>
          <a:p>
            <a:pPr eaLnBrk="1" hangingPunct="1">
              <a:lnSpc>
                <a:spcPct val="80000"/>
              </a:lnSpc>
              <a:buFontTx/>
              <a:buNone/>
            </a:pPr>
            <a:endParaRPr lang="uk-UA" sz="2000" smtClean="0"/>
          </a:p>
          <a:p>
            <a:pPr eaLnBrk="1" hangingPunct="1">
              <a:lnSpc>
                <a:spcPct val="80000"/>
              </a:lnSpc>
            </a:pPr>
            <a:r>
              <a:rPr lang="uk-UA" sz="2000" smtClean="0"/>
              <a:t>Заплутане завдання</a:t>
            </a:r>
            <a:r>
              <a:rPr lang="en-US" sz="2000" smtClean="0"/>
              <a:t>! </a:t>
            </a:r>
          </a:p>
          <a:p>
            <a:pPr lvl="1" eaLnBrk="1" hangingPunct="1">
              <a:lnSpc>
                <a:spcPct val="80000"/>
              </a:lnSpc>
            </a:pPr>
            <a:r>
              <a:rPr lang="uk-UA" sz="1800" smtClean="0"/>
              <a:t>Годувати чайку як довго</a:t>
            </a:r>
            <a:r>
              <a:rPr lang="en-US" sz="1800" smtClean="0"/>
              <a:t>?</a:t>
            </a:r>
            <a:r>
              <a:rPr lang="uk-UA" sz="1800" smtClean="0"/>
              <a:t> Скільки чайка з</a:t>
            </a:r>
            <a:r>
              <a:rPr lang="en-US" sz="1800" smtClean="0"/>
              <a:t>`</a:t>
            </a:r>
            <a:r>
              <a:rPr lang="uk-UA" sz="1800" smtClean="0"/>
              <a:t>їдає на день</a:t>
            </a:r>
            <a:r>
              <a:rPr lang="en-US" sz="1800" smtClean="0"/>
              <a:t>? </a:t>
            </a:r>
            <a:r>
              <a:rPr lang="uk-UA" sz="1800" smtClean="0"/>
              <a:t>Чи мається на увазі “побудувати” чайку</a:t>
            </a:r>
            <a:r>
              <a:rPr lang="en-US" sz="1800" smtClean="0"/>
              <a:t>?</a:t>
            </a:r>
          </a:p>
          <a:p>
            <a:pPr lvl="1" eaLnBrk="1" hangingPunct="1">
              <a:lnSpc>
                <a:spcPct val="80000"/>
              </a:lnSpc>
            </a:pPr>
            <a:r>
              <a:rPr lang="en-US" sz="1800" smtClean="0"/>
              <a:t>‘</a:t>
            </a:r>
            <a:r>
              <a:rPr lang="uk-UA" sz="1800" smtClean="0"/>
              <a:t>Продуктивність фітопланктону</a:t>
            </a:r>
            <a:r>
              <a:rPr lang="en-US" sz="1800" smtClean="0"/>
              <a:t>’:</a:t>
            </a:r>
            <a:r>
              <a:rPr lang="uk-UA" sz="1800" smtClean="0"/>
              <a:t> що мається наувазі</a:t>
            </a:r>
            <a:r>
              <a:rPr lang="en-US" sz="1800" smtClean="0"/>
              <a:t>??: </a:t>
            </a:r>
          </a:p>
          <a:p>
            <a:pPr eaLnBrk="1" hangingPunct="1">
              <a:lnSpc>
                <a:spcPct val="80000"/>
              </a:lnSpc>
            </a:pPr>
            <a:endParaRPr lang="uk-UA" sz="2000" smtClean="0"/>
          </a:p>
          <a:p>
            <a:pPr eaLnBrk="1" hangingPunct="1">
              <a:lnSpc>
                <a:spcPct val="80000"/>
              </a:lnSpc>
            </a:pPr>
            <a:endParaRPr lang="en-US" sz="2000" smtClean="0"/>
          </a:p>
          <a:p>
            <a:pPr eaLnBrk="1" hangingPunct="1">
              <a:lnSpc>
                <a:spcPct val="80000"/>
              </a:lnSpc>
            </a:pPr>
            <a:endParaRPr lang="ru-RU" sz="20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uk-UA" sz="2800" smtClean="0">
                <a:solidFill>
                  <a:schemeClr val="tx1"/>
                </a:solidFill>
              </a:rPr>
              <a:t>Порушення третьої заповіді</a:t>
            </a:r>
            <a:r>
              <a:rPr lang="en-US" sz="2800" smtClean="0">
                <a:solidFill>
                  <a:schemeClr val="tx1"/>
                </a:solidFill>
              </a:rPr>
              <a:t>:</a:t>
            </a:r>
            <a:r>
              <a:rPr lang="uk-UA" sz="2800" smtClean="0">
                <a:solidFill>
                  <a:schemeClr val="tx1"/>
                </a:solidFill>
              </a:rPr>
              <a:t> основа незрозуміла </a:t>
            </a:r>
            <a:r>
              <a:rPr lang="en-US" sz="2800" smtClean="0"/>
              <a:t>(</a:t>
            </a:r>
            <a:r>
              <a:rPr lang="uk-UA" sz="2800" smtClean="0"/>
              <a:t>а в цьому випадку є ще й дистрактори</a:t>
            </a:r>
            <a:r>
              <a:rPr lang="en-US" sz="2800" smtClean="0"/>
              <a:t>)</a:t>
            </a:r>
            <a:endParaRPr lang="ru-RU" sz="2800" smtClean="0"/>
          </a:p>
        </p:txBody>
      </p:sp>
      <p:sp>
        <p:nvSpPr>
          <p:cNvPr id="9219" name="Rectangle 3"/>
          <p:cNvSpPr>
            <a:spLocks noGrp="1" noChangeArrowheads="1"/>
          </p:cNvSpPr>
          <p:nvPr>
            <p:ph type="body" idx="1"/>
          </p:nvPr>
        </p:nvSpPr>
        <p:spPr/>
        <p:txBody>
          <a:bodyPr/>
          <a:lstStyle/>
          <a:p>
            <a:pPr marL="990600" lvl="1" indent="-533400" eaLnBrk="1" hangingPunct="1">
              <a:lnSpc>
                <a:spcPct val="90000"/>
              </a:lnSpc>
              <a:buFontTx/>
              <a:buNone/>
            </a:pPr>
            <a:r>
              <a:rPr lang="uk-UA" smtClean="0"/>
              <a:t> В пустелі Ваді Рум грунт червоний.</a:t>
            </a:r>
            <a:r>
              <a:rPr lang="en-US" smtClean="0"/>
              <a:t> </a:t>
            </a:r>
            <a:r>
              <a:rPr lang="uk-UA" smtClean="0"/>
              <a:t>Там живуть багато коричневий</a:t>
            </a:r>
            <a:r>
              <a:rPr lang="en-US" smtClean="0"/>
              <a:t> </a:t>
            </a:r>
            <a:r>
              <a:rPr lang="uk-UA" smtClean="0"/>
              <a:t>ящірок</a:t>
            </a:r>
            <a:r>
              <a:rPr lang="en-US" smtClean="0"/>
              <a:t>.</a:t>
            </a:r>
            <a:r>
              <a:rPr lang="uk-UA" smtClean="0"/>
              <a:t> Як це можна пояснити, використовуючи теорію Дарвіна</a:t>
            </a:r>
            <a:r>
              <a:rPr lang="en-US" smtClean="0"/>
              <a:t>?</a:t>
            </a:r>
          </a:p>
          <a:p>
            <a:pPr marL="1371600" lvl="2" indent="-457200" eaLnBrk="1" hangingPunct="1">
              <a:lnSpc>
                <a:spcPct val="90000"/>
              </a:lnSpc>
              <a:buFontTx/>
              <a:buNone/>
            </a:pPr>
            <a:r>
              <a:rPr lang="uk-UA" sz="2800" smtClean="0"/>
              <a:t>А. успішно адаптувалися</a:t>
            </a:r>
            <a:endParaRPr lang="en-US" sz="2800" smtClean="0"/>
          </a:p>
          <a:p>
            <a:pPr marL="1371600" lvl="2" indent="-457200" eaLnBrk="1" hangingPunct="1">
              <a:lnSpc>
                <a:spcPct val="90000"/>
              </a:lnSpc>
              <a:buFontTx/>
              <a:buNone/>
            </a:pPr>
            <a:r>
              <a:rPr lang="uk-UA" sz="2800" smtClean="0"/>
              <a:t>Б. менше ворогів</a:t>
            </a:r>
            <a:endParaRPr lang="en-US" sz="2800" smtClean="0"/>
          </a:p>
          <a:p>
            <a:pPr marL="1371600" lvl="2" indent="-457200" eaLnBrk="1" hangingPunct="1">
              <a:lnSpc>
                <a:spcPct val="90000"/>
              </a:lnSpc>
              <a:buFontTx/>
              <a:buNone/>
            </a:pPr>
            <a:r>
              <a:rPr lang="uk-UA" sz="2800" smtClean="0"/>
              <a:t>В. наявність мутацій</a:t>
            </a:r>
            <a:endParaRPr lang="en-US" sz="2800" smtClean="0"/>
          </a:p>
          <a:p>
            <a:pPr marL="1371600" lvl="2" indent="-457200" eaLnBrk="1" hangingPunct="1">
              <a:lnSpc>
                <a:spcPct val="90000"/>
              </a:lnSpc>
              <a:buFontTx/>
              <a:buNone/>
            </a:pPr>
            <a:r>
              <a:rPr lang="uk-UA" sz="2800" smtClean="0"/>
              <a:t>Г. природній відбір</a:t>
            </a:r>
            <a:endParaRPr lang="ru-RU" sz="28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uk-UA" sz="3200" smtClean="0"/>
              <a:t>Порушення третьої заповіді: </a:t>
            </a:r>
            <a:br>
              <a:rPr lang="uk-UA" sz="3200" smtClean="0"/>
            </a:br>
            <a:r>
              <a:rPr lang="uk-UA" sz="3200" smtClean="0"/>
              <a:t>незрозумілі позначення</a:t>
            </a:r>
            <a:endParaRPr lang="ru-RU" sz="3200" smtClean="0"/>
          </a:p>
        </p:txBody>
      </p:sp>
      <p:sp>
        <p:nvSpPr>
          <p:cNvPr id="10243" name="Rectangle 3"/>
          <p:cNvSpPr>
            <a:spLocks noGrp="1" noChangeArrowheads="1"/>
          </p:cNvSpPr>
          <p:nvPr>
            <p:ph type="body" idx="1"/>
          </p:nvPr>
        </p:nvSpPr>
        <p:spPr>
          <a:xfrm>
            <a:off x="468313" y="2276475"/>
            <a:ext cx="4391025" cy="3849688"/>
          </a:xfrm>
        </p:spPr>
        <p:txBody>
          <a:bodyPr/>
          <a:lstStyle/>
          <a:p>
            <a:pPr marL="609600" indent="-609600" eaLnBrk="1" hangingPunct="1">
              <a:lnSpc>
                <a:spcPct val="80000"/>
              </a:lnSpc>
              <a:buFontTx/>
              <a:buNone/>
            </a:pPr>
            <a:r>
              <a:rPr lang="uk-UA" sz="2400" i="1" smtClean="0"/>
              <a:t>Завдання</a:t>
            </a:r>
            <a:r>
              <a:rPr lang="en-AU" sz="2400" i="1" smtClean="0"/>
              <a:t> 2</a:t>
            </a:r>
            <a:endParaRPr lang="en-US" sz="2400" smtClean="0"/>
          </a:p>
          <a:p>
            <a:pPr marL="609600" indent="-609600" eaLnBrk="1" hangingPunct="1">
              <a:lnSpc>
                <a:spcPct val="80000"/>
              </a:lnSpc>
              <a:buFontTx/>
              <a:buNone/>
            </a:pPr>
            <a:r>
              <a:rPr lang="uk-UA" sz="2400" smtClean="0"/>
              <a:t>Деякі продовольчі культури можуть переносити дуже низькі температури</a:t>
            </a:r>
            <a:r>
              <a:rPr lang="en-US" sz="2400" smtClean="0"/>
              <a:t>. </a:t>
            </a:r>
            <a:r>
              <a:rPr lang="uk-UA" sz="2400" smtClean="0"/>
              <a:t>На якій з територій, позначених на мапі, можливо, ростуть такі культури</a:t>
            </a:r>
            <a:r>
              <a:rPr lang="en-US" sz="2400" smtClean="0"/>
              <a:t>?</a:t>
            </a:r>
            <a:endParaRPr lang="en-AU" sz="2400" smtClean="0"/>
          </a:p>
          <a:p>
            <a:pPr marL="990600" lvl="1" indent="-533400" eaLnBrk="1" hangingPunct="1">
              <a:lnSpc>
                <a:spcPct val="80000"/>
              </a:lnSpc>
              <a:buFontTx/>
              <a:buNone/>
            </a:pPr>
            <a:r>
              <a:rPr lang="uk-UA" sz="2000" smtClean="0"/>
              <a:t>А.</a:t>
            </a:r>
            <a:r>
              <a:rPr lang="en-AU" sz="2000" smtClean="0"/>
              <a:t> C</a:t>
            </a:r>
          </a:p>
          <a:p>
            <a:pPr marL="990600" lvl="1" indent="-533400" eaLnBrk="1" hangingPunct="1">
              <a:lnSpc>
                <a:spcPct val="80000"/>
              </a:lnSpc>
              <a:buFontTx/>
              <a:buNone/>
            </a:pPr>
            <a:r>
              <a:rPr lang="uk-UA" sz="2000" smtClean="0"/>
              <a:t>Б. </a:t>
            </a:r>
            <a:r>
              <a:rPr lang="en-AU" sz="2000" smtClean="0"/>
              <a:t>D</a:t>
            </a:r>
          </a:p>
          <a:p>
            <a:pPr marL="990600" lvl="1" indent="-533400" eaLnBrk="1" hangingPunct="1">
              <a:lnSpc>
                <a:spcPct val="80000"/>
              </a:lnSpc>
              <a:buFontTx/>
              <a:buNone/>
            </a:pPr>
            <a:r>
              <a:rPr lang="uk-UA" sz="2000" smtClean="0"/>
              <a:t>В.</a:t>
            </a:r>
            <a:r>
              <a:rPr lang="en-AU" sz="2000" smtClean="0"/>
              <a:t> E</a:t>
            </a:r>
          </a:p>
          <a:p>
            <a:pPr marL="990600" lvl="1" indent="-533400" eaLnBrk="1" hangingPunct="1">
              <a:lnSpc>
                <a:spcPct val="80000"/>
              </a:lnSpc>
              <a:buFontTx/>
              <a:buNone/>
            </a:pPr>
            <a:r>
              <a:rPr lang="uk-UA" sz="2000" smtClean="0"/>
              <a:t>Г.</a:t>
            </a:r>
            <a:r>
              <a:rPr lang="en-AU" sz="2000" smtClean="0"/>
              <a:t> F</a:t>
            </a:r>
            <a:endParaRPr lang="ru-RU" sz="2000" smtClean="0"/>
          </a:p>
        </p:txBody>
      </p:sp>
      <p:pic>
        <p:nvPicPr>
          <p:cNvPr id="10244" name="Picture 4" descr="Bostalion map"/>
          <p:cNvPicPr>
            <a:picLocks noChangeAspect="1" noChangeArrowheads="1"/>
          </p:cNvPicPr>
          <p:nvPr/>
        </p:nvPicPr>
        <p:blipFill>
          <a:blip r:embed="rId2" cstate="print"/>
          <a:srcRect b="61945"/>
          <a:stretch>
            <a:fillRect/>
          </a:stretch>
        </p:blipFill>
        <p:spPr bwMode="auto">
          <a:xfrm>
            <a:off x="4932363" y="2420938"/>
            <a:ext cx="4211637" cy="2892425"/>
          </a:xfrm>
          <a:prstGeom prst="rect">
            <a:avLst/>
          </a:prstGeom>
          <a:solidFill>
            <a:schemeClr val="bg1"/>
          </a:solidFill>
          <a:ln w="9525">
            <a:noFill/>
            <a:miter lim="800000"/>
            <a:headEnd/>
            <a:tailEnd/>
          </a:ln>
        </p:spPr>
      </p:pic>
      <p:sp>
        <p:nvSpPr>
          <p:cNvPr id="10245" name="Text Box 9"/>
          <p:cNvSpPr txBox="1">
            <a:spLocks noChangeArrowheads="1"/>
          </p:cNvSpPr>
          <p:nvPr/>
        </p:nvSpPr>
        <p:spPr bwMode="auto">
          <a:xfrm>
            <a:off x="2714625" y="4929188"/>
            <a:ext cx="2592388" cy="830262"/>
          </a:xfrm>
          <a:prstGeom prst="rect">
            <a:avLst/>
          </a:prstGeom>
          <a:solidFill>
            <a:srgbClr val="FF6600">
              <a:alpha val="74901"/>
            </a:srgbClr>
          </a:solidFill>
          <a:ln w="9525">
            <a:solidFill>
              <a:schemeClr val="tx1"/>
            </a:solidFill>
            <a:miter lim="800000"/>
            <a:headEnd/>
            <a:tailEnd/>
          </a:ln>
        </p:spPr>
        <p:txBody>
          <a:bodyPr>
            <a:spAutoFit/>
          </a:bodyPr>
          <a:lstStyle/>
          <a:p>
            <a:pPr algn="ctr">
              <a:spcBef>
                <a:spcPct val="50000"/>
              </a:spcBef>
            </a:pPr>
            <a:r>
              <a:rPr lang="uk-UA" sz="2400" b="1" i="1"/>
              <a:t>Переробіть це завдання!</a:t>
            </a:r>
            <a:endParaRPr lang="en-US" sz="2400" b="1" i="1"/>
          </a:p>
        </p:txBody>
      </p:sp>
      <p:sp>
        <p:nvSpPr>
          <p:cNvPr id="10246" name="Text Box 5"/>
          <p:cNvSpPr txBox="1">
            <a:spLocks noChangeArrowheads="1"/>
          </p:cNvSpPr>
          <p:nvPr/>
        </p:nvSpPr>
        <p:spPr bwMode="auto">
          <a:xfrm>
            <a:off x="6516688" y="3213100"/>
            <a:ext cx="574675" cy="457200"/>
          </a:xfrm>
          <a:prstGeom prst="rect">
            <a:avLst/>
          </a:prstGeom>
          <a:noFill/>
          <a:ln w="9525">
            <a:noFill/>
            <a:miter lim="800000"/>
            <a:headEnd/>
            <a:tailEnd/>
          </a:ln>
        </p:spPr>
        <p:txBody>
          <a:bodyPr>
            <a:spAutoFit/>
          </a:bodyPr>
          <a:lstStyle/>
          <a:p>
            <a:pPr>
              <a:spcBef>
                <a:spcPct val="50000"/>
              </a:spcBef>
            </a:pPr>
            <a:r>
              <a:rPr lang="en-US" sz="2400"/>
              <a:t>D</a:t>
            </a:r>
          </a:p>
        </p:txBody>
      </p:sp>
      <p:sp>
        <p:nvSpPr>
          <p:cNvPr id="10247" name="Text Box 4"/>
          <p:cNvSpPr txBox="1">
            <a:spLocks noChangeArrowheads="1"/>
          </p:cNvSpPr>
          <p:nvPr/>
        </p:nvSpPr>
        <p:spPr bwMode="auto">
          <a:xfrm>
            <a:off x="7667625" y="2781300"/>
            <a:ext cx="217488" cy="457200"/>
          </a:xfrm>
          <a:prstGeom prst="rect">
            <a:avLst/>
          </a:prstGeom>
          <a:noFill/>
          <a:ln w="9525">
            <a:noFill/>
            <a:miter lim="800000"/>
            <a:headEnd/>
            <a:tailEnd/>
          </a:ln>
        </p:spPr>
        <p:txBody>
          <a:bodyPr>
            <a:spAutoFit/>
          </a:bodyPr>
          <a:lstStyle/>
          <a:p>
            <a:pPr>
              <a:spcBef>
                <a:spcPct val="50000"/>
              </a:spcBef>
            </a:pPr>
            <a:r>
              <a:rPr lang="en-US" sz="2400"/>
              <a:t>C</a:t>
            </a:r>
          </a:p>
        </p:txBody>
      </p:sp>
      <p:sp>
        <p:nvSpPr>
          <p:cNvPr id="10248" name="Text Box 7"/>
          <p:cNvSpPr txBox="1">
            <a:spLocks noChangeArrowheads="1"/>
          </p:cNvSpPr>
          <p:nvPr/>
        </p:nvSpPr>
        <p:spPr bwMode="auto">
          <a:xfrm>
            <a:off x="7524750" y="4076700"/>
            <a:ext cx="504825" cy="457200"/>
          </a:xfrm>
          <a:prstGeom prst="rect">
            <a:avLst/>
          </a:prstGeom>
          <a:noFill/>
          <a:ln w="9525">
            <a:noFill/>
            <a:miter lim="800000"/>
            <a:headEnd/>
            <a:tailEnd/>
          </a:ln>
        </p:spPr>
        <p:txBody>
          <a:bodyPr>
            <a:spAutoFit/>
          </a:bodyPr>
          <a:lstStyle/>
          <a:p>
            <a:pPr>
              <a:spcBef>
                <a:spcPct val="50000"/>
              </a:spcBef>
            </a:pPr>
            <a:r>
              <a:rPr lang="en-US" sz="2400"/>
              <a:t>F</a:t>
            </a:r>
          </a:p>
        </p:txBody>
      </p:sp>
      <p:sp>
        <p:nvSpPr>
          <p:cNvPr id="10249" name="Text Box 6"/>
          <p:cNvSpPr txBox="1">
            <a:spLocks noChangeArrowheads="1"/>
          </p:cNvSpPr>
          <p:nvPr/>
        </p:nvSpPr>
        <p:spPr bwMode="auto">
          <a:xfrm>
            <a:off x="6143625" y="4214813"/>
            <a:ext cx="576263" cy="457200"/>
          </a:xfrm>
          <a:prstGeom prst="rect">
            <a:avLst/>
          </a:prstGeom>
          <a:noFill/>
          <a:ln w="9525">
            <a:noFill/>
            <a:miter lim="800000"/>
            <a:headEnd/>
            <a:tailEnd/>
          </a:ln>
        </p:spPr>
        <p:txBody>
          <a:bodyPr>
            <a:spAutoFit/>
          </a:bodyPr>
          <a:lstStyle/>
          <a:p>
            <a:pPr>
              <a:spcBef>
                <a:spcPct val="50000"/>
              </a:spcBef>
            </a:pPr>
            <a:r>
              <a:rPr lang="en-US" sz="2400"/>
              <a:t>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uk-UA" sz="3200" smtClean="0"/>
              <a:t>Порушення третьої заповіді: Формулювання основи більш складне, ніж саме запитання</a:t>
            </a:r>
            <a:r>
              <a:rPr lang="en-US" sz="4000" smtClean="0"/>
              <a:t> </a:t>
            </a:r>
            <a:endParaRPr lang="ru-RU" sz="4000" smtClean="0"/>
          </a:p>
        </p:txBody>
      </p:sp>
      <p:grpSp>
        <p:nvGrpSpPr>
          <p:cNvPr id="11267" name="Group 4"/>
          <p:cNvGrpSpPr>
            <a:grpSpLocks noChangeAspect="1"/>
          </p:cNvGrpSpPr>
          <p:nvPr/>
        </p:nvGrpSpPr>
        <p:grpSpPr bwMode="auto">
          <a:xfrm>
            <a:off x="611188" y="2349500"/>
            <a:ext cx="7785100" cy="4219575"/>
            <a:chOff x="1859" y="11042"/>
            <a:chExt cx="7339" cy="3131"/>
          </a:xfrm>
        </p:grpSpPr>
        <p:sp>
          <p:nvSpPr>
            <p:cNvPr id="11269" name="AutoShape 5"/>
            <p:cNvSpPr>
              <a:spLocks noChangeAspect="1" noChangeArrowheads="1"/>
            </p:cNvSpPr>
            <p:nvPr/>
          </p:nvSpPr>
          <p:spPr bwMode="auto">
            <a:xfrm>
              <a:off x="1859" y="11042"/>
              <a:ext cx="7339" cy="3131"/>
            </a:xfrm>
            <a:prstGeom prst="rect">
              <a:avLst/>
            </a:prstGeom>
            <a:noFill/>
            <a:ln w="9525">
              <a:solidFill>
                <a:srgbClr val="000000"/>
              </a:solidFill>
              <a:miter lim="800000"/>
              <a:headEnd/>
              <a:tailEnd/>
            </a:ln>
          </p:spPr>
          <p:txBody>
            <a:bodyPr/>
            <a:lstStyle/>
            <a:p>
              <a:endParaRPr lang="ru-RU"/>
            </a:p>
          </p:txBody>
        </p:sp>
        <p:pic>
          <p:nvPicPr>
            <p:cNvPr id="11270" name="Picture 6" descr="j0350326"/>
            <p:cNvPicPr>
              <a:picLocks noChangeAspect="1" noChangeArrowheads="1"/>
            </p:cNvPicPr>
            <p:nvPr/>
          </p:nvPicPr>
          <p:blipFill>
            <a:blip r:embed="rId2" cstate="print"/>
            <a:srcRect/>
            <a:stretch>
              <a:fillRect/>
            </a:stretch>
          </p:blipFill>
          <p:spPr bwMode="auto">
            <a:xfrm>
              <a:off x="2525" y="11163"/>
              <a:ext cx="2221" cy="2489"/>
            </a:xfrm>
            <a:prstGeom prst="rect">
              <a:avLst/>
            </a:prstGeom>
            <a:noFill/>
            <a:ln w="9525">
              <a:noFill/>
              <a:miter lim="800000"/>
              <a:headEnd/>
              <a:tailEnd/>
            </a:ln>
          </p:spPr>
        </p:pic>
        <p:sp>
          <p:nvSpPr>
            <p:cNvPr id="11271" name="Text Box 7"/>
            <p:cNvSpPr txBox="1">
              <a:spLocks noChangeArrowheads="1"/>
            </p:cNvSpPr>
            <p:nvPr/>
          </p:nvSpPr>
          <p:spPr bwMode="auto">
            <a:xfrm>
              <a:off x="5328" y="11162"/>
              <a:ext cx="3870" cy="2770"/>
            </a:xfrm>
            <a:prstGeom prst="rect">
              <a:avLst/>
            </a:prstGeom>
            <a:noFill/>
            <a:ln w="9525">
              <a:noFill/>
              <a:miter lim="800000"/>
              <a:headEnd/>
              <a:tailEnd/>
            </a:ln>
          </p:spPr>
          <p:txBody>
            <a:bodyPr/>
            <a:lstStyle/>
            <a:p>
              <a:pPr>
                <a:lnSpc>
                  <a:spcPct val="120000"/>
                </a:lnSpc>
              </a:pPr>
              <a:r>
                <a:rPr lang="uk-UA" sz="2000">
                  <a:solidFill>
                    <a:srgbClr val="000000"/>
                  </a:solidFill>
                </a:rPr>
                <a:t>Ви бажаєте зробити скатертину, таку як на малюнку</a:t>
              </a:r>
              <a:r>
                <a:rPr lang="en-US" sz="2000">
                  <a:solidFill>
                    <a:srgbClr val="000000"/>
                  </a:solidFill>
                </a:rPr>
                <a:t>. </a:t>
              </a:r>
              <a:r>
                <a:rPr lang="uk-UA" sz="2000">
                  <a:solidFill>
                    <a:srgbClr val="000000"/>
                  </a:solidFill>
                </a:rPr>
                <a:t>Скатертина не повинна торкатися підлоги. Діаметр поверхні столу </a:t>
              </a:r>
              <a:r>
                <a:rPr lang="en-US" sz="2000">
                  <a:solidFill>
                    <a:srgbClr val="000000"/>
                  </a:solidFill>
                </a:rPr>
                <a:t>80</a:t>
              </a:r>
              <a:r>
                <a:rPr lang="uk-UA" sz="2000">
                  <a:solidFill>
                    <a:srgbClr val="000000"/>
                  </a:solidFill>
                </a:rPr>
                <a:t>см</a:t>
              </a:r>
              <a:r>
                <a:rPr lang="en-US" sz="2000">
                  <a:solidFill>
                    <a:srgbClr val="000000"/>
                  </a:solidFill>
                </a:rPr>
                <a:t>.</a:t>
              </a:r>
              <a:r>
                <a:rPr lang="uk-UA" sz="2000">
                  <a:solidFill>
                    <a:srgbClr val="000000"/>
                  </a:solidFill>
                </a:rPr>
                <a:t> Висота столу </a:t>
              </a:r>
              <a:r>
                <a:rPr lang="en-US" sz="2000">
                  <a:solidFill>
                    <a:srgbClr val="000000"/>
                  </a:solidFill>
                </a:rPr>
                <a:t>75</a:t>
              </a:r>
              <a:r>
                <a:rPr lang="uk-UA" sz="2000">
                  <a:solidFill>
                    <a:srgbClr val="000000"/>
                  </a:solidFill>
                </a:rPr>
                <a:t>см. На підгону низу потрібно залишити </a:t>
              </a:r>
              <a:r>
                <a:rPr lang="en-US" sz="2000">
                  <a:solidFill>
                    <a:srgbClr val="000000"/>
                  </a:solidFill>
                </a:rPr>
                <a:t>5</a:t>
              </a:r>
              <a:r>
                <a:rPr lang="uk-UA" sz="2000">
                  <a:solidFill>
                    <a:srgbClr val="000000"/>
                  </a:solidFill>
                </a:rPr>
                <a:t>см</a:t>
              </a:r>
              <a:r>
                <a:rPr lang="en-US" sz="2000">
                  <a:solidFill>
                    <a:srgbClr val="000000"/>
                  </a:solidFill>
                </a:rPr>
                <a:t>. </a:t>
              </a:r>
            </a:p>
            <a:p>
              <a:pPr>
                <a:lnSpc>
                  <a:spcPct val="120000"/>
                </a:lnSpc>
              </a:pPr>
              <a:r>
                <a:rPr lang="uk-UA" sz="2000">
                  <a:solidFill>
                    <a:srgbClr val="000000"/>
                  </a:solidFill>
                </a:rPr>
                <a:t>Ви купуєте прямокутний відріз тканини шириною </a:t>
              </a:r>
              <a:r>
                <a:rPr lang="en-US" sz="2000">
                  <a:solidFill>
                    <a:srgbClr val="000000"/>
                  </a:solidFill>
                </a:rPr>
                <a:t>3</a:t>
              </a:r>
              <a:r>
                <a:rPr lang="uk-UA" sz="2000">
                  <a:solidFill>
                    <a:srgbClr val="000000"/>
                  </a:solidFill>
                </a:rPr>
                <a:t>м</a:t>
              </a:r>
              <a:r>
                <a:rPr lang="en-US" sz="2000">
                  <a:solidFill>
                    <a:srgbClr val="000000"/>
                  </a:solidFill>
                </a:rPr>
                <a:t>.</a:t>
              </a:r>
            </a:p>
            <a:p>
              <a:pPr>
                <a:lnSpc>
                  <a:spcPct val="120000"/>
                </a:lnSpc>
                <a:buSzPts val="2400"/>
                <a:buFont typeface="Wingdings" pitchFamily="2" charset="2"/>
                <a:buChar char="Ø"/>
              </a:pPr>
              <a:r>
                <a:rPr lang="uk-UA" sz="2000">
                  <a:solidFill>
                    <a:srgbClr val="000000"/>
                  </a:solidFill>
                </a:rPr>
                <a:t>Якої довжини має бути цей відріз</a:t>
              </a:r>
              <a:r>
                <a:rPr lang="en-US" sz="2000">
                  <a:solidFill>
                    <a:srgbClr val="000000"/>
                  </a:solidFill>
                </a:rPr>
                <a:t>?</a:t>
              </a:r>
              <a:endParaRPr lang="en-US" sz="2000"/>
            </a:p>
          </p:txBody>
        </p:sp>
      </p:grpSp>
      <p:sp>
        <p:nvSpPr>
          <p:cNvPr id="11268" name="Text Box 7"/>
          <p:cNvSpPr txBox="1">
            <a:spLocks noChangeArrowheads="1"/>
          </p:cNvSpPr>
          <p:nvPr/>
        </p:nvSpPr>
        <p:spPr bwMode="auto">
          <a:xfrm>
            <a:off x="250825" y="2492375"/>
            <a:ext cx="1512888" cy="2032000"/>
          </a:xfrm>
          <a:prstGeom prst="rect">
            <a:avLst/>
          </a:prstGeom>
          <a:solidFill>
            <a:srgbClr val="FF6600"/>
          </a:solidFill>
          <a:ln w="9525">
            <a:solidFill>
              <a:schemeClr val="tx1"/>
            </a:solidFill>
            <a:miter lim="800000"/>
            <a:headEnd/>
            <a:tailEnd/>
          </a:ln>
        </p:spPr>
        <p:txBody>
          <a:bodyPr>
            <a:spAutoFit/>
          </a:bodyPr>
          <a:lstStyle/>
          <a:p>
            <a:pPr>
              <a:spcBef>
                <a:spcPct val="50000"/>
              </a:spcBef>
            </a:pPr>
            <a:r>
              <a:rPr lang="uk-UA" b="1"/>
              <a:t>Чому дівчата краще виконуютьце завдання  ніж хлопці</a:t>
            </a:r>
            <a:r>
              <a:rPr lang="en-US" b="1"/>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187450" y="4292600"/>
            <a:ext cx="6121400" cy="1441450"/>
          </a:xfrm>
          <a:prstGeom prst="rect">
            <a:avLst/>
          </a:prstGeom>
          <a:solidFill>
            <a:srgbClr val="F8F8F8"/>
          </a:solidFill>
          <a:ln w="9525">
            <a:solidFill>
              <a:srgbClr val="000000"/>
            </a:solidFill>
            <a:miter lim="800000"/>
            <a:headEnd/>
            <a:tailEnd/>
          </a:ln>
        </p:spPr>
        <p:txBody>
          <a:bodyPr/>
          <a:lstStyle/>
          <a:p>
            <a:r>
              <a:rPr lang="uk-UA" sz="1100">
                <a:latin typeface="Times New Roman" pitchFamily="18" charset="0"/>
                <a:cs typeface="Times New Roman" pitchFamily="18" charset="0"/>
              </a:rPr>
              <a:t>Правильна відповідь</a:t>
            </a:r>
            <a:r>
              <a:rPr lang="ru-RU" sz="1100">
                <a:latin typeface="Times New Roman" pitchFamily="18" charset="0"/>
              </a:rPr>
              <a:t>:  	</a:t>
            </a:r>
            <a:r>
              <a:rPr lang="ru-RU" sz="1200" b="1">
                <a:latin typeface="SchoolBookC-Bold" charset="-52"/>
              </a:rPr>
              <a:t>В</a:t>
            </a:r>
            <a:r>
              <a:rPr lang="ru-RU" sz="1100">
                <a:latin typeface="Times New Roman" pitchFamily="18" charset="0"/>
              </a:rPr>
              <a:t>	</a:t>
            </a:r>
            <a:r>
              <a:rPr lang="uk-UA" sz="1100">
                <a:latin typeface="Times New Roman" pitchFamily="18" charset="0"/>
                <a:cs typeface="Times New Roman" pitchFamily="18" charset="0"/>
              </a:rPr>
              <a:t>Аналіз дистракторів</a:t>
            </a:r>
            <a:r>
              <a:rPr lang="ru-RU" sz="1100">
                <a:latin typeface="Times New Roman" pitchFamily="18" charset="0"/>
              </a:rPr>
              <a:t> - *</a:t>
            </a:r>
            <a:r>
              <a:rPr lang="uk-UA" sz="1100">
                <a:latin typeface="Times New Roman" pitchFamily="18" charset="0"/>
                <a:cs typeface="Times New Roman" pitchFamily="18" charset="0"/>
              </a:rPr>
              <a:t>вказує правильну відповідь</a:t>
            </a:r>
            <a:endParaRPr lang="uk-UA" sz="1100">
              <a:latin typeface="Times New Roman" pitchFamily="18" charset="0"/>
            </a:endParaRPr>
          </a:p>
          <a:p>
            <a:r>
              <a:rPr lang="nl-NL" sz="1100" b="1">
                <a:latin typeface="Times New Roman" pitchFamily="18" charset="0"/>
              </a:rPr>
              <a:t>P-value</a:t>
            </a:r>
            <a:r>
              <a:rPr lang="nl-NL" sz="1100">
                <a:latin typeface="Times New Roman" pitchFamily="18" charset="0"/>
              </a:rPr>
              <a:t>: .17</a:t>
            </a:r>
          </a:p>
          <a:p>
            <a:r>
              <a:rPr lang="nl-NL" sz="1100">
                <a:latin typeface="Times New Roman" pitchFamily="18" charset="0"/>
              </a:rPr>
              <a:t>	</a:t>
            </a:r>
            <a:r>
              <a:rPr lang="nl-NL" sz="1200" b="1">
                <a:latin typeface="SchoolBookC-Bold" charset="-52"/>
              </a:rPr>
              <a:t>А</a:t>
            </a:r>
            <a:r>
              <a:rPr lang="nl-NL" sz="1100">
                <a:latin typeface="Times New Roman" pitchFamily="18" charset="0"/>
              </a:rPr>
              <a:t>	</a:t>
            </a:r>
            <a:r>
              <a:rPr lang="nl-NL" sz="1200" b="1">
                <a:latin typeface="SchoolBookC-Bold" charset="-52"/>
              </a:rPr>
              <a:t>Б</a:t>
            </a:r>
            <a:r>
              <a:rPr lang="nl-NL" sz="1100">
                <a:latin typeface="Times New Roman" pitchFamily="18" charset="0"/>
              </a:rPr>
              <a:t>	</a:t>
            </a:r>
            <a:r>
              <a:rPr lang="nl-NL" sz="1200" b="1">
                <a:latin typeface="SchoolBookC-Bold" charset="-52"/>
              </a:rPr>
              <a:t>В</a:t>
            </a:r>
            <a:r>
              <a:rPr lang="nl-NL" sz="1100">
                <a:latin typeface="Times New Roman" pitchFamily="18" charset="0"/>
              </a:rPr>
              <a:t>	</a:t>
            </a:r>
            <a:r>
              <a:rPr lang="nl-NL" sz="1200" b="1">
                <a:latin typeface="SchoolBookC-Bold" charset="-52"/>
              </a:rPr>
              <a:t>Г</a:t>
            </a:r>
            <a:r>
              <a:rPr lang="nl-NL" sz="1100">
                <a:latin typeface="Times New Roman" pitchFamily="18" charset="0"/>
              </a:rPr>
              <a:t>	</a:t>
            </a:r>
            <a:r>
              <a:rPr lang="nl-NL" sz="1200" b="1">
                <a:latin typeface="SchoolBookC-Bold" charset="-52"/>
              </a:rPr>
              <a:t>Д</a:t>
            </a:r>
            <a:r>
              <a:rPr lang="nl-NL" sz="1100">
                <a:latin typeface="Times New Roman" pitchFamily="18" charset="0"/>
              </a:rPr>
              <a:t>	</a:t>
            </a:r>
          </a:p>
          <a:p>
            <a:r>
              <a:rPr lang="nl-NL" sz="1100" b="1">
                <a:latin typeface="Times New Roman" pitchFamily="18" charset="0"/>
              </a:rPr>
              <a:t>Pt-biser</a:t>
            </a:r>
            <a:r>
              <a:rPr lang="nl-NL" sz="1100">
                <a:latin typeface="Times New Roman" pitchFamily="18" charset="0"/>
              </a:rPr>
              <a:t>.:	-.11	.01	-.09*	-.05	.20	</a:t>
            </a:r>
          </a:p>
          <a:p>
            <a:r>
              <a:rPr lang="uk-UA" sz="1200">
                <a:latin typeface="Times New Roman" pitchFamily="18" charset="0"/>
                <a:cs typeface="Times New Roman" pitchFamily="18" charset="0"/>
              </a:rPr>
              <a:t>Частота </a:t>
            </a:r>
            <a:r>
              <a:rPr lang="nl-NL" sz="1200">
                <a:latin typeface="Times New Roman" pitchFamily="18" charset="0"/>
              </a:rPr>
              <a:t>%:</a:t>
            </a:r>
            <a:r>
              <a:rPr lang="nl-NL" sz="1100">
                <a:latin typeface="Times New Roman" pitchFamily="18" charset="0"/>
              </a:rPr>
              <a:t>	12	26	17*	20	25	</a:t>
            </a:r>
          </a:p>
          <a:p>
            <a:r>
              <a:rPr lang="nl-NL" sz="1200">
                <a:latin typeface="Times New Roman" pitchFamily="18" charset="0"/>
              </a:rPr>
              <a:t>		</a:t>
            </a:r>
            <a:endParaRPr lang="en-US"/>
          </a:p>
        </p:txBody>
      </p:sp>
      <p:pic>
        <p:nvPicPr>
          <p:cNvPr id="12291" name="Picture 3"/>
          <p:cNvPicPr>
            <a:picLocks noChangeAspect="1" noChangeArrowheads="1"/>
          </p:cNvPicPr>
          <p:nvPr/>
        </p:nvPicPr>
        <p:blipFill>
          <a:blip r:embed="rId3" cstate="print"/>
          <a:srcRect/>
          <a:stretch>
            <a:fillRect/>
          </a:stretch>
        </p:blipFill>
        <p:spPr bwMode="auto">
          <a:xfrm>
            <a:off x="684213" y="2205038"/>
            <a:ext cx="7875587" cy="1809750"/>
          </a:xfrm>
          <a:prstGeom prst="rect">
            <a:avLst/>
          </a:prstGeom>
          <a:noFill/>
          <a:ln w="9525">
            <a:noFill/>
            <a:miter lim="800000"/>
            <a:headEnd/>
            <a:tailEnd/>
          </a:ln>
        </p:spPr>
      </p:pic>
      <p:sp>
        <p:nvSpPr>
          <p:cNvPr id="12292" name="Rectangle 4"/>
          <p:cNvSpPr>
            <a:spLocks noChangeArrowheads="1"/>
          </p:cNvSpPr>
          <p:nvPr/>
        </p:nvSpPr>
        <p:spPr bwMode="auto">
          <a:xfrm>
            <a:off x="1042988" y="1268413"/>
            <a:ext cx="7632700" cy="822325"/>
          </a:xfrm>
          <a:prstGeom prst="rect">
            <a:avLst/>
          </a:prstGeom>
          <a:noFill/>
          <a:ln w="9525">
            <a:noFill/>
            <a:miter lim="800000"/>
            <a:headEnd/>
            <a:tailEnd/>
          </a:ln>
        </p:spPr>
        <p:txBody>
          <a:bodyPr>
            <a:spAutoFit/>
          </a:bodyPr>
          <a:lstStyle/>
          <a:p>
            <a:r>
              <a:rPr lang="uk-UA" sz="2400">
                <a:solidFill>
                  <a:schemeClr val="tx2"/>
                </a:solidFill>
              </a:rPr>
              <a:t>Завдання, яке плутає кращих студентів. Можете   сказати чому?</a:t>
            </a:r>
            <a:endParaRPr lang="ru-RU" sz="2400">
              <a:solidFill>
                <a:schemeClr val="tx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uk-UA" sz="4000" smtClean="0">
                <a:solidFill>
                  <a:schemeClr val="tx1"/>
                </a:solidFill>
              </a:rPr>
              <a:t>4. Не використовуй невиправдані та невірні варіанти </a:t>
            </a:r>
            <a:endParaRPr lang="ru-RU" sz="4000" smtClean="0">
              <a:solidFill>
                <a:schemeClr val="tx1"/>
              </a:solidFill>
            </a:endParaRPr>
          </a:p>
        </p:txBody>
      </p:sp>
      <p:sp>
        <p:nvSpPr>
          <p:cNvPr id="13315" name="Rectangle 3"/>
          <p:cNvSpPr>
            <a:spLocks noGrp="1" noChangeArrowheads="1"/>
          </p:cNvSpPr>
          <p:nvPr>
            <p:ph type="body" idx="1"/>
          </p:nvPr>
        </p:nvSpPr>
        <p:spPr/>
        <p:txBody>
          <a:bodyPr/>
          <a:lstStyle/>
          <a:p>
            <a:pPr eaLnBrk="1" hangingPunct="1">
              <a:lnSpc>
                <a:spcPct val="80000"/>
              </a:lnSpc>
            </a:pPr>
            <a:r>
              <a:rPr lang="uk-UA" sz="2000" smtClean="0"/>
              <a:t>Вище якої температури більшість ферментів стають неактивними</a:t>
            </a:r>
            <a:r>
              <a:rPr lang="en-US" sz="2000" smtClean="0"/>
              <a:t>?</a:t>
            </a:r>
            <a:r>
              <a:rPr lang="uk-UA" sz="2000" smtClean="0"/>
              <a:t> </a:t>
            </a:r>
            <a:endParaRPr lang="en-US" sz="2000" smtClean="0"/>
          </a:p>
          <a:p>
            <a:pPr eaLnBrk="1" hangingPunct="1">
              <a:lnSpc>
                <a:spcPct val="80000"/>
              </a:lnSpc>
              <a:buFontTx/>
              <a:buAutoNum type="alphaUcPeriod"/>
            </a:pPr>
            <a:r>
              <a:rPr lang="en-US" sz="2000" smtClean="0"/>
              <a:t>40</a:t>
            </a:r>
            <a:r>
              <a:rPr lang="en-US" sz="2000" smtClean="0">
                <a:cs typeface="Arial" pitchFamily="34" charset="0"/>
              </a:rPr>
              <a:t>°C</a:t>
            </a:r>
          </a:p>
          <a:p>
            <a:pPr eaLnBrk="1" hangingPunct="1">
              <a:lnSpc>
                <a:spcPct val="80000"/>
              </a:lnSpc>
              <a:buFontTx/>
              <a:buNone/>
            </a:pPr>
            <a:r>
              <a:rPr lang="uk-UA" sz="2000" smtClean="0"/>
              <a:t>Б. </a:t>
            </a:r>
            <a:r>
              <a:rPr lang="en-US" sz="2000" smtClean="0"/>
              <a:t>60</a:t>
            </a:r>
            <a:r>
              <a:rPr lang="en-US" sz="2000" smtClean="0">
                <a:cs typeface="Arial" pitchFamily="34" charset="0"/>
              </a:rPr>
              <a:t>°C</a:t>
            </a:r>
            <a:endParaRPr lang="en-US" sz="2000" smtClean="0"/>
          </a:p>
          <a:p>
            <a:pPr eaLnBrk="1" hangingPunct="1">
              <a:lnSpc>
                <a:spcPct val="80000"/>
              </a:lnSpc>
              <a:buFontTx/>
              <a:buNone/>
            </a:pPr>
            <a:r>
              <a:rPr lang="uk-UA" sz="2000" smtClean="0"/>
              <a:t>В. </a:t>
            </a:r>
            <a:r>
              <a:rPr lang="en-US" sz="2000" smtClean="0"/>
              <a:t>80</a:t>
            </a:r>
            <a:r>
              <a:rPr lang="en-US" sz="2000" smtClean="0">
                <a:cs typeface="Arial" pitchFamily="34" charset="0"/>
              </a:rPr>
              <a:t>°C</a:t>
            </a:r>
            <a:endParaRPr lang="en-US" sz="2000" smtClean="0"/>
          </a:p>
          <a:p>
            <a:pPr eaLnBrk="1" hangingPunct="1">
              <a:lnSpc>
                <a:spcPct val="80000"/>
              </a:lnSpc>
              <a:buFontTx/>
              <a:buNone/>
            </a:pPr>
            <a:r>
              <a:rPr lang="uk-UA" sz="2000" smtClean="0"/>
              <a:t>Г. </a:t>
            </a:r>
            <a:r>
              <a:rPr lang="en-US" sz="2000" smtClean="0"/>
              <a:t>100</a:t>
            </a:r>
            <a:r>
              <a:rPr lang="en-US" sz="2000" smtClean="0">
                <a:cs typeface="Arial" pitchFamily="34" charset="0"/>
              </a:rPr>
              <a:t>°C</a:t>
            </a:r>
            <a:br>
              <a:rPr lang="en-US" sz="2000" smtClean="0">
                <a:cs typeface="Arial" pitchFamily="34" charset="0"/>
              </a:rPr>
            </a:br>
            <a:endParaRPr lang="en-US" sz="2000" smtClean="0"/>
          </a:p>
          <a:p>
            <a:pPr eaLnBrk="1" hangingPunct="1">
              <a:lnSpc>
                <a:spcPct val="80000"/>
              </a:lnSpc>
            </a:pPr>
            <a:r>
              <a:rPr lang="uk-UA" sz="2000" smtClean="0"/>
              <a:t>Правильна відповідь </a:t>
            </a:r>
            <a:r>
              <a:rPr lang="en-US" sz="2000" smtClean="0"/>
              <a:t>60</a:t>
            </a:r>
            <a:r>
              <a:rPr lang="en-US" sz="2000" smtClean="0">
                <a:cs typeface="Arial" pitchFamily="34" charset="0"/>
              </a:rPr>
              <a:t>°C. </a:t>
            </a:r>
            <a:r>
              <a:rPr lang="uk-UA" sz="2000" smtClean="0">
                <a:cs typeface="Arial" pitchFamily="34" charset="0"/>
              </a:rPr>
              <a:t>Відповідь Г також можна прийняти: це точка кипіння води</a:t>
            </a:r>
            <a:r>
              <a:rPr lang="en-US" sz="2000" smtClean="0">
                <a:cs typeface="Arial" pitchFamily="34" charset="0"/>
              </a:rPr>
              <a:t>.</a:t>
            </a:r>
            <a:r>
              <a:rPr lang="uk-UA" sz="2000" smtClean="0">
                <a:cs typeface="Arial" pitchFamily="34" charset="0"/>
              </a:rPr>
              <a:t> Проте відповіді А</a:t>
            </a:r>
            <a:r>
              <a:rPr lang="en-US" sz="2000" smtClean="0">
                <a:cs typeface="Arial" pitchFamily="34" charset="0"/>
              </a:rPr>
              <a:t> </a:t>
            </a:r>
            <a:r>
              <a:rPr lang="uk-UA" sz="2000" smtClean="0">
                <a:cs typeface="Arial" pitchFamily="34" charset="0"/>
              </a:rPr>
              <a:t>та </a:t>
            </a:r>
            <a:r>
              <a:rPr lang="en-US" sz="2000" smtClean="0">
                <a:cs typeface="Arial" pitchFamily="34" charset="0"/>
              </a:rPr>
              <a:t>B</a:t>
            </a:r>
            <a:r>
              <a:rPr lang="uk-UA" sz="2000" smtClean="0">
                <a:cs typeface="Arial" pitchFamily="34" charset="0"/>
              </a:rPr>
              <a:t> не мають сенсу</a:t>
            </a:r>
            <a:r>
              <a:rPr lang="en-US" sz="2000" smtClean="0">
                <a:cs typeface="Arial" pitchFamily="34" charset="0"/>
              </a:rPr>
              <a:t>. </a:t>
            </a:r>
            <a:r>
              <a:rPr lang="uk-UA" sz="2000" smtClean="0">
                <a:cs typeface="Arial" pitchFamily="34" charset="0"/>
              </a:rPr>
              <a:t>Їх можна було б замінити на температури, які мають якесь температурне значення, наприклад </a:t>
            </a:r>
            <a:r>
              <a:rPr lang="en-US" sz="2000" smtClean="0">
                <a:cs typeface="Arial" pitchFamily="34" charset="0"/>
              </a:rPr>
              <a:t>37°C, 70°C</a:t>
            </a:r>
            <a:r>
              <a:rPr lang="uk-UA" sz="2000" smtClean="0">
                <a:cs typeface="Arial" pitchFamily="34" charset="0"/>
              </a:rPr>
              <a:t> (пастеризація</a:t>
            </a:r>
            <a:r>
              <a:rPr lang="en-US" sz="2000" smtClean="0">
                <a:cs typeface="Arial" pitchFamily="34" charset="0"/>
              </a:rPr>
              <a:t>) </a:t>
            </a:r>
            <a:r>
              <a:rPr lang="uk-UA" sz="2000" smtClean="0">
                <a:cs typeface="Arial" pitchFamily="34" charset="0"/>
              </a:rPr>
              <a:t>або</a:t>
            </a:r>
            <a:r>
              <a:rPr lang="en-US" sz="2000" smtClean="0">
                <a:cs typeface="Arial" pitchFamily="34" charset="0"/>
              </a:rPr>
              <a:t> 120°C (</a:t>
            </a:r>
            <a:r>
              <a:rPr lang="uk-UA" sz="2000" smtClean="0">
                <a:cs typeface="Arial" pitchFamily="34" charset="0"/>
              </a:rPr>
              <a:t>стерилізація</a:t>
            </a:r>
            <a:r>
              <a:rPr lang="en-US" sz="2000" smtClean="0">
                <a:cs typeface="Arial" pitchFamily="34" charset="0"/>
              </a:rPr>
              <a:t>), </a:t>
            </a:r>
            <a:r>
              <a:rPr lang="uk-UA" sz="2000" smtClean="0">
                <a:cs typeface="Arial" pitchFamily="34" charset="0"/>
              </a:rPr>
              <a:t>це залежить від того, що в навчальній програмі передбачено для вивчення ферментів.</a:t>
            </a:r>
            <a:endParaRPr lang="ru-RU" sz="2000" smtClean="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4806" y="832999"/>
            <a:ext cx="7886700" cy="795801"/>
          </a:xfrm>
        </p:spPr>
        <p:txBody>
          <a:bodyPr>
            <a:normAutofit fontScale="90000"/>
          </a:bodyPr>
          <a:lstStyle/>
          <a:p>
            <a:pPr algn="ctr"/>
            <a:r>
              <a:rPr lang="uk-UA" sz="4800" b="1" dirty="0" smtClean="0">
                <a:ln w="9525">
                  <a:solidFill>
                    <a:schemeClr val="bg1"/>
                  </a:solidFill>
                  <a:prstDash val="solid"/>
                </a:ln>
                <a:solidFill>
                  <a:schemeClr val="accent5">
                    <a:lumMod val="50000"/>
                  </a:schemeClr>
                </a:solidFill>
                <a:effectLst>
                  <a:outerShdw blurRad="12700" dist="38100" dir="2700000" algn="tl" rotWithShape="0">
                    <a:schemeClr val="accent5">
                      <a:lumMod val="60000"/>
                      <a:lumOff val="40000"/>
                    </a:schemeClr>
                  </a:outerShdw>
                </a:effectLst>
                <a:latin typeface="+mn-lt"/>
              </a:rPr>
              <a:t>Таксономія </a:t>
            </a:r>
            <a:r>
              <a:rPr lang="uk-UA" sz="4800" b="1" dirty="0" err="1" smtClean="0">
                <a:ln w="9525">
                  <a:solidFill>
                    <a:schemeClr val="bg1"/>
                  </a:solidFill>
                  <a:prstDash val="solid"/>
                </a:ln>
                <a:solidFill>
                  <a:schemeClr val="accent5">
                    <a:lumMod val="50000"/>
                  </a:schemeClr>
                </a:solidFill>
                <a:effectLst>
                  <a:outerShdw blurRad="12700" dist="38100" dir="2700000" algn="tl" rotWithShape="0">
                    <a:schemeClr val="accent5">
                      <a:lumMod val="60000"/>
                      <a:lumOff val="40000"/>
                    </a:schemeClr>
                  </a:outerShdw>
                </a:effectLst>
                <a:latin typeface="+mn-lt"/>
              </a:rPr>
              <a:t>Блума</a:t>
            </a:r>
            <a:endParaRPr lang="uk-UA" sz="4800" b="1" dirty="0">
              <a:ln w="9525">
                <a:solidFill>
                  <a:schemeClr val="bg1"/>
                </a:solidFill>
                <a:prstDash val="solid"/>
              </a:ln>
              <a:solidFill>
                <a:schemeClr val="accent5">
                  <a:lumMod val="50000"/>
                </a:schemeClr>
              </a:solidFill>
              <a:effectLst>
                <a:outerShdw blurRad="12700" dist="38100" dir="2700000" algn="tl" rotWithShape="0">
                  <a:schemeClr val="accent5">
                    <a:lumMod val="60000"/>
                    <a:lumOff val="40000"/>
                  </a:schemeClr>
                </a:outerShdw>
              </a:effectLst>
              <a:latin typeface="+mn-lt"/>
            </a:endParaRPr>
          </a:p>
        </p:txBody>
      </p:sp>
      <p:sp>
        <p:nvSpPr>
          <p:cNvPr id="4" name="Скругленный прямоугольник 3"/>
          <p:cNvSpPr/>
          <p:nvPr/>
        </p:nvSpPr>
        <p:spPr>
          <a:xfrm>
            <a:off x="1794676" y="5349912"/>
            <a:ext cx="5854889" cy="7551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кругленный прямоугольник 4"/>
          <p:cNvSpPr/>
          <p:nvPr/>
        </p:nvSpPr>
        <p:spPr>
          <a:xfrm>
            <a:off x="2085826" y="4579570"/>
            <a:ext cx="5263488" cy="7551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2324658" y="3806167"/>
            <a:ext cx="4813116" cy="7551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кругленный прямоугольник 6"/>
          <p:cNvSpPr/>
          <p:nvPr/>
        </p:nvSpPr>
        <p:spPr>
          <a:xfrm>
            <a:off x="2563494" y="3032781"/>
            <a:ext cx="4335444" cy="7551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2809154" y="2259394"/>
            <a:ext cx="3844124" cy="7551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a:off x="2993398" y="1486008"/>
            <a:ext cx="3475636" cy="7551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 Box 10"/>
          <p:cNvSpPr txBox="1">
            <a:spLocks noChangeArrowheads="1"/>
          </p:cNvSpPr>
          <p:nvPr/>
        </p:nvSpPr>
        <p:spPr bwMode="gray">
          <a:xfrm>
            <a:off x="3937373" y="5262659"/>
            <a:ext cx="1930771"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l"/>
            <a:r>
              <a:rPr lang="uk-UA" sz="3600" dirty="0" smtClean="0"/>
              <a:t>Знання</a:t>
            </a:r>
            <a:endParaRPr lang="uk-UA" sz="3600" dirty="0"/>
          </a:p>
        </p:txBody>
      </p:sp>
      <p:sp>
        <p:nvSpPr>
          <p:cNvPr id="11" name="Text Box 10"/>
          <p:cNvSpPr txBox="1">
            <a:spLocks noChangeArrowheads="1"/>
          </p:cNvSpPr>
          <p:nvPr/>
        </p:nvSpPr>
        <p:spPr bwMode="gray">
          <a:xfrm>
            <a:off x="3524525" y="4461991"/>
            <a:ext cx="2480479"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l"/>
            <a:r>
              <a:rPr lang="uk-UA" sz="3600" dirty="0" smtClean="0"/>
              <a:t>Розуміння</a:t>
            </a:r>
            <a:endParaRPr lang="uk-UA" sz="3600" dirty="0"/>
          </a:p>
        </p:txBody>
      </p:sp>
      <p:sp>
        <p:nvSpPr>
          <p:cNvPr id="12" name="Text Box 10"/>
          <p:cNvSpPr txBox="1">
            <a:spLocks noChangeArrowheads="1"/>
          </p:cNvSpPr>
          <p:nvPr/>
        </p:nvSpPr>
        <p:spPr bwMode="gray">
          <a:xfrm>
            <a:off x="3394872" y="3706815"/>
            <a:ext cx="333736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l"/>
            <a:r>
              <a:rPr lang="uk-UA" sz="3600" dirty="0" smtClean="0"/>
              <a:t>Застосування</a:t>
            </a:r>
            <a:endParaRPr lang="uk-UA" sz="3600" dirty="0"/>
          </a:p>
        </p:txBody>
      </p:sp>
      <p:sp>
        <p:nvSpPr>
          <p:cNvPr id="13" name="Text Box 10"/>
          <p:cNvSpPr txBox="1">
            <a:spLocks noChangeArrowheads="1"/>
          </p:cNvSpPr>
          <p:nvPr/>
        </p:nvSpPr>
        <p:spPr bwMode="gray">
          <a:xfrm>
            <a:off x="3964664" y="2951639"/>
            <a:ext cx="160019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l"/>
            <a:r>
              <a:rPr lang="uk-UA" sz="3600" dirty="0" smtClean="0"/>
              <a:t>Аналіз</a:t>
            </a:r>
            <a:endParaRPr lang="uk-UA" sz="3600" dirty="0"/>
          </a:p>
        </p:txBody>
      </p:sp>
      <p:sp>
        <p:nvSpPr>
          <p:cNvPr id="14" name="Text Box 10"/>
          <p:cNvSpPr txBox="1">
            <a:spLocks noChangeArrowheads="1"/>
          </p:cNvSpPr>
          <p:nvPr/>
        </p:nvSpPr>
        <p:spPr bwMode="gray">
          <a:xfrm>
            <a:off x="3971488" y="2178266"/>
            <a:ext cx="182464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l"/>
            <a:r>
              <a:rPr lang="uk-UA" sz="3600" dirty="0" smtClean="0"/>
              <a:t>Синтез</a:t>
            </a:r>
            <a:endParaRPr lang="uk-UA" sz="3600" dirty="0"/>
          </a:p>
        </p:txBody>
      </p:sp>
      <p:sp>
        <p:nvSpPr>
          <p:cNvPr id="15" name="Text Box 10"/>
          <p:cNvSpPr txBox="1">
            <a:spLocks noChangeArrowheads="1"/>
          </p:cNvSpPr>
          <p:nvPr/>
        </p:nvSpPr>
        <p:spPr bwMode="gray">
          <a:xfrm>
            <a:off x="3949879" y="1410958"/>
            <a:ext cx="162976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l"/>
            <a:r>
              <a:rPr lang="uk-UA" sz="3600" dirty="0" smtClean="0"/>
              <a:t>Оцінка</a:t>
            </a:r>
            <a:endParaRPr lang="uk-UA" sz="3600" dirty="0"/>
          </a:p>
        </p:txBody>
      </p:sp>
    </p:spTree>
    <p:extLst>
      <p:ext uri="{BB962C8B-B14F-4D97-AF65-F5344CB8AC3E}">
        <p14:creationId xmlns="" xmlns:p14="http://schemas.microsoft.com/office/powerpoint/2010/main" val="17242523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uk-UA" sz="4000" smtClean="0">
                <a:solidFill>
                  <a:schemeClr val="tx1"/>
                </a:solidFill>
              </a:rPr>
              <a:t>4. Не використовуй невиправдані та невірні варіанти</a:t>
            </a:r>
            <a:endParaRPr lang="ru-RU" sz="4000" smtClean="0">
              <a:solidFill>
                <a:schemeClr val="tx1"/>
              </a:solidFill>
            </a:endParaRPr>
          </a:p>
        </p:txBody>
      </p:sp>
      <p:sp>
        <p:nvSpPr>
          <p:cNvPr id="14339" name="Rectangle 3"/>
          <p:cNvSpPr>
            <a:spLocks noGrp="1" noChangeArrowheads="1"/>
          </p:cNvSpPr>
          <p:nvPr>
            <p:ph type="body" idx="1"/>
          </p:nvPr>
        </p:nvSpPr>
        <p:spPr/>
        <p:txBody>
          <a:bodyPr/>
          <a:lstStyle/>
          <a:p>
            <a:pPr eaLnBrk="1" hangingPunct="1">
              <a:lnSpc>
                <a:spcPct val="90000"/>
              </a:lnSpc>
            </a:pPr>
            <a:r>
              <a:rPr lang="en-US" sz="2000" smtClean="0"/>
              <a:t>Частота хвилі 4 Гц, а швидкість її поширення дорівнює 16 м/с. Визначте її довжину.</a:t>
            </a:r>
          </a:p>
          <a:p>
            <a:pPr lvl="1" eaLnBrk="1" hangingPunct="1">
              <a:lnSpc>
                <a:spcPct val="90000"/>
              </a:lnSpc>
              <a:buFontTx/>
              <a:buNone/>
            </a:pPr>
            <a:r>
              <a:rPr lang="en-US" sz="2000" smtClean="0"/>
              <a:t>А 	0,25 м </a:t>
            </a:r>
          </a:p>
          <a:p>
            <a:pPr lvl="1" eaLnBrk="1" hangingPunct="1">
              <a:lnSpc>
                <a:spcPct val="90000"/>
              </a:lnSpc>
              <a:buFontTx/>
              <a:buNone/>
            </a:pPr>
            <a:r>
              <a:rPr lang="en-US" sz="2000" smtClean="0"/>
              <a:t>Б 	0,5 м </a:t>
            </a:r>
          </a:p>
          <a:p>
            <a:pPr lvl="1" eaLnBrk="1" hangingPunct="1">
              <a:lnSpc>
                <a:spcPct val="90000"/>
              </a:lnSpc>
              <a:buFontTx/>
              <a:buNone/>
            </a:pPr>
            <a:r>
              <a:rPr lang="en-US" sz="2000" smtClean="0"/>
              <a:t>В 	1 м </a:t>
            </a:r>
          </a:p>
          <a:p>
            <a:pPr lvl="1" eaLnBrk="1" hangingPunct="1">
              <a:lnSpc>
                <a:spcPct val="90000"/>
              </a:lnSpc>
              <a:buFontTx/>
              <a:buNone/>
            </a:pPr>
            <a:r>
              <a:rPr lang="en-US" sz="2000" smtClean="0"/>
              <a:t>Г 	4 м </a:t>
            </a:r>
          </a:p>
          <a:p>
            <a:pPr lvl="1" eaLnBrk="1" hangingPunct="1">
              <a:lnSpc>
                <a:spcPct val="90000"/>
              </a:lnSpc>
              <a:buFontTx/>
              <a:buNone/>
            </a:pPr>
            <a:r>
              <a:rPr lang="en-US" sz="2000" smtClean="0"/>
              <a:t>Д 	64 м</a:t>
            </a:r>
            <a:endParaRPr lang="uk-UA" sz="2000" smtClean="0"/>
          </a:p>
          <a:p>
            <a:pPr lvl="1" eaLnBrk="1" hangingPunct="1">
              <a:lnSpc>
                <a:spcPct val="90000"/>
              </a:lnSpc>
              <a:buFontTx/>
              <a:buNone/>
            </a:pPr>
            <a:endParaRPr lang="en-US" sz="2000" smtClean="0"/>
          </a:p>
          <a:p>
            <a:pPr eaLnBrk="1" hangingPunct="1">
              <a:lnSpc>
                <a:spcPct val="90000"/>
              </a:lnSpc>
            </a:pPr>
            <a:r>
              <a:rPr lang="uk-UA" sz="2000" smtClean="0"/>
              <a:t>Це завдання стосується формули </a:t>
            </a:r>
            <a:r>
              <a:rPr lang="en-US" sz="2000" smtClean="0"/>
              <a:t>‘</a:t>
            </a:r>
            <a:r>
              <a:rPr lang="uk-UA" sz="2000" smtClean="0"/>
              <a:t>довжина хвилі</a:t>
            </a:r>
            <a:r>
              <a:rPr lang="en-US" sz="2000" smtClean="0"/>
              <a:t>=</a:t>
            </a:r>
            <a:r>
              <a:rPr lang="uk-UA" sz="2000" smtClean="0"/>
              <a:t> швидкість</a:t>
            </a:r>
            <a:r>
              <a:rPr lang="en-US" sz="2000" smtClean="0"/>
              <a:t>/</a:t>
            </a:r>
            <a:r>
              <a:rPr lang="uk-UA" sz="2000" smtClean="0"/>
              <a:t>частота</a:t>
            </a:r>
            <a:r>
              <a:rPr lang="en-US" sz="2000" smtClean="0"/>
              <a:t>’. </a:t>
            </a:r>
            <a:r>
              <a:rPr lang="uk-UA" sz="2000" smtClean="0"/>
              <a:t>Тому, правильна відповідь Г</a:t>
            </a:r>
            <a:r>
              <a:rPr lang="en-US" sz="2000" smtClean="0"/>
              <a:t>: 16/4=4. </a:t>
            </a:r>
            <a:r>
              <a:rPr lang="uk-UA" sz="2000" smtClean="0"/>
              <a:t>Варіант </a:t>
            </a:r>
            <a:r>
              <a:rPr lang="en-US" sz="2000" smtClean="0"/>
              <a:t>A</a:t>
            </a:r>
            <a:r>
              <a:rPr lang="uk-UA" sz="2000" smtClean="0"/>
              <a:t> можна пояснити випадковою помилкою</a:t>
            </a:r>
            <a:r>
              <a:rPr lang="en-US" sz="2000" smtClean="0"/>
              <a:t> 4/16</a:t>
            </a:r>
            <a:r>
              <a:rPr lang="uk-UA" sz="2000" smtClean="0"/>
              <a:t>, а варіант Д – </a:t>
            </a:r>
            <a:r>
              <a:rPr lang="en-US" sz="2000" smtClean="0"/>
              <a:t>4*16. </a:t>
            </a:r>
            <a:r>
              <a:rPr lang="uk-UA" sz="2000" smtClean="0"/>
              <a:t>А як тоді пояснити значення </a:t>
            </a:r>
            <a:r>
              <a:rPr lang="en-US" sz="2000" smtClean="0"/>
              <a:t>0,5 </a:t>
            </a:r>
            <a:r>
              <a:rPr lang="uk-UA" sz="2000" smtClean="0"/>
              <a:t>та</a:t>
            </a:r>
            <a:r>
              <a:rPr lang="en-US" sz="2000" smtClean="0"/>
              <a:t> 1?</a:t>
            </a:r>
            <a:endParaRPr lang="ru-RU" sz="20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uk-UA" sz="3600" smtClean="0">
                <a:solidFill>
                  <a:schemeClr val="tx1"/>
                </a:solidFill>
              </a:rPr>
              <a:t>5. Розташовуй варіанти у логічній послідовності</a:t>
            </a:r>
            <a:endParaRPr lang="ru-RU" sz="3600" smtClean="0">
              <a:solidFill>
                <a:schemeClr val="tx1"/>
              </a:solidFill>
            </a:endParaRPr>
          </a:p>
        </p:txBody>
      </p:sp>
      <p:sp>
        <p:nvSpPr>
          <p:cNvPr id="15363" name="Rectangle 3"/>
          <p:cNvSpPr>
            <a:spLocks noGrp="1" noChangeArrowheads="1"/>
          </p:cNvSpPr>
          <p:nvPr>
            <p:ph type="body" idx="1"/>
          </p:nvPr>
        </p:nvSpPr>
        <p:spPr/>
        <p:txBody>
          <a:bodyPr/>
          <a:lstStyle/>
          <a:p>
            <a:pPr eaLnBrk="1" hangingPunct="1"/>
            <a:r>
              <a:rPr lang="uk-UA" sz="2400" smtClean="0"/>
              <a:t>Розташування по порядку (1, 2, 3…)</a:t>
            </a:r>
            <a:endParaRPr lang="en-US" sz="2400" smtClean="0"/>
          </a:p>
          <a:p>
            <a:pPr eaLnBrk="1" hangingPunct="1"/>
            <a:r>
              <a:rPr lang="en-US" sz="2400" smtClean="0"/>
              <a:t>A</a:t>
            </a:r>
            <a:r>
              <a:rPr lang="uk-UA" sz="2400" smtClean="0"/>
              <a:t>лфавітна послідовність</a:t>
            </a:r>
            <a:endParaRPr lang="en-US" sz="2400" smtClean="0"/>
          </a:p>
          <a:p>
            <a:pPr eaLnBrk="1" hangingPunct="1"/>
            <a:r>
              <a:rPr lang="uk-UA" sz="2400" smtClean="0"/>
              <a:t>Логічна послідовність</a:t>
            </a:r>
            <a:r>
              <a:rPr lang="en-US" sz="2400" smtClean="0"/>
              <a:t> (</a:t>
            </a:r>
            <a:r>
              <a:rPr lang="uk-UA" sz="2400" smtClean="0"/>
              <a:t>наприклад, жоден з</a:t>
            </a:r>
            <a:r>
              <a:rPr lang="en-US" sz="2400" smtClean="0"/>
              <a:t>, </a:t>
            </a:r>
            <a:r>
              <a:rPr lang="uk-UA" sz="2400" smtClean="0"/>
              <a:t>тільки А, тільки Б, обидва</a:t>
            </a:r>
            <a:r>
              <a:rPr lang="en-US" sz="2400" smtClean="0"/>
              <a:t>)</a:t>
            </a:r>
          </a:p>
          <a:p>
            <a:pPr eaLnBrk="1" hangingPunct="1"/>
            <a:r>
              <a:rPr lang="uk-UA" sz="2400" smtClean="0"/>
              <a:t>Ця заповідь має дві мети</a:t>
            </a:r>
            <a:r>
              <a:rPr lang="en-US" sz="2400" smtClean="0"/>
              <a:t>:</a:t>
            </a:r>
          </a:p>
          <a:p>
            <a:pPr lvl="1" eaLnBrk="1" hangingPunct="1"/>
            <a:r>
              <a:rPr lang="uk-UA" sz="2400" smtClean="0"/>
              <a:t>Структурно зрозумілі варіанти не плутають студентів</a:t>
            </a:r>
          </a:p>
          <a:p>
            <a:pPr lvl="1" eaLnBrk="1" hangingPunct="1">
              <a:buFontTx/>
              <a:buNone/>
            </a:pPr>
            <a:endParaRPr lang="en-US" sz="2400" smtClean="0"/>
          </a:p>
          <a:p>
            <a:pPr lvl="1" eaLnBrk="1" hangingPunct="1"/>
            <a:r>
              <a:rPr lang="uk-UA" sz="2400" smtClean="0"/>
              <a:t>Покращує розташування ключів за випадковим принципом</a:t>
            </a:r>
            <a:endParaRPr lang="en-US" sz="2400" smtClean="0"/>
          </a:p>
          <a:p>
            <a:pPr eaLnBrk="1" hangingPunct="1"/>
            <a:endParaRPr lang="ru-RU" sz="2800" smtClean="0"/>
          </a:p>
        </p:txBody>
      </p:sp>
      <p:sp>
        <p:nvSpPr>
          <p:cNvPr id="15364" name="Text Box 4"/>
          <p:cNvSpPr txBox="1">
            <a:spLocks noChangeArrowheads="1"/>
          </p:cNvSpPr>
          <p:nvPr/>
        </p:nvSpPr>
        <p:spPr bwMode="auto">
          <a:xfrm>
            <a:off x="714375" y="5214938"/>
            <a:ext cx="2592388" cy="466725"/>
          </a:xfrm>
          <a:prstGeom prst="rect">
            <a:avLst/>
          </a:prstGeom>
          <a:solidFill>
            <a:srgbClr val="FF6600">
              <a:alpha val="74901"/>
            </a:srgbClr>
          </a:solidFill>
          <a:ln w="9525">
            <a:solidFill>
              <a:schemeClr val="tx1"/>
            </a:solidFill>
            <a:miter lim="800000"/>
            <a:headEnd/>
            <a:tailEnd/>
          </a:ln>
        </p:spPr>
        <p:txBody>
          <a:bodyPr>
            <a:spAutoFit/>
          </a:bodyPr>
          <a:lstStyle/>
          <a:p>
            <a:pPr algn="ctr">
              <a:spcBef>
                <a:spcPct val="50000"/>
              </a:spcBef>
            </a:pPr>
            <a:r>
              <a:rPr lang="uk-UA" sz="2400" b="1" i="1"/>
              <a:t>І</a:t>
            </a:r>
            <a:r>
              <a:rPr lang="en-US" sz="2400" b="1" i="1"/>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uk-UA" sz="4000" smtClean="0">
                <a:solidFill>
                  <a:schemeClr val="tx1"/>
                </a:solidFill>
              </a:rPr>
              <a:t>6. Не давай ненавмисні підказки</a:t>
            </a:r>
            <a:endParaRPr lang="ru-RU" sz="4000" smtClean="0">
              <a:solidFill>
                <a:schemeClr val="tx1"/>
              </a:solidFill>
            </a:endParaRPr>
          </a:p>
        </p:txBody>
      </p:sp>
      <p:sp>
        <p:nvSpPr>
          <p:cNvPr id="16387" name="Rectangle 3"/>
          <p:cNvSpPr>
            <a:spLocks noGrp="1" noChangeArrowheads="1"/>
          </p:cNvSpPr>
          <p:nvPr>
            <p:ph type="body" idx="1"/>
          </p:nvPr>
        </p:nvSpPr>
        <p:spPr/>
        <p:txBody>
          <a:bodyPr/>
          <a:lstStyle/>
          <a:p>
            <a:pPr eaLnBrk="1" hangingPunct="1">
              <a:lnSpc>
                <a:spcPct val="90000"/>
              </a:lnSpc>
            </a:pPr>
            <a:r>
              <a:rPr lang="uk-UA" sz="2400" smtClean="0"/>
              <a:t>Порушення заповідей цілком природно для людини</a:t>
            </a:r>
            <a:r>
              <a:rPr lang="en-US" sz="2400" smtClean="0"/>
              <a:t>:</a:t>
            </a:r>
            <a:r>
              <a:rPr lang="uk-UA" sz="2400" smtClean="0"/>
              <a:t> ми всі це робимо</a:t>
            </a:r>
            <a:endParaRPr lang="en-US" sz="2400" smtClean="0"/>
          </a:p>
          <a:p>
            <a:pPr eaLnBrk="1" hangingPunct="1">
              <a:lnSpc>
                <a:spcPct val="90000"/>
              </a:lnSpc>
            </a:pPr>
            <a:r>
              <a:rPr lang="uk-UA" sz="2400" smtClean="0"/>
              <a:t>Експертний аналіз необхідний для виявлення і усунення помилок</a:t>
            </a:r>
            <a:endParaRPr lang="en-US" sz="2400" smtClean="0"/>
          </a:p>
          <a:p>
            <a:pPr eaLnBrk="1" hangingPunct="1">
              <a:lnSpc>
                <a:spcPct val="90000"/>
              </a:lnSpc>
            </a:pPr>
            <a:r>
              <a:rPr lang="uk-UA" sz="2400" smtClean="0"/>
              <a:t>Порушення, які дуже часто зустрічаються</a:t>
            </a:r>
            <a:endParaRPr lang="en-US" sz="2400" smtClean="0"/>
          </a:p>
          <a:p>
            <a:pPr lvl="1" eaLnBrk="1" hangingPunct="1">
              <a:lnSpc>
                <a:spcPct val="90000"/>
              </a:lnSpc>
            </a:pPr>
            <a:r>
              <a:rPr lang="uk-UA" sz="2000" smtClean="0"/>
              <a:t>Такі ж самі або схожі слова в основі та ключі</a:t>
            </a:r>
            <a:endParaRPr lang="en-US" sz="2000" smtClean="0"/>
          </a:p>
          <a:p>
            <a:pPr lvl="1" eaLnBrk="1" hangingPunct="1">
              <a:lnSpc>
                <a:spcPct val="90000"/>
              </a:lnSpc>
            </a:pPr>
            <a:r>
              <a:rPr lang="uk-UA" sz="2000" smtClean="0"/>
              <a:t>Ключ не відповідає основі</a:t>
            </a:r>
            <a:endParaRPr lang="en-US" sz="2000" smtClean="0"/>
          </a:p>
          <a:p>
            <a:pPr lvl="1" eaLnBrk="1" hangingPunct="1">
              <a:lnSpc>
                <a:spcPct val="90000"/>
              </a:lnSpc>
            </a:pPr>
            <a:r>
              <a:rPr lang="uk-UA" sz="2000" smtClean="0"/>
              <a:t>Правильну відповідь можна відгадати, використовуючи здоровий глузд, або зробити умовивід, який в даному випадку не має нічого спільного з метою тестування.</a:t>
            </a:r>
            <a:endParaRPr lang="en-US" sz="2000" smtClean="0"/>
          </a:p>
          <a:p>
            <a:pPr eaLnBrk="1" hangingPunct="1">
              <a:lnSpc>
                <a:spcPct val="90000"/>
              </a:lnSpc>
            </a:pPr>
            <a:endParaRPr lang="ru-RU" sz="24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uk-UA" sz="3200" smtClean="0"/>
              <a:t>Порушення шостої заповіді</a:t>
            </a:r>
            <a:r>
              <a:rPr lang="en-US" sz="3200" smtClean="0"/>
              <a:t>:</a:t>
            </a:r>
            <a:r>
              <a:rPr lang="uk-UA" sz="3200" smtClean="0"/>
              <a:t> такі самі або схожі слова в основі та ключі</a:t>
            </a:r>
            <a:endParaRPr lang="ru-RU" sz="3200" smtClean="0"/>
          </a:p>
        </p:txBody>
      </p:sp>
      <p:sp>
        <p:nvSpPr>
          <p:cNvPr id="17411" name="Rectangle 3"/>
          <p:cNvSpPr>
            <a:spLocks noGrp="1" noChangeArrowheads="1"/>
          </p:cNvSpPr>
          <p:nvPr>
            <p:ph type="body" idx="1"/>
          </p:nvPr>
        </p:nvSpPr>
        <p:spPr/>
        <p:txBody>
          <a:bodyPr/>
          <a:lstStyle/>
          <a:p>
            <a:pPr eaLnBrk="1" hangingPunct="1"/>
            <a:r>
              <a:rPr lang="uk-UA" sz="2800" smtClean="0">
                <a:solidFill>
                  <a:srgbClr val="000000"/>
                </a:solidFill>
                <a:cs typeface="Arial" pitchFamily="34" charset="0"/>
              </a:rPr>
              <a:t>Головна мета проекту </a:t>
            </a:r>
            <a:r>
              <a:rPr lang="uk-UA" sz="2800" smtClean="0">
                <a:cs typeface="Arial" pitchFamily="34" charset="0"/>
              </a:rPr>
              <a:t>Людський геном</a:t>
            </a:r>
            <a:r>
              <a:rPr lang="uk-UA" sz="2800" smtClean="0">
                <a:solidFill>
                  <a:srgbClr val="00CC00"/>
                </a:solidFill>
                <a:cs typeface="Arial" pitchFamily="34" charset="0"/>
              </a:rPr>
              <a:t>:</a:t>
            </a:r>
            <a:endParaRPr lang="en-US" sz="2800" smtClean="0">
              <a:solidFill>
                <a:srgbClr val="000000"/>
              </a:solidFill>
              <a:ea typeface="Times New Roman" pitchFamily="18" charset="0"/>
              <a:cs typeface="Arial" pitchFamily="34" charset="0"/>
            </a:endParaRPr>
          </a:p>
          <a:p>
            <a:pPr lvl="1" eaLnBrk="1" hangingPunct="1">
              <a:buFontTx/>
              <a:buAutoNum type="alphaUcParenR"/>
            </a:pPr>
            <a:r>
              <a:rPr lang="uk-UA" sz="2400" smtClean="0">
                <a:solidFill>
                  <a:srgbClr val="000000"/>
                </a:solidFill>
                <a:cs typeface="Arial" pitchFamily="34" charset="0"/>
              </a:rPr>
              <a:t> Розробляти нові технології для вивчення ДНК людей з різних куточків світу </a:t>
            </a:r>
            <a:endParaRPr lang="en-US" sz="2400" smtClean="0">
              <a:solidFill>
                <a:srgbClr val="000000"/>
              </a:solidFill>
              <a:cs typeface="Times New Roman" pitchFamily="18" charset="0"/>
            </a:endParaRPr>
          </a:p>
          <a:p>
            <a:pPr lvl="1" eaLnBrk="1" hangingPunct="1">
              <a:buFontTx/>
              <a:buNone/>
            </a:pPr>
            <a:r>
              <a:rPr lang="uk-UA" sz="2400" smtClean="0">
                <a:solidFill>
                  <a:srgbClr val="000000"/>
                </a:solidFill>
                <a:cs typeface="Arial" pitchFamily="34" charset="0"/>
              </a:rPr>
              <a:t>Б) Генетична мапа та послідовність цілого РНК</a:t>
            </a:r>
            <a:endParaRPr lang="en-US" sz="2400" smtClean="0">
              <a:solidFill>
                <a:srgbClr val="000000"/>
              </a:solidFill>
              <a:cs typeface="Times New Roman" pitchFamily="18" charset="0"/>
            </a:endParaRPr>
          </a:p>
          <a:p>
            <a:pPr lvl="1" eaLnBrk="1" hangingPunct="1">
              <a:buFontTx/>
              <a:buNone/>
            </a:pPr>
            <a:r>
              <a:rPr lang="uk-UA" sz="2400" smtClean="0">
                <a:solidFill>
                  <a:srgbClr val="000000"/>
                </a:solidFill>
                <a:cs typeface="Arial" pitchFamily="34" charset="0"/>
              </a:rPr>
              <a:t>В) Генетична мапа всіх людських генів та визначення нуклеотидної послідовності цілого </a:t>
            </a:r>
            <a:r>
              <a:rPr lang="uk-UA" sz="2400" smtClean="0">
                <a:cs typeface="Arial" pitchFamily="34" charset="0"/>
              </a:rPr>
              <a:t>людського геному</a:t>
            </a:r>
            <a:endParaRPr lang="en-US" sz="2400" smtClean="0">
              <a:cs typeface="Times New Roman" pitchFamily="18" charset="0"/>
            </a:endParaRPr>
          </a:p>
          <a:p>
            <a:pPr lvl="1" eaLnBrk="1" hangingPunct="1">
              <a:buFontTx/>
              <a:buNone/>
            </a:pPr>
            <a:r>
              <a:rPr lang="uk-UA" sz="2400" smtClean="0">
                <a:solidFill>
                  <a:srgbClr val="000000"/>
                </a:solidFill>
                <a:cs typeface="Arial" pitchFamily="34" charset="0"/>
              </a:rPr>
              <a:t>Г) Порівняти геном великої кількості людей з різних куточків світу</a:t>
            </a:r>
            <a:endParaRPr lang="ru-RU" sz="2400" smtClean="0">
              <a:solidFill>
                <a:srgbClr val="000000"/>
              </a:solidFill>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uk-UA" sz="3200" smtClean="0"/>
              <a:t>Порушення шостої заповіді: </a:t>
            </a:r>
            <a:br>
              <a:rPr lang="uk-UA" sz="3200" smtClean="0"/>
            </a:br>
            <a:r>
              <a:rPr lang="uk-UA" sz="3200" smtClean="0"/>
              <a:t>ключ виділяється</a:t>
            </a:r>
            <a:endParaRPr lang="ru-RU" sz="3200" smtClean="0"/>
          </a:p>
        </p:txBody>
      </p:sp>
      <p:sp>
        <p:nvSpPr>
          <p:cNvPr id="18435" name="Rectangle 3"/>
          <p:cNvSpPr>
            <a:spLocks noGrp="1" noChangeArrowheads="1"/>
          </p:cNvSpPr>
          <p:nvPr>
            <p:ph type="body" idx="1"/>
          </p:nvPr>
        </p:nvSpPr>
        <p:spPr/>
        <p:txBody>
          <a:bodyPr/>
          <a:lstStyle/>
          <a:p>
            <a:pPr eaLnBrk="1" hangingPunct="1">
              <a:lnSpc>
                <a:spcPct val="90000"/>
              </a:lnSpc>
            </a:pPr>
            <a:r>
              <a:rPr lang="uk-UA" smtClean="0"/>
              <a:t>У лікарнях простирадла завжди перуть при високій температурі, а потім прасують. Цьому є особлива причина.</a:t>
            </a:r>
            <a:endParaRPr lang="en-US" smtClean="0"/>
          </a:p>
          <a:p>
            <a:pPr eaLnBrk="1" hangingPunct="1">
              <a:lnSpc>
                <a:spcPct val="90000"/>
              </a:lnSpc>
            </a:pPr>
            <a:r>
              <a:rPr lang="en-US" smtClean="0"/>
              <a:t>    </a:t>
            </a:r>
            <a:r>
              <a:rPr lang="uk-UA" smtClean="0"/>
              <a:t>Яка ця причина</a:t>
            </a:r>
            <a:r>
              <a:rPr lang="en-US" smtClean="0"/>
              <a:t>?</a:t>
            </a:r>
          </a:p>
          <a:p>
            <a:pPr lvl="1" eaLnBrk="1" hangingPunct="1">
              <a:lnSpc>
                <a:spcPct val="90000"/>
              </a:lnSpc>
              <a:buFontTx/>
              <a:buNone/>
            </a:pPr>
            <a:r>
              <a:rPr lang="uk-UA" smtClean="0"/>
              <a:t>А. Зробити їх чистими</a:t>
            </a:r>
            <a:endParaRPr lang="en-US" smtClean="0"/>
          </a:p>
          <a:p>
            <a:pPr lvl="1" eaLnBrk="1" hangingPunct="1">
              <a:lnSpc>
                <a:spcPct val="90000"/>
              </a:lnSpc>
              <a:buFontTx/>
              <a:buNone/>
            </a:pPr>
            <a:r>
              <a:rPr lang="uk-UA" smtClean="0"/>
              <a:t>Б. Надати їм білого коль</a:t>
            </a:r>
            <a:r>
              <a:rPr lang="en-US" smtClean="0"/>
              <a:t>o</a:t>
            </a:r>
            <a:r>
              <a:rPr lang="uk-UA" smtClean="0"/>
              <a:t>ру</a:t>
            </a:r>
            <a:endParaRPr lang="en-US" smtClean="0"/>
          </a:p>
          <a:p>
            <a:pPr lvl="1" eaLnBrk="1" hangingPunct="1">
              <a:lnSpc>
                <a:spcPct val="90000"/>
              </a:lnSpc>
              <a:buFontTx/>
              <a:buNone/>
            </a:pPr>
            <a:r>
              <a:rPr lang="uk-UA" smtClean="0"/>
              <a:t>В. Убити всі бактерії, оскільки ці організми не виживають при високих температурах</a:t>
            </a:r>
            <a:endParaRPr lang="en-US" smtClean="0"/>
          </a:p>
          <a:p>
            <a:pPr eaLnBrk="1" hangingPunct="1">
              <a:lnSpc>
                <a:spcPct val="90000"/>
              </a:lnSpc>
            </a:pPr>
            <a:endParaRPr lang="ru-RU"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uk-UA" sz="3200" smtClean="0"/>
              <a:t>Порушення шостої заповіді: </a:t>
            </a:r>
            <a:r>
              <a:rPr lang="en-US" sz="3200" smtClean="0"/>
              <a:t> </a:t>
            </a:r>
            <a:r>
              <a:rPr lang="uk-UA" sz="3200" smtClean="0">
                <a:solidFill>
                  <a:schemeClr val="tx1"/>
                </a:solidFill>
              </a:rPr>
              <a:t>спасіння шляхом аналізу</a:t>
            </a:r>
            <a:endParaRPr lang="ru-RU" sz="3200" smtClean="0">
              <a:solidFill>
                <a:schemeClr val="tx1"/>
              </a:solidFill>
            </a:endParaRPr>
          </a:p>
        </p:txBody>
      </p:sp>
      <p:sp>
        <p:nvSpPr>
          <p:cNvPr id="19459" name="Rectangle 3"/>
          <p:cNvSpPr>
            <a:spLocks noGrp="1" noChangeArrowheads="1"/>
          </p:cNvSpPr>
          <p:nvPr>
            <p:ph type="body" idx="1"/>
          </p:nvPr>
        </p:nvSpPr>
        <p:spPr/>
        <p:txBody>
          <a:bodyPr/>
          <a:lstStyle/>
          <a:p>
            <a:pPr eaLnBrk="1" hangingPunct="1">
              <a:lnSpc>
                <a:spcPct val="80000"/>
              </a:lnSpc>
            </a:pPr>
            <a:r>
              <a:rPr lang="uk-UA" sz="2800" smtClean="0"/>
              <a:t>У лікарнях простирадла завжди перуть при високій температурі, а потім прасують. Цьому є особлива причина.</a:t>
            </a:r>
            <a:endParaRPr lang="en-US" sz="2800" smtClean="0"/>
          </a:p>
          <a:p>
            <a:pPr eaLnBrk="1" hangingPunct="1">
              <a:lnSpc>
                <a:spcPct val="80000"/>
              </a:lnSpc>
            </a:pPr>
            <a:r>
              <a:rPr lang="en-US" sz="2800" smtClean="0"/>
              <a:t>    </a:t>
            </a:r>
            <a:r>
              <a:rPr lang="uk-UA" sz="2800" smtClean="0"/>
              <a:t>Яка ця причина</a:t>
            </a:r>
            <a:r>
              <a:rPr lang="en-US" sz="2800" smtClean="0"/>
              <a:t>?</a:t>
            </a:r>
          </a:p>
          <a:p>
            <a:pPr lvl="1" eaLnBrk="1" hangingPunct="1">
              <a:lnSpc>
                <a:spcPct val="80000"/>
              </a:lnSpc>
              <a:buFontTx/>
              <a:buNone/>
            </a:pPr>
            <a:r>
              <a:rPr lang="uk-UA" sz="2400" smtClean="0"/>
              <a:t>А. При високій температурі мило більш активно діє, отже простирадла стають чистішими</a:t>
            </a:r>
            <a:endParaRPr lang="en-US" sz="2400" smtClean="0"/>
          </a:p>
          <a:p>
            <a:pPr lvl="1" eaLnBrk="1" hangingPunct="1">
              <a:lnSpc>
                <a:spcPct val="80000"/>
              </a:lnSpc>
              <a:buFontTx/>
              <a:buNone/>
            </a:pPr>
            <a:r>
              <a:rPr lang="uk-UA" sz="2400" smtClean="0"/>
              <a:t>Б. При високій температурі простирадла відбілюються, отже виглядають чистішими</a:t>
            </a:r>
            <a:endParaRPr lang="en-US" sz="2400" smtClean="0"/>
          </a:p>
          <a:p>
            <a:pPr lvl="1" eaLnBrk="1" hangingPunct="1">
              <a:lnSpc>
                <a:spcPct val="80000"/>
              </a:lnSpc>
              <a:buFontTx/>
              <a:buNone/>
            </a:pPr>
            <a:r>
              <a:rPr lang="uk-UA" sz="2400" smtClean="0"/>
              <a:t>В. При високій температурі більшість бактерій дизинфікуються</a:t>
            </a:r>
            <a:endParaRPr lang="ru-RU" sz="24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uk-UA" sz="2400" smtClean="0"/>
              <a:t>Порушення шостої заповіді: Правильну відповідь можна відгадати, використовуючи здоровий глузд, або зробивши умовивід</a:t>
            </a:r>
            <a:endParaRPr lang="ru-RU" sz="2400" smtClean="0"/>
          </a:p>
        </p:txBody>
      </p:sp>
      <p:sp>
        <p:nvSpPr>
          <p:cNvPr id="20483" name="Rectangle 3"/>
          <p:cNvSpPr>
            <a:spLocks noGrp="1" noChangeArrowheads="1"/>
          </p:cNvSpPr>
          <p:nvPr>
            <p:ph type="body" idx="1"/>
          </p:nvPr>
        </p:nvSpPr>
        <p:spPr/>
        <p:txBody>
          <a:bodyPr/>
          <a:lstStyle/>
          <a:p>
            <a:pPr eaLnBrk="1" hangingPunct="1">
              <a:lnSpc>
                <a:spcPct val="80000"/>
              </a:lnSpc>
            </a:pPr>
            <a:r>
              <a:rPr lang="en-US" sz="1400" smtClean="0"/>
              <a:t>Прочитайте текст, виберіть варіант відповіді, в якому містяться слова, про-</a:t>
            </a:r>
          </a:p>
          <a:p>
            <a:pPr eaLnBrk="1" hangingPunct="1">
              <a:lnSpc>
                <a:spcPct val="80000"/>
              </a:lnSpc>
              <a:buFontTx/>
              <a:buNone/>
            </a:pPr>
            <a:r>
              <a:rPr lang="uk-UA" sz="1400" smtClean="0"/>
              <a:t>	</a:t>
            </a:r>
            <a:r>
              <a:rPr lang="en-US" sz="1400" smtClean="0"/>
              <a:t>пущені в цьому тексті:</a:t>
            </a:r>
          </a:p>
          <a:p>
            <a:pPr eaLnBrk="1" hangingPunct="1">
              <a:lnSpc>
                <a:spcPct val="80000"/>
              </a:lnSpc>
              <a:buFontTx/>
              <a:buNone/>
            </a:pPr>
            <a:r>
              <a:rPr lang="uk-UA" sz="1400" i="1" smtClean="0"/>
              <a:t>	</a:t>
            </a:r>
            <a:r>
              <a:rPr lang="en-US" sz="1400" i="1" smtClean="0"/>
              <a:t>Царство Рослини умовно поділяють на (1______) та (2_____) рослини.</a:t>
            </a:r>
          </a:p>
          <a:p>
            <a:pPr eaLnBrk="1" hangingPunct="1">
              <a:lnSpc>
                <a:spcPct val="80000"/>
              </a:lnSpc>
              <a:buFontTx/>
              <a:buNone/>
            </a:pPr>
            <a:r>
              <a:rPr lang="uk-UA" sz="1400" i="1" smtClean="0"/>
              <a:t>	</a:t>
            </a:r>
            <a:r>
              <a:rPr lang="en-US" sz="1400" i="1" smtClean="0"/>
              <a:t>Тіло (1______) рослин називається (3______), тіло (2_____) рослин має</a:t>
            </a:r>
          </a:p>
          <a:p>
            <a:pPr eaLnBrk="1" hangingPunct="1">
              <a:lnSpc>
                <a:spcPct val="80000"/>
              </a:lnSpc>
              <a:buFontTx/>
              <a:buNone/>
            </a:pPr>
            <a:r>
              <a:rPr lang="uk-UA" sz="1400" i="1" smtClean="0"/>
              <a:t>	</a:t>
            </a:r>
            <a:r>
              <a:rPr lang="en-US" sz="1400" i="1" smtClean="0"/>
              <a:t>(4______) та (5______), що складається із (6______) і (7______).</a:t>
            </a:r>
          </a:p>
          <a:p>
            <a:pPr eaLnBrk="1" hangingPunct="1">
              <a:lnSpc>
                <a:spcPct val="80000"/>
              </a:lnSpc>
            </a:pPr>
            <a:endParaRPr lang="en-US" sz="1400" i="1" smtClean="0"/>
          </a:p>
          <a:p>
            <a:pPr eaLnBrk="1" hangingPunct="1">
              <a:lnSpc>
                <a:spcPct val="80000"/>
              </a:lnSpc>
            </a:pPr>
            <a:r>
              <a:rPr lang="en-US" sz="1400" b="1" smtClean="0"/>
              <a:t>А </a:t>
            </a:r>
            <a:r>
              <a:rPr lang="en-US" sz="1400" smtClean="0"/>
              <a:t>1 – нижчі, 2 – ви</a:t>
            </a:r>
            <a:r>
              <a:rPr lang="uk-UA" sz="1400" smtClean="0"/>
              <a:t>щ</a:t>
            </a:r>
            <a:r>
              <a:rPr lang="en-US" sz="1400" smtClean="0"/>
              <a:t>і, 3 – талом або слань, 4 – корінь, 5 – пагін,</a:t>
            </a:r>
            <a:r>
              <a:rPr lang="uk-UA" sz="1400" smtClean="0"/>
              <a:t> </a:t>
            </a:r>
            <a:r>
              <a:rPr lang="en-US" sz="1400" smtClean="0"/>
              <a:t>6 – стебл</a:t>
            </a:r>
            <a:r>
              <a:rPr lang="uk-UA" sz="1400" smtClean="0"/>
              <a:t>о</a:t>
            </a:r>
            <a:r>
              <a:rPr lang="en-US" sz="1400" smtClean="0"/>
              <a:t>, 7 – листк</a:t>
            </a:r>
            <a:r>
              <a:rPr lang="uk-UA" sz="1400" smtClean="0"/>
              <a:t>и</a:t>
            </a:r>
            <a:r>
              <a:rPr lang="en-US" sz="1400" smtClean="0"/>
              <a:t>;</a:t>
            </a:r>
          </a:p>
          <a:p>
            <a:pPr eaLnBrk="1" hangingPunct="1">
              <a:lnSpc>
                <a:spcPct val="80000"/>
              </a:lnSpc>
            </a:pPr>
            <a:endParaRPr lang="en-US" sz="1400" smtClean="0"/>
          </a:p>
          <a:p>
            <a:pPr eaLnBrk="1" hangingPunct="1">
              <a:lnSpc>
                <a:spcPct val="80000"/>
              </a:lnSpc>
            </a:pPr>
            <a:r>
              <a:rPr lang="en-US" sz="1400" b="1" smtClean="0"/>
              <a:t>Б </a:t>
            </a:r>
            <a:r>
              <a:rPr lang="en-US" sz="1400" smtClean="0"/>
              <a:t>1 – одноклітинні, 2 – багатоклітинні, 3 – талом або слань,</a:t>
            </a:r>
            <a:r>
              <a:rPr lang="uk-UA" sz="1400" smtClean="0"/>
              <a:t> </a:t>
            </a:r>
            <a:r>
              <a:rPr lang="en-US" sz="1400" smtClean="0"/>
              <a:t>4 – корінь, 5 – стебло, </a:t>
            </a:r>
            <a:endParaRPr lang="uk-UA" sz="1400" smtClean="0"/>
          </a:p>
          <a:p>
            <a:pPr eaLnBrk="1" hangingPunct="1">
              <a:lnSpc>
                <a:spcPct val="80000"/>
              </a:lnSpc>
              <a:buFontTx/>
              <a:buNone/>
            </a:pPr>
            <a:r>
              <a:rPr lang="uk-UA" sz="1400" smtClean="0"/>
              <a:t>	</a:t>
            </a:r>
            <a:r>
              <a:rPr lang="en-US" sz="1400" smtClean="0"/>
              <a:t>6 – листк</a:t>
            </a:r>
            <a:r>
              <a:rPr lang="uk-UA" sz="1400" smtClean="0"/>
              <a:t>и</a:t>
            </a:r>
            <a:r>
              <a:rPr lang="en-US" sz="1400" smtClean="0"/>
              <a:t>, 7 – пагін;</a:t>
            </a:r>
          </a:p>
          <a:p>
            <a:pPr eaLnBrk="1" hangingPunct="1">
              <a:lnSpc>
                <a:spcPct val="80000"/>
              </a:lnSpc>
            </a:pPr>
            <a:endParaRPr lang="en-US" sz="1400" smtClean="0"/>
          </a:p>
          <a:p>
            <a:pPr eaLnBrk="1" hangingPunct="1">
              <a:lnSpc>
                <a:spcPct val="80000"/>
              </a:lnSpc>
            </a:pPr>
            <a:r>
              <a:rPr lang="en-US" sz="1400" b="1" smtClean="0"/>
              <a:t>В </a:t>
            </a:r>
            <a:r>
              <a:rPr lang="en-US" sz="1400" smtClean="0"/>
              <a:t>1 – вищі, 2 – нижчі, 3 – паг</a:t>
            </a:r>
            <a:r>
              <a:rPr lang="uk-UA" sz="1400" smtClean="0"/>
              <a:t>ін</a:t>
            </a:r>
            <a:r>
              <a:rPr lang="en-US" sz="1400" smtClean="0"/>
              <a:t>, 4 – корінь, 5 – стебло, 6 – листк</a:t>
            </a:r>
            <a:r>
              <a:rPr lang="uk-UA" sz="1400" smtClean="0"/>
              <a:t>и</a:t>
            </a:r>
            <a:r>
              <a:rPr lang="en-US" sz="1400" smtClean="0"/>
              <a:t>, 7 – бруньки;</a:t>
            </a:r>
          </a:p>
          <a:p>
            <a:pPr eaLnBrk="1" hangingPunct="1">
              <a:lnSpc>
                <a:spcPct val="80000"/>
              </a:lnSpc>
            </a:pPr>
            <a:endParaRPr lang="en-US" sz="1400" smtClean="0"/>
          </a:p>
          <a:p>
            <a:pPr eaLnBrk="1" hangingPunct="1">
              <a:lnSpc>
                <a:spcPct val="80000"/>
              </a:lnSpc>
            </a:pPr>
            <a:r>
              <a:rPr lang="en-US" sz="1400" b="1" smtClean="0"/>
              <a:t>Г </a:t>
            </a:r>
            <a:r>
              <a:rPr lang="en-US" sz="1400" smtClean="0"/>
              <a:t>1 – вищі, 2 – нижчі, 3 – талом або слань, 4 – стебло, 5 – листок,</a:t>
            </a:r>
            <a:r>
              <a:rPr lang="uk-UA" sz="1400" smtClean="0"/>
              <a:t> </a:t>
            </a:r>
            <a:r>
              <a:rPr lang="en-US" sz="1400" smtClean="0"/>
              <a:t>6 – кор</a:t>
            </a:r>
            <a:r>
              <a:rPr lang="uk-UA" sz="1400" smtClean="0"/>
              <a:t>інь</a:t>
            </a:r>
            <a:r>
              <a:rPr lang="en-US" sz="1400" smtClean="0"/>
              <a:t>, 7 – паг</a:t>
            </a:r>
            <a:r>
              <a:rPr lang="uk-UA" sz="1400" smtClean="0"/>
              <a:t>ін.</a:t>
            </a:r>
            <a:endParaRPr lang="en-US" sz="1400" smtClean="0"/>
          </a:p>
          <a:p>
            <a:pPr eaLnBrk="1" hangingPunct="1">
              <a:lnSpc>
                <a:spcPct val="80000"/>
              </a:lnSpc>
            </a:pPr>
            <a:endParaRPr lang="ru-RU" sz="14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uk-UA" smtClean="0"/>
              <a:t>… залишилось лише 3…</a:t>
            </a:r>
            <a:endParaRPr lang="ru-RU" smtClean="0"/>
          </a:p>
        </p:txBody>
      </p:sp>
      <p:sp>
        <p:nvSpPr>
          <p:cNvPr id="21507" name="Rectangle 3"/>
          <p:cNvSpPr>
            <a:spLocks noGrp="1" noChangeArrowheads="1"/>
          </p:cNvSpPr>
          <p:nvPr>
            <p:ph type="body" idx="1"/>
          </p:nvPr>
        </p:nvSpPr>
        <p:spPr/>
        <p:txBody>
          <a:bodyPr/>
          <a:lstStyle/>
          <a:p>
            <a:pPr lvl="1" eaLnBrk="1" hangingPunct="1">
              <a:lnSpc>
                <a:spcPct val="90000"/>
              </a:lnSpc>
              <a:buFontTx/>
              <a:buNone/>
            </a:pPr>
            <a:r>
              <a:rPr lang="en-US" sz="2400" b="1" smtClean="0"/>
              <a:t>A</a:t>
            </a:r>
            <a:r>
              <a:rPr lang="en-US" sz="2400" smtClean="0"/>
              <a:t>  1 – нижчі, 2 – вищі, 3 – талом або слань, 4 – корінь, 5 – пагін,6 – стебл</a:t>
            </a:r>
            <a:r>
              <a:rPr lang="uk-UA" sz="2400" smtClean="0"/>
              <a:t>о</a:t>
            </a:r>
            <a:r>
              <a:rPr lang="en-US" sz="2400" smtClean="0"/>
              <a:t>, 7 – листк</a:t>
            </a:r>
            <a:r>
              <a:rPr lang="uk-UA" sz="2400" smtClean="0"/>
              <a:t>и</a:t>
            </a:r>
            <a:r>
              <a:rPr lang="en-US" sz="2400" smtClean="0"/>
              <a:t>;</a:t>
            </a:r>
            <a:endParaRPr lang="uk-UA" sz="2400" smtClean="0"/>
          </a:p>
          <a:p>
            <a:pPr lvl="1" eaLnBrk="1" hangingPunct="1">
              <a:lnSpc>
                <a:spcPct val="90000"/>
              </a:lnSpc>
              <a:buFontTx/>
              <a:buNone/>
            </a:pPr>
            <a:endParaRPr lang="en-US" sz="1200" b="1" smtClean="0"/>
          </a:p>
          <a:p>
            <a:pPr lvl="1" eaLnBrk="1" hangingPunct="1">
              <a:lnSpc>
                <a:spcPct val="90000"/>
              </a:lnSpc>
              <a:buFontTx/>
              <a:buNone/>
            </a:pPr>
            <a:r>
              <a:rPr lang="uk-UA" sz="2400" b="1" smtClean="0"/>
              <a:t>В</a:t>
            </a:r>
            <a:r>
              <a:rPr lang="en-US" sz="2400" smtClean="0"/>
              <a:t> 1 – вищі, 2 – нижчі, 3 – паг</a:t>
            </a:r>
            <a:r>
              <a:rPr lang="uk-UA" sz="2400" smtClean="0"/>
              <a:t>ін</a:t>
            </a:r>
            <a:r>
              <a:rPr lang="en-US" sz="2400" smtClean="0"/>
              <a:t>, 4 – корінь, 5 – стебло, 6 – листк</a:t>
            </a:r>
            <a:r>
              <a:rPr lang="uk-UA" sz="2400" smtClean="0"/>
              <a:t>и</a:t>
            </a:r>
            <a:r>
              <a:rPr lang="en-US" sz="2400" smtClean="0"/>
              <a:t>, 7 – бруньки;</a:t>
            </a:r>
            <a:endParaRPr lang="uk-UA" sz="2400" smtClean="0"/>
          </a:p>
          <a:p>
            <a:pPr lvl="1" eaLnBrk="1" hangingPunct="1">
              <a:lnSpc>
                <a:spcPct val="90000"/>
              </a:lnSpc>
              <a:buFontTx/>
              <a:buNone/>
            </a:pPr>
            <a:endParaRPr lang="en-US" sz="1200" b="1" smtClean="0"/>
          </a:p>
          <a:p>
            <a:pPr lvl="1" eaLnBrk="1" hangingPunct="1">
              <a:lnSpc>
                <a:spcPct val="90000"/>
              </a:lnSpc>
              <a:buFontTx/>
              <a:buNone/>
            </a:pPr>
            <a:r>
              <a:rPr lang="uk-UA" sz="2400" b="1" smtClean="0"/>
              <a:t>Г</a:t>
            </a:r>
            <a:r>
              <a:rPr lang="en-US" sz="2400" b="1" smtClean="0"/>
              <a:t> </a:t>
            </a:r>
            <a:r>
              <a:rPr lang="en-US" sz="2400" smtClean="0"/>
              <a:t> 1 – вищі, 2 – нижчі, 3 – талом або слань, 4 – стебло, 5 – листок,</a:t>
            </a:r>
            <a:r>
              <a:rPr lang="uk-UA" sz="2400" smtClean="0"/>
              <a:t> </a:t>
            </a:r>
            <a:r>
              <a:rPr lang="en-US" sz="2400" smtClean="0"/>
              <a:t>6 – кор</a:t>
            </a:r>
            <a:r>
              <a:rPr lang="uk-UA" sz="2400" smtClean="0"/>
              <a:t>інь</a:t>
            </a:r>
            <a:r>
              <a:rPr lang="en-US" sz="2400" smtClean="0"/>
              <a:t>, 7 – паг</a:t>
            </a:r>
            <a:r>
              <a:rPr lang="uk-UA" sz="2400" smtClean="0"/>
              <a:t>ін</a:t>
            </a:r>
            <a:r>
              <a:rPr lang="en-US" sz="2400" smtClean="0"/>
              <a:t>.</a:t>
            </a:r>
          </a:p>
          <a:p>
            <a:pPr eaLnBrk="1" hangingPunct="1">
              <a:lnSpc>
                <a:spcPct val="90000"/>
              </a:lnSpc>
              <a:buFontTx/>
              <a:buNone/>
            </a:pPr>
            <a:endParaRPr lang="en-US" sz="2000" smtClean="0"/>
          </a:p>
          <a:p>
            <a:pPr eaLnBrk="1" hangingPunct="1">
              <a:lnSpc>
                <a:spcPct val="90000"/>
              </a:lnSpc>
            </a:pPr>
            <a:endParaRPr lang="ru-RU" sz="20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9750" y="981075"/>
            <a:ext cx="8085138" cy="936625"/>
          </a:xfrm>
        </p:spPr>
        <p:txBody>
          <a:bodyPr/>
          <a:lstStyle/>
          <a:p>
            <a:pPr eaLnBrk="1" hangingPunct="1"/>
            <a:r>
              <a:rPr lang="uk-UA" b="1" smtClean="0"/>
              <a:t>… залишилось лише 2…</a:t>
            </a:r>
            <a:endParaRPr lang="ru-RU" b="1" smtClean="0"/>
          </a:p>
        </p:txBody>
      </p:sp>
      <p:sp>
        <p:nvSpPr>
          <p:cNvPr id="22531" name="Rectangle 3"/>
          <p:cNvSpPr>
            <a:spLocks noGrp="1" noChangeArrowheads="1"/>
          </p:cNvSpPr>
          <p:nvPr>
            <p:ph type="body" idx="1"/>
          </p:nvPr>
        </p:nvSpPr>
        <p:spPr/>
        <p:txBody>
          <a:bodyPr/>
          <a:lstStyle/>
          <a:p>
            <a:pPr lvl="1" eaLnBrk="1" hangingPunct="1">
              <a:buFontTx/>
              <a:buNone/>
            </a:pPr>
            <a:r>
              <a:rPr lang="en-US" sz="2000" b="1" smtClean="0"/>
              <a:t>A</a:t>
            </a:r>
            <a:r>
              <a:rPr lang="en-US" sz="2000" smtClean="0"/>
              <a:t>  1 – нижчі, 2 – вищі, 3 – талом або слань, 4 – корінь, </a:t>
            </a:r>
            <a:endParaRPr lang="uk-UA" sz="2000" smtClean="0"/>
          </a:p>
          <a:p>
            <a:pPr lvl="1" eaLnBrk="1" hangingPunct="1">
              <a:buFontTx/>
              <a:buNone/>
            </a:pPr>
            <a:r>
              <a:rPr lang="uk-UA" sz="2000" smtClean="0"/>
              <a:t>	</a:t>
            </a:r>
            <a:r>
              <a:rPr lang="en-US" sz="2000" smtClean="0"/>
              <a:t>5 – пагін,6 – стебл</a:t>
            </a:r>
            <a:r>
              <a:rPr lang="uk-UA" sz="2000" smtClean="0"/>
              <a:t>о</a:t>
            </a:r>
            <a:r>
              <a:rPr lang="en-US" sz="2000" smtClean="0"/>
              <a:t>, 7 – листк</a:t>
            </a:r>
            <a:r>
              <a:rPr lang="uk-UA" sz="2000" smtClean="0"/>
              <a:t>и</a:t>
            </a:r>
            <a:r>
              <a:rPr lang="en-US" sz="2000" smtClean="0"/>
              <a:t>;</a:t>
            </a:r>
            <a:endParaRPr lang="en-US" sz="2000" b="1" smtClean="0"/>
          </a:p>
          <a:p>
            <a:pPr lvl="1" eaLnBrk="1" hangingPunct="1">
              <a:buFontTx/>
              <a:buNone/>
            </a:pPr>
            <a:endParaRPr lang="en-US" sz="2000" b="1" smtClean="0"/>
          </a:p>
          <a:p>
            <a:pPr lvl="1" eaLnBrk="1" hangingPunct="1">
              <a:buFontTx/>
              <a:buNone/>
            </a:pPr>
            <a:r>
              <a:rPr lang="uk-UA" sz="2000" b="1" smtClean="0"/>
              <a:t>Г</a:t>
            </a:r>
            <a:r>
              <a:rPr lang="en-US" sz="2000" b="1" smtClean="0"/>
              <a:t> </a:t>
            </a:r>
            <a:r>
              <a:rPr lang="en-US" sz="2000" smtClean="0"/>
              <a:t> 1 – вищі, 2 – нижчі, 3 – талом або слань, 4 – стебло, </a:t>
            </a:r>
            <a:endParaRPr lang="uk-UA" sz="2000" smtClean="0"/>
          </a:p>
          <a:p>
            <a:pPr lvl="1" eaLnBrk="1" hangingPunct="1">
              <a:buFontTx/>
              <a:buNone/>
            </a:pPr>
            <a:r>
              <a:rPr lang="uk-UA" sz="2000" smtClean="0"/>
              <a:t>	</a:t>
            </a:r>
            <a:r>
              <a:rPr lang="en-US" sz="2000" smtClean="0"/>
              <a:t>5 – листок,6 – кор</a:t>
            </a:r>
            <a:r>
              <a:rPr lang="uk-UA" sz="2000" smtClean="0"/>
              <a:t>інь</a:t>
            </a:r>
            <a:r>
              <a:rPr lang="en-US" sz="2000" smtClean="0"/>
              <a:t>, 7 – паг</a:t>
            </a:r>
            <a:r>
              <a:rPr lang="uk-UA" sz="2000" smtClean="0"/>
              <a:t>ін.</a:t>
            </a:r>
            <a:endParaRPr lang="en-US" sz="2000" smtClean="0"/>
          </a:p>
          <a:p>
            <a:pPr eaLnBrk="1" hangingPunct="1"/>
            <a:r>
              <a:rPr lang="uk-UA" sz="2000" smtClean="0"/>
              <a:t>Тепер завдання скоротилося</a:t>
            </a:r>
            <a:r>
              <a:rPr lang="en-US" sz="2000" smtClean="0"/>
              <a:t>:</a:t>
            </a:r>
            <a:r>
              <a:rPr lang="uk-UA" sz="2000" smtClean="0"/>
              <a:t> листок має корінь та пагін, як записано у варіанті </a:t>
            </a:r>
            <a:r>
              <a:rPr lang="uk-UA" sz="2000" b="1" smtClean="0"/>
              <a:t>Г</a:t>
            </a:r>
            <a:r>
              <a:rPr lang="uk-UA" sz="2000" smtClean="0"/>
              <a:t>? Звичайно, ні, отже правильна відповідь – варіант </a:t>
            </a:r>
            <a:r>
              <a:rPr lang="uk-UA" sz="2000" b="1" smtClean="0"/>
              <a:t>А.</a:t>
            </a:r>
            <a:endParaRPr lang="ru-RU" sz="20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uk-UA" sz="4000" smtClean="0"/>
              <a:t>Порушення шостої заповіді</a:t>
            </a:r>
            <a:r>
              <a:rPr lang="en-US" sz="4000" smtClean="0"/>
              <a:t>:</a:t>
            </a:r>
            <a:r>
              <a:rPr lang="uk-UA" sz="4000" smtClean="0"/>
              <a:t> підказка</a:t>
            </a:r>
            <a:endParaRPr lang="ru-RU" sz="4000" smtClean="0">
              <a:solidFill>
                <a:srgbClr val="0000FF"/>
              </a:solidFill>
            </a:endParaRPr>
          </a:p>
        </p:txBody>
      </p:sp>
      <p:sp>
        <p:nvSpPr>
          <p:cNvPr id="23555" name="Rectangle 3"/>
          <p:cNvSpPr>
            <a:spLocks noGrp="1" noChangeArrowheads="1"/>
          </p:cNvSpPr>
          <p:nvPr>
            <p:ph type="body" idx="1"/>
          </p:nvPr>
        </p:nvSpPr>
        <p:spPr/>
        <p:txBody>
          <a:bodyPr/>
          <a:lstStyle/>
          <a:p>
            <a:pPr marL="609600" indent="-609600" eaLnBrk="1" hangingPunct="1">
              <a:lnSpc>
                <a:spcPct val="80000"/>
              </a:lnSpc>
              <a:buFontTx/>
              <a:buNone/>
            </a:pPr>
            <a:r>
              <a:rPr lang="uk-UA" sz="1800" smtClean="0"/>
              <a:t>Завдання йдуть після тексту про візит делегації Уряду України в Лондон</a:t>
            </a:r>
            <a:endParaRPr lang="en-GB" sz="1800" smtClean="0"/>
          </a:p>
          <a:p>
            <a:pPr marL="609600" indent="-609600" eaLnBrk="1" hangingPunct="1">
              <a:lnSpc>
                <a:spcPct val="80000"/>
              </a:lnSpc>
              <a:buFontTx/>
              <a:buNone/>
            </a:pPr>
            <a:endParaRPr lang="en-GB" sz="1800" smtClean="0"/>
          </a:p>
          <a:p>
            <a:pPr marL="609600" indent="-609600" eaLnBrk="1" hangingPunct="1">
              <a:lnSpc>
                <a:spcPct val="80000"/>
              </a:lnSpc>
              <a:buFontTx/>
              <a:buNone/>
            </a:pPr>
            <a:r>
              <a:rPr lang="uk-UA" sz="1800" smtClean="0"/>
              <a:t>В який аеропорт прибуде українська делегація</a:t>
            </a:r>
            <a:r>
              <a:rPr lang="en-GB" sz="1800" smtClean="0"/>
              <a:t>?</a:t>
            </a:r>
          </a:p>
          <a:p>
            <a:pPr marL="609600" indent="-609600" eaLnBrk="1" hangingPunct="1">
              <a:lnSpc>
                <a:spcPct val="80000"/>
              </a:lnSpc>
              <a:buFontTx/>
              <a:buAutoNum type="alphaUcPeriod"/>
            </a:pPr>
            <a:r>
              <a:rPr lang="uk-UA" sz="1800" smtClean="0"/>
              <a:t>Ґетвік</a:t>
            </a:r>
            <a:endParaRPr lang="en-GB" sz="1800" smtClean="0"/>
          </a:p>
          <a:p>
            <a:pPr marL="609600" indent="-609600" eaLnBrk="1" hangingPunct="1">
              <a:lnSpc>
                <a:spcPct val="80000"/>
              </a:lnSpc>
              <a:buFontTx/>
              <a:buNone/>
            </a:pPr>
            <a:r>
              <a:rPr lang="uk-UA" sz="1800" smtClean="0"/>
              <a:t>Б.      Хітроу</a:t>
            </a:r>
            <a:endParaRPr lang="en-GB" sz="1800" smtClean="0"/>
          </a:p>
          <a:p>
            <a:pPr marL="609600" indent="-609600" eaLnBrk="1" hangingPunct="1">
              <a:lnSpc>
                <a:spcPct val="80000"/>
              </a:lnSpc>
              <a:buFontTx/>
              <a:buNone/>
            </a:pPr>
            <a:r>
              <a:rPr lang="uk-UA" sz="1800" smtClean="0"/>
              <a:t>В.      Лутон</a:t>
            </a:r>
            <a:endParaRPr lang="en-GB" sz="1800" smtClean="0"/>
          </a:p>
          <a:p>
            <a:pPr marL="609600" indent="-609600" eaLnBrk="1" hangingPunct="1">
              <a:lnSpc>
                <a:spcPct val="80000"/>
              </a:lnSpc>
              <a:buFontTx/>
              <a:buNone/>
            </a:pPr>
            <a:r>
              <a:rPr lang="uk-UA" sz="1800" smtClean="0"/>
              <a:t>Г.      Станстед</a:t>
            </a:r>
            <a:endParaRPr lang="en-GB" sz="1800" smtClean="0"/>
          </a:p>
          <a:p>
            <a:pPr marL="609600" indent="-609600" eaLnBrk="1" hangingPunct="1">
              <a:lnSpc>
                <a:spcPct val="80000"/>
              </a:lnSpc>
              <a:buFontTx/>
              <a:buNone/>
            </a:pPr>
            <a:endParaRPr lang="en-GB" sz="1800" smtClean="0"/>
          </a:p>
          <a:p>
            <a:pPr marL="609600" indent="-609600" eaLnBrk="1" hangingPunct="1">
              <a:lnSpc>
                <a:spcPct val="80000"/>
              </a:lnSpc>
              <a:buFontTx/>
              <a:buNone/>
            </a:pPr>
            <a:r>
              <a:rPr lang="uk-UA" sz="1800" smtClean="0"/>
              <a:t>Хто буде зустрічати українську делегацію в аеропорту Хітроу</a:t>
            </a:r>
            <a:r>
              <a:rPr lang="en-GB" sz="1800" smtClean="0"/>
              <a:t>?</a:t>
            </a:r>
          </a:p>
          <a:p>
            <a:pPr marL="609600" indent="-609600" eaLnBrk="1" hangingPunct="1">
              <a:lnSpc>
                <a:spcPct val="80000"/>
              </a:lnSpc>
              <a:buFontTx/>
              <a:buAutoNum type="alphaUcPeriod"/>
            </a:pPr>
            <a:r>
              <a:rPr lang="uk-UA" sz="1800" smtClean="0"/>
              <a:t>Міністр Освіти</a:t>
            </a:r>
            <a:endParaRPr lang="en-GB" sz="1800" smtClean="0"/>
          </a:p>
          <a:p>
            <a:pPr marL="609600" indent="-609600" eaLnBrk="1" hangingPunct="1">
              <a:lnSpc>
                <a:spcPct val="80000"/>
              </a:lnSpc>
              <a:buFontTx/>
              <a:buNone/>
            </a:pPr>
            <a:r>
              <a:rPr lang="uk-UA" sz="1800" smtClean="0"/>
              <a:t>Б.      Міністр Зовнішніх Справ</a:t>
            </a:r>
            <a:endParaRPr lang="en-GB" sz="1800" smtClean="0"/>
          </a:p>
          <a:p>
            <a:pPr marL="609600" indent="-609600" eaLnBrk="1" hangingPunct="1">
              <a:lnSpc>
                <a:spcPct val="80000"/>
              </a:lnSpc>
              <a:buFontTx/>
              <a:buNone/>
            </a:pPr>
            <a:r>
              <a:rPr lang="uk-UA" sz="1800" smtClean="0"/>
              <a:t>В.      Мер Лондону</a:t>
            </a:r>
            <a:endParaRPr lang="en-GB" sz="1800" smtClean="0"/>
          </a:p>
          <a:p>
            <a:pPr marL="609600" indent="-609600" eaLnBrk="1" hangingPunct="1">
              <a:lnSpc>
                <a:spcPct val="80000"/>
              </a:lnSpc>
              <a:buFontTx/>
              <a:buNone/>
            </a:pPr>
            <a:r>
              <a:rPr lang="uk-UA" sz="1800" smtClean="0"/>
              <a:t>Г.      Директор Управління з кваліфікації і навчальних програм</a:t>
            </a:r>
            <a:endParaRPr lang="en-US" sz="1800" smtClean="0"/>
          </a:p>
          <a:p>
            <a:pPr marL="609600" indent="-609600" eaLnBrk="1" hangingPunct="1">
              <a:lnSpc>
                <a:spcPct val="80000"/>
              </a:lnSpc>
            </a:pPr>
            <a:endParaRPr lang="ru-RU" sz="1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Трохи теорії</a:t>
            </a:r>
            <a:endParaRPr lang="ru-RU" dirty="0"/>
          </a:p>
        </p:txBody>
      </p:sp>
      <p:sp>
        <p:nvSpPr>
          <p:cNvPr id="3" name="Содержимое 2"/>
          <p:cNvSpPr>
            <a:spLocks noGrp="1"/>
          </p:cNvSpPr>
          <p:nvPr>
            <p:ph idx="1"/>
          </p:nvPr>
        </p:nvSpPr>
        <p:spPr/>
        <p:txBody>
          <a:bodyPr/>
          <a:lstStyle/>
          <a:p>
            <a:r>
              <a:rPr lang="uk-UA" dirty="0" smtClean="0"/>
              <a:t> Завдання в тестовій формі</a:t>
            </a:r>
          </a:p>
          <a:p>
            <a:endParaRPr lang="uk-UA" dirty="0" smtClean="0"/>
          </a:p>
          <a:p>
            <a:pPr>
              <a:buNone/>
            </a:pPr>
            <a:r>
              <a:rPr lang="uk-UA" dirty="0" smtClean="0"/>
              <a:t>Якого кольору небо?</a:t>
            </a:r>
          </a:p>
          <a:p>
            <a:pPr>
              <a:buNone/>
            </a:pPr>
            <a:r>
              <a:rPr lang="uk-UA" dirty="0" smtClean="0"/>
              <a:t>А синє</a:t>
            </a:r>
          </a:p>
          <a:p>
            <a:pPr>
              <a:buNone/>
            </a:pPr>
            <a:r>
              <a:rPr lang="uk-UA" dirty="0" smtClean="0"/>
              <a:t>Б Червоне</a:t>
            </a:r>
          </a:p>
          <a:p>
            <a:pPr>
              <a:buNone/>
            </a:pPr>
            <a:r>
              <a:rPr lang="uk-UA" dirty="0" smtClean="0"/>
              <a:t>В Чорне</a:t>
            </a:r>
          </a:p>
          <a:p>
            <a:pPr>
              <a:buNone/>
            </a:pPr>
            <a:r>
              <a:rPr lang="uk-UA" dirty="0" smtClean="0"/>
              <a:t>…..</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uk-UA" sz="4000" smtClean="0">
                <a:solidFill>
                  <a:schemeClr val="tx1"/>
                </a:solidFill>
              </a:rPr>
              <a:t>Заповідь сьома: варіанти мають бути збалансовані</a:t>
            </a:r>
            <a:endParaRPr lang="ru-RU" sz="4000" smtClean="0">
              <a:solidFill>
                <a:schemeClr val="tx1"/>
              </a:solidFill>
            </a:endParaRPr>
          </a:p>
        </p:txBody>
      </p:sp>
      <p:sp>
        <p:nvSpPr>
          <p:cNvPr id="24579" name="Rectangle 3"/>
          <p:cNvSpPr>
            <a:spLocks noGrp="1" noChangeArrowheads="1"/>
          </p:cNvSpPr>
          <p:nvPr>
            <p:ph type="body" idx="1"/>
          </p:nvPr>
        </p:nvSpPr>
        <p:spPr/>
        <p:txBody>
          <a:bodyPr/>
          <a:lstStyle/>
          <a:p>
            <a:pPr eaLnBrk="1" hangingPunct="1"/>
            <a:r>
              <a:rPr lang="uk-UA" smtClean="0"/>
              <a:t>Варіанти відповіді не повинні дуже відрізнятися за:</a:t>
            </a:r>
            <a:endParaRPr lang="en-US" smtClean="0"/>
          </a:p>
          <a:p>
            <a:pPr lvl="1" eaLnBrk="1" hangingPunct="1"/>
            <a:r>
              <a:rPr lang="en-US" smtClean="0"/>
              <a:t> </a:t>
            </a:r>
            <a:r>
              <a:rPr lang="uk-UA" smtClean="0"/>
              <a:t>довжиною</a:t>
            </a:r>
            <a:endParaRPr lang="en-US" smtClean="0"/>
          </a:p>
          <a:p>
            <a:pPr lvl="1" eaLnBrk="1" hangingPunct="1"/>
            <a:r>
              <a:rPr lang="en-US" smtClean="0"/>
              <a:t> </a:t>
            </a:r>
            <a:r>
              <a:rPr lang="uk-UA" smtClean="0"/>
              <a:t>стилем</a:t>
            </a:r>
            <a:endParaRPr lang="en-US" smtClean="0"/>
          </a:p>
          <a:p>
            <a:pPr eaLnBrk="1" hangingPunct="1"/>
            <a:r>
              <a:rPr lang="uk-UA" smtClean="0"/>
              <a:t>Уникайте варіантів відповіді з різних областей знань</a:t>
            </a:r>
            <a:endParaRPr lang="en-US" smtClean="0"/>
          </a:p>
          <a:p>
            <a:pPr eaLnBrk="1" hangingPunct="1"/>
            <a:endParaRPr lang="ru-RU"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l"/>
            <a:r>
              <a:rPr lang="uk-UA" sz="4000" smtClean="0"/>
              <a:t>Порушення сьомої заповіді</a:t>
            </a:r>
            <a:endParaRPr lang="en-US" sz="4000" smtClean="0"/>
          </a:p>
        </p:txBody>
      </p:sp>
      <p:sp>
        <p:nvSpPr>
          <p:cNvPr id="25603" name="Rectangle 3"/>
          <p:cNvSpPr>
            <a:spLocks noGrp="1" noChangeArrowheads="1"/>
          </p:cNvSpPr>
          <p:nvPr>
            <p:ph type="body" idx="1"/>
          </p:nvPr>
        </p:nvSpPr>
        <p:spPr>
          <a:xfrm>
            <a:off x="468313" y="2781300"/>
            <a:ext cx="8218487" cy="3344863"/>
          </a:xfrm>
        </p:spPr>
        <p:txBody>
          <a:bodyPr/>
          <a:lstStyle/>
          <a:p>
            <a:pPr marL="533400" indent="-533400">
              <a:lnSpc>
                <a:spcPct val="90000"/>
              </a:lnSpc>
              <a:buFont typeface="Wingdings" pitchFamily="2" charset="2"/>
              <a:buChar char="q"/>
            </a:pPr>
            <a:r>
              <a:rPr lang="uk-UA" sz="2400" smtClean="0"/>
              <a:t>Що є причиною кислотного дощу</a:t>
            </a:r>
            <a:r>
              <a:rPr lang="en-US" sz="2400" smtClean="0"/>
              <a:t>?</a:t>
            </a:r>
          </a:p>
          <a:p>
            <a:pPr marL="533400" indent="-533400">
              <a:lnSpc>
                <a:spcPct val="60000"/>
              </a:lnSpc>
              <a:buFont typeface="Wingdings" pitchFamily="2" charset="2"/>
              <a:buNone/>
            </a:pPr>
            <a:endParaRPr lang="en-US" sz="2400" smtClean="0"/>
          </a:p>
          <a:p>
            <a:pPr marL="533400" indent="-533400">
              <a:lnSpc>
                <a:spcPct val="90000"/>
              </a:lnSpc>
              <a:buFontTx/>
              <a:buAutoNum type="alphaUcPeriod"/>
            </a:pPr>
            <a:r>
              <a:rPr lang="uk-UA" sz="2400" smtClean="0"/>
              <a:t>Підвищення середньої температури на планеті</a:t>
            </a:r>
            <a:r>
              <a:rPr lang="en-US" sz="2400" smtClean="0"/>
              <a:t>;</a:t>
            </a:r>
          </a:p>
          <a:p>
            <a:pPr marL="533400" indent="-533400">
              <a:lnSpc>
                <a:spcPct val="90000"/>
              </a:lnSpc>
              <a:buFontTx/>
              <a:buAutoNum type="alphaUcPeriod"/>
            </a:pPr>
            <a:r>
              <a:rPr lang="uk-UA" sz="2400" smtClean="0"/>
              <a:t>Випробування ядерної зброї</a:t>
            </a:r>
            <a:r>
              <a:rPr lang="en-US" sz="2400" smtClean="0"/>
              <a:t>;</a:t>
            </a:r>
          </a:p>
          <a:p>
            <a:pPr marL="533400" indent="-533400">
              <a:lnSpc>
                <a:spcPct val="90000"/>
              </a:lnSpc>
              <a:buFontTx/>
              <a:buAutoNum type="alphaUcPeriod"/>
            </a:pPr>
            <a:r>
              <a:rPr lang="uk-UA" sz="2400" smtClean="0"/>
              <a:t>Підвищення кількості озону в атмосфері</a:t>
            </a:r>
            <a:r>
              <a:rPr lang="en-US" sz="2400" smtClean="0"/>
              <a:t>;</a:t>
            </a:r>
          </a:p>
          <a:p>
            <a:pPr marL="533400" indent="-533400">
              <a:lnSpc>
                <a:spcPct val="90000"/>
              </a:lnSpc>
              <a:buFontTx/>
              <a:buAutoNum type="alphaUcPeriod"/>
            </a:pPr>
            <a:r>
              <a:rPr lang="uk-UA" sz="2400" smtClean="0"/>
              <a:t>Викиди</a:t>
            </a:r>
            <a:r>
              <a:rPr lang="en-US" sz="2400" smtClean="0"/>
              <a:t>  </a:t>
            </a:r>
            <a:r>
              <a:rPr lang="uk-UA" sz="2400" smtClean="0"/>
              <a:t>діоксиду сірки і оксиду азоту в атмосферу.</a:t>
            </a:r>
            <a:endParaRPr lang="en-US" sz="2400" smtClean="0"/>
          </a:p>
          <a:p>
            <a:pPr marL="533400" indent="-533400">
              <a:lnSpc>
                <a:spcPct val="90000"/>
              </a:lnSpc>
            </a:pPr>
            <a:endParaRPr lang="en-US" sz="2400" smtClean="0"/>
          </a:p>
        </p:txBody>
      </p:sp>
      <p:sp>
        <p:nvSpPr>
          <p:cNvPr id="25604" name="Text Box 4"/>
          <p:cNvSpPr txBox="1">
            <a:spLocks noChangeArrowheads="1"/>
          </p:cNvSpPr>
          <p:nvPr/>
        </p:nvSpPr>
        <p:spPr bwMode="auto">
          <a:xfrm>
            <a:off x="6929438" y="1357313"/>
            <a:ext cx="1941512" cy="1938337"/>
          </a:xfrm>
          <a:prstGeom prst="rect">
            <a:avLst/>
          </a:prstGeom>
          <a:solidFill>
            <a:srgbClr val="FF6600">
              <a:alpha val="74901"/>
            </a:srgbClr>
          </a:solidFill>
          <a:ln w="9525">
            <a:solidFill>
              <a:schemeClr val="tx1"/>
            </a:solidFill>
            <a:miter lim="800000"/>
            <a:headEnd/>
            <a:tailEnd/>
          </a:ln>
        </p:spPr>
        <p:txBody>
          <a:bodyPr>
            <a:spAutoFit/>
          </a:bodyPr>
          <a:lstStyle/>
          <a:p>
            <a:pPr algn="ctr">
              <a:spcBef>
                <a:spcPct val="50000"/>
              </a:spcBef>
            </a:pPr>
            <a:r>
              <a:rPr lang="uk-UA" sz="2400" b="1" i="1"/>
              <a:t>Що не так з цим завданням по біології </a:t>
            </a:r>
            <a:r>
              <a:rPr lang="en-US" sz="2400" b="1" i="1"/>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uk-UA" sz="3600" smtClean="0">
                <a:solidFill>
                  <a:schemeClr val="tx1"/>
                </a:solidFill>
              </a:rPr>
              <a:t>Заповідь восьма: варіанти мають бути вірогідними та привабливими</a:t>
            </a:r>
            <a:endParaRPr lang="ru-RU" sz="3600" smtClean="0">
              <a:solidFill>
                <a:schemeClr val="tx1"/>
              </a:solidFill>
            </a:endParaRPr>
          </a:p>
        </p:txBody>
      </p:sp>
      <p:sp>
        <p:nvSpPr>
          <p:cNvPr id="26627" name="Rectangle 3"/>
          <p:cNvSpPr>
            <a:spLocks noGrp="1" noChangeArrowheads="1"/>
          </p:cNvSpPr>
          <p:nvPr>
            <p:ph type="body" idx="1"/>
          </p:nvPr>
        </p:nvSpPr>
        <p:spPr/>
        <p:txBody>
          <a:bodyPr/>
          <a:lstStyle/>
          <a:p>
            <a:pPr marL="609600" indent="-609600" eaLnBrk="1" hangingPunct="1">
              <a:lnSpc>
                <a:spcPct val="90000"/>
              </a:lnSpc>
            </a:pPr>
            <a:r>
              <a:rPr lang="uk-UA" smtClean="0"/>
              <a:t>В якому році англійський дослідник Роберт Хук ввів термін </a:t>
            </a:r>
            <a:r>
              <a:rPr lang="en-US" smtClean="0"/>
              <a:t>‘</a:t>
            </a:r>
            <a:r>
              <a:rPr lang="uk-UA" smtClean="0"/>
              <a:t>клітина</a:t>
            </a:r>
            <a:r>
              <a:rPr lang="en-US" smtClean="0"/>
              <a:t>’?</a:t>
            </a:r>
          </a:p>
          <a:p>
            <a:pPr marL="609600" indent="-609600" eaLnBrk="1" hangingPunct="1">
              <a:lnSpc>
                <a:spcPct val="90000"/>
              </a:lnSpc>
              <a:buFontTx/>
              <a:buNone/>
            </a:pPr>
            <a:r>
              <a:rPr lang="uk-UA" smtClean="0"/>
              <a:t>А. </a:t>
            </a:r>
            <a:r>
              <a:rPr lang="en-US" smtClean="0"/>
              <a:t>1589</a:t>
            </a:r>
            <a:r>
              <a:rPr lang="uk-UA" smtClean="0"/>
              <a:t>			А. 1069</a:t>
            </a:r>
            <a:endParaRPr lang="en-US" smtClean="0"/>
          </a:p>
          <a:p>
            <a:pPr marL="609600" indent="-609600" eaLnBrk="1" hangingPunct="1">
              <a:lnSpc>
                <a:spcPct val="90000"/>
              </a:lnSpc>
              <a:buFontTx/>
              <a:buNone/>
            </a:pPr>
            <a:r>
              <a:rPr lang="uk-UA" smtClean="0"/>
              <a:t>Б.</a:t>
            </a:r>
            <a:r>
              <a:rPr lang="en-US" smtClean="0"/>
              <a:t> 1643</a:t>
            </a:r>
            <a:r>
              <a:rPr lang="uk-UA" smtClean="0"/>
              <a:t>			Б. 1643</a:t>
            </a:r>
            <a:endParaRPr lang="en-US" smtClean="0"/>
          </a:p>
          <a:p>
            <a:pPr marL="609600" indent="-609600" eaLnBrk="1" hangingPunct="1">
              <a:lnSpc>
                <a:spcPct val="90000"/>
              </a:lnSpc>
              <a:buFontTx/>
              <a:buNone/>
            </a:pPr>
            <a:r>
              <a:rPr lang="uk-UA" smtClean="0"/>
              <a:t>В. 1</a:t>
            </a:r>
            <a:r>
              <a:rPr lang="en-US" smtClean="0"/>
              <a:t>665</a:t>
            </a:r>
            <a:r>
              <a:rPr lang="uk-UA" smtClean="0"/>
              <a:t>			В. 1665</a:t>
            </a:r>
            <a:endParaRPr lang="en-US" smtClean="0"/>
          </a:p>
          <a:p>
            <a:pPr marL="609600" indent="-609600" eaLnBrk="1" hangingPunct="1">
              <a:lnSpc>
                <a:spcPct val="90000"/>
              </a:lnSpc>
              <a:buFontTx/>
              <a:buNone/>
            </a:pPr>
            <a:r>
              <a:rPr lang="uk-UA" smtClean="0"/>
              <a:t>Г. </a:t>
            </a:r>
            <a:r>
              <a:rPr lang="en-US" smtClean="0"/>
              <a:t>1701</a:t>
            </a:r>
            <a:r>
              <a:rPr lang="uk-UA" smtClean="0"/>
              <a:t>			Г. 1998</a:t>
            </a:r>
            <a:endParaRPr lang="en-US" smtClean="0"/>
          </a:p>
          <a:p>
            <a:pPr marL="609600" indent="-609600" eaLnBrk="1" hangingPunct="1">
              <a:lnSpc>
                <a:spcPct val="90000"/>
              </a:lnSpc>
              <a:buFontTx/>
              <a:buNone/>
            </a:pPr>
            <a:r>
              <a:rPr lang="uk-UA" smtClean="0"/>
              <a:t>Д.</a:t>
            </a:r>
            <a:r>
              <a:rPr lang="en-US" smtClean="0"/>
              <a:t> 1716</a:t>
            </a:r>
            <a:r>
              <a:rPr lang="uk-UA" smtClean="0"/>
              <a:t>			Д. 2003</a:t>
            </a:r>
            <a:endParaRPr lang="ru-RU"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uk-UA" sz="3600" smtClean="0">
                <a:solidFill>
                  <a:schemeClr val="tx1"/>
                </a:solidFill>
              </a:rPr>
              <a:t>Заповідь восьма: Варіанти мають бути вірогідними та привабливими</a:t>
            </a:r>
            <a:endParaRPr lang="ru-RU" sz="3600" smtClean="0">
              <a:solidFill>
                <a:schemeClr val="tx1"/>
              </a:solidFill>
            </a:endParaRPr>
          </a:p>
        </p:txBody>
      </p:sp>
      <p:sp>
        <p:nvSpPr>
          <p:cNvPr id="27651" name="Rectangle 3"/>
          <p:cNvSpPr>
            <a:spLocks noGrp="1" noChangeArrowheads="1"/>
          </p:cNvSpPr>
          <p:nvPr>
            <p:ph type="body" idx="1"/>
          </p:nvPr>
        </p:nvSpPr>
        <p:spPr/>
        <p:txBody>
          <a:bodyPr/>
          <a:lstStyle/>
          <a:p>
            <a:pPr eaLnBrk="1" hangingPunct="1"/>
            <a:r>
              <a:rPr lang="uk-UA" sz="2800" smtClean="0"/>
              <a:t>Уникай вживання безглуздих варіантів</a:t>
            </a:r>
            <a:r>
              <a:rPr lang="en-US" sz="2800" smtClean="0"/>
              <a:t>!</a:t>
            </a:r>
            <a:endParaRPr lang="uk-UA" sz="2800" smtClean="0"/>
          </a:p>
          <a:p>
            <a:pPr eaLnBrk="1" hangingPunct="1">
              <a:buFontTx/>
              <a:buNone/>
            </a:pPr>
            <a:endParaRPr lang="uk-UA" sz="1200" smtClean="0">
              <a:solidFill>
                <a:srgbClr val="000000"/>
              </a:solidFill>
            </a:endParaRPr>
          </a:p>
          <a:p>
            <a:pPr eaLnBrk="1" hangingPunct="1">
              <a:buFontTx/>
              <a:buNone/>
            </a:pPr>
            <a:r>
              <a:rPr lang="uk-UA" sz="2800" smtClean="0">
                <a:solidFill>
                  <a:srgbClr val="000000"/>
                </a:solidFill>
              </a:rPr>
              <a:t>Що означає </a:t>
            </a:r>
            <a:r>
              <a:rPr lang="en-GB" sz="2800" smtClean="0">
                <a:solidFill>
                  <a:srgbClr val="000000"/>
                </a:solidFill>
              </a:rPr>
              <a:t>‘</a:t>
            </a:r>
            <a:r>
              <a:rPr lang="uk-UA" sz="2800" smtClean="0">
                <a:solidFill>
                  <a:srgbClr val="000000"/>
                </a:solidFill>
              </a:rPr>
              <a:t>перевищення обмеження швидкості</a:t>
            </a:r>
            <a:r>
              <a:rPr lang="en-GB" sz="2800" smtClean="0">
                <a:solidFill>
                  <a:srgbClr val="000000"/>
                </a:solidFill>
              </a:rPr>
              <a:t>’?</a:t>
            </a:r>
          </a:p>
          <a:p>
            <a:pPr eaLnBrk="1" hangingPunct="1">
              <a:buFontTx/>
              <a:buNone/>
            </a:pPr>
            <a:r>
              <a:rPr lang="uk-UA" sz="2800" smtClean="0">
                <a:solidFill>
                  <a:srgbClr val="000000"/>
                </a:solidFill>
              </a:rPr>
              <a:t>А. бити рекорд зі швидкості</a:t>
            </a:r>
            <a:endParaRPr lang="en-GB" sz="2800" smtClean="0">
              <a:solidFill>
                <a:srgbClr val="000000"/>
              </a:solidFill>
            </a:endParaRPr>
          </a:p>
          <a:p>
            <a:pPr eaLnBrk="1" hangingPunct="1">
              <a:buFontTx/>
              <a:buNone/>
            </a:pPr>
            <a:r>
              <a:rPr lang="uk-UA" sz="2800" smtClean="0">
                <a:solidFill>
                  <a:srgbClr val="000000"/>
                </a:solidFill>
              </a:rPr>
              <a:t>Б. їхати якомога швидше</a:t>
            </a:r>
            <a:endParaRPr lang="en-GB" sz="2800" smtClean="0">
              <a:solidFill>
                <a:srgbClr val="000000"/>
              </a:solidFill>
            </a:endParaRPr>
          </a:p>
          <a:p>
            <a:pPr eaLnBrk="1" hangingPunct="1">
              <a:buFontTx/>
              <a:buNone/>
            </a:pPr>
            <a:r>
              <a:rPr lang="uk-UA" sz="2800" smtClean="0">
                <a:solidFill>
                  <a:srgbClr val="000000"/>
                </a:solidFill>
              </a:rPr>
              <a:t>В.</a:t>
            </a:r>
            <a:r>
              <a:rPr lang="en-GB" sz="2800" smtClean="0">
                <a:solidFill>
                  <a:srgbClr val="000000"/>
                </a:solidFill>
              </a:rPr>
              <a:t> </a:t>
            </a:r>
            <a:r>
              <a:rPr lang="uk-UA" sz="2800" smtClean="0">
                <a:solidFill>
                  <a:srgbClr val="000000"/>
                </a:solidFill>
              </a:rPr>
              <a:t>їхати швидше, ніж дозволено</a:t>
            </a:r>
            <a:endParaRPr lang="en-GB" sz="2800" smtClean="0">
              <a:solidFill>
                <a:srgbClr val="000000"/>
              </a:solidFill>
            </a:endParaRPr>
          </a:p>
          <a:p>
            <a:pPr eaLnBrk="1" hangingPunct="1">
              <a:buFontTx/>
              <a:buNone/>
            </a:pPr>
            <a:r>
              <a:rPr lang="uk-UA" sz="2800" smtClean="0">
                <a:solidFill>
                  <a:srgbClr val="000000"/>
                </a:solidFill>
              </a:rPr>
              <a:t>Г.</a:t>
            </a:r>
            <a:r>
              <a:rPr lang="en-GB" sz="2800" smtClean="0">
                <a:solidFill>
                  <a:srgbClr val="000000"/>
                </a:solidFill>
              </a:rPr>
              <a:t> </a:t>
            </a:r>
            <a:r>
              <a:rPr lang="uk-UA" sz="2800" smtClean="0">
                <a:solidFill>
                  <a:srgbClr val="000000"/>
                </a:solidFill>
              </a:rPr>
              <a:t>їхати швидше, ніж здатен автомобіль</a:t>
            </a:r>
            <a:endParaRPr lang="ru-RU" sz="2800" smtClean="0">
              <a:solidFill>
                <a:srgbClr val="00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uk-UA" sz="3200" smtClean="0"/>
              <a:t>Порушення восьмої заповіді</a:t>
            </a:r>
            <a:r>
              <a:rPr lang="en-US" sz="3200" smtClean="0"/>
              <a:t>: </a:t>
            </a:r>
            <a:r>
              <a:rPr lang="uk-UA" sz="3200" smtClean="0"/>
              <a:t>варіанти, які не можуть бути правильними</a:t>
            </a:r>
            <a:endParaRPr lang="en-US" sz="3200" smtClean="0"/>
          </a:p>
        </p:txBody>
      </p:sp>
      <p:sp>
        <p:nvSpPr>
          <p:cNvPr id="28675" name="Rectangle 3"/>
          <p:cNvSpPr>
            <a:spLocks noGrp="1" noChangeArrowheads="1"/>
          </p:cNvSpPr>
          <p:nvPr>
            <p:ph type="body" idx="1"/>
          </p:nvPr>
        </p:nvSpPr>
        <p:spPr>
          <a:xfrm>
            <a:off x="468313" y="2276475"/>
            <a:ext cx="8218487" cy="3529013"/>
          </a:xfrm>
        </p:spPr>
        <p:txBody>
          <a:bodyPr/>
          <a:lstStyle/>
          <a:p>
            <a:pPr marL="609600" indent="-609600">
              <a:lnSpc>
                <a:spcPct val="90000"/>
              </a:lnSpc>
              <a:buFont typeface="Wingdings" pitchFamily="2" charset="2"/>
              <a:buChar char="q"/>
            </a:pPr>
            <a:r>
              <a:rPr lang="uk-UA" sz="2800" smtClean="0"/>
              <a:t>Двоє вчених дещо обговорюють</a:t>
            </a:r>
            <a:r>
              <a:rPr lang="en-US" sz="2800" smtClean="0"/>
              <a:t>. </a:t>
            </a:r>
            <a:r>
              <a:rPr lang="uk-UA" sz="2800" smtClean="0"/>
              <a:t>Вчений 1 каже</a:t>
            </a:r>
            <a:r>
              <a:rPr lang="en-US" sz="2800" smtClean="0"/>
              <a:t>: </a:t>
            </a:r>
            <a:r>
              <a:rPr lang="uk-UA" sz="2800" smtClean="0"/>
              <a:t>усі</a:t>
            </a:r>
            <a:r>
              <a:rPr lang="en-US" sz="2800" smtClean="0"/>
              <a:t> A</a:t>
            </a:r>
            <a:r>
              <a:rPr lang="uk-UA" sz="2800" smtClean="0"/>
              <a:t> мають Б</a:t>
            </a:r>
            <a:r>
              <a:rPr lang="en-US" sz="2800" smtClean="0"/>
              <a:t>. </a:t>
            </a:r>
            <a:r>
              <a:rPr lang="uk-UA" sz="2800" smtClean="0"/>
              <a:t>Вчений 2 каже</a:t>
            </a:r>
            <a:r>
              <a:rPr lang="en-US" sz="2800" smtClean="0"/>
              <a:t>: </a:t>
            </a:r>
            <a:r>
              <a:rPr lang="uk-UA" sz="2800" smtClean="0"/>
              <a:t>усі</a:t>
            </a:r>
            <a:r>
              <a:rPr lang="en-US" sz="2800" smtClean="0"/>
              <a:t> A </a:t>
            </a:r>
            <a:r>
              <a:rPr lang="uk-UA" sz="2800" smtClean="0"/>
              <a:t>не мають</a:t>
            </a:r>
            <a:r>
              <a:rPr lang="en-US" sz="2800" smtClean="0"/>
              <a:t> </a:t>
            </a:r>
            <a:r>
              <a:rPr lang="uk-UA" sz="2800" smtClean="0"/>
              <a:t>Б</a:t>
            </a:r>
            <a:r>
              <a:rPr lang="en-US" sz="2800" smtClean="0"/>
              <a:t>. </a:t>
            </a:r>
            <a:r>
              <a:rPr lang="uk-UA" sz="2800" smtClean="0"/>
              <a:t>Хто з них правий</a:t>
            </a:r>
            <a:r>
              <a:rPr lang="en-US" sz="2800" smtClean="0"/>
              <a:t>?</a:t>
            </a:r>
          </a:p>
          <a:p>
            <a:pPr marL="609600" indent="-609600">
              <a:lnSpc>
                <a:spcPct val="90000"/>
              </a:lnSpc>
              <a:buFont typeface="Wingdings" pitchFamily="2" charset="2"/>
              <a:buAutoNum type="alphaUcPeriod"/>
            </a:pPr>
            <a:r>
              <a:rPr lang="uk-UA" sz="2800" smtClean="0"/>
              <a:t>Вчений</a:t>
            </a:r>
            <a:r>
              <a:rPr lang="en-US" sz="2800" smtClean="0"/>
              <a:t> A</a:t>
            </a:r>
            <a:endParaRPr lang="uk-UA" sz="2800" smtClean="0"/>
          </a:p>
          <a:p>
            <a:pPr marL="609600" indent="-609600">
              <a:lnSpc>
                <a:spcPct val="90000"/>
              </a:lnSpc>
              <a:buFontTx/>
              <a:buNone/>
            </a:pPr>
            <a:r>
              <a:rPr lang="uk-UA" sz="2800" smtClean="0"/>
              <a:t>Б.   Вчений</a:t>
            </a:r>
            <a:r>
              <a:rPr lang="en-US" sz="2800" smtClean="0"/>
              <a:t> </a:t>
            </a:r>
            <a:r>
              <a:rPr lang="uk-UA" sz="2800" smtClean="0"/>
              <a:t>Б</a:t>
            </a:r>
          </a:p>
          <a:p>
            <a:pPr marL="609600" indent="-609600">
              <a:lnSpc>
                <a:spcPct val="90000"/>
              </a:lnSpc>
              <a:buFontTx/>
              <a:buNone/>
            </a:pPr>
            <a:r>
              <a:rPr lang="uk-UA" sz="2800" smtClean="0"/>
              <a:t>В.   Обидва вчені праві, тому що деякі</a:t>
            </a:r>
            <a:r>
              <a:rPr lang="en-US" sz="2800" smtClean="0"/>
              <a:t> A </a:t>
            </a:r>
            <a:r>
              <a:rPr lang="uk-UA" sz="2800" smtClean="0"/>
              <a:t>мають Б, а інші </a:t>
            </a:r>
            <a:r>
              <a:rPr lang="en-US" sz="2800" smtClean="0"/>
              <a:t>A</a:t>
            </a:r>
            <a:r>
              <a:rPr lang="uk-UA" sz="2800" smtClean="0"/>
              <a:t> не мають</a:t>
            </a:r>
          </a:p>
          <a:p>
            <a:pPr marL="609600" indent="-609600">
              <a:lnSpc>
                <a:spcPct val="90000"/>
              </a:lnSpc>
              <a:buFontTx/>
              <a:buNone/>
            </a:pPr>
            <a:r>
              <a:rPr lang="uk-UA" sz="2800" smtClean="0"/>
              <a:t>Г.   Обидва учені не праві</a:t>
            </a:r>
            <a:endParaRPr lang="en-US" sz="2800" smtClean="0"/>
          </a:p>
        </p:txBody>
      </p:sp>
      <p:sp>
        <p:nvSpPr>
          <p:cNvPr id="28676" name="Text Box 5"/>
          <p:cNvSpPr txBox="1">
            <a:spLocks noChangeArrowheads="1"/>
          </p:cNvSpPr>
          <p:nvPr/>
        </p:nvSpPr>
        <p:spPr bwMode="auto">
          <a:xfrm>
            <a:off x="3348038" y="5805488"/>
            <a:ext cx="5400675" cy="830262"/>
          </a:xfrm>
          <a:prstGeom prst="rect">
            <a:avLst/>
          </a:prstGeom>
          <a:solidFill>
            <a:srgbClr val="FF6600">
              <a:alpha val="74901"/>
            </a:srgbClr>
          </a:solidFill>
          <a:ln w="9525">
            <a:solidFill>
              <a:schemeClr val="tx1"/>
            </a:solidFill>
            <a:miter lim="800000"/>
            <a:headEnd/>
            <a:tailEnd/>
          </a:ln>
        </p:spPr>
        <p:txBody>
          <a:bodyPr>
            <a:spAutoFit/>
          </a:bodyPr>
          <a:lstStyle/>
          <a:p>
            <a:pPr algn="ctr">
              <a:spcBef>
                <a:spcPct val="50000"/>
              </a:spcBef>
            </a:pPr>
            <a:r>
              <a:rPr lang="uk-UA" sz="2400" b="1" i="1"/>
              <a:t>Що тут не так</a:t>
            </a:r>
            <a:r>
              <a:rPr lang="en-US" sz="2400" b="1" i="1"/>
              <a:t>? </a:t>
            </a:r>
            <a:r>
              <a:rPr lang="uk-UA" sz="2400" b="1" i="1"/>
              <a:t>Переробіть це завдання</a:t>
            </a:r>
            <a:r>
              <a:rPr lang="en-US" sz="2400" b="1" i="1"/>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uk-UA" sz="3200" smtClean="0">
                <a:solidFill>
                  <a:schemeClr val="tx1"/>
                </a:solidFill>
              </a:rPr>
              <a:t>Заповідь дев</a:t>
            </a:r>
            <a:r>
              <a:rPr lang="en-US" sz="3200" smtClean="0">
                <a:solidFill>
                  <a:schemeClr val="tx1"/>
                </a:solidFill>
              </a:rPr>
              <a:t>`</a:t>
            </a:r>
            <a:r>
              <a:rPr lang="uk-UA" sz="3200" smtClean="0">
                <a:solidFill>
                  <a:schemeClr val="tx1"/>
                </a:solidFill>
              </a:rPr>
              <a:t>ята: Має бути лише одна правильна відповідь</a:t>
            </a:r>
            <a:endParaRPr lang="ru-RU" sz="3200" smtClean="0">
              <a:solidFill>
                <a:schemeClr val="tx1"/>
              </a:solidFill>
            </a:endParaRPr>
          </a:p>
        </p:txBody>
      </p:sp>
      <p:sp>
        <p:nvSpPr>
          <p:cNvPr id="29699" name="Rectangle 3"/>
          <p:cNvSpPr>
            <a:spLocks noGrp="1" noChangeArrowheads="1"/>
          </p:cNvSpPr>
          <p:nvPr>
            <p:ph type="body" idx="1"/>
          </p:nvPr>
        </p:nvSpPr>
        <p:spPr/>
        <p:txBody>
          <a:bodyPr/>
          <a:lstStyle/>
          <a:p>
            <a:pPr eaLnBrk="1" hangingPunct="1">
              <a:lnSpc>
                <a:spcPct val="110000"/>
              </a:lnSpc>
            </a:pPr>
            <a:r>
              <a:rPr lang="uk-UA" sz="2400" smtClean="0"/>
              <a:t>Дослідження показали, що завдання з декількома варіантами відповідей (серед яких один правильний варіант або декілька</a:t>
            </a:r>
            <a:r>
              <a:rPr lang="en-US" sz="2400" smtClean="0"/>
              <a:t>)</a:t>
            </a:r>
            <a:r>
              <a:rPr lang="uk-UA" sz="2400" smtClean="0"/>
              <a:t>, як правило, плутають студентів і викликають проблеми з оцінюванням роботи</a:t>
            </a:r>
            <a:r>
              <a:rPr lang="en-US" sz="2400" smtClean="0"/>
              <a:t> (</a:t>
            </a:r>
            <a:r>
              <a:rPr lang="uk-UA" sz="2400" smtClean="0"/>
              <a:t>наприклад, що робити, якщо завдання, в якому відмічені правильний і неправильний варіанти відповідей, вважають невиконаним</a:t>
            </a:r>
            <a:r>
              <a:rPr lang="en-US" sz="2400" smtClean="0"/>
              <a:t>)</a:t>
            </a:r>
            <a:r>
              <a:rPr lang="uk-UA" sz="2400" smtClean="0"/>
              <a:t>, а також роблять неможливим розділити студентів на сильних і слабких.</a:t>
            </a:r>
            <a:endParaRPr lang="en-US" sz="2400" smtClean="0"/>
          </a:p>
          <a:p>
            <a:pPr>
              <a:lnSpc>
                <a:spcPct val="90000"/>
              </a:lnSpc>
            </a:pPr>
            <a:endParaRPr lang="ru-RU" sz="240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uk-UA" sz="4000" smtClean="0"/>
              <a:t>Студенти також знають дев</a:t>
            </a:r>
            <a:r>
              <a:rPr lang="en-US" sz="4000" smtClean="0"/>
              <a:t>’</a:t>
            </a:r>
            <a:r>
              <a:rPr lang="uk-UA" sz="4000" smtClean="0"/>
              <a:t>яту заповідь </a:t>
            </a:r>
            <a:r>
              <a:rPr lang="en-US" sz="4000" smtClean="0"/>
              <a:t>!</a:t>
            </a:r>
          </a:p>
        </p:txBody>
      </p:sp>
      <p:sp>
        <p:nvSpPr>
          <p:cNvPr id="30723" name="Rectangle 3"/>
          <p:cNvSpPr>
            <a:spLocks noGrp="1" noChangeArrowheads="1"/>
          </p:cNvSpPr>
          <p:nvPr>
            <p:ph type="body" idx="1"/>
          </p:nvPr>
        </p:nvSpPr>
        <p:spPr>
          <a:xfrm>
            <a:off x="468313" y="2276475"/>
            <a:ext cx="7991475" cy="3024188"/>
          </a:xfrm>
        </p:spPr>
        <p:txBody>
          <a:bodyPr/>
          <a:lstStyle/>
          <a:p>
            <a:pPr marL="457200" indent="-457200">
              <a:lnSpc>
                <a:spcPct val="80000"/>
              </a:lnSpc>
              <a:buFont typeface="Wingdings" pitchFamily="2" charset="2"/>
              <a:buChar char="q"/>
            </a:pPr>
            <a:r>
              <a:rPr lang="uk-UA" sz="2400" smtClean="0"/>
              <a:t>Дві металеві сфери різного розміру були однаково заряджені</a:t>
            </a:r>
            <a:r>
              <a:rPr lang="en-US" sz="2400" smtClean="0"/>
              <a:t>. </a:t>
            </a:r>
            <a:r>
              <a:rPr lang="uk-UA" sz="2400" smtClean="0"/>
              <a:t>Якщо сфери з</a:t>
            </a:r>
            <a:r>
              <a:rPr lang="en-US" sz="2400" smtClean="0"/>
              <a:t>’</a:t>
            </a:r>
            <a:r>
              <a:rPr lang="uk-UA" sz="2400" smtClean="0"/>
              <a:t>єднані провідником</a:t>
            </a:r>
            <a:r>
              <a:rPr lang="en-US" sz="2400" smtClean="0"/>
              <a:t>, </a:t>
            </a:r>
            <a:r>
              <a:rPr lang="uk-UA" sz="2400" smtClean="0"/>
              <a:t>чи буде відбуватися передача заряду від однієї сфери до іншої</a:t>
            </a:r>
            <a:r>
              <a:rPr lang="en-US" sz="2400" smtClean="0"/>
              <a:t>? </a:t>
            </a:r>
          </a:p>
          <a:p>
            <a:pPr marL="457200" indent="-457200">
              <a:lnSpc>
                <a:spcPct val="80000"/>
              </a:lnSpc>
              <a:buFontTx/>
              <a:buAutoNum type="alphaUcPeriod"/>
            </a:pPr>
            <a:r>
              <a:rPr lang="uk-UA" sz="2400" smtClean="0"/>
              <a:t>Так</a:t>
            </a:r>
            <a:r>
              <a:rPr lang="en-US" sz="2400" smtClean="0"/>
              <a:t>, </a:t>
            </a:r>
            <a:r>
              <a:rPr lang="uk-UA" sz="2400" smtClean="0"/>
              <a:t>від більшої до меншої сфери</a:t>
            </a:r>
            <a:r>
              <a:rPr lang="en-US" sz="2400" smtClean="0"/>
              <a:t>;</a:t>
            </a:r>
          </a:p>
          <a:p>
            <a:pPr marL="457200" indent="-457200">
              <a:lnSpc>
                <a:spcPct val="80000"/>
              </a:lnSpc>
              <a:buFontTx/>
              <a:buAutoNum type="alphaUcPeriod"/>
            </a:pPr>
            <a:r>
              <a:rPr lang="uk-UA" sz="2400" smtClean="0"/>
              <a:t>Так</a:t>
            </a:r>
            <a:r>
              <a:rPr lang="en-US" sz="2400" smtClean="0"/>
              <a:t>, </a:t>
            </a:r>
            <a:r>
              <a:rPr lang="uk-UA" sz="2400" smtClean="0"/>
              <a:t>від меншої до більшої сфери;</a:t>
            </a:r>
            <a:endParaRPr lang="en-US" sz="2400" smtClean="0"/>
          </a:p>
          <a:p>
            <a:pPr marL="457200" indent="-457200">
              <a:lnSpc>
                <a:spcPct val="80000"/>
              </a:lnSpc>
              <a:buFontTx/>
              <a:buAutoNum type="alphaUcPeriod"/>
            </a:pPr>
            <a:r>
              <a:rPr lang="uk-UA" sz="2400" smtClean="0"/>
              <a:t>Так</a:t>
            </a:r>
            <a:r>
              <a:rPr lang="en-US" sz="2400" smtClean="0"/>
              <a:t>, </a:t>
            </a:r>
            <a:r>
              <a:rPr lang="uk-UA" sz="2400" smtClean="0"/>
              <a:t>весь заряд повністю перейде на більшу сферу</a:t>
            </a:r>
            <a:r>
              <a:rPr lang="en-US" sz="2400" smtClean="0"/>
              <a:t>;</a:t>
            </a:r>
          </a:p>
          <a:p>
            <a:pPr marL="457200" indent="-457200">
              <a:lnSpc>
                <a:spcPct val="80000"/>
              </a:lnSpc>
              <a:buFontTx/>
              <a:buAutoNum type="alphaUcPeriod"/>
            </a:pPr>
            <a:r>
              <a:rPr lang="uk-UA" sz="2400" smtClean="0"/>
              <a:t>Ні</a:t>
            </a:r>
            <a:r>
              <a:rPr lang="en-US" sz="2400" smtClean="0"/>
              <a:t>, </a:t>
            </a:r>
            <a:r>
              <a:rPr lang="uk-UA" sz="2400" smtClean="0"/>
              <a:t>ніякої передачі заряду відбуватися не буде.</a:t>
            </a:r>
            <a:endParaRPr lang="en-US" sz="2400" smtClean="0"/>
          </a:p>
          <a:p>
            <a:pPr marL="457200" indent="-457200">
              <a:lnSpc>
                <a:spcPct val="80000"/>
              </a:lnSpc>
              <a:buFontTx/>
              <a:buAutoNum type="alphaUcPeriod"/>
            </a:pPr>
            <a:endParaRPr lang="en-US" sz="2400" smtClean="0"/>
          </a:p>
          <a:p>
            <a:pPr marL="457200" indent="-457200">
              <a:lnSpc>
                <a:spcPct val="80000"/>
              </a:lnSpc>
              <a:buFontTx/>
              <a:buAutoNum type="alphaUcPeriod"/>
            </a:pPr>
            <a:endParaRPr lang="en-US" sz="2400" smtClean="0"/>
          </a:p>
        </p:txBody>
      </p:sp>
      <p:sp>
        <p:nvSpPr>
          <p:cNvPr id="30724" name="Text Box 4"/>
          <p:cNvSpPr txBox="1">
            <a:spLocks noChangeArrowheads="1"/>
          </p:cNvSpPr>
          <p:nvPr/>
        </p:nvSpPr>
        <p:spPr bwMode="auto">
          <a:xfrm>
            <a:off x="2051050" y="5445125"/>
            <a:ext cx="5400675" cy="831850"/>
          </a:xfrm>
          <a:prstGeom prst="rect">
            <a:avLst/>
          </a:prstGeom>
          <a:solidFill>
            <a:srgbClr val="FF6600">
              <a:alpha val="74901"/>
            </a:srgbClr>
          </a:solidFill>
          <a:ln w="9525">
            <a:solidFill>
              <a:schemeClr val="tx1"/>
            </a:solidFill>
            <a:miter lim="800000"/>
            <a:headEnd/>
            <a:tailEnd/>
          </a:ln>
        </p:spPr>
        <p:txBody>
          <a:bodyPr>
            <a:spAutoFit/>
          </a:bodyPr>
          <a:lstStyle/>
          <a:p>
            <a:pPr algn="ctr">
              <a:spcBef>
                <a:spcPct val="50000"/>
              </a:spcBef>
            </a:pPr>
            <a:r>
              <a:rPr lang="uk-UA" sz="2400" b="1" i="1"/>
              <a:t>Що тут не так</a:t>
            </a:r>
            <a:r>
              <a:rPr lang="en-US" sz="2400" b="1" i="1"/>
              <a:t>? </a:t>
            </a:r>
            <a:r>
              <a:rPr lang="uk-UA" sz="2400" b="1" i="1"/>
              <a:t>Переробіть це завдання</a:t>
            </a:r>
            <a:r>
              <a:rPr lang="en-US" sz="2400" b="1" i="1"/>
              <a: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uk-UA" sz="2800" smtClean="0">
                <a:solidFill>
                  <a:schemeClr val="tx1"/>
                </a:solidFill>
              </a:rPr>
              <a:t>Десята заповідь: не заперечуй основу, не використовуй подвійні заперечення або </a:t>
            </a:r>
            <a:r>
              <a:rPr lang="en-US" sz="2800" smtClean="0">
                <a:solidFill>
                  <a:schemeClr val="tx1"/>
                </a:solidFill>
              </a:rPr>
              <a:t>‘</a:t>
            </a:r>
            <a:r>
              <a:rPr lang="uk-UA" sz="2800" smtClean="0">
                <a:solidFill>
                  <a:schemeClr val="tx1"/>
                </a:solidFill>
              </a:rPr>
              <a:t>жоден з вищезазначених</a:t>
            </a:r>
            <a:r>
              <a:rPr lang="en-US" sz="2800" smtClean="0">
                <a:solidFill>
                  <a:schemeClr val="tx1"/>
                </a:solidFill>
              </a:rPr>
              <a:t>’</a:t>
            </a:r>
            <a:endParaRPr lang="ru-RU" sz="2800" smtClean="0">
              <a:solidFill>
                <a:schemeClr val="tx1"/>
              </a:solidFill>
            </a:endParaRPr>
          </a:p>
        </p:txBody>
      </p:sp>
      <p:sp>
        <p:nvSpPr>
          <p:cNvPr id="31747" name="Rectangle 3"/>
          <p:cNvSpPr>
            <a:spLocks noGrp="1" noChangeArrowheads="1"/>
          </p:cNvSpPr>
          <p:nvPr>
            <p:ph type="body" idx="1"/>
          </p:nvPr>
        </p:nvSpPr>
        <p:spPr/>
        <p:txBody>
          <a:bodyPr/>
          <a:lstStyle/>
          <a:p>
            <a:pPr marL="609600" indent="-609600" eaLnBrk="1" hangingPunct="1">
              <a:lnSpc>
                <a:spcPct val="80000"/>
              </a:lnSpc>
            </a:pPr>
            <a:r>
              <a:rPr lang="en-US" sz="2000" dirty="0" err="1" smtClean="0"/>
              <a:t>Спрогнозуйте</a:t>
            </a:r>
            <a:r>
              <a:rPr lang="en-US" sz="2000" dirty="0" smtClean="0"/>
              <a:t> </a:t>
            </a:r>
            <a:r>
              <a:rPr lang="en-US" sz="2000" dirty="0" err="1" smtClean="0"/>
              <a:t>наслідки</a:t>
            </a:r>
            <a:r>
              <a:rPr lang="en-US" sz="2000" dirty="0" smtClean="0"/>
              <a:t> </a:t>
            </a:r>
            <a:r>
              <a:rPr lang="en-US" sz="2000" dirty="0" err="1" smtClean="0"/>
              <a:t>техногенної</a:t>
            </a:r>
            <a:r>
              <a:rPr lang="en-US" sz="2000" dirty="0" smtClean="0"/>
              <a:t> </a:t>
            </a:r>
            <a:r>
              <a:rPr lang="en-US" sz="2000" dirty="0" err="1" smtClean="0"/>
              <a:t>аварії</a:t>
            </a:r>
            <a:r>
              <a:rPr lang="en-US" sz="2000" dirty="0" smtClean="0"/>
              <a:t>, </a:t>
            </a:r>
            <a:r>
              <a:rPr lang="en-US" sz="2000" dirty="0" err="1" smtClean="0"/>
              <a:t>яка</a:t>
            </a:r>
            <a:r>
              <a:rPr lang="en-US" sz="2000" dirty="0" smtClean="0"/>
              <a:t> </a:t>
            </a:r>
            <a:r>
              <a:rPr lang="en-US" sz="2000" dirty="0" err="1" smtClean="0"/>
              <a:t>супроводжується</a:t>
            </a:r>
            <a:r>
              <a:rPr lang="en-US" sz="2000" dirty="0" smtClean="0"/>
              <a:t> </a:t>
            </a:r>
            <a:r>
              <a:rPr lang="en-US" sz="2000" dirty="0" err="1" smtClean="0"/>
              <a:t>викидом</a:t>
            </a:r>
            <a:r>
              <a:rPr lang="en-US" sz="2000" dirty="0" smtClean="0"/>
              <a:t> у </a:t>
            </a:r>
            <a:r>
              <a:rPr lang="en-US" sz="2000" dirty="0" err="1" smtClean="0"/>
              <a:t>повітря</a:t>
            </a:r>
            <a:r>
              <a:rPr lang="en-US" sz="2000" dirty="0" smtClean="0"/>
              <a:t> </a:t>
            </a:r>
            <a:r>
              <a:rPr lang="en-US" sz="2000" dirty="0" err="1" smtClean="0"/>
              <a:t>сульфур</a:t>
            </a:r>
            <a:r>
              <a:rPr lang="en-US" sz="2000" dirty="0" smtClean="0"/>
              <a:t> (IV) </a:t>
            </a:r>
            <a:r>
              <a:rPr lang="en-US" sz="2000" dirty="0" err="1" smtClean="0"/>
              <a:t>оксиду</a:t>
            </a:r>
            <a:r>
              <a:rPr lang="en-US" sz="2000" dirty="0" smtClean="0"/>
              <a:t>.</a:t>
            </a:r>
            <a:endParaRPr lang="uk-UA" sz="2000" dirty="0" smtClean="0"/>
          </a:p>
          <a:p>
            <a:pPr marL="609600" indent="-609600" eaLnBrk="1" hangingPunct="1">
              <a:lnSpc>
                <a:spcPct val="80000"/>
              </a:lnSpc>
              <a:buFontTx/>
              <a:buNone/>
            </a:pPr>
            <a:endParaRPr lang="en-US" sz="2000" dirty="0" smtClean="0"/>
          </a:p>
          <a:p>
            <a:pPr marL="609600" indent="-609600" eaLnBrk="1" hangingPunct="1">
              <a:lnSpc>
                <a:spcPct val="80000"/>
              </a:lnSpc>
              <a:buFontTx/>
              <a:buNone/>
            </a:pPr>
            <a:r>
              <a:rPr lang="en-US" sz="2000" b="1" dirty="0" smtClean="0"/>
              <a:t>А </a:t>
            </a:r>
            <a:r>
              <a:rPr lang="en-US" sz="2000" dirty="0" smtClean="0"/>
              <a:t>У </a:t>
            </a:r>
            <a:r>
              <a:rPr lang="en-US" sz="2000" dirty="0" err="1" smtClean="0"/>
              <a:t>вигляді</a:t>
            </a:r>
            <a:r>
              <a:rPr lang="en-US" sz="2000" dirty="0" smtClean="0"/>
              <a:t> «</a:t>
            </a:r>
            <a:r>
              <a:rPr lang="en-US" sz="2000" dirty="0" err="1" smtClean="0"/>
              <a:t>лисячих</a:t>
            </a:r>
            <a:r>
              <a:rPr lang="en-US" sz="2000" dirty="0" smtClean="0"/>
              <a:t> </a:t>
            </a:r>
            <a:r>
              <a:rPr lang="en-US" sz="2000" dirty="0" err="1" smtClean="0"/>
              <a:t>хвостів</a:t>
            </a:r>
            <a:r>
              <a:rPr lang="en-US" sz="2000" dirty="0" smtClean="0"/>
              <a:t>» </a:t>
            </a:r>
            <a:r>
              <a:rPr lang="en-US" sz="2000" dirty="0" err="1" smtClean="0"/>
              <a:t>спричиняє</a:t>
            </a:r>
            <a:r>
              <a:rPr lang="en-US" sz="2000" dirty="0" smtClean="0"/>
              <a:t> </a:t>
            </a:r>
            <a:r>
              <a:rPr lang="en-US" sz="2000" dirty="0" err="1" smtClean="0"/>
              <a:t>шкоду</a:t>
            </a:r>
            <a:r>
              <a:rPr lang="en-US" sz="2000" dirty="0" smtClean="0"/>
              <a:t> </a:t>
            </a:r>
            <a:r>
              <a:rPr lang="en-US" sz="2000" dirty="0" err="1" smtClean="0"/>
              <a:t>для</a:t>
            </a:r>
            <a:r>
              <a:rPr lang="en-US" sz="2000" dirty="0" smtClean="0"/>
              <a:t> </a:t>
            </a:r>
            <a:r>
              <a:rPr lang="en-US" sz="2000" dirty="0" err="1" smtClean="0"/>
              <a:t>всього</a:t>
            </a:r>
            <a:r>
              <a:rPr lang="en-US" sz="2000" dirty="0" smtClean="0"/>
              <a:t> </a:t>
            </a:r>
            <a:r>
              <a:rPr lang="en-US" sz="2000" dirty="0" err="1" smtClean="0"/>
              <a:t>живого</a:t>
            </a:r>
            <a:r>
              <a:rPr lang="en-US" sz="2000" dirty="0" smtClean="0"/>
              <a:t> </a:t>
            </a:r>
            <a:r>
              <a:rPr lang="en-US" sz="2000" dirty="0" err="1" smtClean="0"/>
              <a:t>на</a:t>
            </a:r>
            <a:r>
              <a:rPr lang="uk-UA" sz="2000" dirty="0" smtClean="0"/>
              <a:t> </a:t>
            </a:r>
            <a:r>
              <a:rPr lang="en-US" sz="2000" dirty="0" err="1" smtClean="0"/>
              <a:t>Землі</a:t>
            </a:r>
            <a:r>
              <a:rPr lang="en-US" sz="2000" dirty="0" smtClean="0"/>
              <a:t>;</a:t>
            </a:r>
          </a:p>
          <a:p>
            <a:pPr marL="609600" indent="-609600" eaLnBrk="1" hangingPunct="1">
              <a:lnSpc>
                <a:spcPct val="80000"/>
              </a:lnSpc>
              <a:buFontTx/>
              <a:buNone/>
            </a:pPr>
            <a:r>
              <a:rPr lang="en-US" sz="2000" b="1" dirty="0" smtClean="0"/>
              <a:t>Б </a:t>
            </a:r>
            <a:r>
              <a:rPr lang="en-US" sz="2000" dirty="0" err="1" smtClean="0"/>
              <a:t>Погіршення</a:t>
            </a:r>
            <a:r>
              <a:rPr lang="en-US" sz="2000" dirty="0" smtClean="0"/>
              <a:t> </a:t>
            </a:r>
            <a:r>
              <a:rPr lang="en-US" sz="2000" dirty="0" err="1" smtClean="0"/>
              <a:t>стану</a:t>
            </a:r>
            <a:r>
              <a:rPr lang="en-US" sz="2000" dirty="0" smtClean="0"/>
              <a:t> </a:t>
            </a:r>
            <a:r>
              <a:rPr lang="en-US" sz="2000" dirty="0" err="1" smtClean="0"/>
              <a:t>навколишнього</a:t>
            </a:r>
            <a:r>
              <a:rPr lang="en-US" sz="2000" dirty="0" smtClean="0"/>
              <a:t> </a:t>
            </a:r>
            <a:r>
              <a:rPr lang="en-US" sz="2000" dirty="0" err="1" smtClean="0"/>
              <a:t>середовища</a:t>
            </a:r>
            <a:r>
              <a:rPr lang="en-US" sz="2000" dirty="0" smtClean="0"/>
              <a:t> </a:t>
            </a:r>
            <a:r>
              <a:rPr lang="en-US" sz="2000" dirty="0" err="1" smtClean="0"/>
              <a:t>внаслідок</a:t>
            </a:r>
            <a:r>
              <a:rPr lang="en-US" sz="2000" dirty="0" smtClean="0"/>
              <a:t> </a:t>
            </a:r>
            <a:r>
              <a:rPr lang="en-US" sz="2000" dirty="0" err="1" smtClean="0"/>
              <a:t>утворення</a:t>
            </a:r>
            <a:r>
              <a:rPr lang="uk-UA" sz="2000" dirty="0" smtClean="0"/>
              <a:t> </a:t>
            </a:r>
            <a:r>
              <a:rPr lang="en-US" sz="2000" dirty="0" err="1" smtClean="0"/>
              <a:t>кислотних</a:t>
            </a:r>
            <a:r>
              <a:rPr lang="en-US" sz="2000" dirty="0" smtClean="0"/>
              <a:t> </a:t>
            </a:r>
            <a:r>
              <a:rPr lang="en-US" sz="2000" dirty="0" err="1" smtClean="0"/>
              <a:t>дощів</a:t>
            </a:r>
            <a:r>
              <a:rPr lang="en-US" sz="2000" dirty="0" smtClean="0"/>
              <a:t>;</a:t>
            </a:r>
          </a:p>
          <a:p>
            <a:pPr marL="609600" indent="-609600" eaLnBrk="1" hangingPunct="1">
              <a:lnSpc>
                <a:spcPct val="80000"/>
              </a:lnSpc>
              <a:buFontTx/>
              <a:buNone/>
            </a:pPr>
            <a:r>
              <a:rPr lang="en-US" sz="2000" b="1" dirty="0" smtClean="0"/>
              <a:t>В </a:t>
            </a:r>
            <a:r>
              <a:rPr lang="en-US" sz="2000" dirty="0" err="1" smtClean="0"/>
              <a:t>Погіршення</a:t>
            </a:r>
            <a:r>
              <a:rPr lang="en-US" sz="2000" dirty="0" smtClean="0"/>
              <a:t> </a:t>
            </a:r>
            <a:r>
              <a:rPr lang="en-US" sz="2000" dirty="0" err="1" smtClean="0"/>
              <a:t>стану</a:t>
            </a:r>
            <a:r>
              <a:rPr lang="en-US" sz="2000" dirty="0" smtClean="0"/>
              <a:t> </a:t>
            </a:r>
            <a:r>
              <a:rPr lang="en-US" sz="2000" dirty="0" err="1" smtClean="0"/>
              <a:t>навколишнього</a:t>
            </a:r>
            <a:r>
              <a:rPr lang="en-US" sz="2000" dirty="0" smtClean="0"/>
              <a:t> </a:t>
            </a:r>
            <a:r>
              <a:rPr lang="en-US" sz="2000" dirty="0" err="1" smtClean="0"/>
              <a:t>середовища</a:t>
            </a:r>
            <a:r>
              <a:rPr lang="en-US" sz="2000" dirty="0" smtClean="0"/>
              <a:t> </a:t>
            </a:r>
            <a:r>
              <a:rPr lang="en-US" sz="2000" dirty="0" err="1" smtClean="0"/>
              <a:t>внаслідок</a:t>
            </a:r>
            <a:r>
              <a:rPr lang="en-US" sz="2000" dirty="0" smtClean="0"/>
              <a:t> </a:t>
            </a:r>
            <a:r>
              <a:rPr lang="en-US" sz="2000" dirty="0" err="1" smtClean="0"/>
              <a:t>збільшення</a:t>
            </a:r>
            <a:r>
              <a:rPr lang="uk-UA" sz="2000" dirty="0" smtClean="0"/>
              <a:t> </a:t>
            </a:r>
            <a:r>
              <a:rPr lang="en-US" sz="2000" dirty="0" err="1" smtClean="0"/>
              <a:t>парникового</a:t>
            </a:r>
            <a:r>
              <a:rPr lang="en-US" sz="2000" dirty="0" smtClean="0"/>
              <a:t> </a:t>
            </a:r>
            <a:r>
              <a:rPr lang="en-US" sz="2000" dirty="0" err="1" smtClean="0"/>
              <a:t>ефекту</a:t>
            </a:r>
            <a:r>
              <a:rPr lang="en-US" sz="2000" dirty="0" smtClean="0"/>
              <a:t>;</a:t>
            </a:r>
          </a:p>
          <a:p>
            <a:pPr marL="609600" indent="-609600" eaLnBrk="1" hangingPunct="1">
              <a:lnSpc>
                <a:spcPct val="80000"/>
              </a:lnSpc>
              <a:buFontTx/>
              <a:buNone/>
            </a:pPr>
            <a:r>
              <a:rPr lang="en-US" sz="2000" b="1" dirty="0" smtClean="0"/>
              <a:t>Г </a:t>
            </a:r>
            <a:r>
              <a:rPr lang="en-US" sz="2000" dirty="0" smtClean="0"/>
              <a:t>Сульфур (IV) </a:t>
            </a:r>
            <a:r>
              <a:rPr lang="en-US" sz="2000" dirty="0" err="1" smtClean="0"/>
              <a:t>оксид</a:t>
            </a:r>
            <a:r>
              <a:rPr lang="en-US" sz="2000" dirty="0" smtClean="0"/>
              <a:t> </a:t>
            </a:r>
            <a:r>
              <a:rPr lang="en-US" sz="2000" dirty="0" err="1" smtClean="0"/>
              <a:t>не</a:t>
            </a:r>
            <a:r>
              <a:rPr lang="en-US" sz="2000" dirty="0" smtClean="0"/>
              <a:t> </a:t>
            </a:r>
            <a:r>
              <a:rPr lang="en-US" sz="2000" dirty="0" err="1" smtClean="0"/>
              <a:t>буде</a:t>
            </a:r>
            <a:r>
              <a:rPr lang="en-US" sz="2000" dirty="0" smtClean="0"/>
              <a:t> </a:t>
            </a:r>
            <a:r>
              <a:rPr lang="en-US" sz="2000" dirty="0" err="1" smtClean="0"/>
              <a:t>впливати</a:t>
            </a:r>
            <a:r>
              <a:rPr lang="en-US" sz="2000" dirty="0" smtClean="0"/>
              <a:t> </a:t>
            </a:r>
            <a:r>
              <a:rPr lang="en-US" sz="2000" dirty="0" err="1" smtClean="0"/>
              <a:t>на</a:t>
            </a:r>
            <a:r>
              <a:rPr lang="en-US" sz="2000" dirty="0" smtClean="0"/>
              <a:t> </a:t>
            </a:r>
            <a:r>
              <a:rPr lang="en-US" sz="2000" dirty="0" err="1" smtClean="0"/>
              <a:t>стан</a:t>
            </a:r>
            <a:r>
              <a:rPr lang="en-US" sz="2000" dirty="0" smtClean="0"/>
              <a:t> </a:t>
            </a:r>
            <a:r>
              <a:rPr lang="en-US" sz="2000" dirty="0" err="1" smtClean="0"/>
              <a:t>навколишнього</a:t>
            </a:r>
            <a:r>
              <a:rPr lang="en-US" sz="2000" dirty="0" smtClean="0"/>
              <a:t> </a:t>
            </a:r>
            <a:r>
              <a:rPr lang="en-US" sz="2000" dirty="0" err="1" smtClean="0"/>
              <a:t>середовища</a:t>
            </a:r>
            <a:r>
              <a:rPr lang="en-US" sz="2000" dirty="0" smtClean="0"/>
              <a:t>.</a:t>
            </a:r>
          </a:p>
          <a:p>
            <a:pPr marL="609600" indent="-609600" eaLnBrk="1" hangingPunct="1">
              <a:lnSpc>
                <a:spcPct val="80000"/>
              </a:lnSpc>
            </a:pPr>
            <a:endParaRPr lang="ru-RU" sz="2000" dirty="0" smtClean="0"/>
          </a:p>
          <a:p>
            <a:pPr marL="609600" indent="-609600" eaLnBrk="1" hangingPunct="1">
              <a:lnSpc>
                <a:spcPct val="80000"/>
              </a:lnSpc>
            </a:pPr>
            <a:endParaRPr lang="ru-RU" sz="20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el 3"/>
          <p:cNvSpPr>
            <a:spLocks noGrp="1"/>
          </p:cNvSpPr>
          <p:nvPr>
            <p:ph type="title"/>
          </p:nvPr>
        </p:nvSpPr>
        <p:spPr>
          <a:xfrm>
            <a:off x="468313" y="1052513"/>
            <a:ext cx="8229600" cy="1143000"/>
          </a:xfrm>
        </p:spPr>
        <p:txBody>
          <a:bodyPr/>
          <a:lstStyle/>
          <a:p>
            <a:r>
              <a:rPr lang="uk-UA" smtClean="0"/>
              <a:t>Використання контекстів</a:t>
            </a:r>
            <a:endParaRPr lang="en-GB" smtClean="0"/>
          </a:p>
        </p:txBody>
      </p:sp>
      <p:sp>
        <p:nvSpPr>
          <p:cNvPr id="37890" name="Tijdelijke aanduiding voor inhoud 4"/>
          <p:cNvSpPr>
            <a:spLocks noGrp="1"/>
          </p:cNvSpPr>
          <p:nvPr>
            <p:ph idx="1"/>
          </p:nvPr>
        </p:nvSpPr>
        <p:spPr>
          <a:xfrm>
            <a:off x="457200" y="2143125"/>
            <a:ext cx="8229600" cy="4214813"/>
          </a:xfrm>
        </p:spPr>
        <p:txBody>
          <a:bodyPr/>
          <a:lstStyle/>
          <a:p>
            <a:r>
              <a:rPr lang="en-GB" sz="2800" dirty="0" smtClean="0"/>
              <a:t>‘</a:t>
            </a:r>
            <a:r>
              <a:rPr lang="uk-UA" sz="2800" dirty="0" smtClean="0"/>
              <a:t>Контексти</a:t>
            </a:r>
            <a:r>
              <a:rPr lang="en-GB" sz="2800" dirty="0" smtClean="0"/>
              <a:t>’ </a:t>
            </a:r>
            <a:r>
              <a:rPr lang="uk-UA" sz="2800" dirty="0" smtClean="0"/>
              <a:t>це описи</a:t>
            </a:r>
            <a:r>
              <a:rPr lang="en-GB" sz="2800" dirty="0" smtClean="0"/>
              <a:t>, </a:t>
            </a:r>
            <a:r>
              <a:rPr lang="uk-UA" sz="2800" dirty="0" smtClean="0"/>
              <a:t>малюнки</a:t>
            </a:r>
            <a:r>
              <a:rPr lang="en-GB" sz="2800" dirty="0" smtClean="0"/>
              <a:t>, </a:t>
            </a:r>
            <a:r>
              <a:rPr lang="uk-UA" sz="2800" dirty="0" smtClean="0"/>
              <a:t>графіки</a:t>
            </a:r>
            <a:r>
              <a:rPr lang="en-GB" sz="2800" dirty="0" smtClean="0"/>
              <a:t>, </a:t>
            </a:r>
            <a:r>
              <a:rPr lang="uk-UA" sz="2800" dirty="0" smtClean="0"/>
              <a:t>газетні статті</a:t>
            </a:r>
            <a:r>
              <a:rPr lang="en-GB" sz="2800" dirty="0" smtClean="0"/>
              <a:t>, </a:t>
            </a:r>
            <a:r>
              <a:rPr lang="uk-UA" sz="2800" dirty="0" smtClean="0"/>
              <a:t>відео кліпи</a:t>
            </a:r>
            <a:r>
              <a:rPr lang="en-GB" sz="2800" dirty="0" smtClean="0"/>
              <a:t>, </a:t>
            </a:r>
            <a:r>
              <a:rPr lang="uk-UA" sz="2800" dirty="0" smtClean="0"/>
              <a:t>звукові уривки тощо, які створюють і визначають ситуацію, в якій студент </a:t>
            </a:r>
            <a:r>
              <a:rPr lang="en-GB" sz="2800" dirty="0" smtClean="0"/>
              <a:t> </a:t>
            </a:r>
            <a:r>
              <a:rPr lang="uk-UA" sz="2800" dirty="0" smtClean="0"/>
              <a:t>має застосувати його/її</a:t>
            </a:r>
            <a:r>
              <a:rPr lang="en-GB" sz="2800" dirty="0" smtClean="0"/>
              <a:t> </a:t>
            </a:r>
            <a:r>
              <a:rPr lang="uk-UA" sz="2800" dirty="0" smtClean="0"/>
              <a:t>знання і розуміння навчальної програми.</a:t>
            </a:r>
            <a:endParaRPr lang="en-GB" sz="2800" dirty="0" smtClean="0"/>
          </a:p>
          <a:p>
            <a:r>
              <a:rPr lang="uk-UA" sz="2800" dirty="0" smtClean="0"/>
              <a:t>Використання контекстів є незамінним</a:t>
            </a:r>
            <a:r>
              <a:rPr lang="en-GB" sz="2800" dirty="0" smtClean="0"/>
              <a:t> </a:t>
            </a:r>
            <a:r>
              <a:rPr lang="uk-UA" sz="2800" dirty="0" smtClean="0"/>
              <a:t>в оцінюванні навичок вищого когнітивного рівня</a:t>
            </a:r>
            <a:r>
              <a:rPr lang="en-GB" sz="2800" dirty="0" smtClean="0"/>
              <a:t>. </a:t>
            </a:r>
            <a:r>
              <a:rPr lang="uk-UA" sz="2800" dirty="0" smtClean="0"/>
              <a:t>Відсутність контексту апріорі означає</a:t>
            </a:r>
            <a:r>
              <a:rPr lang="en-GB" sz="2800" dirty="0" smtClean="0"/>
              <a:t> ‘</a:t>
            </a:r>
            <a:r>
              <a:rPr lang="uk-UA" sz="2800" dirty="0" smtClean="0"/>
              <a:t>відтворення</a:t>
            </a:r>
            <a:r>
              <a:rPr lang="en-GB" sz="2800" dirty="0" smtClean="0"/>
              <a:t>’</a:t>
            </a:r>
            <a:r>
              <a:rPr lang="uk-UA" sz="2800" dirty="0" smtClean="0"/>
              <a:t>.</a:t>
            </a:r>
            <a:endParaRPr lang="nl-NL" sz="28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468313" y="1125538"/>
            <a:ext cx="8229600" cy="1008062"/>
          </a:xfrm>
        </p:spPr>
        <p:txBody>
          <a:bodyPr/>
          <a:lstStyle/>
          <a:p>
            <a:r>
              <a:rPr lang="uk-UA" smtClean="0">
                <a:ea typeface="ＭＳ Ｐゴシック"/>
                <a:cs typeface="ＭＳ Ｐゴシック"/>
              </a:rPr>
              <a:t>Традиційний підхід в хімії</a:t>
            </a:r>
            <a:endParaRPr lang="en-US" smtClean="0"/>
          </a:p>
        </p:txBody>
      </p:sp>
      <p:sp>
        <p:nvSpPr>
          <p:cNvPr id="38914" name="Rectangle 3"/>
          <p:cNvSpPr>
            <a:spLocks noGrp="1" noChangeArrowheads="1"/>
          </p:cNvSpPr>
          <p:nvPr>
            <p:ph type="body" idx="1"/>
          </p:nvPr>
        </p:nvSpPr>
        <p:spPr>
          <a:xfrm>
            <a:off x="457200" y="2276475"/>
            <a:ext cx="8229600" cy="3849688"/>
          </a:xfrm>
        </p:spPr>
        <p:txBody>
          <a:bodyPr/>
          <a:lstStyle/>
          <a:p>
            <a:pPr>
              <a:buFontTx/>
              <a:buNone/>
            </a:pPr>
            <a:r>
              <a:rPr lang="en-US" altLang="ja-JP" sz="2400" i="1" smtClean="0">
                <a:cs typeface="ＭＳ Ｐゴシック"/>
              </a:rPr>
              <a:t>	</a:t>
            </a:r>
            <a:r>
              <a:rPr lang="uk-UA" altLang="ja-JP" sz="2000" i="1" smtClean="0">
                <a:cs typeface="ＭＳ Ｐゴシック"/>
              </a:rPr>
              <a:t>Завдання на виконання алгоритму в академічному контексті</a:t>
            </a:r>
            <a:endParaRPr lang="en-US" altLang="ja-JP" sz="2000" i="1" smtClean="0">
              <a:cs typeface="ＭＳ Ｐゴシック"/>
            </a:endParaRPr>
          </a:p>
          <a:p>
            <a:pPr>
              <a:buFontTx/>
              <a:buNone/>
            </a:pPr>
            <a:endParaRPr lang="en-US" altLang="ja-JP" sz="2000" smtClean="0">
              <a:cs typeface="ＭＳ Ｐゴシック"/>
            </a:endParaRPr>
          </a:p>
          <a:p>
            <a:pPr>
              <a:buFontTx/>
              <a:buNone/>
            </a:pPr>
            <a:r>
              <a:rPr lang="uk-UA" sz="2400" smtClean="0"/>
              <a:t>     Ви маєте 2,5 літри водного розчину сполуки А. концентрація сполуки А дорівнює 30 мг/л</a:t>
            </a:r>
            <a:r>
              <a:rPr lang="uk-UA" sz="2400" baseline="30000" smtClean="0"/>
              <a:t>-1</a:t>
            </a:r>
            <a:r>
              <a:rPr lang="uk-UA" sz="2400" smtClean="0"/>
              <a:t>. </a:t>
            </a:r>
            <a:endParaRPr lang="ru-RU" sz="2400" smtClean="0"/>
          </a:p>
          <a:p>
            <a:pPr>
              <a:buFontTx/>
              <a:buNone/>
            </a:pPr>
            <a:r>
              <a:rPr lang="uk-UA" sz="2400" smtClean="0"/>
              <a:t>     Ви хочете зменшити концентрацію сполуки А до 5 мг/л</a:t>
            </a:r>
            <a:r>
              <a:rPr lang="uk-UA" sz="2400" baseline="30000" smtClean="0"/>
              <a:t>-1</a:t>
            </a:r>
            <a:r>
              <a:rPr lang="uk-UA" sz="2400" smtClean="0"/>
              <a:t>, розбавивши цей розчин. </a:t>
            </a:r>
            <a:endParaRPr lang="ru-RU" sz="2400" smtClean="0"/>
          </a:p>
          <a:p>
            <a:pPr>
              <a:buFontTx/>
              <a:buNone/>
            </a:pPr>
            <a:r>
              <a:rPr lang="uk-UA" sz="2400" smtClean="0"/>
              <a:t>     Обчисліть обсяг води, яку вам необхідно добавити. </a:t>
            </a:r>
            <a:endParaRPr lang="ru-RU" sz="2400" smtClean="0"/>
          </a:p>
          <a:p>
            <a:pPr>
              <a:buFontTx/>
              <a:buNone/>
            </a:pPr>
            <a:endParaRPr lang="en-US" sz="2400" smtClean="0">
              <a:ea typeface="ＭＳ Ｐゴシック"/>
              <a:cs typeface="ＭＳ Ｐゴシック"/>
            </a:endParaRPr>
          </a:p>
        </p:txBody>
      </p:sp>
      <p:grpSp>
        <p:nvGrpSpPr>
          <p:cNvPr id="2" name="Group 4"/>
          <p:cNvGrpSpPr>
            <a:grpSpLocks/>
          </p:cNvGrpSpPr>
          <p:nvPr/>
        </p:nvGrpSpPr>
        <p:grpSpPr bwMode="auto">
          <a:xfrm>
            <a:off x="7308850" y="5300663"/>
            <a:ext cx="1584325" cy="1366837"/>
            <a:chOff x="4059" y="2115"/>
            <a:chExt cx="998" cy="861"/>
          </a:xfrm>
        </p:grpSpPr>
        <p:sp>
          <p:nvSpPr>
            <p:cNvPr id="38916" name="AutoShape 5"/>
            <p:cNvSpPr>
              <a:spLocks noChangeArrowheads="1"/>
            </p:cNvSpPr>
            <p:nvPr/>
          </p:nvSpPr>
          <p:spPr bwMode="auto">
            <a:xfrm>
              <a:off x="4059" y="2115"/>
              <a:ext cx="998" cy="861"/>
            </a:xfrm>
            <a:prstGeom prst="verticalScroll">
              <a:avLst>
                <a:gd name="adj" fmla="val 12500"/>
              </a:avLst>
            </a:prstGeom>
            <a:solidFill>
              <a:schemeClr val="accent1"/>
            </a:solidFill>
            <a:ln w="9525">
              <a:solidFill>
                <a:schemeClr val="tx1"/>
              </a:solidFill>
              <a:round/>
              <a:headEnd/>
              <a:tailEnd/>
            </a:ln>
          </p:spPr>
          <p:txBody>
            <a:bodyPr vert="eaVert" wrap="none" anchor="ctr"/>
            <a:lstStyle/>
            <a:p>
              <a:endParaRPr lang="ru-RU">
                <a:latin typeface="Calibri" pitchFamily="34" charset="0"/>
              </a:endParaRPr>
            </a:p>
          </p:txBody>
        </p:sp>
        <p:sp>
          <p:nvSpPr>
            <p:cNvPr id="38917" name="Text Box 6"/>
            <p:cNvSpPr txBox="1">
              <a:spLocks noChangeArrowheads="1"/>
            </p:cNvSpPr>
            <p:nvPr/>
          </p:nvSpPr>
          <p:spPr bwMode="auto">
            <a:xfrm>
              <a:off x="4195" y="2341"/>
              <a:ext cx="817" cy="330"/>
            </a:xfrm>
            <a:prstGeom prst="rect">
              <a:avLst/>
            </a:prstGeom>
            <a:noFill/>
            <a:ln w="9525">
              <a:noFill/>
              <a:miter lim="800000"/>
              <a:headEnd/>
              <a:tailEnd/>
            </a:ln>
          </p:spPr>
          <p:txBody>
            <a:bodyPr>
              <a:spAutoFit/>
            </a:bodyPr>
            <a:lstStyle/>
            <a:p>
              <a:pPr algn="ctr">
                <a:spcBef>
                  <a:spcPct val="50000"/>
                </a:spcBef>
              </a:pPr>
              <a:r>
                <a:rPr lang="en-US" sz="2800">
                  <a:latin typeface="Calibri" pitchFamily="34" charset="0"/>
                </a:rPr>
                <a:t>Rb</a:t>
              </a:r>
              <a:endParaRPr lang="ru-RU" sz="2800">
                <a:latin typeface="Calibri"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r>
              <a:rPr lang="uk-UA" dirty="0" smtClean="0"/>
              <a:t>Тестове завдання</a:t>
            </a:r>
          </a:p>
          <a:p>
            <a:endParaRPr lang="uk-UA" dirty="0" smtClean="0"/>
          </a:p>
          <a:p>
            <a:pPr>
              <a:buNone/>
            </a:pPr>
            <a:r>
              <a:rPr lang="uk-UA" dirty="0" smtClean="0"/>
              <a:t>Має вимірювати певний елемент</a:t>
            </a: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323850" y="981075"/>
            <a:ext cx="8085138" cy="936625"/>
          </a:xfrm>
        </p:spPr>
        <p:txBody>
          <a:bodyPr/>
          <a:lstStyle/>
          <a:p>
            <a:r>
              <a:rPr lang="uk-UA" smtClean="0"/>
              <a:t>Традиційний підхід з контекстом</a:t>
            </a:r>
            <a:endParaRPr lang="en-US" smtClean="0"/>
          </a:p>
        </p:txBody>
      </p:sp>
      <p:sp>
        <p:nvSpPr>
          <p:cNvPr id="40962" name="Rectangle 3"/>
          <p:cNvSpPr>
            <a:spLocks noGrp="1" noChangeArrowheads="1"/>
          </p:cNvSpPr>
          <p:nvPr>
            <p:ph type="body" idx="1"/>
          </p:nvPr>
        </p:nvSpPr>
        <p:spPr>
          <a:xfrm>
            <a:off x="395288" y="1700213"/>
            <a:ext cx="8034337" cy="871537"/>
          </a:xfrm>
        </p:spPr>
        <p:txBody>
          <a:bodyPr/>
          <a:lstStyle/>
          <a:p>
            <a:pPr>
              <a:buFontTx/>
              <a:buNone/>
            </a:pPr>
            <a:r>
              <a:rPr lang="en-US" altLang="ja-JP" i="1" smtClean="0">
                <a:cs typeface="ＭＳ Ｐゴシック"/>
              </a:rPr>
              <a:t>	</a:t>
            </a:r>
            <a:r>
              <a:rPr lang="uk-UA" altLang="ja-JP" sz="2400" i="1" smtClean="0">
                <a:cs typeface="ＭＳ Ｐゴシック"/>
              </a:rPr>
              <a:t> </a:t>
            </a:r>
            <a:r>
              <a:rPr lang="uk-UA" altLang="ja-JP" sz="2000" i="1" smtClean="0">
                <a:cs typeface="ＭＳ Ｐゴシック"/>
              </a:rPr>
              <a:t>Завдання на виконання алгоритму в реальній життєвій ситуації</a:t>
            </a:r>
            <a:endParaRPr lang="en-US" altLang="ja-JP" sz="2000" smtClean="0">
              <a:cs typeface="ＭＳ Ｐゴシック"/>
            </a:endParaRPr>
          </a:p>
          <a:p>
            <a:endParaRPr lang="uk-UA" sz="2400" smtClean="0"/>
          </a:p>
          <a:p>
            <a:r>
              <a:rPr lang="uk-UA" sz="2400" smtClean="0"/>
              <a:t>Щодня фабрика з виготовлення фотоплівки «СуперФото» скидає 1500 літрів стічної води у ріку Рейн. Ця вода містить 30 мг/л</a:t>
            </a:r>
            <a:r>
              <a:rPr lang="uk-UA" sz="2400" baseline="30000" smtClean="0"/>
              <a:t>-1</a:t>
            </a:r>
            <a:r>
              <a:rPr lang="uk-UA" sz="2400" smtClean="0"/>
              <a:t> токсичної речовини А. Закон дозволяє тільки 5 мг/л</a:t>
            </a:r>
            <a:r>
              <a:rPr lang="uk-UA" sz="2400" baseline="30000" smtClean="0"/>
              <a:t>-1</a:t>
            </a:r>
            <a:r>
              <a:rPr lang="uk-UA" sz="2400" smtClean="0"/>
              <a:t> речовини А. Компанія хоче дотримуватися встановлених законодавством норм шляхом розведення стічної воли перед її скиданням. </a:t>
            </a:r>
          </a:p>
          <a:p>
            <a:pPr>
              <a:buFontTx/>
              <a:buNone/>
            </a:pPr>
            <a:endParaRPr lang="en-US" smtClean="0"/>
          </a:p>
        </p:txBody>
      </p:sp>
      <p:sp>
        <p:nvSpPr>
          <p:cNvPr id="40963" name="Rectangle 4"/>
          <p:cNvSpPr>
            <a:spLocks noChangeArrowheads="1"/>
          </p:cNvSpPr>
          <p:nvPr/>
        </p:nvSpPr>
        <p:spPr bwMode="auto">
          <a:xfrm>
            <a:off x="827088" y="5143500"/>
            <a:ext cx="6769100" cy="1169988"/>
          </a:xfrm>
          <a:prstGeom prst="rect">
            <a:avLst/>
          </a:prstGeom>
          <a:noFill/>
          <a:ln w="9525">
            <a:noFill/>
            <a:miter lim="800000"/>
            <a:headEnd/>
            <a:tailEnd/>
          </a:ln>
        </p:spPr>
        <p:txBody>
          <a:bodyPr anchor="ctr">
            <a:spAutoFit/>
          </a:bodyPr>
          <a:lstStyle/>
          <a:p>
            <a:pPr>
              <a:tabLst>
                <a:tab pos="498475" algn="l"/>
              </a:tabLst>
            </a:pPr>
            <a:endParaRPr lang="en-US" altLang="ja-JP" sz="2200">
              <a:latin typeface="Calibri" pitchFamily="34" charset="0"/>
              <a:cs typeface="ＭＳ Ｐゴシック"/>
            </a:endParaRPr>
          </a:p>
          <a:p>
            <a:pPr>
              <a:tabLst>
                <a:tab pos="498475" algn="l"/>
              </a:tabLst>
            </a:pPr>
            <a:r>
              <a:rPr lang="en-US" altLang="ja-JP" sz="2200">
                <a:latin typeface="Calibri" pitchFamily="34" charset="0"/>
                <a:cs typeface="ＭＳ Ｐゴシック"/>
              </a:rPr>
              <a:t> </a:t>
            </a:r>
            <a:r>
              <a:rPr lang="uk-UA" sz="2400">
                <a:latin typeface="Calibri" pitchFamily="34" charset="0"/>
              </a:rPr>
              <a:t>Обчисліть, скільки води компанія має додавати до стічної води щодня. </a:t>
            </a:r>
            <a:endParaRPr lang="ru-RU" sz="2400">
              <a:latin typeface="Calibri" pitchFamily="34" charset="0"/>
            </a:endParaRPr>
          </a:p>
        </p:txBody>
      </p:sp>
      <p:grpSp>
        <p:nvGrpSpPr>
          <p:cNvPr id="2" name="Group 12"/>
          <p:cNvGrpSpPr>
            <a:grpSpLocks/>
          </p:cNvGrpSpPr>
          <p:nvPr/>
        </p:nvGrpSpPr>
        <p:grpSpPr bwMode="auto">
          <a:xfrm>
            <a:off x="7486650" y="3068638"/>
            <a:ext cx="1657350" cy="3527425"/>
            <a:chOff x="4558" y="1933"/>
            <a:chExt cx="1044" cy="2222"/>
          </a:xfrm>
        </p:grpSpPr>
        <p:grpSp>
          <p:nvGrpSpPr>
            <p:cNvPr id="3" name="Group 5"/>
            <p:cNvGrpSpPr>
              <a:grpSpLocks/>
            </p:cNvGrpSpPr>
            <p:nvPr/>
          </p:nvGrpSpPr>
          <p:grpSpPr bwMode="auto">
            <a:xfrm>
              <a:off x="4558" y="3294"/>
              <a:ext cx="998" cy="861"/>
              <a:chOff x="4059" y="2115"/>
              <a:chExt cx="998" cy="861"/>
            </a:xfrm>
          </p:grpSpPr>
          <p:sp>
            <p:nvSpPr>
              <p:cNvPr id="40971" name="AutoShape 6"/>
              <p:cNvSpPr>
                <a:spLocks noChangeArrowheads="1"/>
              </p:cNvSpPr>
              <p:nvPr/>
            </p:nvSpPr>
            <p:spPr bwMode="auto">
              <a:xfrm>
                <a:off x="4059" y="2115"/>
                <a:ext cx="998" cy="861"/>
              </a:xfrm>
              <a:prstGeom prst="verticalScroll">
                <a:avLst>
                  <a:gd name="adj" fmla="val 12500"/>
                </a:avLst>
              </a:prstGeom>
              <a:solidFill>
                <a:schemeClr val="accent1"/>
              </a:solidFill>
              <a:ln w="9525">
                <a:solidFill>
                  <a:schemeClr val="tx1"/>
                </a:solidFill>
                <a:round/>
                <a:headEnd/>
                <a:tailEnd/>
              </a:ln>
            </p:spPr>
            <p:txBody>
              <a:bodyPr vert="eaVert" wrap="none" anchor="ctr"/>
              <a:lstStyle/>
              <a:p>
                <a:endParaRPr lang="ru-RU">
                  <a:latin typeface="Calibri" pitchFamily="34" charset="0"/>
                </a:endParaRPr>
              </a:p>
            </p:txBody>
          </p:sp>
          <p:sp>
            <p:nvSpPr>
              <p:cNvPr id="40972" name="Text Box 7"/>
              <p:cNvSpPr txBox="1">
                <a:spLocks noChangeArrowheads="1"/>
              </p:cNvSpPr>
              <p:nvPr/>
            </p:nvSpPr>
            <p:spPr bwMode="auto">
              <a:xfrm>
                <a:off x="4195" y="2341"/>
                <a:ext cx="817" cy="330"/>
              </a:xfrm>
              <a:prstGeom prst="rect">
                <a:avLst/>
              </a:prstGeom>
              <a:noFill/>
              <a:ln w="9525">
                <a:noFill/>
                <a:miter lim="800000"/>
                <a:headEnd/>
                <a:tailEnd/>
              </a:ln>
            </p:spPr>
            <p:txBody>
              <a:bodyPr>
                <a:spAutoFit/>
              </a:bodyPr>
              <a:lstStyle/>
              <a:p>
                <a:pPr algn="ctr">
                  <a:spcBef>
                    <a:spcPct val="50000"/>
                  </a:spcBef>
                </a:pPr>
                <a:r>
                  <a:rPr lang="en-US" sz="2800">
                    <a:latin typeface="Calibri" pitchFamily="34" charset="0"/>
                  </a:rPr>
                  <a:t>P</a:t>
                </a:r>
                <a:endParaRPr lang="ru-RU" sz="2800">
                  <a:latin typeface="Calibri" pitchFamily="34" charset="0"/>
                </a:endParaRPr>
              </a:p>
            </p:txBody>
          </p:sp>
        </p:grpSp>
        <p:grpSp>
          <p:nvGrpSpPr>
            <p:cNvPr id="4" name="Group 8"/>
            <p:cNvGrpSpPr>
              <a:grpSpLocks/>
            </p:cNvGrpSpPr>
            <p:nvPr/>
          </p:nvGrpSpPr>
          <p:grpSpPr bwMode="auto">
            <a:xfrm>
              <a:off x="4604" y="1933"/>
              <a:ext cx="998" cy="861"/>
              <a:chOff x="4059" y="2115"/>
              <a:chExt cx="998" cy="861"/>
            </a:xfrm>
          </p:grpSpPr>
          <p:sp>
            <p:nvSpPr>
              <p:cNvPr id="40969" name="AutoShape 9"/>
              <p:cNvSpPr>
                <a:spLocks noChangeArrowheads="1"/>
              </p:cNvSpPr>
              <p:nvPr/>
            </p:nvSpPr>
            <p:spPr bwMode="auto">
              <a:xfrm>
                <a:off x="4059" y="2115"/>
                <a:ext cx="998" cy="861"/>
              </a:xfrm>
              <a:prstGeom prst="verticalScroll">
                <a:avLst>
                  <a:gd name="adj" fmla="val 12500"/>
                </a:avLst>
              </a:prstGeom>
              <a:solidFill>
                <a:srgbClr val="DCEFF0">
                  <a:alpha val="30980"/>
                </a:srgbClr>
              </a:solidFill>
              <a:ln w="9525">
                <a:solidFill>
                  <a:schemeClr val="tx1"/>
                </a:solidFill>
                <a:round/>
                <a:headEnd/>
                <a:tailEnd/>
              </a:ln>
            </p:spPr>
            <p:txBody>
              <a:bodyPr vert="eaVert" wrap="none" anchor="ctr"/>
              <a:lstStyle/>
              <a:p>
                <a:endParaRPr lang="ru-RU">
                  <a:latin typeface="Calibri" pitchFamily="34" charset="0"/>
                </a:endParaRPr>
              </a:p>
            </p:txBody>
          </p:sp>
          <p:sp>
            <p:nvSpPr>
              <p:cNvPr id="40970" name="Text Box 10"/>
              <p:cNvSpPr txBox="1">
                <a:spLocks noChangeArrowheads="1"/>
              </p:cNvSpPr>
              <p:nvPr/>
            </p:nvSpPr>
            <p:spPr bwMode="auto">
              <a:xfrm>
                <a:off x="4195" y="2341"/>
                <a:ext cx="817" cy="330"/>
              </a:xfrm>
              <a:prstGeom prst="rect">
                <a:avLst/>
              </a:prstGeom>
              <a:noFill/>
              <a:ln w="9525">
                <a:noFill/>
                <a:miter lim="800000"/>
                <a:headEnd/>
                <a:tailEnd/>
              </a:ln>
            </p:spPr>
            <p:txBody>
              <a:bodyPr>
                <a:spAutoFit/>
              </a:bodyPr>
              <a:lstStyle/>
              <a:p>
                <a:pPr algn="ctr">
                  <a:spcBef>
                    <a:spcPct val="50000"/>
                  </a:spcBef>
                </a:pPr>
                <a:r>
                  <a:rPr lang="en-US" sz="2800">
                    <a:latin typeface="Calibri" pitchFamily="34" charset="0"/>
                  </a:rPr>
                  <a:t>Rb</a:t>
                </a:r>
                <a:endParaRPr lang="ru-RU" sz="2800">
                  <a:latin typeface="Calibri" pitchFamily="34" charset="0"/>
                </a:endParaRPr>
              </a:p>
            </p:txBody>
          </p:sp>
        </p:grpSp>
        <p:sp>
          <p:nvSpPr>
            <p:cNvPr id="40968" name="Line 11"/>
            <p:cNvSpPr>
              <a:spLocks noChangeShapeType="1"/>
            </p:cNvSpPr>
            <p:nvPr/>
          </p:nvSpPr>
          <p:spPr bwMode="auto">
            <a:xfrm>
              <a:off x="5012" y="2840"/>
              <a:ext cx="0" cy="409"/>
            </a:xfrm>
            <a:prstGeom prst="line">
              <a:avLst/>
            </a:prstGeom>
            <a:noFill/>
            <a:ln w="38100">
              <a:solidFill>
                <a:schemeClr val="tx1"/>
              </a:solidFill>
              <a:round/>
              <a:headEnd/>
              <a:tailEnd type="stealth" w="med" len="med"/>
            </a:ln>
          </p:spPr>
          <p:txBody>
            <a:bodyPr/>
            <a:lstStyle/>
            <a:p>
              <a:endParaRPr lang="ru-RU"/>
            </a:p>
          </p:txBody>
        </p:sp>
      </p:grpSp>
      <p:sp>
        <p:nvSpPr>
          <p:cNvPr id="40965" name="Tekstvak 12"/>
          <p:cNvSpPr txBox="1">
            <a:spLocks noChangeArrowheads="1"/>
          </p:cNvSpPr>
          <p:nvPr/>
        </p:nvSpPr>
        <p:spPr bwMode="auto">
          <a:xfrm>
            <a:off x="8316913" y="4581525"/>
            <a:ext cx="576262" cy="522288"/>
          </a:xfrm>
          <a:prstGeom prst="rect">
            <a:avLst/>
          </a:prstGeom>
          <a:noFill/>
          <a:ln w="9525">
            <a:noFill/>
            <a:miter lim="800000"/>
            <a:headEnd/>
            <a:tailEnd/>
          </a:ln>
        </p:spPr>
        <p:txBody>
          <a:bodyPr>
            <a:spAutoFit/>
          </a:bodyPr>
          <a:lstStyle/>
          <a:p>
            <a:r>
              <a:rPr lang="en-GB" sz="2800">
                <a:latin typeface="Calibri" pitchFamily="34" charset="0"/>
              </a:rPr>
              <a:t>?</a:t>
            </a:r>
            <a:endParaRPr lang="nl-NL" sz="2800">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395288" y="908050"/>
            <a:ext cx="8229600" cy="1000125"/>
          </a:xfrm>
        </p:spPr>
        <p:txBody>
          <a:bodyPr/>
          <a:lstStyle/>
          <a:p>
            <a:r>
              <a:rPr lang="uk-UA" smtClean="0"/>
              <a:t>Функціональний контекст</a:t>
            </a:r>
            <a:endParaRPr lang="en-US" smtClean="0"/>
          </a:p>
        </p:txBody>
      </p:sp>
      <p:sp>
        <p:nvSpPr>
          <p:cNvPr id="43010" name="Rectangle 3"/>
          <p:cNvSpPr>
            <a:spLocks noChangeArrowheads="1"/>
          </p:cNvSpPr>
          <p:nvPr/>
        </p:nvSpPr>
        <p:spPr bwMode="auto">
          <a:xfrm>
            <a:off x="1187450" y="2565400"/>
            <a:ext cx="5256213" cy="900113"/>
          </a:xfrm>
          <a:prstGeom prst="rect">
            <a:avLst/>
          </a:prstGeom>
          <a:noFill/>
          <a:ln w="9525">
            <a:noFill/>
            <a:miter lim="800000"/>
            <a:headEnd/>
            <a:tailEnd/>
          </a:ln>
        </p:spPr>
        <p:txBody>
          <a:bodyPr tIns="76176" bIns="38088" anchor="ctr">
            <a:spAutoFit/>
          </a:bodyPr>
          <a:lstStyle/>
          <a:p>
            <a:pPr eaLnBrk="0" hangingPunct="0">
              <a:tabLst>
                <a:tab pos="269875" algn="l"/>
              </a:tabLst>
            </a:pPr>
            <a:r>
              <a:rPr lang="uk-UA" altLang="ja-JP" sz="1100" b="1">
                <a:latin typeface="Calibri" pitchFamily="34" charset="0"/>
                <a:ea typeface="MS Mincho"/>
                <a:cs typeface="MS Mincho"/>
              </a:rPr>
              <a:t>Повідомлення у пресі</a:t>
            </a:r>
            <a:endParaRPr lang="en-US" altLang="ja-JP" sz="1100" b="1">
              <a:latin typeface="Calibri" pitchFamily="34" charset="0"/>
              <a:ea typeface="MS Mincho"/>
              <a:cs typeface="MS Mincho"/>
            </a:endParaRPr>
          </a:p>
          <a:p>
            <a:pPr eaLnBrk="0" hangingPunct="0">
              <a:tabLst>
                <a:tab pos="269875" algn="l"/>
              </a:tabLst>
            </a:pPr>
            <a:r>
              <a:rPr lang="uk-UA" altLang="ja-JP" sz="2000" b="1" i="1">
                <a:latin typeface="Calibri" pitchFamily="34" charset="0"/>
                <a:ea typeface="MS Mincho"/>
                <a:cs typeface="MS Mincho"/>
              </a:rPr>
              <a:t>Група “Допоможемо рибам”  продовжує обвинувачувати “СуперФото”</a:t>
            </a:r>
            <a:endParaRPr lang="en-US" altLang="ja-JP" sz="2000">
              <a:latin typeface="Calibri" pitchFamily="34" charset="0"/>
              <a:cs typeface="ＭＳ Ｐゴシック"/>
            </a:endParaRPr>
          </a:p>
        </p:txBody>
      </p:sp>
      <p:graphicFrame>
        <p:nvGraphicFramePr>
          <p:cNvPr id="23556" name="Group 4"/>
          <p:cNvGraphicFramePr>
            <a:graphicFrameLocks noGrp="1"/>
          </p:cNvGraphicFramePr>
          <p:nvPr/>
        </p:nvGraphicFramePr>
        <p:xfrm>
          <a:off x="1331913" y="3357563"/>
          <a:ext cx="5480050" cy="3017520"/>
        </p:xfrm>
        <a:graphic>
          <a:graphicData uri="http://schemas.openxmlformats.org/drawingml/2006/table">
            <a:tbl>
              <a:tblPr/>
              <a:tblGrid>
                <a:gridCol w="2681287"/>
                <a:gridCol w="2798763"/>
              </a:tblGrid>
              <a:tr h="25717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uk-UA" sz="1200" kern="1200" dirty="0" smtClean="0">
                          <a:solidFill>
                            <a:schemeClr val="tx1"/>
                          </a:solidFill>
                          <a:latin typeface="+mn-lt"/>
                          <a:ea typeface="+mn-ea"/>
                          <a:cs typeface="+mn-cs"/>
                        </a:rPr>
                        <a:t>Серйозне хвилювання було спричинене вчора на засіданні Регіонального комітету з контролю за станом водних ресурсів заявою представників групи «Допоможемо рибам», місцевих борців за збереження життя річок, у якій вони звинуватили компанію «СуперФото», що займається виготовленням фотоплівки, у серйозному введенні в оману громадськості.</a:t>
                      </a:r>
                      <a:r>
                        <a:rPr lang="uk-UA" sz="1200" kern="1200" baseline="0" dirty="0" smtClean="0">
                          <a:solidFill>
                            <a:schemeClr val="tx1"/>
                          </a:solidFill>
                          <a:latin typeface="+mn-lt"/>
                          <a:ea typeface="+mn-ea"/>
                          <a:cs typeface="+mn-cs"/>
                        </a:rPr>
                        <a:t> </a:t>
                      </a:r>
                      <a:r>
                        <a:rPr lang="uk-UA" sz="1200" kern="1200" dirty="0" smtClean="0">
                          <a:solidFill>
                            <a:schemeClr val="tx1"/>
                          </a:solidFill>
                          <a:latin typeface="+mn-lt"/>
                          <a:ea typeface="+mn-ea"/>
                          <a:cs typeface="+mn-cs"/>
                        </a:rPr>
                        <a:t>Зовсім нещодавно компанія «СуперФото» з гордістю заявила про те, що рівень токсичних речовин у стічній воді, яку</a:t>
                      </a:r>
                      <a:endParaRPr kumimoji="0" lang="en-GB" sz="1200" b="0" i="0" u="none" strike="noStrike" cap="none" normalizeH="0" baseline="0" dirty="0" smtClean="0">
                        <a:ln>
                          <a:noFill/>
                        </a:ln>
                        <a:solidFill>
                          <a:schemeClr val="tx1"/>
                        </a:solidFill>
                        <a:effectLst/>
                        <a:latin typeface="Aria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uk-UA" sz="1200" kern="1200" dirty="0" smtClean="0">
                          <a:solidFill>
                            <a:schemeClr val="tx1"/>
                          </a:solidFill>
                          <a:latin typeface="+mn-lt"/>
                          <a:ea typeface="+mn-ea"/>
                          <a:cs typeface="+mn-cs"/>
                        </a:rPr>
                        <a:t>її фабрика скидає у Рейн, тепер набагато нижче дозволеного законодавством мінімуму. Утім, представник групи «Допоможемо рибам» п. Грін заявив, що компанія досягла це просто завдяки розведенню стічної води свіжою річною водою перед тим, яки скидати її. «У такий спосіб компанія можливо і дотримується встановлених норм, але…»   </a:t>
                      </a:r>
                      <a:endParaRPr lang="ru-RU" sz="1200" kern="1200" dirty="0" smtClean="0">
                        <a:solidFill>
                          <a:schemeClr val="tx1"/>
                        </a:solidFill>
                        <a:latin typeface="+mn-lt"/>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43014" name="Rectangle 11"/>
          <p:cNvSpPr>
            <a:spLocks noChangeArrowheads="1"/>
          </p:cNvSpPr>
          <p:nvPr/>
        </p:nvSpPr>
        <p:spPr bwMode="auto">
          <a:xfrm>
            <a:off x="1403350" y="6021388"/>
            <a:ext cx="4597400" cy="369887"/>
          </a:xfrm>
          <a:prstGeom prst="rect">
            <a:avLst/>
          </a:prstGeom>
          <a:noFill/>
          <a:ln w="9525">
            <a:noFill/>
            <a:miter lim="800000"/>
            <a:headEnd/>
            <a:tailEnd/>
          </a:ln>
        </p:spPr>
        <p:txBody>
          <a:bodyPr anchor="ctr">
            <a:spAutoFit/>
          </a:bodyPr>
          <a:lstStyle/>
          <a:p>
            <a:pPr>
              <a:buFont typeface="Wingdings" pitchFamily="2" charset="2"/>
              <a:buChar char="q"/>
              <a:tabLst>
                <a:tab pos="677863" algn="l"/>
              </a:tabLst>
            </a:pPr>
            <a:r>
              <a:rPr lang="en-US" altLang="ja-JP">
                <a:latin typeface="Calibri" pitchFamily="34" charset="0"/>
                <a:ea typeface="MS Mincho"/>
                <a:cs typeface="Times New Roman" pitchFamily="18" charset="0"/>
              </a:rPr>
              <a:t> 	</a:t>
            </a:r>
            <a:r>
              <a:rPr lang="uk-UA" altLang="ja-JP">
                <a:latin typeface="Calibri" pitchFamily="34" charset="0"/>
                <a:ea typeface="MS Mincho"/>
                <a:cs typeface="Times New Roman" pitchFamily="18" charset="0"/>
              </a:rPr>
              <a:t>Продовжіть аргументацію п. Гріна</a:t>
            </a:r>
            <a:endParaRPr lang="en-US" altLang="ja-JP">
              <a:latin typeface="Calibri" pitchFamily="34" charset="0"/>
              <a:ea typeface="MS Mincho"/>
              <a:cs typeface="Times New Roman" pitchFamily="18" charset="0"/>
            </a:endParaRPr>
          </a:p>
        </p:txBody>
      </p:sp>
      <p:sp>
        <p:nvSpPr>
          <p:cNvPr id="43015" name="Text Box 12"/>
          <p:cNvSpPr txBox="1">
            <a:spLocks noChangeArrowheads="1"/>
          </p:cNvSpPr>
          <p:nvPr/>
        </p:nvSpPr>
        <p:spPr bwMode="auto">
          <a:xfrm>
            <a:off x="1143000" y="1857375"/>
            <a:ext cx="6911975" cy="708025"/>
          </a:xfrm>
          <a:prstGeom prst="rect">
            <a:avLst/>
          </a:prstGeom>
          <a:noFill/>
          <a:ln w="9525">
            <a:noFill/>
            <a:miter lim="800000"/>
            <a:headEnd/>
            <a:tailEnd/>
          </a:ln>
        </p:spPr>
        <p:txBody>
          <a:bodyPr>
            <a:spAutoFit/>
          </a:bodyPr>
          <a:lstStyle/>
          <a:p>
            <a:pPr>
              <a:spcBef>
                <a:spcPct val="50000"/>
              </a:spcBef>
            </a:pPr>
            <a:r>
              <a:rPr lang="uk-UA" altLang="ja-JP" sz="2000" i="1">
                <a:latin typeface="Calibri" pitchFamily="34" charset="0"/>
                <a:cs typeface="ＭＳ Ｐゴシック"/>
              </a:rPr>
              <a:t>Завдання з використанням джерела та попередньо одержаних знань для прийняття рішення</a:t>
            </a:r>
            <a:r>
              <a:rPr lang="en-US" altLang="ja-JP" sz="2000" i="1">
                <a:latin typeface="Calibri" pitchFamily="34" charset="0"/>
                <a:cs typeface="ＭＳ Ｐゴシック"/>
              </a:rPr>
              <a:t> </a:t>
            </a:r>
            <a:endParaRPr lang="en-US" sz="2000" i="1">
              <a:latin typeface="Calibri" pitchFamily="34" charset="0"/>
            </a:endParaRPr>
          </a:p>
        </p:txBody>
      </p:sp>
      <p:grpSp>
        <p:nvGrpSpPr>
          <p:cNvPr id="2" name="Group 24"/>
          <p:cNvGrpSpPr>
            <a:grpSpLocks/>
          </p:cNvGrpSpPr>
          <p:nvPr/>
        </p:nvGrpSpPr>
        <p:grpSpPr bwMode="auto">
          <a:xfrm>
            <a:off x="7773988" y="2249488"/>
            <a:ext cx="1366837" cy="4271962"/>
            <a:chOff x="4603" y="1253"/>
            <a:chExt cx="998" cy="2902"/>
          </a:xfrm>
        </p:grpSpPr>
        <p:grpSp>
          <p:nvGrpSpPr>
            <p:cNvPr id="3" name="Group 13"/>
            <p:cNvGrpSpPr>
              <a:grpSpLocks/>
            </p:cNvGrpSpPr>
            <p:nvPr/>
          </p:nvGrpSpPr>
          <p:grpSpPr bwMode="auto">
            <a:xfrm>
              <a:off x="4603" y="3294"/>
              <a:ext cx="998" cy="861"/>
              <a:chOff x="4059" y="2115"/>
              <a:chExt cx="998" cy="861"/>
            </a:xfrm>
          </p:grpSpPr>
          <p:sp>
            <p:nvSpPr>
              <p:cNvPr id="43020" name="AutoShape 14"/>
              <p:cNvSpPr>
                <a:spLocks noChangeArrowheads="1"/>
              </p:cNvSpPr>
              <p:nvPr/>
            </p:nvSpPr>
            <p:spPr bwMode="auto">
              <a:xfrm>
                <a:off x="4059" y="2115"/>
                <a:ext cx="998" cy="861"/>
              </a:xfrm>
              <a:prstGeom prst="verticalScroll">
                <a:avLst>
                  <a:gd name="adj" fmla="val 12500"/>
                </a:avLst>
              </a:prstGeom>
              <a:solidFill>
                <a:schemeClr val="accent1"/>
              </a:solidFill>
              <a:ln w="9525">
                <a:solidFill>
                  <a:schemeClr val="tx1"/>
                </a:solidFill>
                <a:round/>
                <a:headEnd/>
                <a:tailEnd/>
              </a:ln>
            </p:spPr>
            <p:txBody>
              <a:bodyPr vert="eaVert" wrap="none" anchor="ctr"/>
              <a:lstStyle/>
              <a:p>
                <a:endParaRPr lang="ru-RU">
                  <a:latin typeface="Calibri" pitchFamily="34" charset="0"/>
                </a:endParaRPr>
              </a:p>
            </p:txBody>
          </p:sp>
          <p:sp>
            <p:nvSpPr>
              <p:cNvPr id="43021" name="Text Box 15"/>
              <p:cNvSpPr txBox="1">
                <a:spLocks noChangeArrowheads="1"/>
              </p:cNvSpPr>
              <p:nvPr/>
            </p:nvSpPr>
            <p:spPr bwMode="auto">
              <a:xfrm>
                <a:off x="4195" y="2341"/>
                <a:ext cx="817" cy="355"/>
              </a:xfrm>
              <a:prstGeom prst="rect">
                <a:avLst/>
              </a:prstGeom>
              <a:noFill/>
              <a:ln w="9525">
                <a:noFill/>
                <a:miter lim="800000"/>
                <a:headEnd/>
                <a:tailEnd/>
              </a:ln>
            </p:spPr>
            <p:txBody>
              <a:bodyPr>
                <a:spAutoFit/>
              </a:bodyPr>
              <a:lstStyle/>
              <a:p>
                <a:pPr algn="ctr">
                  <a:spcBef>
                    <a:spcPct val="50000"/>
                  </a:spcBef>
                </a:pPr>
                <a:r>
                  <a:rPr lang="en-GB" sz="2800">
                    <a:latin typeface="Calibri" pitchFamily="34" charset="0"/>
                  </a:rPr>
                  <a:t>P!</a:t>
                </a:r>
                <a:endParaRPr lang="ru-RU" sz="2800">
                  <a:latin typeface="Calibri" pitchFamily="34" charset="0"/>
                </a:endParaRPr>
              </a:p>
            </p:txBody>
          </p:sp>
        </p:grpSp>
        <p:sp>
          <p:nvSpPr>
            <p:cNvPr id="43018" name="Text Box 18"/>
            <p:cNvSpPr txBox="1">
              <a:spLocks noChangeArrowheads="1"/>
            </p:cNvSpPr>
            <p:nvPr/>
          </p:nvSpPr>
          <p:spPr bwMode="auto">
            <a:xfrm>
              <a:off x="4741" y="2432"/>
              <a:ext cx="817" cy="251"/>
            </a:xfrm>
            <a:prstGeom prst="rect">
              <a:avLst/>
            </a:prstGeom>
            <a:noFill/>
            <a:ln w="9525">
              <a:noFill/>
              <a:miter lim="800000"/>
              <a:headEnd/>
              <a:tailEnd/>
            </a:ln>
          </p:spPr>
          <p:txBody>
            <a:bodyPr>
              <a:spAutoFit/>
            </a:bodyPr>
            <a:lstStyle/>
            <a:p>
              <a:pPr>
                <a:spcBef>
                  <a:spcPct val="50000"/>
                </a:spcBef>
              </a:pPr>
              <a:endParaRPr lang="ru-RU">
                <a:latin typeface="Calibri" pitchFamily="34" charset="0"/>
              </a:endParaRPr>
            </a:p>
          </p:txBody>
        </p:sp>
        <p:sp>
          <p:nvSpPr>
            <p:cNvPr id="43019" name="Text Box 21"/>
            <p:cNvSpPr txBox="1">
              <a:spLocks noChangeArrowheads="1"/>
            </p:cNvSpPr>
            <p:nvPr/>
          </p:nvSpPr>
          <p:spPr bwMode="auto">
            <a:xfrm>
              <a:off x="4741" y="1253"/>
              <a:ext cx="817" cy="251"/>
            </a:xfrm>
            <a:prstGeom prst="rect">
              <a:avLst/>
            </a:prstGeom>
            <a:noFill/>
            <a:ln w="9525">
              <a:noFill/>
              <a:miter lim="800000"/>
              <a:headEnd/>
              <a:tailEnd/>
            </a:ln>
          </p:spPr>
          <p:txBody>
            <a:bodyPr>
              <a:spAutoFit/>
            </a:bodyPr>
            <a:lstStyle/>
            <a:p>
              <a:pPr>
                <a:spcBef>
                  <a:spcPct val="50000"/>
                </a:spcBef>
              </a:pPr>
              <a:endParaRPr lang="ru-RU">
                <a:latin typeface="Calibri" pitchFamily="34" charset="0"/>
              </a:endParaRPr>
            </a:p>
          </p:txBody>
        </p:sp>
      </p:gr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4"/>
          <p:cNvSpPr>
            <a:spLocks noGrp="1" noChangeArrowheads="1"/>
          </p:cNvSpPr>
          <p:nvPr>
            <p:ph type="title"/>
          </p:nvPr>
        </p:nvSpPr>
        <p:spPr>
          <a:xfrm>
            <a:off x="323850" y="981075"/>
            <a:ext cx="8229600" cy="1143000"/>
          </a:xfrm>
        </p:spPr>
        <p:txBody>
          <a:bodyPr/>
          <a:lstStyle/>
          <a:p>
            <a:r>
              <a:rPr lang="uk-UA" smtClean="0"/>
              <a:t>Ще один класичний підхід</a:t>
            </a:r>
            <a:endParaRPr lang="ru-RU" smtClean="0"/>
          </a:p>
        </p:txBody>
      </p:sp>
      <p:sp>
        <p:nvSpPr>
          <p:cNvPr id="45058" name="Text Box 5"/>
          <p:cNvSpPr txBox="1">
            <a:spLocks noChangeArrowheads="1"/>
          </p:cNvSpPr>
          <p:nvPr/>
        </p:nvSpPr>
        <p:spPr bwMode="auto">
          <a:xfrm>
            <a:off x="1692275" y="2205038"/>
            <a:ext cx="6769100" cy="3232150"/>
          </a:xfrm>
          <a:prstGeom prst="rect">
            <a:avLst/>
          </a:prstGeom>
          <a:noFill/>
          <a:ln w="9525">
            <a:noFill/>
            <a:miter lim="800000"/>
            <a:headEnd/>
            <a:tailEnd/>
          </a:ln>
        </p:spPr>
        <p:txBody>
          <a:bodyPr>
            <a:spAutoFit/>
          </a:bodyPr>
          <a:lstStyle/>
          <a:p>
            <a:pPr marL="342900" indent="-342900">
              <a:spcBef>
                <a:spcPct val="50000"/>
              </a:spcBef>
            </a:pPr>
            <a:r>
              <a:rPr lang="uk-UA" sz="2400">
                <a:latin typeface="Calibri" pitchFamily="34" charset="0"/>
              </a:rPr>
              <a:t>Правильна формула столової солі це</a:t>
            </a:r>
            <a:endParaRPr lang="en-US" sz="2400">
              <a:latin typeface="Calibri" pitchFamily="34" charset="0"/>
            </a:endParaRPr>
          </a:p>
          <a:p>
            <a:pPr marL="342900" indent="-342900">
              <a:spcBef>
                <a:spcPct val="50000"/>
              </a:spcBef>
              <a:buFontTx/>
              <a:buAutoNum type="alphaUcPeriod"/>
            </a:pPr>
            <a:r>
              <a:rPr lang="en-US" sz="2400">
                <a:latin typeface="Calibri" pitchFamily="34" charset="0"/>
              </a:rPr>
              <a:t>KCl</a:t>
            </a:r>
          </a:p>
          <a:p>
            <a:pPr marL="342900" indent="-342900">
              <a:spcBef>
                <a:spcPct val="50000"/>
              </a:spcBef>
              <a:buFontTx/>
              <a:buAutoNum type="alphaUcPeriod"/>
            </a:pPr>
            <a:r>
              <a:rPr lang="en-US" sz="2400">
                <a:latin typeface="Calibri" pitchFamily="34" charset="0"/>
              </a:rPr>
              <a:t>KCl</a:t>
            </a:r>
            <a:r>
              <a:rPr lang="en-US" sz="2400" baseline="-25000">
                <a:latin typeface="Calibri" pitchFamily="34" charset="0"/>
              </a:rPr>
              <a:t>2</a:t>
            </a:r>
          </a:p>
          <a:p>
            <a:pPr marL="342900" indent="-342900">
              <a:spcBef>
                <a:spcPct val="50000"/>
              </a:spcBef>
              <a:buFontTx/>
              <a:buAutoNum type="alphaUcPeriod"/>
            </a:pPr>
            <a:r>
              <a:rPr lang="en-US" sz="2400">
                <a:latin typeface="Calibri" pitchFamily="34" charset="0"/>
              </a:rPr>
              <a:t>NaCl</a:t>
            </a:r>
          </a:p>
          <a:p>
            <a:pPr marL="342900" indent="-342900">
              <a:spcBef>
                <a:spcPct val="50000"/>
              </a:spcBef>
              <a:buFontTx/>
              <a:buAutoNum type="alphaUcPeriod"/>
            </a:pPr>
            <a:r>
              <a:rPr lang="en-US" sz="2400">
                <a:latin typeface="Calibri" pitchFamily="34" charset="0"/>
              </a:rPr>
              <a:t>NaCl</a:t>
            </a:r>
            <a:r>
              <a:rPr lang="en-US" sz="2400" baseline="-25000">
                <a:latin typeface="Calibri" pitchFamily="34" charset="0"/>
              </a:rPr>
              <a:t>2</a:t>
            </a:r>
          </a:p>
          <a:p>
            <a:pPr marL="342900" indent="-342900">
              <a:spcBef>
                <a:spcPct val="50000"/>
              </a:spcBef>
              <a:buFontTx/>
              <a:buAutoNum type="alphaUcPeriod"/>
            </a:pPr>
            <a:endParaRPr lang="ru-RU" sz="2400">
              <a:latin typeface="Calibri" pitchFamily="34" charset="0"/>
            </a:endParaRPr>
          </a:p>
        </p:txBody>
      </p:sp>
      <p:grpSp>
        <p:nvGrpSpPr>
          <p:cNvPr id="2" name="Group 11"/>
          <p:cNvGrpSpPr>
            <a:grpSpLocks/>
          </p:cNvGrpSpPr>
          <p:nvPr/>
        </p:nvGrpSpPr>
        <p:grpSpPr bwMode="auto">
          <a:xfrm>
            <a:off x="7019925" y="5157788"/>
            <a:ext cx="1584325" cy="1366837"/>
            <a:chOff x="4059" y="2115"/>
            <a:chExt cx="998" cy="861"/>
          </a:xfrm>
        </p:grpSpPr>
        <p:sp>
          <p:nvSpPr>
            <p:cNvPr id="45060" name="AutoShape 10"/>
            <p:cNvSpPr>
              <a:spLocks noChangeArrowheads="1"/>
            </p:cNvSpPr>
            <p:nvPr/>
          </p:nvSpPr>
          <p:spPr bwMode="auto">
            <a:xfrm>
              <a:off x="4059" y="2115"/>
              <a:ext cx="998" cy="861"/>
            </a:xfrm>
            <a:prstGeom prst="verticalScroll">
              <a:avLst>
                <a:gd name="adj" fmla="val 12500"/>
              </a:avLst>
            </a:prstGeom>
            <a:solidFill>
              <a:schemeClr val="accent1"/>
            </a:solidFill>
            <a:ln w="9525">
              <a:solidFill>
                <a:schemeClr val="tx1"/>
              </a:solidFill>
              <a:round/>
              <a:headEnd/>
              <a:tailEnd/>
            </a:ln>
          </p:spPr>
          <p:txBody>
            <a:bodyPr vert="eaVert" wrap="none" anchor="ctr"/>
            <a:lstStyle/>
            <a:p>
              <a:endParaRPr lang="ru-RU">
                <a:latin typeface="Calibri" pitchFamily="34" charset="0"/>
              </a:endParaRPr>
            </a:p>
          </p:txBody>
        </p:sp>
        <p:sp>
          <p:nvSpPr>
            <p:cNvPr id="45061" name="Text Box 6"/>
            <p:cNvSpPr txBox="1">
              <a:spLocks noChangeArrowheads="1"/>
            </p:cNvSpPr>
            <p:nvPr/>
          </p:nvSpPr>
          <p:spPr bwMode="auto">
            <a:xfrm>
              <a:off x="4195" y="2341"/>
              <a:ext cx="817" cy="330"/>
            </a:xfrm>
            <a:prstGeom prst="rect">
              <a:avLst/>
            </a:prstGeom>
            <a:noFill/>
            <a:ln w="9525">
              <a:noFill/>
              <a:miter lim="800000"/>
              <a:headEnd/>
              <a:tailEnd/>
            </a:ln>
          </p:spPr>
          <p:txBody>
            <a:bodyPr>
              <a:spAutoFit/>
            </a:bodyPr>
            <a:lstStyle/>
            <a:p>
              <a:pPr algn="ctr">
                <a:spcBef>
                  <a:spcPct val="50000"/>
                </a:spcBef>
              </a:pPr>
              <a:r>
                <a:rPr lang="en-US" sz="2800">
                  <a:latin typeface="Calibri" pitchFamily="34" charset="0"/>
                </a:rPr>
                <a:t>Ra</a:t>
              </a:r>
              <a:endParaRPr lang="ru-RU" sz="2800">
                <a:latin typeface="Calibri"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468313" y="981075"/>
            <a:ext cx="8229600" cy="927100"/>
          </a:xfrm>
        </p:spPr>
        <p:txBody>
          <a:bodyPr/>
          <a:lstStyle/>
          <a:p>
            <a:pPr algn="l"/>
            <a:r>
              <a:rPr lang="en-US" sz="2400" smtClean="0"/>
              <a:t>...</a:t>
            </a:r>
            <a:r>
              <a:rPr lang="uk-UA" sz="2400" smtClean="0"/>
              <a:t>а тепер в контексті </a:t>
            </a:r>
            <a:r>
              <a:rPr lang="en-US" sz="2400" smtClean="0"/>
              <a:t>‘ </a:t>
            </a:r>
            <a:r>
              <a:rPr lang="uk-UA" sz="2400" smtClean="0"/>
              <a:t>чи може Олена вживати “Набеглаві”</a:t>
            </a:r>
            <a:r>
              <a:rPr lang="en-US" sz="2400" smtClean="0"/>
              <a:t>:</a:t>
            </a:r>
            <a:endParaRPr lang="ru-RU" sz="2400" smtClean="0"/>
          </a:p>
        </p:txBody>
      </p:sp>
      <p:sp>
        <p:nvSpPr>
          <p:cNvPr id="47106" name="Text Box 4"/>
          <p:cNvSpPr txBox="1">
            <a:spLocks noChangeArrowheads="1"/>
          </p:cNvSpPr>
          <p:nvPr/>
        </p:nvSpPr>
        <p:spPr bwMode="auto">
          <a:xfrm>
            <a:off x="827088" y="2060575"/>
            <a:ext cx="3744912" cy="4400550"/>
          </a:xfrm>
          <a:prstGeom prst="rect">
            <a:avLst/>
          </a:prstGeom>
          <a:noFill/>
          <a:ln w="9525">
            <a:noFill/>
            <a:miter lim="800000"/>
            <a:headEnd/>
            <a:tailEnd/>
          </a:ln>
        </p:spPr>
        <p:txBody>
          <a:bodyPr>
            <a:spAutoFit/>
          </a:bodyPr>
          <a:lstStyle/>
          <a:p>
            <a:pPr>
              <a:spcBef>
                <a:spcPct val="50000"/>
              </a:spcBef>
            </a:pPr>
            <a:r>
              <a:rPr lang="en-US" sz="2000">
                <a:latin typeface="Calibri" pitchFamily="34" charset="0"/>
              </a:rPr>
              <a:t>O</a:t>
            </a:r>
            <a:r>
              <a:rPr lang="uk-UA" sz="2000">
                <a:latin typeface="Calibri" pitchFamily="34" charset="0"/>
              </a:rPr>
              <a:t>лена вагітна і їй порадили перейти на дієту зі зниженим вмістом солі. Вона дуже полюбляє мінеральну воду «Набеглаві». Олена вирішила перевірити етикетку води з тим, щоб упевнитися, що їй небезпечно її вживати. Ось що вона знайшла (дивіться малюнок)</a:t>
            </a:r>
            <a:endParaRPr lang="en-US" sz="2000">
              <a:latin typeface="Calibri" pitchFamily="34" charset="0"/>
            </a:endParaRPr>
          </a:p>
          <a:p>
            <a:pPr>
              <a:spcBef>
                <a:spcPct val="50000"/>
              </a:spcBef>
              <a:buFont typeface="Wingdings" pitchFamily="2" charset="2"/>
              <a:buChar char="q"/>
            </a:pPr>
            <a:r>
              <a:rPr lang="uk-UA" sz="2000">
                <a:latin typeface="Calibri" pitchFamily="34" charset="0"/>
              </a:rPr>
              <a:t>Поясніть, чи безпечно для Олени вживати “Набеглаві”</a:t>
            </a:r>
            <a:endParaRPr lang="en-US" sz="2000">
              <a:latin typeface="Calibri" pitchFamily="34" charset="0"/>
            </a:endParaRPr>
          </a:p>
          <a:p>
            <a:pPr>
              <a:spcBef>
                <a:spcPct val="50000"/>
              </a:spcBef>
            </a:pPr>
            <a:r>
              <a:rPr lang="en-US" sz="2000">
                <a:latin typeface="Calibri" pitchFamily="34" charset="0"/>
              </a:rPr>
              <a:t> </a:t>
            </a:r>
            <a:endParaRPr lang="ru-RU" sz="2000">
              <a:latin typeface="Calibri" pitchFamily="34" charset="0"/>
            </a:endParaRPr>
          </a:p>
        </p:txBody>
      </p:sp>
      <p:grpSp>
        <p:nvGrpSpPr>
          <p:cNvPr id="2" name="Group 5"/>
          <p:cNvGrpSpPr>
            <a:grpSpLocks/>
          </p:cNvGrpSpPr>
          <p:nvPr/>
        </p:nvGrpSpPr>
        <p:grpSpPr bwMode="auto">
          <a:xfrm>
            <a:off x="6443663" y="5229225"/>
            <a:ext cx="1584325" cy="1366838"/>
            <a:chOff x="4059" y="2115"/>
            <a:chExt cx="998" cy="861"/>
          </a:xfrm>
        </p:grpSpPr>
        <p:sp>
          <p:nvSpPr>
            <p:cNvPr id="47109" name="AutoShape 6"/>
            <p:cNvSpPr>
              <a:spLocks noChangeArrowheads="1"/>
            </p:cNvSpPr>
            <p:nvPr/>
          </p:nvSpPr>
          <p:spPr bwMode="auto">
            <a:xfrm>
              <a:off x="4059" y="2115"/>
              <a:ext cx="998" cy="861"/>
            </a:xfrm>
            <a:prstGeom prst="verticalScroll">
              <a:avLst>
                <a:gd name="adj" fmla="val 12500"/>
              </a:avLst>
            </a:prstGeom>
            <a:solidFill>
              <a:schemeClr val="accent1"/>
            </a:solidFill>
            <a:ln w="9525">
              <a:solidFill>
                <a:schemeClr val="tx1"/>
              </a:solidFill>
              <a:round/>
              <a:headEnd/>
              <a:tailEnd/>
            </a:ln>
          </p:spPr>
          <p:txBody>
            <a:bodyPr vert="eaVert" wrap="none" anchor="ctr"/>
            <a:lstStyle/>
            <a:p>
              <a:endParaRPr lang="ru-RU">
                <a:latin typeface="Calibri" pitchFamily="34" charset="0"/>
              </a:endParaRPr>
            </a:p>
          </p:txBody>
        </p:sp>
        <p:sp>
          <p:nvSpPr>
            <p:cNvPr id="47110" name="Text Box 7"/>
            <p:cNvSpPr txBox="1">
              <a:spLocks noChangeArrowheads="1"/>
            </p:cNvSpPr>
            <p:nvPr/>
          </p:nvSpPr>
          <p:spPr bwMode="auto">
            <a:xfrm>
              <a:off x="4195" y="2341"/>
              <a:ext cx="817" cy="330"/>
            </a:xfrm>
            <a:prstGeom prst="rect">
              <a:avLst/>
            </a:prstGeom>
            <a:noFill/>
            <a:ln w="9525">
              <a:noFill/>
              <a:miter lim="800000"/>
              <a:headEnd/>
              <a:tailEnd/>
            </a:ln>
          </p:spPr>
          <p:txBody>
            <a:bodyPr>
              <a:spAutoFit/>
            </a:bodyPr>
            <a:lstStyle/>
            <a:p>
              <a:pPr algn="ctr">
                <a:spcBef>
                  <a:spcPct val="50000"/>
                </a:spcBef>
              </a:pPr>
              <a:r>
                <a:rPr lang="en-US" sz="2800">
                  <a:latin typeface="Calibri" pitchFamily="34" charset="0"/>
                </a:rPr>
                <a:t>P</a:t>
              </a:r>
              <a:endParaRPr lang="ru-RU" sz="2800">
                <a:latin typeface="Calibri" pitchFamily="34" charset="0"/>
              </a:endParaRPr>
            </a:p>
          </p:txBody>
        </p:sp>
      </p:grpSp>
      <p:pic>
        <p:nvPicPr>
          <p:cNvPr id="47108" name="Picture 8" descr="img153"/>
          <p:cNvPicPr>
            <a:picLocks noChangeAspect="1" noChangeArrowheads="1"/>
          </p:cNvPicPr>
          <p:nvPr/>
        </p:nvPicPr>
        <p:blipFill>
          <a:blip r:embed="rId3" cstate="print"/>
          <a:srcRect/>
          <a:stretch>
            <a:fillRect/>
          </a:stretch>
        </p:blipFill>
        <p:spPr bwMode="auto">
          <a:xfrm>
            <a:off x="4787900" y="2205038"/>
            <a:ext cx="3529013" cy="285591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468313" y="1125538"/>
            <a:ext cx="8229600" cy="1008062"/>
          </a:xfrm>
        </p:spPr>
        <p:txBody>
          <a:bodyPr/>
          <a:lstStyle/>
          <a:p>
            <a:pPr algn="l"/>
            <a:r>
              <a:rPr lang="en-US" sz="2400" smtClean="0"/>
              <a:t>…</a:t>
            </a:r>
            <a:r>
              <a:rPr lang="uk-UA" sz="2400" smtClean="0"/>
              <a:t>моя шкільна наука каже, що це може бути небезпечно</a:t>
            </a:r>
            <a:r>
              <a:rPr lang="en-US" sz="2400" smtClean="0"/>
              <a:t>!</a:t>
            </a:r>
          </a:p>
        </p:txBody>
      </p:sp>
      <p:pic>
        <p:nvPicPr>
          <p:cNvPr id="49154" name="Picture 3" descr="img153"/>
          <p:cNvPicPr>
            <a:picLocks noGrp="1" noChangeAspect="1" noChangeArrowheads="1"/>
          </p:cNvPicPr>
          <p:nvPr>
            <p:ph idx="1"/>
          </p:nvPr>
        </p:nvPicPr>
        <p:blipFill>
          <a:blip r:embed="rId3" cstate="print"/>
          <a:srcRect/>
          <a:stretch>
            <a:fillRect/>
          </a:stretch>
        </p:blipFill>
        <p:spPr>
          <a:xfrm>
            <a:off x="3779838" y="2060575"/>
            <a:ext cx="4983162" cy="4032250"/>
          </a:xfrm>
        </p:spPr>
      </p:pic>
      <p:sp>
        <p:nvSpPr>
          <p:cNvPr id="49155" name="Oval 4"/>
          <p:cNvSpPr>
            <a:spLocks noChangeArrowheads="1"/>
          </p:cNvSpPr>
          <p:nvPr/>
        </p:nvSpPr>
        <p:spPr bwMode="auto">
          <a:xfrm>
            <a:off x="6588125" y="5300663"/>
            <a:ext cx="1728788" cy="720725"/>
          </a:xfrm>
          <a:prstGeom prst="ellipse">
            <a:avLst/>
          </a:prstGeom>
          <a:noFill/>
          <a:ln w="25400" algn="ctr">
            <a:solidFill>
              <a:schemeClr val="tx1"/>
            </a:solidFill>
            <a:round/>
            <a:headEnd/>
            <a:tailEnd/>
          </a:ln>
        </p:spPr>
        <p:txBody>
          <a:bodyPr wrap="none" anchor="ctr"/>
          <a:lstStyle/>
          <a:p>
            <a:endParaRPr lang="ru-RU">
              <a:latin typeface="Calibri" pitchFamily="34" charset="0"/>
            </a:endParaRPr>
          </a:p>
        </p:txBody>
      </p:sp>
      <p:sp>
        <p:nvSpPr>
          <p:cNvPr id="49156" name="AutoShape 5"/>
          <p:cNvSpPr>
            <a:spLocks noChangeArrowheads="1"/>
          </p:cNvSpPr>
          <p:nvPr/>
        </p:nvSpPr>
        <p:spPr bwMode="auto">
          <a:xfrm>
            <a:off x="900113" y="2636838"/>
            <a:ext cx="5688012" cy="2879725"/>
          </a:xfrm>
          <a:prstGeom prst="cloudCallout">
            <a:avLst>
              <a:gd name="adj1" fmla="val 50056"/>
              <a:gd name="adj2" fmla="val 48292"/>
            </a:avLst>
          </a:prstGeom>
          <a:solidFill>
            <a:schemeClr val="accent1"/>
          </a:solidFill>
          <a:ln w="9525">
            <a:solidFill>
              <a:schemeClr val="tx1"/>
            </a:solidFill>
            <a:round/>
            <a:headEnd/>
            <a:tailEnd/>
          </a:ln>
        </p:spPr>
        <p:txBody>
          <a:bodyPr/>
          <a:lstStyle/>
          <a:p>
            <a:pPr algn="ctr"/>
            <a:r>
              <a:rPr lang="uk-UA">
                <a:latin typeface="Calibri" pitchFamily="34" charset="0"/>
              </a:rPr>
              <a:t>У цій воді присутні іони </a:t>
            </a:r>
            <a:r>
              <a:rPr lang="en-US">
                <a:latin typeface="Calibri" pitchFamily="34" charset="0"/>
              </a:rPr>
              <a:t>Na+ and Cl-</a:t>
            </a:r>
            <a:r>
              <a:rPr lang="uk-UA">
                <a:latin typeface="Calibri" pitchFamily="34" charset="0"/>
              </a:rPr>
              <a:t>,</a:t>
            </a:r>
            <a:r>
              <a:rPr lang="en-US">
                <a:latin typeface="Calibri" pitchFamily="34" charset="0"/>
              </a:rPr>
              <a:t> </a:t>
            </a:r>
            <a:r>
              <a:rPr lang="uk-UA">
                <a:latin typeface="Calibri" pitchFamily="34" charset="0"/>
              </a:rPr>
              <a:t>що означає </a:t>
            </a:r>
            <a:r>
              <a:rPr lang="en-US">
                <a:latin typeface="Calibri" pitchFamily="34" charset="0"/>
              </a:rPr>
              <a:t>NaCl, </a:t>
            </a:r>
            <a:r>
              <a:rPr lang="uk-UA">
                <a:latin typeface="Calibri" pitchFamily="34" charset="0"/>
              </a:rPr>
              <a:t>а це є формула столової солі</a:t>
            </a:r>
            <a:r>
              <a:rPr lang="en-US">
                <a:latin typeface="Calibri" pitchFamily="34" charset="0"/>
              </a:rPr>
              <a:t>. </a:t>
            </a:r>
            <a:r>
              <a:rPr lang="uk-UA">
                <a:latin typeface="Calibri" pitchFamily="34" charset="0"/>
              </a:rPr>
              <a:t>Тож, можливо, мені слід порадитися з лікарем, перш ніж пити її у великій кількості.</a:t>
            </a:r>
            <a:endParaRPr lang="en-US">
              <a:latin typeface="Calibri" pitchFamily="34" charset="0"/>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el 1"/>
          <p:cNvSpPr>
            <a:spLocks noGrp="1"/>
          </p:cNvSpPr>
          <p:nvPr>
            <p:ph type="title"/>
          </p:nvPr>
        </p:nvSpPr>
        <p:spPr>
          <a:xfrm>
            <a:off x="468313" y="1196975"/>
            <a:ext cx="8229600" cy="1143000"/>
          </a:xfrm>
        </p:spPr>
        <p:txBody>
          <a:bodyPr/>
          <a:lstStyle/>
          <a:p>
            <a:r>
              <a:rPr lang="uk-UA" sz="4000" smtClean="0"/>
              <a:t>Практика</a:t>
            </a:r>
            <a:r>
              <a:rPr lang="en-GB" sz="4000" smtClean="0"/>
              <a:t>: </a:t>
            </a:r>
            <a:r>
              <a:rPr lang="uk-UA" sz="4000" smtClean="0"/>
              <a:t>Аргон</a:t>
            </a:r>
            <a:r>
              <a:rPr lang="en-GB" sz="4000" smtClean="0"/>
              <a:t>!</a:t>
            </a:r>
            <a:endParaRPr lang="nl-NL" sz="4000" smtClean="0"/>
          </a:p>
        </p:txBody>
      </p:sp>
      <p:sp>
        <p:nvSpPr>
          <p:cNvPr id="51203" name="Tekstvak 4"/>
          <p:cNvSpPr txBox="1">
            <a:spLocks noChangeArrowheads="1"/>
          </p:cNvSpPr>
          <p:nvPr/>
        </p:nvSpPr>
        <p:spPr bwMode="auto">
          <a:xfrm>
            <a:off x="611188" y="2276475"/>
            <a:ext cx="2592387" cy="369888"/>
          </a:xfrm>
          <a:prstGeom prst="rect">
            <a:avLst/>
          </a:prstGeom>
          <a:noFill/>
          <a:ln w="9525">
            <a:noFill/>
            <a:miter lim="800000"/>
            <a:headEnd/>
            <a:tailEnd/>
          </a:ln>
        </p:spPr>
        <p:txBody>
          <a:bodyPr>
            <a:spAutoFit/>
          </a:bodyPr>
          <a:lstStyle/>
          <a:p>
            <a:r>
              <a:rPr lang="uk-UA">
                <a:latin typeface="Calibri" pitchFamily="34" charset="0"/>
              </a:rPr>
              <a:t>Контекст</a:t>
            </a:r>
            <a:r>
              <a:rPr lang="en-GB">
                <a:latin typeface="Calibri" pitchFamily="34" charset="0"/>
              </a:rPr>
              <a:t>:</a:t>
            </a:r>
            <a:endParaRPr lang="nl-NL">
              <a:latin typeface="Calibri" pitchFamily="34" charset="0"/>
            </a:endParaRPr>
          </a:p>
        </p:txBody>
      </p:sp>
      <p:sp>
        <p:nvSpPr>
          <p:cNvPr id="51204" name="Rectangle 1"/>
          <p:cNvSpPr>
            <a:spLocks noChangeArrowheads="1"/>
          </p:cNvSpPr>
          <p:nvPr/>
        </p:nvSpPr>
        <p:spPr bwMode="auto">
          <a:xfrm>
            <a:off x="571500" y="2714625"/>
            <a:ext cx="7143750" cy="1477963"/>
          </a:xfrm>
          <a:prstGeom prst="rect">
            <a:avLst/>
          </a:prstGeom>
          <a:noFill/>
          <a:ln w="9525">
            <a:noFill/>
            <a:miter lim="800000"/>
            <a:headEnd/>
            <a:tailEnd/>
          </a:ln>
        </p:spPr>
        <p:txBody>
          <a:bodyPr anchor="ctr">
            <a:spAutoFit/>
          </a:bodyPr>
          <a:lstStyle/>
          <a:p>
            <a:pPr algn="just"/>
            <a:r>
              <a:rPr lang="uk-UA">
                <a:ea typeface="Calibri" pitchFamily="34" charset="0"/>
                <a:cs typeface="Arial" charset="0"/>
              </a:rPr>
              <a:t>У 1895 році два британські вчені, Рамсей і Релі, відкрили існування речовин, які пізніше назвуть благородними газами. Це трапилося, коли вони порівнювали властивості зразків азоту, здобутих двома різними способами. Першим способом було одержати азот з повітря у три етапи. </a:t>
            </a:r>
          </a:p>
        </p:txBody>
      </p:sp>
      <p:pic>
        <p:nvPicPr>
          <p:cNvPr id="51205" name="Рисунок 11"/>
          <p:cNvPicPr>
            <a:picLocks noChangeAspect="1" noChangeArrowheads="1"/>
          </p:cNvPicPr>
          <p:nvPr/>
        </p:nvPicPr>
        <p:blipFill>
          <a:blip r:embed="rId2" cstate="print"/>
          <a:srcRect/>
          <a:stretch>
            <a:fillRect/>
          </a:stretch>
        </p:blipFill>
        <p:spPr bwMode="auto">
          <a:xfrm>
            <a:off x="1357313" y="4500563"/>
            <a:ext cx="5500687" cy="1714500"/>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el 3"/>
          <p:cNvSpPr>
            <a:spLocks noGrp="1"/>
          </p:cNvSpPr>
          <p:nvPr>
            <p:ph type="title"/>
          </p:nvPr>
        </p:nvSpPr>
        <p:spPr>
          <a:xfrm>
            <a:off x="468313" y="1052513"/>
            <a:ext cx="8229600" cy="1143000"/>
          </a:xfrm>
        </p:spPr>
        <p:txBody>
          <a:bodyPr/>
          <a:lstStyle/>
          <a:p>
            <a:r>
              <a:rPr lang="uk-UA" smtClean="0"/>
              <a:t>Аргон</a:t>
            </a:r>
            <a:r>
              <a:rPr lang="en-GB" smtClean="0"/>
              <a:t>: </a:t>
            </a:r>
            <a:r>
              <a:rPr lang="uk-UA" smtClean="0"/>
              <a:t>можливості створення ТЗ</a:t>
            </a:r>
            <a:endParaRPr lang="nl-NL" smtClean="0"/>
          </a:p>
        </p:txBody>
      </p:sp>
      <p:sp>
        <p:nvSpPr>
          <p:cNvPr id="5" name="Tijdelijke aanduiding voor inhoud 4"/>
          <p:cNvSpPr>
            <a:spLocks noGrp="1"/>
          </p:cNvSpPr>
          <p:nvPr>
            <p:ph idx="1"/>
          </p:nvPr>
        </p:nvSpPr>
        <p:spPr>
          <a:xfrm>
            <a:off x="457200" y="2276475"/>
            <a:ext cx="8229600" cy="3849688"/>
          </a:xfrm>
        </p:spPr>
        <p:txBody>
          <a:bodyPr/>
          <a:lstStyle/>
          <a:p>
            <a:pPr>
              <a:defRPr/>
            </a:pPr>
            <a:r>
              <a:rPr lang="uk-UA" sz="2400" dirty="0" smtClean="0"/>
              <a:t>Опишіть перший етап</a:t>
            </a:r>
            <a:r>
              <a:rPr lang="en-GB" sz="2400" dirty="0" smtClean="0"/>
              <a:t>, </a:t>
            </a:r>
            <a:r>
              <a:rPr lang="uk-UA" sz="2400" dirty="0" smtClean="0"/>
              <a:t>посилаючись на малюнок</a:t>
            </a:r>
            <a:endParaRPr lang="en-GB" sz="2400" dirty="0" smtClean="0"/>
          </a:p>
          <a:p>
            <a:pPr lvl="1">
              <a:defRPr/>
            </a:pPr>
            <a:r>
              <a:rPr lang="en-GB" sz="2400" dirty="0" smtClean="0"/>
              <a:t> </a:t>
            </a:r>
            <a:r>
              <a:rPr lang="uk-UA" sz="2400" dirty="0" smtClean="0"/>
              <a:t>Спитайте про формулу кислоти, що утворюється у першій пробірці</a:t>
            </a:r>
            <a:endParaRPr lang="en-GB" sz="2400" dirty="0" smtClean="0"/>
          </a:p>
          <a:p>
            <a:pPr lvl="1">
              <a:defRPr/>
            </a:pPr>
            <a:r>
              <a:rPr lang="uk-UA" sz="2400" dirty="0" smtClean="0"/>
              <a:t>Друга пробірка існує для перевірки того, чи уся вода видалена</a:t>
            </a:r>
            <a:r>
              <a:rPr lang="en-GB" sz="2400" dirty="0" smtClean="0"/>
              <a:t>. </a:t>
            </a:r>
            <a:r>
              <a:rPr lang="uk-UA" sz="2400" dirty="0" smtClean="0"/>
              <a:t>Чи може це привести до створення продуктивного ТЗ</a:t>
            </a:r>
            <a:r>
              <a:rPr lang="en-GB" sz="2400" dirty="0" smtClean="0"/>
              <a:t>?</a:t>
            </a:r>
          </a:p>
          <a:p>
            <a:pPr>
              <a:defRPr/>
            </a:pPr>
            <a:r>
              <a:rPr lang="uk-UA" sz="2400" dirty="0" smtClean="0"/>
              <a:t>Опишіть другий етап </a:t>
            </a:r>
            <a:r>
              <a:rPr lang="en-GB" sz="2400" dirty="0" smtClean="0"/>
              <a:t>(</a:t>
            </a:r>
            <a:r>
              <a:rPr lang="uk-UA" sz="2400" dirty="0" smtClean="0"/>
              <a:t>видалення </a:t>
            </a:r>
            <a:r>
              <a:rPr lang="en-GB" sz="2400" dirty="0" smtClean="0"/>
              <a:t>CO</a:t>
            </a:r>
            <a:r>
              <a:rPr lang="en-GB" sz="2400" baseline="-25000" dirty="0" smtClean="0"/>
              <a:t>2</a:t>
            </a:r>
            <a:r>
              <a:rPr lang="en-GB" sz="2400" dirty="0" smtClean="0"/>
              <a:t>)</a:t>
            </a:r>
          </a:p>
          <a:p>
            <a:pPr lvl="1">
              <a:defRPr/>
            </a:pPr>
            <a:r>
              <a:rPr lang="uk-UA" sz="2400" dirty="0" smtClean="0"/>
              <a:t>Спитайте про речовини, які б підійшли для видалення </a:t>
            </a:r>
            <a:r>
              <a:rPr lang="en-GB" sz="2400" dirty="0" smtClean="0"/>
              <a:t>CO</a:t>
            </a:r>
            <a:r>
              <a:rPr lang="en-GB" sz="2400" baseline="-25000" dirty="0" smtClean="0"/>
              <a:t>2</a:t>
            </a:r>
            <a:endParaRPr lang="en-GB" sz="2400" dirty="0" smtClean="0">
              <a:ea typeface="+mn-ea"/>
              <a:cs typeface="+mn-cs"/>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el 1"/>
          <p:cNvSpPr>
            <a:spLocks noGrp="1"/>
          </p:cNvSpPr>
          <p:nvPr>
            <p:ph type="title"/>
          </p:nvPr>
        </p:nvSpPr>
        <p:spPr>
          <a:xfrm>
            <a:off x="539750" y="908050"/>
            <a:ext cx="8229600" cy="792163"/>
          </a:xfrm>
        </p:spPr>
        <p:txBody>
          <a:bodyPr/>
          <a:lstStyle/>
          <a:p>
            <a:r>
              <a:rPr lang="uk-UA" smtClean="0"/>
              <a:t>Аргон</a:t>
            </a:r>
            <a:r>
              <a:rPr lang="en-GB" smtClean="0"/>
              <a:t>: </a:t>
            </a:r>
            <a:r>
              <a:rPr lang="uk-UA" smtClean="0"/>
              <a:t>можливості створення ТЗ</a:t>
            </a:r>
            <a:endParaRPr lang="nl-NL" smtClean="0"/>
          </a:p>
        </p:txBody>
      </p:sp>
      <p:sp>
        <p:nvSpPr>
          <p:cNvPr id="53250" name="Tijdelijke aanduiding voor inhoud 2"/>
          <p:cNvSpPr>
            <a:spLocks noGrp="1"/>
          </p:cNvSpPr>
          <p:nvPr>
            <p:ph idx="1"/>
          </p:nvPr>
        </p:nvSpPr>
        <p:spPr>
          <a:xfrm>
            <a:off x="468313" y="1643063"/>
            <a:ext cx="8229600" cy="5026025"/>
          </a:xfrm>
        </p:spPr>
        <p:txBody>
          <a:bodyPr/>
          <a:lstStyle/>
          <a:p>
            <a:r>
              <a:rPr lang="uk-UA" sz="2000" dirty="0" smtClean="0"/>
              <a:t>Опишіть третій етап </a:t>
            </a:r>
            <a:r>
              <a:rPr lang="en-GB" sz="2000" dirty="0" smtClean="0"/>
              <a:t>(</a:t>
            </a:r>
            <a:r>
              <a:rPr lang="uk-UA" sz="2000" dirty="0" smtClean="0"/>
              <a:t>видалення кисню</a:t>
            </a:r>
            <a:r>
              <a:rPr lang="en-GB" sz="2000" dirty="0" smtClean="0"/>
              <a:t>); </a:t>
            </a:r>
            <a:r>
              <a:rPr lang="uk-UA" sz="2000" dirty="0" smtClean="0"/>
              <a:t>не як, а скільки</a:t>
            </a:r>
            <a:r>
              <a:rPr lang="en-GB" sz="2000" dirty="0" smtClean="0"/>
              <a:t>: </a:t>
            </a:r>
            <a:r>
              <a:rPr lang="uk-UA" sz="2000" dirty="0" smtClean="0"/>
              <a:t>обсяг і вага кисню у</a:t>
            </a:r>
            <a:r>
              <a:rPr lang="en-GB" sz="2000" dirty="0" smtClean="0"/>
              <a:t> 1000 </a:t>
            </a:r>
            <a:r>
              <a:rPr lang="uk-UA" sz="2000" dirty="0" smtClean="0"/>
              <a:t>літрах повітря </a:t>
            </a:r>
            <a:r>
              <a:rPr lang="en-GB" sz="2000" dirty="0" smtClean="0"/>
              <a:t>(</a:t>
            </a:r>
            <a:r>
              <a:rPr lang="uk-UA" sz="2000" dirty="0" smtClean="0"/>
              <a:t>після першого етапу</a:t>
            </a:r>
            <a:r>
              <a:rPr lang="en-GB" sz="2000" dirty="0" smtClean="0"/>
              <a:t>)</a:t>
            </a:r>
          </a:p>
          <a:p>
            <a:pPr lvl="1"/>
            <a:r>
              <a:rPr lang="uk-UA" sz="2400" dirty="0" smtClean="0"/>
              <a:t>Попросіть обчислити обсяг вуглекислого газу у </a:t>
            </a:r>
            <a:r>
              <a:rPr lang="en-GB" sz="2400" dirty="0" smtClean="0"/>
              <a:t>1000 </a:t>
            </a:r>
            <a:r>
              <a:rPr lang="uk-UA" sz="2400" dirty="0" smtClean="0"/>
              <a:t>літрах повітря</a:t>
            </a:r>
          </a:p>
          <a:p>
            <a:pPr lvl="1">
              <a:buFontTx/>
              <a:buNone/>
            </a:pPr>
            <a:endParaRPr lang="en-GB" sz="800" dirty="0" smtClean="0"/>
          </a:p>
          <a:p>
            <a:r>
              <a:rPr lang="uk-UA" sz="2000" dirty="0" smtClean="0"/>
              <a:t>Інформація</a:t>
            </a:r>
            <a:r>
              <a:rPr lang="en-GB" sz="2000" dirty="0" smtClean="0"/>
              <a:t>: </a:t>
            </a:r>
            <a:r>
              <a:rPr lang="uk-UA" sz="2000" dirty="0" err="1" smtClean="0"/>
              <a:t>Рамсей</a:t>
            </a:r>
            <a:r>
              <a:rPr lang="uk-UA" sz="2000" dirty="0" smtClean="0"/>
              <a:t> і Релі також одержували азот шляхом розкладання </a:t>
            </a:r>
            <a:r>
              <a:rPr lang="en-GB" sz="2000" dirty="0" smtClean="0"/>
              <a:t>NH</a:t>
            </a:r>
            <a:r>
              <a:rPr lang="uk-UA" sz="2000" baseline="-25000" dirty="0" smtClean="0"/>
              <a:t>4</a:t>
            </a:r>
            <a:r>
              <a:rPr lang="en-GB" sz="2000" dirty="0" smtClean="0"/>
              <a:t>NO</a:t>
            </a:r>
            <a:r>
              <a:rPr lang="uk-UA" sz="2000" baseline="-25000" dirty="0" smtClean="0"/>
              <a:t>2</a:t>
            </a:r>
            <a:r>
              <a:rPr lang="uk-UA" sz="2000" dirty="0" smtClean="0"/>
              <a:t>, після чого з одержаною сумішшю проводили ту саму процедуру, як і з повітрям на першому етапі. Цей азот був важчий за азот з повітря.</a:t>
            </a:r>
            <a:endParaRPr lang="en-GB" sz="2000" dirty="0" smtClean="0"/>
          </a:p>
          <a:p>
            <a:pPr lvl="1"/>
            <a:r>
              <a:rPr lang="uk-UA" sz="2400" dirty="0" smtClean="0"/>
              <a:t>Спитайте про рівняння</a:t>
            </a:r>
            <a:endParaRPr lang="en-GB" sz="2400" dirty="0" smtClean="0"/>
          </a:p>
          <a:p>
            <a:pPr lvl="1"/>
            <a:r>
              <a:rPr lang="uk-UA" sz="2400" dirty="0" smtClean="0"/>
              <a:t>Створіть ТЗ про гіпотезу, </a:t>
            </a:r>
            <a:r>
              <a:rPr lang="uk-UA" sz="2400" dirty="0" err="1" smtClean="0"/>
              <a:t>припучкаючи</a:t>
            </a:r>
            <a:r>
              <a:rPr lang="uk-UA" sz="2400" dirty="0" smtClean="0"/>
              <a:t> наявність невідомого газу</a:t>
            </a:r>
            <a:endParaRPr lang="en-GB" sz="2400" dirty="0" smtClean="0"/>
          </a:p>
          <a:p>
            <a:pPr lvl="1"/>
            <a:endParaRPr lang="nl-NL" dirty="0" smtClean="0"/>
          </a:p>
          <a:p>
            <a:endParaRPr lang="en-GB" dirty="0" smtClean="0"/>
          </a:p>
          <a:p>
            <a:endParaRPr lang="nl-NL"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el 3"/>
          <p:cNvSpPr>
            <a:spLocks noGrp="1"/>
          </p:cNvSpPr>
          <p:nvPr>
            <p:ph type="title"/>
          </p:nvPr>
        </p:nvSpPr>
        <p:spPr>
          <a:xfrm>
            <a:off x="323850" y="1052513"/>
            <a:ext cx="8229600" cy="1143000"/>
          </a:xfrm>
        </p:spPr>
        <p:txBody>
          <a:bodyPr/>
          <a:lstStyle/>
          <a:p>
            <a:r>
              <a:rPr lang="uk-UA" sz="4000" smtClean="0"/>
              <a:t>Практика</a:t>
            </a:r>
            <a:r>
              <a:rPr lang="en-GB" sz="4000" smtClean="0"/>
              <a:t>: </a:t>
            </a:r>
            <a:r>
              <a:rPr lang="uk-UA" sz="4000" smtClean="0"/>
              <a:t>теорія Бутлерова</a:t>
            </a:r>
            <a:endParaRPr lang="nl-NL" sz="4000" smtClean="0"/>
          </a:p>
        </p:txBody>
      </p:sp>
      <p:sp>
        <p:nvSpPr>
          <p:cNvPr id="5" name="Tekstvak 4"/>
          <p:cNvSpPr txBox="1"/>
          <p:nvPr/>
        </p:nvSpPr>
        <p:spPr>
          <a:xfrm>
            <a:off x="611188" y="1928813"/>
            <a:ext cx="8064500" cy="4986337"/>
          </a:xfrm>
          <a:prstGeom prst="rect">
            <a:avLst/>
          </a:prstGeom>
          <a:noFill/>
        </p:spPr>
        <p:txBody>
          <a:bodyPr>
            <a:spAutoFit/>
          </a:bodyPr>
          <a:lstStyle/>
          <a:p>
            <a:pPr fontAlgn="auto">
              <a:spcBef>
                <a:spcPts val="0"/>
              </a:spcBef>
              <a:spcAft>
                <a:spcPts val="0"/>
              </a:spcAft>
              <a:defRPr/>
            </a:pPr>
            <a:r>
              <a:rPr lang="uk-UA" sz="2000" i="1" dirty="0">
                <a:latin typeface="+mn-lt"/>
              </a:rPr>
              <a:t>Завдання</a:t>
            </a:r>
            <a:r>
              <a:rPr lang="en-GB" sz="2000" i="1" dirty="0">
                <a:latin typeface="+mn-lt"/>
              </a:rPr>
              <a:t>:</a:t>
            </a:r>
          </a:p>
          <a:p>
            <a:pPr fontAlgn="auto">
              <a:spcBef>
                <a:spcPts val="0"/>
              </a:spcBef>
              <a:spcAft>
                <a:spcPts val="0"/>
              </a:spcAft>
              <a:defRPr/>
            </a:pPr>
            <a:r>
              <a:rPr lang="uk-UA" sz="2000" dirty="0">
                <a:latin typeface="+mn-lt"/>
              </a:rPr>
              <a:t>Яке з представлених нижче тверджень стисло представляє теорію Бутлерова?  </a:t>
            </a:r>
            <a:endParaRPr lang="ru-RU" sz="2000" dirty="0">
              <a:latin typeface="+mn-lt"/>
            </a:endParaRPr>
          </a:p>
          <a:p>
            <a:pPr fontAlgn="auto">
              <a:spcBef>
                <a:spcPts val="0"/>
              </a:spcBef>
              <a:spcAft>
                <a:spcPts val="0"/>
              </a:spcAft>
              <a:defRPr/>
            </a:pPr>
            <a:r>
              <a:rPr lang="uk-UA" sz="2000" dirty="0">
                <a:latin typeface="+mn-lt"/>
              </a:rPr>
              <a:t>А.  Властивості елементу залежать від його розташування у періодичній таблиці. </a:t>
            </a:r>
            <a:endParaRPr lang="ru-RU" sz="2000" dirty="0">
              <a:latin typeface="+mn-lt"/>
            </a:endParaRPr>
          </a:p>
          <a:p>
            <a:pPr fontAlgn="auto">
              <a:spcBef>
                <a:spcPts val="0"/>
              </a:spcBef>
              <a:spcAft>
                <a:spcPts val="0"/>
              </a:spcAft>
              <a:defRPr/>
            </a:pPr>
            <a:r>
              <a:rPr lang="uk-UA" sz="2000" dirty="0">
                <a:latin typeface="+mn-lt"/>
              </a:rPr>
              <a:t>Б.  Кожна хімічна речовина має постійну будову, незалежно від умов та способів її одержання. </a:t>
            </a:r>
            <a:endParaRPr lang="ru-RU" sz="2000" dirty="0">
              <a:latin typeface="+mn-lt"/>
            </a:endParaRPr>
          </a:p>
          <a:p>
            <a:pPr fontAlgn="auto">
              <a:spcBef>
                <a:spcPts val="0"/>
              </a:spcBef>
              <a:spcAft>
                <a:spcPts val="0"/>
              </a:spcAft>
              <a:defRPr/>
            </a:pPr>
            <a:r>
              <a:rPr lang="uk-UA" sz="2000" dirty="0">
                <a:latin typeface="+mn-lt"/>
              </a:rPr>
              <a:t>В.   Будь-які зміни у хімічній рівновазі спричиняють зміщенням рівноваги у відповідь на зміну. </a:t>
            </a:r>
            <a:endParaRPr lang="ru-RU" sz="2000" dirty="0">
              <a:latin typeface="+mn-lt"/>
            </a:endParaRPr>
          </a:p>
          <a:p>
            <a:pPr fontAlgn="auto">
              <a:spcBef>
                <a:spcPts val="0"/>
              </a:spcBef>
              <a:spcAft>
                <a:spcPts val="0"/>
              </a:spcAft>
              <a:defRPr/>
            </a:pPr>
            <a:r>
              <a:rPr lang="uk-UA" sz="2000" dirty="0">
                <a:latin typeface="+mn-lt"/>
              </a:rPr>
              <a:t>Г.  Хімічна природа молекули визначається не тільки кількістю і типами атомів, але й порядком їх з’єднання.    </a:t>
            </a:r>
            <a:endParaRPr lang="ru-RU" sz="2000" dirty="0">
              <a:latin typeface="+mn-lt"/>
            </a:endParaRPr>
          </a:p>
          <a:p>
            <a:pPr marL="342900" indent="-342900" fontAlgn="auto">
              <a:spcBef>
                <a:spcPts val="0"/>
              </a:spcBef>
              <a:spcAft>
                <a:spcPts val="0"/>
              </a:spcAft>
              <a:buFont typeface="+mj-lt"/>
              <a:buAutoNum type="alphaUcPeriod"/>
              <a:defRPr/>
            </a:pPr>
            <a:endParaRPr lang="nl-NL" sz="2000" dirty="0">
              <a:latin typeface="+mn-lt"/>
            </a:endParaRPr>
          </a:p>
          <a:p>
            <a:pPr fontAlgn="auto">
              <a:spcBef>
                <a:spcPts val="0"/>
              </a:spcBef>
              <a:spcAft>
                <a:spcPts val="0"/>
              </a:spcAft>
              <a:defRPr/>
            </a:pPr>
            <a:r>
              <a:rPr lang="uk-UA" sz="2000" i="1" dirty="0">
                <a:latin typeface="+mn-lt"/>
              </a:rPr>
              <a:t>Подумайте про написання завдання, у якому запитується про те, що наштовхнуло Бутлерова на формулювання цієї теорії, або про те, що підтверджує його теорію, наприклад, про синтез ізобутану. </a:t>
            </a:r>
            <a:endParaRPr lang="ru-RU" sz="2000" dirty="0">
              <a:latin typeface="+mn-lt"/>
            </a:endParaRPr>
          </a:p>
          <a:p>
            <a:pPr fontAlgn="auto">
              <a:spcBef>
                <a:spcPts val="0"/>
              </a:spcBef>
              <a:spcAft>
                <a:spcPts val="0"/>
              </a:spcAft>
              <a:defRPr/>
            </a:pPr>
            <a:endParaRPr lang="nl-NL" dirty="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2500298" y="2500306"/>
            <a:ext cx="6143625" cy="1628775"/>
          </a:xfrm>
          <a:prstGeom prst="rect">
            <a:avLst/>
          </a:prstGeom>
          <a:noFill/>
          <a:ln w="9525">
            <a:noFill/>
            <a:miter lim="800000"/>
            <a:headEnd/>
            <a:tailEnd/>
          </a:ln>
          <a:effectLst/>
        </p:spPr>
      </p:pic>
      <p:sp>
        <p:nvSpPr>
          <p:cNvPr id="6" name="TextBox 5"/>
          <p:cNvSpPr txBox="1"/>
          <p:nvPr/>
        </p:nvSpPr>
        <p:spPr>
          <a:xfrm>
            <a:off x="1142976" y="1285860"/>
            <a:ext cx="795924" cy="369332"/>
          </a:xfrm>
          <a:prstGeom prst="rect">
            <a:avLst/>
          </a:prstGeom>
          <a:noFill/>
        </p:spPr>
        <p:txBody>
          <a:bodyPr wrap="none" rtlCol="0">
            <a:spAutoFit/>
          </a:bodyPr>
          <a:lstStyle/>
          <a:p>
            <a:r>
              <a:rPr lang="uk-UA" dirty="0" smtClean="0"/>
              <a:t>Умова</a:t>
            </a:r>
            <a:endParaRPr lang="ru-RU" dirty="0"/>
          </a:p>
        </p:txBody>
      </p:sp>
      <p:cxnSp>
        <p:nvCxnSpPr>
          <p:cNvPr id="9" name="Прямая со стрелкой 8"/>
          <p:cNvCxnSpPr/>
          <p:nvPr/>
        </p:nvCxnSpPr>
        <p:spPr>
          <a:xfrm>
            <a:off x="1857356" y="1643050"/>
            <a:ext cx="1500198"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85786" y="2714620"/>
            <a:ext cx="702436" cy="369332"/>
          </a:xfrm>
          <a:prstGeom prst="rect">
            <a:avLst/>
          </a:prstGeom>
          <a:noFill/>
        </p:spPr>
        <p:txBody>
          <a:bodyPr wrap="none" rtlCol="0">
            <a:spAutoFit/>
          </a:bodyPr>
          <a:lstStyle/>
          <a:p>
            <a:r>
              <a:rPr lang="uk-UA" dirty="0" smtClean="0"/>
              <a:t>Ключ</a:t>
            </a:r>
            <a:endParaRPr lang="ru-RU" dirty="0"/>
          </a:p>
        </p:txBody>
      </p:sp>
      <p:sp>
        <p:nvSpPr>
          <p:cNvPr id="11" name="TextBox 10"/>
          <p:cNvSpPr txBox="1"/>
          <p:nvPr/>
        </p:nvSpPr>
        <p:spPr>
          <a:xfrm>
            <a:off x="1428728" y="5143512"/>
            <a:ext cx="1442061" cy="369332"/>
          </a:xfrm>
          <a:prstGeom prst="rect">
            <a:avLst/>
          </a:prstGeom>
          <a:noFill/>
        </p:spPr>
        <p:txBody>
          <a:bodyPr wrap="none" rtlCol="0">
            <a:spAutoFit/>
          </a:bodyPr>
          <a:lstStyle/>
          <a:p>
            <a:r>
              <a:rPr lang="uk-UA" dirty="0" err="1" smtClean="0"/>
              <a:t>Дистрактори</a:t>
            </a:r>
            <a:endParaRPr lang="ru-RU" dirty="0"/>
          </a:p>
        </p:txBody>
      </p:sp>
      <p:sp>
        <p:nvSpPr>
          <p:cNvPr id="12" name="Прямоугольник 11"/>
          <p:cNvSpPr/>
          <p:nvPr/>
        </p:nvSpPr>
        <p:spPr>
          <a:xfrm>
            <a:off x="2857488" y="3143248"/>
            <a:ext cx="1071570" cy="1000132"/>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4" name="Прямая со стрелкой 13"/>
          <p:cNvCxnSpPr/>
          <p:nvPr/>
        </p:nvCxnSpPr>
        <p:spPr>
          <a:xfrm>
            <a:off x="1571604" y="2857496"/>
            <a:ext cx="1285884"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a:stCxn id="11" idx="0"/>
          </p:cNvCxnSpPr>
          <p:nvPr/>
        </p:nvCxnSpPr>
        <p:spPr>
          <a:xfrm rot="5400000" flipH="1" flipV="1">
            <a:off x="2182152" y="4182425"/>
            <a:ext cx="928694" cy="9934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755650" y="981075"/>
            <a:ext cx="7772400" cy="1439863"/>
          </a:xfrm>
        </p:spPr>
        <p:txBody>
          <a:bodyPr>
            <a:normAutofit/>
          </a:bodyPr>
          <a:lstStyle/>
          <a:p>
            <a:pPr algn="ctr" eaLnBrk="1" hangingPunct="1"/>
            <a:r>
              <a:rPr lang="uk-UA" sz="3200" dirty="0" smtClean="0">
                <a:latin typeface="Arial Unicode MS" pitchFamily="34" charset="-128"/>
                <a:ea typeface="Arial Unicode MS" pitchFamily="34" charset="-128"/>
                <a:cs typeface="Arial Unicode MS" pitchFamily="34" charset="-128"/>
              </a:rPr>
              <a:t>Формальні вимоги до </a:t>
            </a:r>
            <a:r>
              <a:rPr lang="uk-UA" sz="3200" dirty="0" smtClean="0">
                <a:latin typeface="Arial" pitchFamily="34" charset="0"/>
                <a:ea typeface="Arial Unicode MS" pitchFamily="34" charset="-128"/>
                <a:cs typeface="Arial Unicode MS" pitchFamily="34" charset="-128"/>
              </a:rPr>
              <a:t/>
            </a:r>
            <a:br>
              <a:rPr lang="uk-UA" sz="3200" dirty="0" smtClean="0">
                <a:latin typeface="Arial" pitchFamily="34" charset="0"/>
                <a:ea typeface="Arial Unicode MS" pitchFamily="34" charset="-128"/>
                <a:cs typeface="Arial Unicode MS" pitchFamily="34" charset="-128"/>
              </a:rPr>
            </a:br>
            <a:r>
              <a:rPr lang="uk-UA" sz="3200" dirty="0" smtClean="0">
                <a:latin typeface="Arial" pitchFamily="34" charset="0"/>
                <a:ea typeface="Arial Unicode MS" pitchFamily="34" charset="-128"/>
                <a:cs typeface="Arial Unicode MS" pitchFamily="34" charset="-128"/>
              </a:rPr>
              <a:t>Тестових завдань</a:t>
            </a:r>
            <a:endParaRPr lang="ru-RU" sz="3200" dirty="0" smtClean="0">
              <a:latin typeface="Arial Unicode MS" pitchFamily="34" charset="-128"/>
              <a:ea typeface="Arial Unicode MS" pitchFamily="34" charset="-128"/>
              <a:cs typeface="Arial Unicode MS" pitchFamily="34" charset="-128"/>
            </a:endParaRPr>
          </a:p>
        </p:txBody>
      </p:sp>
      <p:sp>
        <p:nvSpPr>
          <p:cNvPr id="9219" name="Rectangle 3"/>
          <p:cNvSpPr>
            <a:spLocks noGrp="1" noChangeArrowheads="1"/>
          </p:cNvSpPr>
          <p:nvPr>
            <p:ph type="subTitle" idx="1"/>
          </p:nvPr>
        </p:nvSpPr>
        <p:spPr>
          <a:xfrm>
            <a:off x="684213" y="2492375"/>
            <a:ext cx="8064500" cy="3960813"/>
          </a:xfrm>
        </p:spPr>
        <p:txBody>
          <a:bodyPr/>
          <a:lstStyle/>
          <a:p>
            <a:pPr eaLnBrk="1" hangingPunct="1">
              <a:lnSpc>
                <a:spcPct val="80000"/>
              </a:lnSpc>
            </a:pPr>
            <a:r>
              <a:rPr lang="uk-UA" sz="2400" i="1" smtClean="0">
                <a:solidFill>
                  <a:schemeClr val="accent2"/>
                </a:solidFill>
                <a:latin typeface="Arial Unicode MS" pitchFamily="34" charset="-128"/>
                <a:ea typeface="Arial Unicode MS" pitchFamily="34" charset="-128"/>
                <a:cs typeface="Arial Unicode MS" pitchFamily="34" charset="-128"/>
              </a:rPr>
              <a:t>Стислість</a:t>
            </a:r>
            <a:r>
              <a:rPr lang="uk-UA" sz="2400" smtClean="0">
                <a:latin typeface="Arial Unicode MS" pitchFamily="34" charset="-128"/>
                <a:ea typeface="Arial Unicode MS" pitchFamily="34" charset="-128"/>
                <a:cs typeface="Arial Unicode MS" pitchFamily="34" charset="-128"/>
              </a:rPr>
              <a:t> –</a:t>
            </a:r>
            <a:r>
              <a:rPr lang="uk-UA" sz="2400" smtClean="0">
                <a:latin typeface="Arial" pitchFamily="34" charset="0"/>
                <a:ea typeface="Arial Unicode MS" pitchFamily="34" charset="-128"/>
                <a:cs typeface="Arial Unicode MS" pitchFamily="34" charset="-128"/>
              </a:rPr>
              <a:t> </a:t>
            </a:r>
            <a:r>
              <a:rPr lang="uk-UA" sz="2400" smtClean="0">
                <a:latin typeface="Arial Unicode MS" pitchFamily="34" charset="-128"/>
                <a:ea typeface="Arial Unicode MS" pitchFamily="34" charset="-128"/>
                <a:cs typeface="Arial Unicode MS" pitchFamily="34" charset="-128"/>
              </a:rPr>
              <a:t>ретельни</a:t>
            </a:r>
            <a:r>
              <a:rPr lang="uk-UA" sz="2400" smtClean="0">
                <a:latin typeface="Arial" pitchFamily="34" charset="0"/>
                <a:ea typeface="Arial Unicode MS" pitchFamily="34" charset="-128"/>
                <a:cs typeface="Arial Unicode MS" pitchFamily="34" charset="-128"/>
              </a:rPr>
              <a:t>й</a:t>
            </a:r>
            <a:r>
              <a:rPr lang="uk-UA" sz="2400" smtClean="0">
                <a:latin typeface="Arial Unicode MS" pitchFamily="34" charset="-128"/>
                <a:ea typeface="Arial Unicode MS" pitchFamily="34" charset="-128"/>
                <a:cs typeface="Arial Unicode MS" pitchFamily="34" charset="-128"/>
              </a:rPr>
              <a:t> доб</a:t>
            </a:r>
            <a:r>
              <a:rPr lang="uk-UA" sz="2400" smtClean="0">
                <a:latin typeface="Arial" pitchFamily="34" charset="0"/>
                <a:ea typeface="Arial Unicode MS" pitchFamily="34" charset="-128"/>
                <a:cs typeface="Arial Unicode MS" pitchFamily="34" charset="-128"/>
              </a:rPr>
              <a:t>і</a:t>
            </a:r>
            <a:r>
              <a:rPr lang="uk-UA" sz="2400" smtClean="0">
                <a:latin typeface="Arial Unicode MS" pitchFamily="34" charset="-128"/>
                <a:ea typeface="Arial Unicode MS" pitchFamily="34" charset="-128"/>
                <a:cs typeface="Arial Unicode MS" pitchFamily="34" charset="-128"/>
              </a:rPr>
              <a:t>р слів, символів, графіків, </a:t>
            </a:r>
            <a:r>
              <a:rPr lang="uk-UA" sz="2400" smtClean="0">
                <a:latin typeface="Arial" pitchFamily="34" charset="0"/>
                <a:ea typeface="Arial Unicode MS" pitchFamily="34" charset="-128"/>
                <a:cs typeface="Arial Unicode MS" pitchFamily="34" charset="-128"/>
              </a:rPr>
              <a:t>що</a:t>
            </a:r>
            <a:r>
              <a:rPr lang="uk-UA" sz="2400" smtClean="0">
                <a:latin typeface="Arial Unicode MS" pitchFamily="34" charset="-128"/>
                <a:ea typeface="Arial Unicode MS" pitchFamily="34" charset="-128"/>
                <a:cs typeface="Arial Unicode MS" pitchFamily="34" charset="-128"/>
              </a:rPr>
              <a:t> дозволяють мінімумом засобів досягти максимум зрозумілості змісту завдання. </a:t>
            </a:r>
            <a:endParaRPr lang="uk-UA" sz="2400" smtClean="0">
              <a:latin typeface="Arial" pitchFamily="34" charset="0"/>
              <a:ea typeface="Arial Unicode MS" pitchFamily="34" charset="-128"/>
              <a:cs typeface="Arial Unicode MS" pitchFamily="34" charset="-128"/>
            </a:endParaRPr>
          </a:p>
          <a:p>
            <a:pPr eaLnBrk="1" hangingPunct="1">
              <a:lnSpc>
                <a:spcPct val="80000"/>
              </a:lnSpc>
            </a:pPr>
            <a:r>
              <a:rPr lang="uk-UA" sz="2400" i="1" smtClean="0">
                <a:solidFill>
                  <a:schemeClr val="accent2"/>
                </a:solidFill>
                <a:latin typeface="Arial Unicode MS" pitchFamily="34" charset="-128"/>
                <a:ea typeface="Arial Unicode MS" pitchFamily="34" charset="-128"/>
                <a:cs typeface="Arial Unicode MS" pitchFamily="34" charset="-128"/>
              </a:rPr>
              <a:t>Технологічність</a:t>
            </a:r>
            <a:r>
              <a:rPr lang="uk-UA" sz="2400" smtClean="0">
                <a:latin typeface="Arial Unicode MS" pitchFamily="34" charset="-128"/>
                <a:ea typeface="Arial Unicode MS" pitchFamily="34" charset="-128"/>
                <a:cs typeface="Arial Unicode MS" pitchFamily="34" charset="-128"/>
              </a:rPr>
              <a:t> – таке компонування завдань, яке дозволяє комп'ютеризувати увесь процес тестування.</a:t>
            </a:r>
          </a:p>
          <a:p>
            <a:pPr eaLnBrk="1" hangingPunct="1">
              <a:lnSpc>
                <a:spcPct val="80000"/>
              </a:lnSpc>
            </a:pPr>
            <a:r>
              <a:rPr lang="uk-UA" sz="2400" i="1" smtClean="0">
                <a:solidFill>
                  <a:schemeClr val="accent2"/>
                </a:solidFill>
                <a:latin typeface="Arial Unicode MS" pitchFamily="34" charset="-128"/>
                <a:ea typeface="Arial Unicode MS" pitchFamily="34" charset="-128"/>
                <a:cs typeface="Arial Unicode MS" pitchFamily="34" charset="-128"/>
              </a:rPr>
              <a:t>Визначеність місця для відповідей.</a:t>
            </a:r>
          </a:p>
          <a:p>
            <a:pPr eaLnBrk="1" hangingPunct="1">
              <a:lnSpc>
                <a:spcPct val="80000"/>
              </a:lnSpc>
            </a:pPr>
            <a:r>
              <a:rPr lang="uk-UA" sz="2400" i="1" smtClean="0">
                <a:solidFill>
                  <a:schemeClr val="accent2"/>
                </a:solidFill>
                <a:latin typeface="Arial Unicode MS" pitchFamily="34" charset="-128"/>
                <a:ea typeface="Arial Unicode MS" pitchFamily="34" charset="-128"/>
                <a:cs typeface="Arial Unicode MS" pitchFamily="34" charset="-128"/>
              </a:rPr>
              <a:t>Єдині правила оцінки відповідей </a:t>
            </a:r>
            <a:r>
              <a:rPr lang="uk-UA" sz="2400" smtClean="0">
                <a:latin typeface="Arial Unicode MS" pitchFamily="34" charset="-128"/>
                <a:ea typeface="Arial Unicode MS" pitchFamily="34" charset="-128"/>
                <a:cs typeface="Arial Unicode MS" pitchFamily="34" charset="-128"/>
              </a:rPr>
              <a:t>– визначаються заздалегідь і абсолютно однаково застосовуються до всіх.</a:t>
            </a:r>
          </a:p>
          <a:p>
            <a:pPr eaLnBrk="1" hangingPunct="1">
              <a:lnSpc>
                <a:spcPct val="80000"/>
              </a:lnSpc>
            </a:pPr>
            <a:r>
              <a:rPr lang="uk-UA" sz="2400" i="1" smtClean="0">
                <a:solidFill>
                  <a:schemeClr val="accent2"/>
                </a:solidFill>
                <a:latin typeface="Arial Unicode MS" pitchFamily="34" charset="-128"/>
                <a:ea typeface="Arial Unicode MS" pitchFamily="34" charset="-128"/>
                <a:cs typeface="Arial Unicode MS" pitchFamily="34" charset="-128"/>
              </a:rPr>
              <a:t>Адекватність інструкції формі та змісту завдання</a:t>
            </a:r>
            <a:r>
              <a:rPr lang="uk-UA" sz="2400" i="1" smtClean="0">
                <a:solidFill>
                  <a:schemeClr val="folHlink"/>
                </a:solidFill>
                <a:latin typeface="Arial Unicode MS" pitchFamily="34" charset="-128"/>
                <a:ea typeface="Arial Unicode MS" pitchFamily="34" charset="-128"/>
                <a:cs typeface="Arial Unicode MS" pitchFamily="34" charset="-128"/>
              </a:rPr>
              <a:t> </a:t>
            </a:r>
            <a:r>
              <a:rPr lang="uk-UA" sz="2400" i="1" smtClean="0">
                <a:latin typeface="Arial Unicode MS" pitchFamily="34" charset="-128"/>
                <a:ea typeface="Arial Unicode MS" pitchFamily="34" charset="-128"/>
                <a:cs typeface="Arial Unicode MS" pitchFamily="34" charset="-128"/>
              </a:rPr>
              <a:t>– доведення до свідомості осіб усіх вимог, </a:t>
            </a:r>
            <a:r>
              <a:rPr lang="uk-UA" sz="2400" i="1" smtClean="0">
                <a:latin typeface="Arial" pitchFamily="34" charset="0"/>
                <a:ea typeface="Arial Unicode MS" pitchFamily="34" charset="-128"/>
                <a:cs typeface="Arial Unicode MS" pitchFamily="34" charset="-128"/>
              </a:rPr>
              <a:t>що </a:t>
            </a:r>
            <a:r>
              <a:rPr lang="uk-UA" sz="2400" i="1" smtClean="0">
                <a:latin typeface="Arial Unicode MS" pitchFamily="34" charset="-128"/>
                <a:ea typeface="Arial Unicode MS" pitchFamily="34" charset="-128"/>
                <a:cs typeface="Arial Unicode MS" pitchFamily="34" charset="-128"/>
              </a:rPr>
              <a:t>закладені </a:t>
            </a:r>
            <a:r>
              <a:rPr lang="uk-UA" sz="2400" i="1" smtClean="0">
                <a:latin typeface="Arial" pitchFamily="34" charset="0"/>
                <a:ea typeface="Arial Unicode MS" pitchFamily="34" charset="-128"/>
                <a:cs typeface="Arial Unicode MS" pitchFamily="34" charset="-128"/>
              </a:rPr>
              <a:t>у</a:t>
            </a:r>
            <a:r>
              <a:rPr lang="uk-UA" sz="2400" i="1" smtClean="0">
                <a:latin typeface="Arial Unicode MS" pitchFamily="34" charset="-128"/>
                <a:ea typeface="Arial Unicode MS" pitchFamily="34" charset="-128"/>
                <a:cs typeface="Arial Unicode MS" pitchFamily="34" charset="-128"/>
              </a:rPr>
              <a:t> зміст завдання.</a:t>
            </a:r>
            <a:endParaRPr lang="ru-RU" sz="2400" smtClean="0">
              <a:solidFill>
                <a:schemeClr val="accent2"/>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755576" y="692696"/>
            <a:ext cx="7772400" cy="1871662"/>
          </a:xfrm>
        </p:spPr>
        <p:txBody>
          <a:bodyPr/>
          <a:lstStyle/>
          <a:p>
            <a:pPr algn="ctr" eaLnBrk="1" hangingPunct="1"/>
            <a:r>
              <a:rPr lang="uk-UA" sz="3400" i="1" dirty="0" smtClean="0">
                <a:solidFill>
                  <a:schemeClr val="tx1"/>
                </a:solidFill>
                <a:latin typeface="Arial Unicode MS" pitchFamily="34" charset="-128"/>
                <a:ea typeface="Arial Unicode MS" pitchFamily="34" charset="-128"/>
                <a:cs typeface="Arial Unicode MS" pitchFamily="34" charset="-128"/>
              </a:rPr>
              <a:t>Дуалізм поняття</a:t>
            </a:r>
            <a:br>
              <a:rPr lang="uk-UA" sz="3400" i="1" dirty="0" smtClean="0">
                <a:solidFill>
                  <a:schemeClr val="tx1"/>
                </a:solidFill>
                <a:latin typeface="Arial Unicode MS" pitchFamily="34" charset="-128"/>
                <a:ea typeface="Arial Unicode MS" pitchFamily="34" charset="-128"/>
                <a:cs typeface="Arial Unicode MS" pitchFamily="34" charset="-128"/>
              </a:rPr>
            </a:br>
            <a:r>
              <a:rPr lang="uk-UA" sz="3400" i="1" dirty="0" smtClean="0">
                <a:solidFill>
                  <a:schemeClr val="accent2"/>
                </a:solidFill>
                <a:latin typeface="Arial Unicode MS" pitchFamily="34" charset="-128"/>
                <a:ea typeface="Arial Unicode MS" pitchFamily="34" charset="-128"/>
                <a:cs typeface="Arial Unicode MS" pitchFamily="34" charset="-128"/>
              </a:rPr>
              <a:t>“</a:t>
            </a:r>
            <a:r>
              <a:rPr lang="uk-UA" sz="3400" i="1" dirty="0" smtClean="0">
                <a:solidFill>
                  <a:schemeClr val="accent2"/>
                </a:solidFill>
                <a:latin typeface="Arial" pitchFamily="34" charset="0"/>
                <a:ea typeface="Arial Unicode MS" pitchFamily="34" charset="-128"/>
                <a:cs typeface="Arial Unicode MS" pitchFamily="34" charset="-128"/>
              </a:rPr>
              <a:t>ПЕДАГОГІЧНИЙ ТЕСТ</a:t>
            </a:r>
            <a:r>
              <a:rPr lang="uk-UA" sz="3400" i="1" dirty="0" smtClean="0">
                <a:solidFill>
                  <a:schemeClr val="accent2"/>
                </a:solidFill>
                <a:latin typeface="Arial Unicode MS" pitchFamily="34" charset="-128"/>
                <a:ea typeface="Arial Unicode MS" pitchFamily="34" charset="-128"/>
                <a:cs typeface="Arial Unicode MS" pitchFamily="34" charset="-128"/>
              </a:rPr>
              <a:t>”</a:t>
            </a:r>
            <a:endParaRPr lang="ru-RU" sz="3400" i="1" dirty="0" smtClean="0">
              <a:solidFill>
                <a:schemeClr val="accent2"/>
              </a:solidFill>
              <a:latin typeface="Arial Unicode MS" pitchFamily="34" charset="-128"/>
              <a:ea typeface="Arial Unicode MS" pitchFamily="34" charset="-128"/>
              <a:cs typeface="Arial Unicode MS" pitchFamily="34" charset="-128"/>
            </a:endParaRPr>
          </a:p>
        </p:txBody>
      </p:sp>
      <p:sp>
        <p:nvSpPr>
          <p:cNvPr id="20483" name="Rectangle 3"/>
          <p:cNvSpPr>
            <a:spLocks noGrp="1" noChangeArrowheads="1"/>
          </p:cNvSpPr>
          <p:nvPr>
            <p:ph type="subTitle" idx="1"/>
          </p:nvPr>
        </p:nvSpPr>
        <p:spPr>
          <a:xfrm>
            <a:off x="684213" y="2565400"/>
            <a:ext cx="8064500" cy="3600450"/>
          </a:xfrm>
        </p:spPr>
        <p:txBody>
          <a:bodyPr/>
          <a:lstStyle/>
          <a:p>
            <a:pPr eaLnBrk="1" hangingPunct="1">
              <a:lnSpc>
                <a:spcPct val="90000"/>
              </a:lnSpc>
            </a:pPr>
            <a:r>
              <a:rPr lang="uk-UA" sz="2600" i="1" smtClean="0">
                <a:solidFill>
                  <a:schemeClr val="accent2"/>
                </a:solidFill>
                <a:latin typeface="Arial Unicode MS" pitchFamily="34" charset="-128"/>
                <a:ea typeface="Arial Unicode MS" pitchFamily="34" charset="-128"/>
                <a:cs typeface="Arial Unicode MS" pitchFamily="34" charset="-128"/>
              </a:rPr>
              <a:t>МЕТОД</a:t>
            </a:r>
            <a:r>
              <a:rPr lang="uk-UA" sz="2600" i="1" smtClean="0">
                <a:latin typeface="Arial Unicode MS" pitchFamily="34" charset="-128"/>
                <a:ea typeface="Arial Unicode MS" pitchFamily="34" charset="-128"/>
                <a:cs typeface="Arial Unicode MS" pitchFamily="34" charset="-128"/>
              </a:rPr>
              <a:t> </a:t>
            </a:r>
            <a:r>
              <a:rPr lang="uk-UA" sz="2600" smtClean="0">
                <a:latin typeface="Arial Unicode MS" pitchFamily="34" charset="-128"/>
                <a:ea typeface="Arial Unicode MS" pitchFamily="34" charset="-128"/>
                <a:cs typeface="Arial Unicode MS" pitchFamily="34" charset="-128"/>
              </a:rPr>
              <a:t>педагогічного вимірювання; складається з системи тестових завдань, яка дозволяє оцінити структуру та якісно виміряти рівень підготовки.</a:t>
            </a:r>
          </a:p>
          <a:p>
            <a:pPr eaLnBrk="1" hangingPunct="1">
              <a:lnSpc>
                <a:spcPct val="90000"/>
              </a:lnSpc>
            </a:pPr>
            <a:r>
              <a:rPr lang="uk-UA" sz="2600" i="1" smtClean="0">
                <a:solidFill>
                  <a:schemeClr val="accent2"/>
                </a:solidFill>
                <a:latin typeface="Arial Unicode MS" pitchFamily="34" charset="-128"/>
                <a:ea typeface="Arial Unicode MS" pitchFamily="34" charset="-128"/>
                <a:cs typeface="Arial Unicode MS" pitchFamily="34" charset="-128"/>
              </a:rPr>
              <a:t>РЕЗУЛЬТАТИ</a:t>
            </a:r>
            <a:r>
              <a:rPr lang="uk-UA" sz="2600" smtClean="0">
                <a:latin typeface="Arial Unicode MS" pitchFamily="34" charset="-128"/>
                <a:ea typeface="Arial Unicode MS" pitchFamily="34" charset="-128"/>
                <a:cs typeface="Arial Unicode MS" pitchFamily="34" charset="-128"/>
              </a:rPr>
              <a:t> застосування метода, </a:t>
            </a:r>
            <a:r>
              <a:rPr lang="uk-UA" sz="2600" smtClean="0">
                <a:latin typeface="Arial" pitchFamily="34" charset="0"/>
                <a:ea typeface="Arial Unicode MS" pitchFamily="34" charset="-128"/>
                <a:cs typeface="Arial Unicode MS" pitchFamily="34" charset="-128"/>
              </a:rPr>
              <a:t>що</a:t>
            </a:r>
            <a:r>
              <a:rPr lang="uk-UA" sz="2600" smtClean="0">
                <a:latin typeface="Arial Unicode MS" pitchFamily="34" charset="-128"/>
                <a:ea typeface="Arial Unicode MS" pitchFamily="34" charset="-128"/>
                <a:cs typeface="Arial Unicode MS" pitchFamily="34" charset="-128"/>
              </a:rPr>
              <a:t> підлягають математично-статистичній обробці з метою їхньої подальшої інтерпретації.</a:t>
            </a:r>
            <a:endParaRPr lang="uk-UA" sz="2600" i="1" smtClean="0">
              <a:latin typeface="Arial Unicode MS" pitchFamily="34" charset="-128"/>
              <a:ea typeface="Arial Unicode MS" pitchFamily="34" charset="-128"/>
              <a:cs typeface="Arial Unicode MS" pitchFamily="34" charset="-128"/>
            </a:endParaRPr>
          </a:p>
          <a:p>
            <a:pPr algn="ctr" eaLnBrk="1" hangingPunct="1">
              <a:lnSpc>
                <a:spcPct val="90000"/>
              </a:lnSpc>
            </a:pPr>
            <a:r>
              <a:rPr lang="uk-UA" sz="2600" i="1" smtClean="0">
                <a:solidFill>
                  <a:schemeClr val="accent2"/>
                </a:solidFill>
                <a:latin typeface="Arial Unicode MS" pitchFamily="34" charset="-128"/>
                <a:ea typeface="Arial Unicode MS" pitchFamily="34" charset="-128"/>
                <a:cs typeface="Arial Unicode MS" pitchFamily="34" charset="-128"/>
              </a:rPr>
              <a:t>	Тест є творчим поєднанням метода та правильно інтерпретованих результатів його застосування.</a:t>
            </a:r>
            <a:endParaRPr lang="ru-RU" sz="2600" smtClean="0">
              <a:solidFill>
                <a:schemeClr val="accent2"/>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algn="ctr" eaLnBrk="1" hangingPunct="1"/>
            <a:r>
              <a:rPr lang="uk-UA" sz="3400" i="1" smtClean="0">
                <a:solidFill>
                  <a:schemeClr val="tx1"/>
                </a:solidFill>
                <a:latin typeface="Arial Unicode MS" pitchFamily="34" charset="-128"/>
                <a:ea typeface="Arial Unicode MS" pitchFamily="34" charset="-128"/>
                <a:cs typeface="Arial Unicode MS" pitchFamily="34" charset="-128"/>
              </a:rPr>
              <a:t>ЯКІСТЬ</a:t>
            </a:r>
            <a:br>
              <a:rPr lang="uk-UA" sz="3400" i="1" smtClean="0">
                <a:solidFill>
                  <a:schemeClr val="tx1"/>
                </a:solidFill>
                <a:latin typeface="Arial Unicode MS" pitchFamily="34" charset="-128"/>
                <a:ea typeface="Arial Unicode MS" pitchFamily="34" charset="-128"/>
                <a:cs typeface="Arial Unicode MS" pitchFamily="34" charset="-128"/>
              </a:rPr>
            </a:br>
            <a:r>
              <a:rPr lang="uk-UA" sz="3400" i="1" smtClean="0">
                <a:solidFill>
                  <a:schemeClr val="tx1"/>
                </a:solidFill>
                <a:latin typeface="Arial Unicode MS" pitchFamily="34" charset="-128"/>
                <a:ea typeface="Arial Unicode MS" pitchFamily="34" charset="-128"/>
                <a:cs typeface="Arial Unicode MS" pitchFamily="34" charset="-128"/>
              </a:rPr>
              <a:t>ПЕДАГОГІЧНОГО ТЕСТУ</a:t>
            </a:r>
            <a:endParaRPr lang="ru-RU" sz="3400" i="1" smtClean="0">
              <a:solidFill>
                <a:schemeClr val="tx1"/>
              </a:solidFill>
              <a:latin typeface="Arial Unicode MS" pitchFamily="34" charset="-128"/>
              <a:ea typeface="Arial Unicode MS" pitchFamily="34" charset="-128"/>
              <a:cs typeface="Arial Unicode MS" pitchFamily="34" charset="-128"/>
            </a:endParaRPr>
          </a:p>
        </p:txBody>
      </p:sp>
      <p:graphicFrame>
        <p:nvGraphicFramePr>
          <p:cNvPr id="1026" name="Object 3"/>
          <p:cNvGraphicFramePr>
            <a:graphicFrameLocks noChangeAspect="1"/>
          </p:cNvGraphicFramePr>
          <p:nvPr>
            <p:ph idx="1"/>
          </p:nvPr>
        </p:nvGraphicFramePr>
        <p:xfrm>
          <a:off x="179388" y="2282825"/>
          <a:ext cx="8820150" cy="3125788"/>
        </p:xfrm>
        <a:graphic>
          <a:graphicData uri="http://schemas.openxmlformats.org/presentationml/2006/ole">
            <p:oleObj spid="_x0000_s51202" name="Документ" r:id="rId3" imgW="6509925" imgH="2307107" progId="Word.Document.8">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uk-UA" sz="3200" smtClean="0"/>
              <a:t>Десять заповідей для укладачів</a:t>
            </a:r>
            <a:r>
              <a:rPr lang="uk-UA" sz="4000" smtClean="0"/>
              <a:t> </a:t>
            </a:r>
            <a:r>
              <a:rPr lang="uk-UA" sz="3200" smtClean="0"/>
              <a:t>тестових завдань</a:t>
            </a:r>
            <a:endParaRPr lang="ru-RU" sz="3200" smtClean="0"/>
          </a:p>
        </p:txBody>
      </p:sp>
      <p:pic>
        <p:nvPicPr>
          <p:cNvPr id="3075" name="Picture 4" descr="j0156545"/>
          <p:cNvPicPr>
            <a:picLocks noChangeAspect="1" noChangeArrowheads="1"/>
          </p:cNvPicPr>
          <p:nvPr>
            <p:ph type="body" idx="1"/>
          </p:nvPr>
        </p:nvPicPr>
        <p:blipFill>
          <a:blip r:embed="rId2" cstate="print"/>
          <a:srcRect/>
          <a:stretch>
            <a:fillRect/>
          </a:stretch>
        </p:blipFill>
        <p:spPr>
          <a:xfrm>
            <a:off x="539750" y="1844675"/>
            <a:ext cx="8280400" cy="4752975"/>
          </a:xfrm>
          <a:noFill/>
        </p:spPr>
      </p:pic>
      <p:sp>
        <p:nvSpPr>
          <p:cNvPr id="3076" name="Text Box 5"/>
          <p:cNvSpPr txBox="1">
            <a:spLocks noChangeArrowheads="1"/>
          </p:cNvSpPr>
          <p:nvPr/>
        </p:nvSpPr>
        <p:spPr bwMode="auto">
          <a:xfrm>
            <a:off x="900113" y="2924175"/>
            <a:ext cx="2303462" cy="366713"/>
          </a:xfrm>
          <a:prstGeom prst="rect">
            <a:avLst/>
          </a:prstGeom>
          <a:noFill/>
          <a:ln w="9525">
            <a:noFill/>
            <a:miter lim="800000"/>
            <a:headEnd/>
            <a:tailEnd/>
          </a:ln>
        </p:spPr>
        <p:txBody>
          <a:bodyPr>
            <a:spAutoFit/>
          </a:bodyPr>
          <a:lstStyle/>
          <a:p>
            <a:endParaRPr lang="ru-RU"/>
          </a:p>
        </p:txBody>
      </p:sp>
      <p:sp>
        <p:nvSpPr>
          <p:cNvPr id="3077" name="Text Box 9"/>
          <p:cNvSpPr txBox="1">
            <a:spLocks noChangeArrowheads="1"/>
          </p:cNvSpPr>
          <p:nvPr/>
        </p:nvSpPr>
        <p:spPr bwMode="auto">
          <a:xfrm>
            <a:off x="971550" y="2924175"/>
            <a:ext cx="3384550" cy="2563813"/>
          </a:xfrm>
          <a:prstGeom prst="rect">
            <a:avLst/>
          </a:prstGeom>
          <a:noFill/>
          <a:ln w="9525">
            <a:noFill/>
            <a:miter lim="800000"/>
            <a:headEnd/>
            <a:tailEnd/>
          </a:ln>
        </p:spPr>
        <p:txBody>
          <a:bodyPr>
            <a:spAutoFit/>
          </a:bodyPr>
          <a:lstStyle/>
          <a:p>
            <a:pPr marL="342900" indent="-342900"/>
            <a:r>
              <a:rPr lang="uk-UA" b="1">
                <a:solidFill>
                  <a:srgbClr val="FF6600"/>
                </a:solidFill>
              </a:rPr>
              <a:t>1. Май доречну мету</a:t>
            </a:r>
            <a:endParaRPr lang="en-US" b="1">
              <a:solidFill>
                <a:srgbClr val="FF6600"/>
              </a:solidFill>
            </a:endParaRPr>
          </a:p>
          <a:p>
            <a:pPr marL="342900" indent="-342900"/>
            <a:r>
              <a:rPr lang="uk-UA" b="1">
                <a:solidFill>
                  <a:srgbClr val="FF6600"/>
                </a:solidFill>
              </a:rPr>
              <a:t>2. Будь точний</a:t>
            </a:r>
            <a:endParaRPr lang="en-US" b="1">
              <a:solidFill>
                <a:srgbClr val="FF6600"/>
              </a:solidFill>
            </a:endParaRPr>
          </a:p>
          <a:p>
            <a:pPr marL="342900" indent="-342900"/>
            <a:r>
              <a:rPr lang="uk-UA" b="1">
                <a:solidFill>
                  <a:srgbClr val="FF6600"/>
                </a:solidFill>
              </a:rPr>
              <a:t>3. Не заплутуй</a:t>
            </a:r>
            <a:endParaRPr lang="en-US" b="1">
              <a:solidFill>
                <a:srgbClr val="FF6600"/>
              </a:solidFill>
            </a:endParaRPr>
          </a:p>
          <a:p>
            <a:pPr marL="342900" indent="-342900"/>
            <a:r>
              <a:rPr lang="uk-UA" b="1">
                <a:solidFill>
                  <a:srgbClr val="FF6600"/>
                </a:solidFill>
              </a:rPr>
              <a:t>4. Не використовуй невиправдані та невірні варіанти</a:t>
            </a:r>
            <a:endParaRPr lang="en-US" b="1">
              <a:solidFill>
                <a:srgbClr val="FF6600"/>
              </a:solidFill>
            </a:endParaRPr>
          </a:p>
          <a:p>
            <a:pPr marL="342900" indent="-342900"/>
            <a:r>
              <a:rPr lang="uk-UA" b="1">
                <a:solidFill>
                  <a:srgbClr val="FF6600"/>
                </a:solidFill>
              </a:rPr>
              <a:t>5. Розташовуй варіанти у логічній послідовності</a:t>
            </a:r>
            <a:endParaRPr lang="en-US" b="1">
              <a:solidFill>
                <a:srgbClr val="FF6600"/>
              </a:solidFill>
            </a:endParaRPr>
          </a:p>
          <a:p>
            <a:pPr marL="342900" indent="-342900"/>
            <a:endParaRPr lang="ru-RU"/>
          </a:p>
        </p:txBody>
      </p:sp>
      <p:sp>
        <p:nvSpPr>
          <p:cNvPr id="3078" name="Text Box 10"/>
          <p:cNvSpPr txBox="1">
            <a:spLocks noChangeArrowheads="1"/>
          </p:cNvSpPr>
          <p:nvPr/>
        </p:nvSpPr>
        <p:spPr bwMode="auto">
          <a:xfrm>
            <a:off x="5072063" y="2714625"/>
            <a:ext cx="3527425" cy="3970338"/>
          </a:xfrm>
          <a:prstGeom prst="rect">
            <a:avLst/>
          </a:prstGeom>
          <a:noFill/>
          <a:ln w="9525">
            <a:noFill/>
            <a:miter lim="800000"/>
            <a:headEnd/>
            <a:tailEnd/>
          </a:ln>
        </p:spPr>
        <p:txBody>
          <a:bodyPr>
            <a:spAutoFit/>
          </a:bodyPr>
          <a:lstStyle/>
          <a:p>
            <a:pPr marL="342900" indent="-342900"/>
            <a:r>
              <a:rPr lang="uk-UA" b="1">
                <a:solidFill>
                  <a:srgbClr val="FF6600"/>
                </a:solidFill>
              </a:rPr>
              <a:t>6. Не давай ненавмисні підказки</a:t>
            </a:r>
            <a:endParaRPr lang="en-US" b="1">
              <a:solidFill>
                <a:srgbClr val="FF6600"/>
              </a:solidFill>
            </a:endParaRPr>
          </a:p>
          <a:p>
            <a:pPr marL="342900" indent="-342900"/>
            <a:r>
              <a:rPr lang="uk-UA" b="1">
                <a:solidFill>
                  <a:srgbClr val="FF6600"/>
                </a:solidFill>
              </a:rPr>
              <a:t>7. Варіанти мають бути збалансовані</a:t>
            </a:r>
            <a:endParaRPr lang="en-US" b="1">
              <a:solidFill>
                <a:srgbClr val="FF6600"/>
              </a:solidFill>
            </a:endParaRPr>
          </a:p>
          <a:p>
            <a:pPr marL="342900" indent="-342900"/>
            <a:r>
              <a:rPr lang="uk-UA" b="1">
                <a:solidFill>
                  <a:srgbClr val="FF6600"/>
                </a:solidFill>
              </a:rPr>
              <a:t>8. Варіанти мають бути вірогідними та привабливими</a:t>
            </a:r>
            <a:endParaRPr lang="en-US" b="1">
              <a:solidFill>
                <a:srgbClr val="FF6600"/>
              </a:solidFill>
            </a:endParaRPr>
          </a:p>
          <a:p>
            <a:pPr marL="342900" indent="-342900"/>
            <a:r>
              <a:rPr lang="uk-UA" b="1">
                <a:solidFill>
                  <a:srgbClr val="FF6600"/>
                </a:solidFill>
              </a:rPr>
              <a:t>9. Має бути лише одна вірна відповідь</a:t>
            </a:r>
            <a:endParaRPr lang="en-US" b="1">
              <a:solidFill>
                <a:srgbClr val="FF6600"/>
              </a:solidFill>
            </a:endParaRPr>
          </a:p>
          <a:p>
            <a:pPr marL="342900" indent="-342900"/>
            <a:r>
              <a:rPr lang="uk-UA" b="1">
                <a:solidFill>
                  <a:srgbClr val="FF6600"/>
                </a:solidFill>
              </a:rPr>
              <a:t>10. Не заперечуй основу, не використовуй подвійні заперечення або </a:t>
            </a:r>
            <a:r>
              <a:rPr lang="en-US" b="1">
                <a:solidFill>
                  <a:srgbClr val="FF6600"/>
                </a:solidFill>
              </a:rPr>
              <a:t>‘</a:t>
            </a:r>
            <a:r>
              <a:rPr lang="uk-UA" b="1">
                <a:solidFill>
                  <a:srgbClr val="FF6600"/>
                </a:solidFill>
              </a:rPr>
              <a:t>жоден з вищезазначених</a:t>
            </a:r>
            <a:r>
              <a:rPr lang="en-US" b="1">
                <a:solidFill>
                  <a:srgbClr val="FF6600"/>
                </a:solidFill>
              </a:rPr>
              <a:t>’</a:t>
            </a:r>
          </a:p>
          <a:p>
            <a:pPr marL="342900" indent="-342900"/>
            <a:endParaRPr lang="ru-RU"/>
          </a:p>
        </p:txBody>
      </p:sp>
    </p:spTree>
  </p:cSld>
  <p:clrMapOvr>
    <a:masterClrMapping/>
  </p:clrMapOvr>
</p:sld>
</file>

<file path=ppt/theme/theme1.xml><?xml version="1.0" encoding="utf-8"?>
<a:theme xmlns:a="http://schemas.openxmlformats.org/drawingml/2006/main" name="useti_template">
  <a:themeElements>
    <a:clrScheme name="useti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seti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seti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seti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seti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seti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seti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seti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seti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seti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seti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seti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seti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seti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USETI</Template>
  <TotalTime>4021</TotalTime>
  <Words>2532</Words>
  <Application>Microsoft Office PowerPoint</Application>
  <PresentationFormat>Экран (4:3)</PresentationFormat>
  <Paragraphs>336</Paragraphs>
  <Slides>48</Slides>
  <Notes>10</Notes>
  <HiddenSlides>0</HiddenSlides>
  <MMClips>0</MMClips>
  <ScaleCrop>false</ScaleCrop>
  <HeadingPairs>
    <vt:vector size="8" baseType="variant">
      <vt:variant>
        <vt:lpstr>Использованные шрифты</vt:lpstr>
      </vt:variant>
      <vt:variant>
        <vt:i4>4</vt:i4>
      </vt:variant>
      <vt:variant>
        <vt:lpstr>Тема</vt:lpstr>
      </vt:variant>
      <vt:variant>
        <vt:i4>1</vt:i4>
      </vt:variant>
      <vt:variant>
        <vt:lpstr>Внедренные серверы OLE</vt:lpstr>
      </vt:variant>
      <vt:variant>
        <vt:i4>1</vt:i4>
      </vt:variant>
      <vt:variant>
        <vt:lpstr>Заголовки слайдов</vt:lpstr>
      </vt:variant>
      <vt:variant>
        <vt:i4>48</vt:i4>
      </vt:variant>
    </vt:vector>
  </HeadingPairs>
  <TitlesOfParts>
    <vt:vector size="54" baseType="lpstr">
      <vt:lpstr>Arial</vt:lpstr>
      <vt:lpstr>Wingdings</vt:lpstr>
      <vt:lpstr>Times New Roman</vt:lpstr>
      <vt:lpstr>SchoolBookC-Bold</vt:lpstr>
      <vt:lpstr>useti_template</vt:lpstr>
      <vt:lpstr>Документ Microsoft Word</vt:lpstr>
      <vt:lpstr>Створення тестових завдань та педагогічного тесту</vt:lpstr>
      <vt:lpstr>Таксономія Блума</vt:lpstr>
      <vt:lpstr>Трохи теорії</vt:lpstr>
      <vt:lpstr>Слайд 4</vt:lpstr>
      <vt:lpstr>Слайд 5</vt:lpstr>
      <vt:lpstr>Формальні вимоги до  Тестових завдань</vt:lpstr>
      <vt:lpstr>Дуалізм поняття “ПЕДАГОГІЧНИЙ ТЕСТ”</vt:lpstr>
      <vt:lpstr>ЯКІСТЬ ПЕДАГОГІЧНОГО ТЕСТУ</vt:lpstr>
      <vt:lpstr>Десять заповідей для укладачів тестових завдань</vt:lpstr>
      <vt:lpstr>1. Не оцінюй заради незрозумілих та недоцільних цілей</vt:lpstr>
      <vt:lpstr>2. Будь точний</vt:lpstr>
      <vt:lpstr>2. Будь точний</vt:lpstr>
      <vt:lpstr>Порушення третьої заповіді: більше, ніж одна правильна відповідь</vt:lpstr>
      <vt:lpstr>Порушення третьої заповіді: основа незрозуміла</vt:lpstr>
      <vt:lpstr>Порушення третьої заповіді: основа незрозуміла (а в цьому випадку є ще й дистрактори)</vt:lpstr>
      <vt:lpstr>Порушення третьої заповіді:  незрозумілі позначення</vt:lpstr>
      <vt:lpstr>Порушення третьої заповіді: Формулювання основи більш складне, ніж саме запитання </vt:lpstr>
      <vt:lpstr>Слайд 18</vt:lpstr>
      <vt:lpstr>4. Не використовуй невиправдані та невірні варіанти </vt:lpstr>
      <vt:lpstr>4. Не використовуй невиправдані та невірні варіанти</vt:lpstr>
      <vt:lpstr>5. Розташовуй варіанти у логічній послідовності</vt:lpstr>
      <vt:lpstr>6. Не давай ненавмисні підказки</vt:lpstr>
      <vt:lpstr>Порушення шостої заповіді: такі самі або схожі слова в основі та ключі</vt:lpstr>
      <vt:lpstr>Порушення шостої заповіді:  ключ виділяється</vt:lpstr>
      <vt:lpstr>Порушення шостої заповіді:  спасіння шляхом аналізу</vt:lpstr>
      <vt:lpstr>Порушення шостої заповіді: Правильну відповідь можна відгадати, використовуючи здоровий глузд, або зробивши умовивід</vt:lpstr>
      <vt:lpstr>… залишилось лише 3…</vt:lpstr>
      <vt:lpstr>… залишилось лише 2…</vt:lpstr>
      <vt:lpstr>Порушення шостої заповіді: підказка</vt:lpstr>
      <vt:lpstr>Заповідь сьома: варіанти мають бути збалансовані</vt:lpstr>
      <vt:lpstr>Порушення сьомої заповіді</vt:lpstr>
      <vt:lpstr>Заповідь восьма: варіанти мають бути вірогідними та привабливими</vt:lpstr>
      <vt:lpstr>Заповідь восьма: Варіанти мають бути вірогідними та привабливими</vt:lpstr>
      <vt:lpstr>Порушення восьмої заповіді: варіанти, які не можуть бути правильними</vt:lpstr>
      <vt:lpstr>Заповідь дев`ята: Має бути лише одна правильна відповідь</vt:lpstr>
      <vt:lpstr>Студенти також знають дев’яту заповідь !</vt:lpstr>
      <vt:lpstr>Десята заповідь: не заперечуй основу, не використовуй подвійні заперечення або ‘жоден з вищезазначених’</vt:lpstr>
      <vt:lpstr>Використання контекстів</vt:lpstr>
      <vt:lpstr>Традиційний підхід в хімії</vt:lpstr>
      <vt:lpstr>Традиційний підхід з контекстом</vt:lpstr>
      <vt:lpstr>Функціональний контекст</vt:lpstr>
      <vt:lpstr>Ще один класичний підхід</vt:lpstr>
      <vt:lpstr>...а тепер в контексті ‘ чи може Олена вживати “Набеглаві”:</vt:lpstr>
      <vt:lpstr>…моя шкільна наука каже, що це може бути небезпечно!</vt:lpstr>
      <vt:lpstr>Практика: Аргон!</vt:lpstr>
      <vt:lpstr>Аргон: можливості створення ТЗ</vt:lpstr>
      <vt:lpstr>Аргон: можливості створення ТЗ</vt:lpstr>
      <vt:lpstr>Практика: теорія Бутлерова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Steven Bakker</dc:creator>
  <cp:lastModifiedBy>Alexey</cp:lastModifiedBy>
  <cp:revision>133</cp:revision>
  <dcterms:created xsi:type="dcterms:W3CDTF">2008-07-02T08:28:00Z</dcterms:created>
  <dcterms:modified xsi:type="dcterms:W3CDTF">2018-03-14T00:47:39Z</dcterms:modified>
</cp:coreProperties>
</file>