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5B7"/>
    <a:srgbClr val="26E6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8" descr="img-thing?"/>
          <p:cNvPicPr>
            <a:picLocks noChangeAspect="1" noChangeArrowheads="1"/>
          </p:cNvPicPr>
          <p:nvPr/>
        </p:nvPicPr>
        <p:blipFill>
          <a:blip r:embed="rId2" cstate="print"/>
          <a:srcRect t="13777" b="8000"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80920" cy="2924944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Розвиток предметної компетентності  викладачами кафедри теорії і методики змісту освіти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6084168" cy="1419944"/>
          </a:xfrm>
        </p:spPr>
        <p:txBody>
          <a:bodyPr>
            <a:normAutofit fontScale="40000" lnSpcReduction="20000"/>
          </a:bodyPr>
          <a:lstStyle/>
          <a:p>
            <a:r>
              <a:rPr lang="uk-UA" sz="5000" b="1" dirty="0" smtClean="0">
                <a:solidFill>
                  <a:schemeClr val="tx1"/>
                </a:solidFill>
                <a:latin typeface="Arial Narrow" pitchFamily="34" charset="0"/>
              </a:rPr>
              <a:t>Завідувач кафедри теорії і методики змісту освіти </a:t>
            </a:r>
          </a:p>
          <a:p>
            <a:r>
              <a:rPr lang="uk-UA" sz="5000" b="1" dirty="0" err="1" smtClean="0">
                <a:solidFill>
                  <a:schemeClr val="tx1"/>
                </a:solidFill>
                <a:latin typeface="Arial Narrow" pitchFamily="34" charset="0"/>
              </a:rPr>
              <a:t>КЗ</a:t>
            </a:r>
            <a:r>
              <a:rPr lang="uk-UA" sz="5000" b="1" dirty="0" smtClean="0">
                <a:solidFill>
                  <a:schemeClr val="tx1"/>
                </a:solidFill>
                <a:latin typeface="Arial Narrow" pitchFamily="34" charset="0"/>
              </a:rPr>
              <a:t> Сумський обласний інститут післядипломної педагогічної освіти</a:t>
            </a:r>
          </a:p>
          <a:p>
            <a:r>
              <a:rPr lang="uk-UA" sz="7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Сєрих Лариса Володимирівна</a:t>
            </a:r>
            <a:endParaRPr lang="ru-RU" sz="7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-141288" y="3557588"/>
            <a:ext cx="2652713" cy="24622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3" cstate="print"/>
          <a:srcRect l="29066" t="22920" r="34149" b="32211"/>
          <a:stretch>
            <a:fillRect/>
          </a:stretch>
        </p:blipFill>
        <p:spPr bwMode="auto">
          <a:xfrm>
            <a:off x="5796136" y="2996952"/>
            <a:ext cx="3105150" cy="2782887"/>
          </a:xfrm>
          <a:prstGeom prst="rect">
            <a:avLst/>
          </a:prstGeom>
          <a:noFill/>
        </p:spPr>
      </p:pic>
      <p:pic>
        <p:nvPicPr>
          <p:cNvPr id="15362" name="Рисунок 7"/>
          <p:cNvPicPr>
            <a:picLocks noChangeAspect="1" noChangeArrowheads="1"/>
          </p:cNvPicPr>
          <p:nvPr/>
        </p:nvPicPr>
        <p:blipFill>
          <a:blip r:embed="rId4" cstate="print"/>
          <a:srcRect l="53711" t="30708" r="27673" b="39011"/>
          <a:stretch>
            <a:fillRect/>
          </a:stretch>
        </p:blipFill>
        <p:spPr bwMode="auto">
          <a:xfrm>
            <a:off x="6660232" y="3717032"/>
            <a:ext cx="1440160" cy="132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люшка\Desktop\Мои документы\МАМА\нова школа, план 2016 репозит. консорциум\картинки\умник.jpg"/>
          <p:cNvPicPr>
            <a:picLocks noChangeAspect="1" noChangeArrowheads="1"/>
          </p:cNvPicPr>
          <p:nvPr/>
        </p:nvPicPr>
        <p:blipFill>
          <a:blip r:embed="rId2" cstate="print"/>
          <a:srcRect r="8957" b="4818"/>
          <a:stretch>
            <a:fillRect/>
          </a:stretch>
        </p:blipFill>
        <p:spPr bwMode="auto">
          <a:xfrm>
            <a:off x="179512" y="116632"/>
            <a:ext cx="4248472" cy="2961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3538736" cy="936104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орієнтири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068960"/>
            <a:ext cx="7992888" cy="3661867"/>
          </a:xfrm>
        </p:spPr>
        <p:txBody>
          <a:bodyPr>
            <a:normAutofit/>
          </a:bodyPr>
          <a:lstStyle/>
          <a:p>
            <a:r>
              <a:rPr lang="uk-UA" sz="4000" b="1" u="sng" dirty="0" smtClean="0">
                <a:solidFill>
                  <a:schemeClr val="accent2">
                    <a:lumMod val="50000"/>
                  </a:schemeClr>
                </a:solidFill>
              </a:rPr>
              <a:t>На активність того, хто навчається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4000" b="1" u="sng" dirty="0" smtClean="0">
                <a:solidFill>
                  <a:schemeClr val="accent2">
                    <a:lumMod val="50000"/>
                  </a:schemeClr>
                </a:solidFill>
              </a:rPr>
              <a:t>На досвід і знання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4000" b="1" u="sng" dirty="0" smtClean="0">
                <a:solidFill>
                  <a:schemeClr val="accent2">
                    <a:lumMod val="50000"/>
                  </a:schemeClr>
                </a:solidFill>
              </a:rPr>
              <a:t>На оцінювання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4000" b="1" u="sng" dirty="0" smtClean="0">
                <a:solidFill>
                  <a:schemeClr val="accent2">
                    <a:lumMod val="50000"/>
                  </a:schemeClr>
                </a:solidFill>
              </a:rPr>
              <a:t>На спільноту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20094010">
            <a:off x="6728390" y="1433493"/>
            <a:ext cx="1135655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3469966">
            <a:off x="6522618" y="2283943"/>
            <a:ext cx="1015452" cy="576064"/>
          </a:xfrm>
          <a:prstGeom prst="leftArrow">
            <a:avLst/>
          </a:prstGeom>
          <a:solidFill>
            <a:srgbClr val="DF45B7"/>
          </a:solidFill>
          <a:ln>
            <a:solidFill>
              <a:srgbClr val="DF4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4073010">
            <a:off x="5829754" y="1177628"/>
            <a:ext cx="957214" cy="576064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9339287">
            <a:off x="5531594" y="2049266"/>
            <a:ext cx="1116137" cy="576064"/>
          </a:xfrm>
          <a:prstGeom prst="leftArrow">
            <a:avLst/>
          </a:prstGeom>
          <a:solidFill>
            <a:srgbClr val="26E646"/>
          </a:solidFill>
          <a:ln>
            <a:solidFill>
              <a:srgbClr val="26E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2" name="Picture 8" descr="D:\Мои документы\Автореферат\Картинки\В банковс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Проектна діяльність учнів у процесі вивчення природничо-математичних дисциплін.</a:t>
            </a:r>
            <a:endParaRPr lang="ru-RU" dirty="0" smtClean="0"/>
          </a:p>
          <a:p>
            <a:r>
              <a:rPr lang="uk-UA" dirty="0" smtClean="0"/>
              <a:t>Фахова компетентність учителів фізики і математики в умовах «Нової української школи»</a:t>
            </a:r>
            <a:endParaRPr lang="ru-RU" dirty="0" smtClean="0"/>
          </a:p>
          <a:p>
            <a:r>
              <a:rPr lang="uk-UA" dirty="0" smtClean="0"/>
              <a:t>Природничо-математична освіта: актуальні питання впровадження Державного стандарту.</a:t>
            </a:r>
            <a:endParaRPr lang="ru-RU" dirty="0" smtClean="0"/>
          </a:p>
          <a:p>
            <a:r>
              <a:rPr lang="uk-UA" dirty="0" smtClean="0"/>
              <a:t>Методика підготовки учнів до ЗНО з фізики і математики.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Илюшка\Desktop\Мои документы\МАМА\нова школа, план 2016 репозит. консорциум\картинки\учитель.jpg"/>
          <p:cNvPicPr>
            <a:picLocks noChangeAspect="1" noChangeArrowheads="1"/>
          </p:cNvPicPr>
          <p:nvPr/>
        </p:nvPicPr>
        <p:blipFill>
          <a:blip r:embed="rId2" cstate="print"/>
          <a:srcRect l="21896" b="12111"/>
          <a:stretch>
            <a:fillRect/>
          </a:stretch>
        </p:blipFill>
        <p:spPr bwMode="auto">
          <a:xfrm>
            <a:off x="6911752" y="0"/>
            <a:ext cx="2232248" cy="1782933"/>
          </a:xfrm>
          <a:prstGeom prst="rect">
            <a:avLst/>
          </a:prstGeom>
          <a:noFill/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2555" r="25912"/>
          <a:stretch>
            <a:fillRect/>
          </a:stretch>
        </p:blipFill>
        <p:spPr bwMode="auto">
          <a:xfrm>
            <a:off x="2411760" y="0"/>
            <a:ext cx="2160240" cy="1772816"/>
          </a:xfrm>
          <a:prstGeom prst="rect">
            <a:avLst/>
          </a:prstGeom>
          <a:noFill/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1449"/>
          <a:stretch>
            <a:fillRect/>
          </a:stretch>
        </p:blipFill>
        <p:spPr bwMode="auto">
          <a:xfrm>
            <a:off x="4572000" y="0"/>
            <a:ext cx="2339752" cy="1762687"/>
          </a:xfrm>
          <a:prstGeom prst="rect">
            <a:avLst/>
          </a:prstGeom>
          <a:noFill/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 l="-39" r="6870"/>
          <a:stretch>
            <a:fillRect/>
          </a:stretch>
        </p:blipFill>
        <p:spPr bwMode="auto">
          <a:xfrm>
            <a:off x="0" y="0"/>
            <a:ext cx="2448272" cy="17539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268760"/>
            <a:ext cx="2304256" cy="63408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>Кода С.В.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Мои документы\Автореферат\Картинки\туризм.jpg"/>
          <p:cNvPicPr>
            <a:picLocks noChangeAspect="1" noChangeArrowheads="1"/>
          </p:cNvPicPr>
          <p:nvPr/>
        </p:nvPicPr>
        <p:blipFill>
          <a:blip r:embed="rId2" cstate="print"/>
          <a:srcRect l="8132" t="12431" r="4444" b="18634"/>
          <a:stretch>
            <a:fillRect/>
          </a:stretch>
        </p:blipFill>
        <p:spPr bwMode="auto">
          <a:xfrm>
            <a:off x="3059832" y="0"/>
            <a:ext cx="3096344" cy="1844824"/>
          </a:xfrm>
          <a:prstGeom prst="rect">
            <a:avLst/>
          </a:prstGeom>
          <a:noFill/>
        </p:spPr>
      </p:pic>
      <p:pic>
        <p:nvPicPr>
          <p:cNvPr id="8194" name="Picture 2" descr="C:\Users\Илюшка\Desktop\Мои документы\МАМА\нова школа, план 2016 репозит. консорциум\картинки\Учнівське самоврядування 2 .JPG"/>
          <p:cNvPicPr>
            <a:picLocks noChangeAspect="1" noChangeArrowheads="1"/>
          </p:cNvPicPr>
          <p:nvPr/>
        </p:nvPicPr>
        <p:blipFill>
          <a:blip r:embed="rId3" cstate="print"/>
          <a:srcRect l="5512" r="7864" b="14395"/>
          <a:stretch>
            <a:fillRect/>
          </a:stretch>
        </p:blipFill>
        <p:spPr bwMode="auto">
          <a:xfrm>
            <a:off x="6156176" y="0"/>
            <a:ext cx="2987824" cy="1844824"/>
          </a:xfrm>
          <a:prstGeom prst="rect">
            <a:avLst/>
          </a:prstGeom>
          <a:noFill/>
        </p:spPr>
      </p:pic>
      <p:pic>
        <p:nvPicPr>
          <p:cNvPr id="5" name="Picture 2" descr="C:\Users\Илюшка\Desktop\Мои документы\МАМА\нова школа, план 2016 репозит. консорциум\картинки\Учнівське самоврядування 2 .JPG"/>
          <p:cNvPicPr>
            <a:picLocks noChangeAspect="1" noChangeArrowheads="1"/>
          </p:cNvPicPr>
          <p:nvPr/>
        </p:nvPicPr>
        <p:blipFill>
          <a:blip r:embed="rId4" cstate="print"/>
          <a:srcRect l="5512" r="7864" b="14395"/>
          <a:stretch>
            <a:fillRect/>
          </a:stretch>
        </p:blipFill>
        <p:spPr bwMode="auto">
          <a:xfrm flipH="1">
            <a:off x="-2" y="0"/>
            <a:ext cx="3059834" cy="184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268760"/>
            <a:ext cx="3240360" cy="8640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3600" b="1" dirty="0" smtClean="0"/>
              <a:t>Успенська В.М.  </a:t>
            </a:r>
            <a:br>
              <a:rPr lang="uk-UA" sz="3600" b="1" dirty="0" smtClean="0"/>
            </a:br>
            <a:r>
              <a:rPr lang="uk-UA" sz="3600" b="1" dirty="0" smtClean="0"/>
              <a:t> Коростіль Л.А.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309939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Використання сучасних інформаційно-комунікаційних технологій у професійній діяльності вчителів біології, природознавства, екології.</a:t>
            </a:r>
            <a:endParaRPr lang="ru-RU" dirty="0" smtClean="0"/>
          </a:p>
          <a:p>
            <a:r>
              <a:rPr lang="uk-UA" dirty="0" smtClean="0"/>
              <a:t>Формування компетентностей учнів у шкільному курсі біології, природознавства, екології.</a:t>
            </a:r>
            <a:endParaRPr lang="ru-RU" dirty="0" smtClean="0"/>
          </a:p>
          <a:p>
            <a:r>
              <a:rPr lang="uk-UA" dirty="0" smtClean="0"/>
              <a:t>Підвищення фахової компетентності вчителів хімії в умовах «Нової української школи</a:t>
            </a:r>
            <a:r>
              <a:rPr lang="uk-UA" dirty="0" smtClean="0"/>
              <a:t>».</a:t>
            </a:r>
          </a:p>
          <a:p>
            <a:r>
              <a:rPr lang="uk-UA" dirty="0" smtClean="0"/>
              <a:t>Методика викладання основ здоров’я в основній </a:t>
            </a:r>
            <a:r>
              <a:rPr lang="uk-UA" dirty="0" smtClean="0"/>
              <a:t>та початковій школі </a:t>
            </a:r>
            <a:r>
              <a:rPr lang="uk-UA" dirty="0" smtClean="0"/>
              <a:t>на засадах розвитку життєвих </a:t>
            </a:r>
            <a:r>
              <a:rPr lang="uk-UA" dirty="0" smtClean="0"/>
              <a:t>навичок.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Автореферат\Картинки\map Украи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796" y="1"/>
            <a:ext cx="4969751" cy="3356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836712"/>
            <a:ext cx="3672408" cy="57606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>Удовиченко І.В.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3257203"/>
          </a:xfrm>
        </p:spPr>
        <p:txBody>
          <a:bodyPr/>
          <a:lstStyle/>
          <a:p>
            <a:r>
              <a:rPr lang="uk-UA" dirty="0" smtClean="0"/>
              <a:t>Інтегроване навчання на уроках географії, економіки.</a:t>
            </a:r>
            <a:endParaRPr lang="ru-RU" dirty="0" smtClean="0"/>
          </a:p>
          <a:p>
            <a:r>
              <a:rPr lang="uk-UA" dirty="0" smtClean="0"/>
              <a:t>Природничо-географічна освіта в контексті вимог Нової української школи</a:t>
            </a:r>
            <a:endParaRPr lang="ru-RU" dirty="0" smtClean="0"/>
          </a:p>
          <a:p>
            <a:r>
              <a:rPr lang="uk-UA" dirty="0" smtClean="0"/>
              <a:t>Методика </a:t>
            </a:r>
            <a:r>
              <a:rPr lang="uk-UA" dirty="0" smtClean="0"/>
              <a:t>підготовки учнів до ЗНО з географії, економіки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49" name="Picture 1" descr="D:\Мои документы\Автореферат\Картинки\Х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05415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Інноваційні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онлайн-продукти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32037"/>
            <a:ext cx="8517632" cy="4525963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ПЛАТФОРМИ (методичні, дидактичні матеріали)</a:t>
            </a:r>
            <a:endParaRPr lang="ru-RU" dirty="0" smtClean="0"/>
          </a:p>
          <a:p>
            <a:r>
              <a:rPr lang="uk-UA" dirty="0" smtClean="0"/>
              <a:t>тексти</a:t>
            </a:r>
            <a:endParaRPr lang="ru-RU" dirty="0" smtClean="0"/>
          </a:p>
          <a:p>
            <a:r>
              <a:rPr lang="uk-UA" dirty="0" smtClean="0"/>
              <a:t>відео</a:t>
            </a:r>
            <a:endParaRPr lang="ru-RU" dirty="0" smtClean="0"/>
          </a:p>
          <a:p>
            <a:r>
              <a:rPr lang="uk-UA" dirty="0" smtClean="0"/>
              <a:t>ігри</a:t>
            </a:r>
            <a:endParaRPr lang="ru-RU" dirty="0" smtClean="0"/>
          </a:p>
          <a:p>
            <a:r>
              <a:rPr lang="uk-UA" dirty="0" smtClean="0"/>
              <a:t>зображення</a:t>
            </a:r>
            <a:endParaRPr lang="ru-RU" dirty="0" smtClean="0"/>
          </a:p>
          <a:p>
            <a:r>
              <a:rPr lang="uk-UA" dirty="0" smtClean="0"/>
              <a:t>інструменти для співпраці </a:t>
            </a:r>
            <a:endParaRPr lang="ru-RU" dirty="0" smtClean="0"/>
          </a:p>
          <a:p>
            <a:r>
              <a:rPr lang="uk-UA" dirty="0" smtClean="0"/>
              <a:t>системи наставництва (</a:t>
            </a:r>
            <a:r>
              <a:rPr lang="uk-UA" dirty="0" err="1" smtClean="0"/>
              <a:t>коучинг</a:t>
            </a:r>
            <a:r>
              <a:rPr lang="uk-UA" dirty="0" smtClean="0"/>
              <a:t>)</a:t>
            </a:r>
            <a:endParaRPr lang="ru-RU" dirty="0" smtClean="0"/>
          </a:p>
          <a:p>
            <a:r>
              <a:rPr lang="uk-UA" dirty="0" smtClean="0"/>
              <a:t>інструменти аналізу різноманітних даних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3" name="Picture 1" descr="D:\Мои документы\Автореферат\Картинки\Юні фіз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528392" cy="2351342"/>
          </a:xfrm>
          <a:prstGeom prst="rect">
            <a:avLst/>
          </a:prstGeom>
          <a:noFill/>
        </p:spPr>
      </p:pic>
      <p:pic>
        <p:nvPicPr>
          <p:cNvPr id="3075" name="Picture 3" descr="D:\Мои документы\Автореферат\Картинки\психологи 5.JPG"/>
          <p:cNvPicPr>
            <a:picLocks noChangeAspect="1" noChangeArrowheads="1"/>
          </p:cNvPicPr>
          <p:nvPr/>
        </p:nvPicPr>
        <p:blipFill>
          <a:blip r:embed="rId3" cstate="print"/>
          <a:srcRect l="7843" t="13072" r="5882"/>
          <a:stretch>
            <a:fillRect/>
          </a:stretch>
        </p:blipFill>
        <p:spPr bwMode="auto">
          <a:xfrm>
            <a:off x="5004048" y="2924944"/>
            <a:ext cx="3549507" cy="2682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Загально-орієнтовані курси за вибором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err="1" smtClean="0"/>
              <a:t>Колективно-компетентнісна</a:t>
            </a:r>
            <a:r>
              <a:rPr lang="uk-UA" dirty="0" smtClean="0"/>
              <a:t> </a:t>
            </a:r>
            <a:r>
              <a:rPr lang="uk-UA" dirty="0" smtClean="0"/>
              <a:t>взаємодія учасників </a:t>
            </a:r>
            <a:r>
              <a:rPr lang="uk-UA" dirty="0" smtClean="0"/>
              <a:t>освітнього </a:t>
            </a:r>
            <a:r>
              <a:rPr lang="uk-UA" dirty="0" smtClean="0"/>
              <a:t>процесу (Удовиченко І.В.)</a:t>
            </a:r>
          </a:p>
          <a:p>
            <a:pPr>
              <a:buNone/>
            </a:pPr>
            <a:r>
              <a:rPr lang="uk-UA" dirty="0" smtClean="0"/>
              <a:t>Корпоративне навчання – засіб розвитку культурологічної компетентності </a:t>
            </a:r>
            <a:r>
              <a:rPr lang="uk-UA" dirty="0" smtClean="0"/>
              <a:t>педагогів (Сєрих Л.В.)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Організація та здійснення самоосвітньої діяльності </a:t>
            </a:r>
            <a:r>
              <a:rPr lang="uk-UA" dirty="0" smtClean="0"/>
              <a:t>вчителя (</a:t>
            </a:r>
            <a:r>
              <a:rPr lang="uk-UA" dirty="0" err="1" smtClean="0"/>
              <a:t>Коростіль</a:t>
            </a:r>
            <a:r>
              <a:rPr lang="uk-UA" dirty="0" smtClean="0"/>
              <a:t> Л.А.)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Авторська програма як складова професійної компетентності </a:t>
            </a:r>
            <a:r>
              <a:rPr lang="uk-UA" dirty="0" smtClean="0"/>
              <a:t>педагога (Сєрих Л.В.)</a:t>
            </a:r>
          </a:p>
          <a:p>
            <a:pPr>
              <a:buNone/>
            </a:pPr>
            <a:r>
              <a:rPr lang="uk-UA" dirty="0" smtClean="0"/>
              <a:t>Професійне зростання вчителя через власну науково-методичну </a:t>
            </a:r>
            <a:r>
              <a:rPr lang="uk-UA" dirty="0" smtClean="0"/>
              <a:t>роботу (</a:t>
            </a:r>
            <a:r>
              <a:rPr lang="uk-UA" dirty="0" err="1" smtClean="0"/>
              <a:t>Коростіль</a:t>
            </a:r>
            <a:r>
              <a:rPr lang="uk-UA" dirty="0" smtClean="0"/>
              <a:t> Л.А.)</a:t>
            </a:r>
          </a:p>
          <a:p>
            <a:pPr>
              <a:buNone/>
            </a:pPr>
            <a:r>
              <a:rPr lang="uk-UA" dirty="0" err="1" smtClean="0"/>
              <a:t>Здоров’язбережувальні</a:t>
            </a:r>
            <a:r>
              <a:rPr lang="uk-UA" dirty="0" smtClean="0"/>
              <a:t> проекти та технології в загальноосвітніх навчальних закладах </a:t>
            </a:r>
            <a:r>
              <a:rPr lang="uk-UA" dirty="0" smtClean="0"/>
              <a:t>(Успенська В.М.)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юшка\Desktop\Мои документы\МАМА\нова школа, план 2016 репозит. консорциум\картинки\найкращ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4896544" cy="38313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252028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Сподіваємося на тісну співпрацю, </a:t>
            </a:r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021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Компетентнісний підхід – це місток, який поєднує школу з реальним світом і тими потребами, які ставить перед людиною життя.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Илюшка\Desktop\Мои документы\МАМА\нова школа, план 2016 репозит. консорциум\картинки\PA080879.JPG"/>
          <p:cNvPicPr>
            <a:picLocks noChangeAspect="1" noChangeArrowheads="1"/>
          </p:cNvPicPr>
          <p:nvPr/>
        </p:nvPicPr>
        <p:blipFill>
          <a:blip r:embed="rId2" cstate="print"/>
          <a:srcRect t="67123" b="5915"/>
          <a:stretch>
            <a:fillRect/>
          </a:stretch>
        </p:blipFill>
        <p:spPr bwMode="auto">
          <a:xfrm>
            <a:off x="0" y="188640"/>
            <a:ext cx="9144000" cy="1512168"/>
          </a:xfrm>
          <a:prstGeom prst="rect">
            <a:avLst/>
          </a:prstGeom>
          <a:noFill/>
        </p:spPr>
      </p:pic>
      <p:pic>
        <p:nvPicPr>
          <p:cNvPr id="5" name="Picture 2" descr="C:\Users\Илюшка\Desktop\Мои документы\МАМА\нова школа, план 2016 репозит. консорциум\картинки\PA080879.JPG"/>
          <p:cNvPicPr>
            <a:picLocks noChangeAspect="1" noChangeArrowheads="1"/>
          </p:cNvPicPr>
          <p:nvPr/>
        </p:nvPicPr>
        <p:blipFill>
          <a:blip r:embed="rId3" cstate="print"/>
          <a:srcRect t="37914" b="38494"/>
          <a:stretch>
            <a:fillRect/>
          </a:stretch>
        </p:blipFill>
        <p:spPr bwMode="auto">
          <a:xfrm>
            <a:off x="0" y="5877272"/>
            <a:ext cx="9144000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352928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1. Спілкування рідною / державною мовою.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2. Спілкування іноземними мовами.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3. Математична компетентність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та основні компетентності у природничих науках і технологіях:</a:t>
            </a:r>
          </a:p>
          <a:p>
            <a:pPr>
              <a:buNone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(А). Математична компетентність. </a:t>
            </a:r>
          </a:p>
          <a:p>
            <a:pPr>
              <a:buNone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(Б). Компетентності у природничих науках і технологіях.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4. Інформаційно-цифрова компетентність.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5. Уміння вчитися впродовж життя.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6. Соціальна та громадянська компетентності.</a:t>
            </a:r>
          </a:p>
          <a:p>
            <a:pPr>
              <a:buNone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(А). Соціальна компетентність для здоров’я і добробуту.</a:t>
            </a:r>
          </a:p>
          <a:p>
            <a:pPr>
              <a:buNone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(Б). Компетентності для демократичного громадянства.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7. Ініціативність і підприємливість.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8. Обізнаність і самовираження у сфері культури.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3" name="Picture 1" descr="D:\Мои документы\Автореферат\Картинки\поброс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475656" cy="983979"/>
          </a:xfrm>
          <a:prstGeom prst="rect">
            <a:avLst/>
          </a:prstGeom>
          <a:noFill/>
        </p:spPr>
      </p:pic>
      <p:pic>
        <p:nvPicPr>
          <p:cNvPr id="13314" name="Picture 2" descr="D:\Мои документы\Автореферат\Картинки\Психологи 4.JPG"/>
          <p:cNvPicPr>
            <a:picLocks noChangeAspect="1" noChangeArrowheads="1"/>
          </p:cNvPicPr>
          <p:nvPr/>
        </p:nvPicPr>
        <p:blipFill>
          <a:blip r:embed="rId3" cstate="print"/>
          <a:srcRect l="21032" t="18146" r="1022"/>
          <a:stretch>
            <a:fillRect/>
          </a:stretch>
        </p:blipFill>
        <p:spPr bwMode="auto">
          <a:xfrm>
            <a:off x="7668345" y="1052736"/>
            <a:ext cx="1475655" cy="1162246"/>
          </a:xfrm>
          <a:prstGeom prst="rect">
            <a:avLst/>
          </a:prstGeom>
          <a:noFill/>
        </p:spPr>
      </p:pic>
      <p:pic>
        <p:nvPicPr>
          <p:cNvPr id="13315" name="Picture 3" descr="D:\Мои документы\Автореферат\Картинки\психологи 6.jpg"/>
          <p:cNvPicPr>
            <a:picLocks noChangeAspect="1" noChangeArrowheads="1"/>
          </p:cNvPicPr>
          <p:nvPr/>
        </p:nvPicPr>
        <p:blipFill>
          <a:blip r:embed="rId4" cstate="print"/>
          <a:srcRect l="37400" t="27950" r="13776" b="18501"/>
          <a:stretch>
            <a:fillRect/>
          </a:stretch>
        </p:blipFill>
        <p:spPr bwMode="auto">
          <a:xfrm>
            <a:off x="7668344" y="2276872"/>
            <a:ext cx="1475656" cy="1213846"/>
          </a:xfrm>
          <a:prstGeom prst="rect">
            <a:avLst/>
          </a:prstGeom>
          <a:noFill/>
        </p:spPr>
      </p:pic>
      <p:pic>
        <p:nvPicPr>
          <p:cNvPr id="13316" name="Picture 4" descr="D:\Мои документы\Автореферат\Картинки\фледча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573016"/>
            <a:ext cx="1475656" cy="1475656"/>
          </a:xfrm>
          <a:prstGeom prst="rect">
            <a:avLst/>
          </a:prstGeom>
          <a:noFill/>
        </p:spPr>
      </p:pic>
      <p:pic>
        <p:nvPicPr>
          <p:cNvPr id="13317" name="Picture 5" descr="D:\Мои документы\Автореферат\Картинки\9 клас.jpg"/>
          <p:cNvPicPr>
            <a:picLocks noChangeAspect="1" noChangeArrowheads="1"/>
          </p:cNvPicPr>
          <p:nvPr/>
        </p:nvPicPr>
        <p:blipFill>
          <a:blip r:embed="rId6" cstate="print"/>
          <a:srcRect l="2751" t="6251" r="6385" b="10417"/>
          <a:stretch>
            <a:fillRect/>
          </a:stretch>
        </p:blipFill>
        <p:spPr bwMode="auto">
          <a:xfrm>
            <a:off x="7668344" y="5085184"/>
            <a:ext cx="1475656" cy="118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Илюшка\Desktop\Мои документы\МАМА\нова школа, план 2016 репозит. консорциум\картинки\tutor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79512" y="2924944"/>
            <a:ext cx="3995936" cy="3196750"/>
          </a:xfrm>
          <a:prstGeom prst="teardrop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47864" y="260648"/>
            <a:ext cx="3168352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400" b="1" dirty="0" smtClean="0"/>
              <a:t>Очікувані результати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132856"/>
            <a:ext cx="4453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Місія кожної галузі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021288"/>
            <a:ext cx="8118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/>
              <a:t>Усі освітні галузі та навчальні предмети</a:t>
            </a:r>
            <a:endParaRPr lang="ru-RU" sz="3600" b="1" dirty="0"/>
          </a:p>
        </p:txBody>
      </p:sp>
      <p:pic>
        <p:nvPicPr>
          <p:cNvPr id="1026" name="Picture 2" descr="C:\Users\Илюшка\Desktop\Мои документы\МАМА\нова школа, план 2016 репозит. консорциум\картинки\IMG_1514.JPG"/>
          <p:cNvPicPr>
            <a:picLocks noChangeAspect="1" noChangeArrowheads="1"/>
          </p:cNvPicPr>
          <p:nvPr/>
        </p:nvPicPr>
        <p:blipFill>
          <a:blip r:embed="rId3" cstate="print"/>
          <a:srcRect l="16138" t="17450" r="23225" b="11151"/>
          <a:stretch>
            <a:fillRect/>
          </a:stretch>
        </p:blipFill>
        <p:spPr bwMode="auto">
          <a:xfrm rot="585410">
            <a:off x="6481821" y="116632"/>
            <a:ext cx="2662179" cy="2351014"/>
          </a:xfrm>
          <a:prstGeom prst="hexagon">
            <a:avLst/>
          </a:prstGeom>
          <a:noFill/>
        </p:spPr>
      </p:pic>
      <p:pic>
        <p:nvPicPr>
          <p:cNvPr id="1028" name="Picture 4" descr="C:\Users\Илюшка\Desktop\Мои документы\МАМА\нова школа, план 2016 репозит. консорциум\картинки\P1014327.JPG"/>
          <p:cNvPicPr>
            <a:picLocks noChangeAspect="1" noChangeArrowheads="1"/>
          </p:cNvPicPr>
          <p:nvPr/>
        </p:nvPicPr>
        <p:blipFill>
          <a:blip r:embed="rId4" cstate="print"/>
          <a:srcRect l="16138" t="14300"/>
          <a:stretch>
            <a:fillRect/>
          </a:stretch>
        </p:blipFill>
        <p:spPr bwMode="auto">
          <a:xfrm>
            <a:off x="0" y="0"/>
            <a:ext cx="3563888" cy="2731482"/>
          </a:xfrm>
          <a:prstGeom prst="smileyFace">
            <a:avLst/>
          </a:prstGeom>
          <a:noFill/>
        </p:spPr>
      </p:pic>
      <p:pic>
        <p:nvPicPr>
          <p:cNvPr id="1030" name="Picture 6" descr="C:\Users\Илюшка\Desktop\Мои документы\МАМА\нова школа, план 2016 репозит. консорциум\картинки\учитель с деть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924944"/>
            <a:ext cx="4680520" cy="3117947"/>
          </a:xfrm>
          <a:prstGeom prst="flowChartDocumen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4536504" cy="90872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ваги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3671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/>
              <a:t>Зменшення обсягу </a:t>
            </a:r>
            <a:r>
              <a:rPr lang="uk-UA" sz="3400" b="1" dirty="0" smtClean="0"/>
              <a:t>фактологічного матеріалу </a:t>
            </a:r>
            <a:endParaRPr lang="ru-RU" sz="3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445224"/>
            <a:ext cx="5032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/>
              <a:t>Проблемного навчанню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211669"/>
            <a:ext cx="7811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/>
              <a:t>Окреслення доцільного «ядра знань»</a:t>
            </a:r>
            <a:endParaRPr lang="ru-RU" sz="3600" b="1" dirty="0"/>
          </a:p>
        </p:txBody>
      </p:sp>
      <p:pic>
        <p:nvPicPr>
          <p:cNvPr id="2050" name="Picture 2" descr="C:\Users\Илюшка\Desktop\Мои документы\МАМА\нова школа, план 2016 репозит. консорциум\картинки\Виступ Фролової .JPG"/>
          <p:cNvPicPr>
            <a:picLocks noChangeAspect="1" noChangeArrowheads="1"/>
          </p:cNvPicPr>
          <p:nvPr/>
        </p:nvPicPr>
        <p:blipFill>
          <a:blip r:embed="rId2" cstate="print"/>
          <a:srcRect l="7476" t="26221" r="1963" b="13143"/>
          <a:stretch>
            <a:fillRect/>
          </a:stretch>
        </p:blipFill>
        <p:spPr bwMode="auto">
          <a:xfrm>
            <a:off x="323528" y="1772816"/>
            <a:ext cx="842493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люшка\Desktop\Мои документы\МАМА\нова школа, план 2016 репозит. консорциум\картинки\много в клас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652120" y="0"/>
            <a:ext cx="3491880" cy="1916832"/>
          </a:xfrm>
          <a:prstGeom prst="rect">
            <a:avLst/>
          </a:prstGeom>
          <a:noFill/>
        </p:spPr>
      </p:pic>
      <p:pic>
        <p:nvPicPr>
          <p:cNvPr id="3074" name="Picture 2" descr="C:\Users\Илюшка\Desktop\Мои документы\МАМА\нова школа, план 2016 репозит. консорциум\картинки\много в клас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864" cy="1916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2952328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3600" b="1" dirty="0" smtClean="0"/>
              <a:t>Декунова З.В. </a:t>
            </a:r>
            <a:br>
              <a:rPr lang="uk-UA" sz="3600" b="1" dirty="0" smtClean="0"/>
            </a:br>
            <a:r>
              <a:rPr lang="uk-UA" sz="3600" b="1" dirty="0" smtClean="0"/>
              <a:t> Лавська А.М.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Організація освітнього процесу молодших школярів в умовах Нової української школи.</a:t>
            </a:r>
            <a:endParaRPr lang="ru-RU" dirty="0" smtClean="0"/>
          </a:p>
          <a:p>
            <a:r>
              <a:rPr lang="uk-UA" dirty="0" smtClean="0"/>
              <a:t>Організаційно-методичні аспекти планування в початковій школі. Модульно-навчальна програма.</a:t>
            </a:r>
            <a:endParaRPr lang="ru-RU" dirty="0" smtClean="0"/>
          </a:p>
          <a:p>
            <a:r>
              <a:rPr lang="uk-UA" dirty="0" smtClean="0"/>
              <a:t>Компетентнісний підхід змісту початкової освіти у вимірі сьогодення.</a:t>
            </a:r>
            <a:endParaRPr lang="ru-RU" dirty="0" smtClean="0"/>
          </a:p>
          <a:p>
            <a:r>
              <a:rPr lang="uk-UA" dirty="0" smtClean="0"/>
              <a:t>Створення ефективного та безпечного освітнього середовища початкової освіти.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3240360" cy="10081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>Сєрих Л.В.</a:t>
            </a:r>
            <a:br>
              <a:rPr lang="uk-UA" b="1" dirty="0" smtClean="0"/>
            </a:br>
            <a:r>
              <a:rPr lang="uk-UA" b="1" dirty="0" smtClean="0"/>
              <a:t> Бубнова І.С.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Викладання інтегрованого курсу «Мистецтво» як складової професійної компетентності учителя </a:t>
            </a:r>
            <a:endParaRPr lang="ru-RU" dirty="0" smtClean="0"/>
          </a:p>
          <a:p>
            <a:r>
              <a:rPr lang="uk-UA" dirty="0" smtClean="0"/>
              <a:t>Інтеграція курсу «Художня культура» в курс «Мистецтво» </a:t>
            </a:r>
            <a:endParaRPr lang="ru-RU" dirty="0" smtClean="0"/>
          </a:p>
          <a:p>
            <a:r>
              <a:rPr lang="uk-UA" dirty="0" smtClean="0"/>
              <a:t>Впровадження програмного забезпечення для </a:t>
            </a:r>
            <a:r>
              <a:rPr lang="uk-UA" dirty="0" err="1" smtClean="0"/>
              <a:t>Android</a:t>
            </a:r>
            <a:r>
              <a:rPr lang="uk-UA" dirty="0" smtClean="0"/>
              <a:t> в освітній процес на уроках мистецьких дисциплін</a:t>
            </a:r>
            <a:endParaRPr lang="ru-RU" dirty="0" smtClean="0"/>
          </a:p>
          <a:p>
            <a:r>
              <a:rPr lang="uk-UA" dirty="0" smtClean="0"/>
              <a:t>Викладання «Естетики» в закладі освіти – основа професійної компетентності педагога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Илюшка\Desktop\Мои документы\МАМА\нова школа, план 2016 репозит. консорциум\картинки\скрип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52320" y="332656"/>
            <a:ext cx="1691680" cy="1872208"/>
          </a:xfrm>
          <a:prstGeom prst="rect">
            <a:avLst/>
          </a:prstGeom>
          <a:noFill/>
        </p:spPr>
      </p:pic>
      <p:pic>
        <p:nvPicPr>
          <p:cNvPr id="5123" name="Picture 3" descr="C:\Users\Илюшка\Desktop\Мои документы\МАМА\нова школа, план 2016 репозит. консорциум\картинки\IMG_0682.JPG"/>
          <p:cNvPicPr>
            <a:picLocks noChangeAspect="1" noChangeArrowheads="1"/>
          </p:cNvPicPr>
          <p:nvPr/>
        </p:nvPicPr>
        <p:blipFill>
          <a:blip r:embed="rId3" cstate="print"/>
          <a:srcRect l="5901" t="11151" r="16925"/>
          <a:stretch>
            <a:fillRect/>
          </a:stretch>
        </p:blipFill>
        <p:spPr bwMode="auto">
          <a:xfrm>
            <a:off x="0" y="1"/>
            <a:ext cx="2339752" cy="2020297"/>
          </a:xfrm>
          <a:prstGeom prst="rect">
            <a:avLst/>
          </a:prstGeom>
          <a:noFill/>
        </p:spPr>
      </p:pic>
      <p:pic>
        <p:nvPicPr>
          <p:cNvPr id="6" name="Picture 2" descr="C:\Users\Илюшка\Desktop\Мои документы\МАМА\нова школа, план 2016 репозит. консорциум\картинки\скрип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1584176" cy="170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216024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err="1" smtClean="0"/>
              <a:t>Крот</a:t>
            </a:r>
            <a:r>
              <a:rPr lang="uk-UA" b="1" dirty="0" smtClean="0"/>
              <a:t> Г.В.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Упровадження декоративно-ужиткового мистецтва в освітній процес трудового навчання і образотворчого мистецтва (майстер-класи)</a:t>
            </a:r>
            <a:endParaRPr lang="ru-RU" dirty="0" smtClean="0"/>
          </a:p>
          <a:p>
            <a:r>
              <a:rPr lang="uk-UA" dirty="0" smtClean="0"/>
              <a:t>Технологічна компетентність учителя, трудового навчання, предмету «Технології» (майстер-класи)</a:t>
            </a:r>
            <a:endParaRPr lang="ru-RU" dirty="0" smtClean="0"/>
          </a:p>
          <a:p>
            <a:r>
              <a:rPr lang="uk-UA" dirty="0" smtClean="0"/>
              <a:t>Проектно-технологічна діяльність на уроках трудового навчання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Илюшка\Desktop\Мои документы\МАМА\нова школа, план 2016 репозит. консорциум\картинки\IMG_5144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5350" t="7420" b="25162"/>
          <a:stretch>
            <a:fillRect/>
          </a:stretch>
        </p:blipFill>
        <p:spPr bwMode="auto">
          <a:xfrm>
            <a:off x="0" y="0"/>
            <a:ext cx="3563888" cy="1870991"/>
          </a:xfrm>
          <a:prstGeom prst="rect">
            <a:avLst/>
          </a:prstGeom>
          <a:noFill/>
        </p:spPr>
      </p:pic>
      <p:pic>
        <p:nvPicPr>
          <p:cNvPr id="9219" name="Picture 3" descr="C:\Users\Илюшка\Desktop\Мои документы\МАМА\нова школа, план 2016 репозит. консорциум\картинки\IMG_614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34250" b="38188"/>
          <a:stretch>
            <a:fillRect/>
          </a:stretch>
        </p:blipFill>
        <p:spPr bwMode="auto">
          <a:xfrm>
            <a:off x="5724128" y="0"/>
            <a:ext cx="3419872" cy="1873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2897" t="4473"/>
          <a:stretch>
            <a:fillRect/>
          </a:stretch>
        </p:blipFill>
        <p:spPr bwMode="auto">
          <a:xfrm>
            <a:off x="0" y="0"/>
            <a:ext cx="4499992" cy="24928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3905275"/>
          </a:xfrm>
        </p:spPr>
        <p:txBody>
          <a:bodyPr/>
          <a:lstStyle/>
          <a:p>
            <a:r>
              <a:rPr lang="uk-UA" dirty="0" smtClean="0"/>
              <a:t>Методика викладання футболу в загальноосвітніх навчальних закладах </a:t>
            </a:r>
            <a:endParaRPr lang="ru-RU" dirty="0" smtClean="0"/>
          </a:p>
          <a:p>
            <a:r>
              <a:rPr lang="uk-UA" dirty="0" smtClean="0"/>
              <a:t>Сучасні підходи до організації та проведення уроків фізичної культури, «Захисту Вітчизни»</a:t>
            </a:r>
            <a:endParaRPr lang="ru-RU" dirty="0" smtClean="0"/>
          </a:p>
          <a:p>
            <a:r>
              <a:rPr lang="uk-UA" dirty="0" smtClean="0"/>
              <a:t>Інтеграція предметів «Трудове навчання» та «Фізична культура»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 descr="Картинки по запросу физкультура"/>
          <p:cNvPicPr>
            <a:picLocks noChangeAspect="1" noChangeArrowheads="1"/>
          </p:cNvPicPr>
          <p:nvPr/>
        </p:nvPicPr>
        <p:blipFill>
          <a:blip r:embed="rId3" cstate="print"/>
          <a:srcRect t="15760"/>
          <a:stretch>
            <a:fillRect/>
          </a:stretch>
        </p:blipFill>
        <p:spPr bwMode="auto">
          <a:xfrm>
            <a:off x="4508982" y="0"/>
            <a:ext cx="4635018" cy="24928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3456384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err="1" smtClean="0"/>
              <a:t>Деменков</a:t>
            </a:r>
            <a:r>
              <a:rPr lang="uk-UA" b="1" dirty="0" smtClean="0"/>
              <a:t> Д.В.</a:t>
            </a:r>
            <a:endParaRPr lang="ru-RU" dirty="0"/>
          </a:p>
        </p:txBody>
      </p:sp>
      <p:sp>
        <p:nvSpPr>
          <p:cNvPr id="13316" name="AutoShape 4" descr="Картинки по запросу фізкультура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Картинки по запросу фізкультура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571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Розвиток предметної компетентності  викладачами кафедри теорії і методики змісту освіти</vt:lpstr>
      <vt:lpstr>Слайд 2</vt:lpstr>
      <vt:lpstr>Слайд 3</vt:lpstr>
      <vt:lpstr>Слайд 4</vt:lpstr>
      <vt:lpstr>Центр ваги</vt:lpstr>
      <vt:lpstr>Декунова З.В.   Лавська А.М.</vt:lpstr>
      <vt:lpstr>Сєрих Л.В.  Бубнова І.С.</vt:lpstr>
      <vt:lpstr>Крот Г.В.</vt:lpstr>
      <vt:lpstr>Деменков Д.В.</vt:lpstr>
      <vt:lpstr>4 орієнтири</vt:lpstr>
      <vt:lpstr>Кода С.В.</vt:lpstr>
      <vt:lpstr>Успенська В.М.    Коростіль Л.А.</vt:lpstr>
      <vt:lpstr>Удовиченко І.В.</vt:lpstr>
      <vt:lpstr>Інноваційні онлайн-продукти</vt:lpstr>
      <vt:lpstr>Загально-орієнтовані курси за вибором</vt:lpstr>
      <vt:lpstr> Сподіваємося на тісну співпрацю,  дякуємо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предметної компетентності  викладачами кафедри теорії і методики змісту освіти</dc:title>
  <dc:creator>Илюшка</dc:creator>
  <cp:lastModifiedBy>User</cp:lastModifiedBy>
  <cp:revision>31</cp:revision>
  <dcterms:created xsi:type="dcterms:W3CDTF">2018-01-22T13:19:09Z</dcterms:created>
  <dcterms:modified xsi:type="dcterms:W3CDTF">2018-01-22T20:02:58Z</dcterms:modified>
</cp:coreProperties>
</file>