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58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4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67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31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0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79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46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40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76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1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55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7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8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4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B74928-EF69-4BE9-B32D-437360C10FD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478FE5-C4EE-4767-A01A-CC0DEE7F1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9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afpit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567543"/>
            <a:ext cx="6815669" cy="1436914"/>
          </a:xfrm>
        </p:spPr>
        <p:txBody>
          <a:bodyPr/>
          <a:lstStyle/>
          <a:p>
            <a:r>
              <a:rPr lang="uk-UA" sz="1600" b="1" cap="all" dirty="0" smtClean="0"/>
              <a:t>Комунальний</a:t>
            </a:r>
            <a:r>
              <a:rPr lang="ru-RU" sz="1600" b="1" cap="all" dirty="0" smtClean="0"/>
              <a:t> </a:t>
            </a:r>
            <a:r>
              <a:rPr lang="ru-RU" sz="1600" b="1" cap="all" dirty="0"/>
              <a:t>заклад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СУМСЬКИЙ ОБЛАСНИЙ ІНСТИТУТ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ПІСЛЯДИПЛОМНОЇ </a:t>
            </a:r>
            <a:r>
              <a:rPr lang="ru-RU" sz="1600" b="1" dirty="0"/>
              <a:t>ПЕДАГОГІЧНОЇ </a:t>
            </a:r>
            <a:r>
              <a:rPr lang="ru-RU" sz="1600" b="1" dirty="0" smtClean="0"/>
              <a:t>ОСВІТИ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uk-UA" sz="1600" b="1" dirty="0" smtClean="0"/>
              <a:t>КАФЕДРА ПРОФЕСІЙНОЇ ОСВІТИ ТА МЕНЕДЖМЕНТУ</a:t>
            </a:r>
            <a:endParaRPr lang="uk-UA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735974"/>
            <a:ext cx="6815669" cy="141079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СУЧАСНИЙ МЕНЕДЖМЕНТ ТА ІННОВАЦІЙНІ ТЕХНОЛОГІЇ РОЗВИТКУ КОМПЕТЕНТНІСНОЇ ОСВІТИ В УМОВАХ НОВОЇ УКРАЇНСЬКОЇ </a:t>
            </a:r>
            <a:r>
              <a:rPr lang="uk-UA" dirty="0" smtClean="0">
                <a:latin typeface="Arial Black" panose="020B0A04020102020204" pitchFamily="34" charset="0"/>
              </a:rPr>
              <a:t>ШКОЛИ</a:t>
            </a:r>
          </a:p>
          <a:p>
            <a:pPr algn="r"/>
            <a:r>
              <a:rPr lang="uk-UA" sz="1900" i="1" dirty="0" smtClean="0"/>
              <a:t>Зосименко </a:t>
            </a:r>
            <a:r>
              <a:rPr lang="uk-UA" sz="1900" i="1" smtClean="0"/>
              <a:t>Оксана Вікторівна, </a:t>
            </a:r>
            <a:endParaRPr lang="uk-UA" sz="1900" i="1" dirty="0" smtClean="0"/>
          </a:p>
          <a:p>
            <a:pPr algn="r"/>
            <a:r>
              <a:rPr lang="uk-UA" sz="1900" i="1" dirty="0" smtClean="0"/>
              <a:t>кандидат педагогічних наук, доцент</a:t>
            </a:r>
            <a:endParaRPr lang="ru-RU" sz="1900" i="1" dirty="0"/>
          </a:p>
        </p:txBody>
      </p:sp>
    </p:spTree>
    <p:extLst>
      <p:ext uri="{BB962C8B-B14F-4D97-AF65-F5344CB8AC3E}">
        <p14:creationId xmlns:p14="http://schemas.microsoft.com/office/powerpoint/2010/main" val="20102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064549" y="2647779"/>
            <a:ext cx="3832049" cy="486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вчитися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73981" y="3278271"/>
            <a:ext cx="3522617" cy="504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Соціальні</a:t>
            </a:r>
            <a:r>
              <a:rPr lang="ru-RU" dirty="0"/>
              <a:t> і </a:t>
            </a:r>
            <a:r>
              <a:rPr lang="ru-RU" dirty="0" err="1"/>
              <a:t>громадянські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00375" y="3988887"/>
            <a:ext cx="3396223" cy="496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Підприємливість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00375" y="4660695"/>
            <a:ext cx="3396224" cy="55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Загальнокультурна грамотність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04224" y="5360535"/>
            <a:ext cx="3743738" cy="483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грамотність</a:t>
            </a:r>
            <a:r>
              <a:rPr lang="ru-RU" dirty="0"/>
              <a:t> і </a:t>
            </a:r>
            <a:r>
              <a:rPr lang="ru-RU" dirty="0" err="1"/>
              <a:t>здорове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ru-RU" dirty="0"/>
          </a:p>
        </p:txBody>
      </p:sp>
      <p:sp>
        <p:nvSpPr>
          <p:cNvPr id="27" name="Дуга 26"/>
          <p:cNvSpPr/>
          <p:nvPr/>
        </p:nvSpPr>
        <p:spPr>
          <a:xfrm rot="4716877">
            <a:off x="4415245" y="2750794"/>
            <a:ext cx="3454842" cy="2847811"/>
          </a:xfrm>
          <a:prstGeom prst="arc">
            <a:avLst>
              <a:gd name="adj1" fmla="val 12516958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27612" y="5347790"/>
            <a:ext cx="4068388" cy="479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Інформаційно-цифрова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96028" y="4637961"/>
            <a:ext cx="3699972" cy="574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Компетентності</a:t>
            </a:r>
            <a:r>
              <a:rPr lang="ru-RU" dirty="0"/>
              <a:t> в </a:t>
            </a:r>
            <a:r>
              <a:rPr lang="ru-RU" dirty="0" err="1"/>
              <a:t>природничих</a:t>
            </a:r>
            <a:r>
              <a:rPr lang="ru-RU" dirty="0"/>
              <a:t> науках і </a:t>
            </a:r>
            <a:r>
              <a:rPr lang="ru-RU" dirty="0" err="1"/>
              <a:t>технологіях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96028" y="3964459"/>
            <a:ext cx="3699972" cy="476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Математична</a:t>
            </a:r>
            <a:r>
              <a:rPr lang="ru-RU" dirty="0"/>
              <a:t> </a:t>
            </a:r>
            <a:r>
              <a:rPr lang="ru-RU" dirty="0" err="1"/>
              <a:t>грамотність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74750" y="3308301"/>
            <a:ext cx="3821250" cy="506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іноземними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17161" y="2634797"/>
            <a:ext cx="4078839" cy="542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Спілкування</a:t>
            </a:r>
            <a:r>
              <a:rPr lang="ru-RU" dirty="0"/>
              <a:t> державною (і </a:t>
            </a:r>
            <a:r>
              <a:rPr lang="ru-RU" dirty="0" err="1"/>
              <a:t>рідною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) </a:t>
            </a:r>
            <a:r>
              <a:rPr lang="ru-RU" dirty="0" err="1"/>
              <a:t>мовами</a:t>
            </a:r>
            <a:endParaRPr lang="ru-RU" dirty="0"/>
          </a:p>
        </p:txBody>
      </p:sp>
      <p:sp>
        <p:nvSpPr>
          <p:cNvPr id="26" name="Дуга 25"/>
          <p:cNvSpPr/>
          <p:nvPr/>
        </p:nvSpPr>
        <p:spPr>
          <a:xfrm rot="4716877">
            <a:off x="-703227" y="2715936"/>
            <a:ext cx="3454842" cy="2847811"/>
          </a:xfrm>
          <a:prstGeom prst="arc">
            <a:avLst>
              <a:gd name="adj1" fmla="val 12516958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КЛЮЧОВІ КОМПЕТЕНТНОСТІ НОВОЇ УКРАЇНСЬКОЇ ШКОЛИ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1592503" y="2592855"/>
            <a:ext cx="587830" cy="574766"/>
          </a:xfrm>
          <a:prstGeom prst="flowChartConnector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01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018206" y="3949699"/>
            <a:ext cx="587830" cy="574766"/>
          </a:xfrm>
          <a:prstGeom prst="flowChartConnector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03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1874626" y="3258922"/>
            <a:ext cx="587830" cy="574766"/>
          </a:xfrm>
          <a:prstGeom prst="flowChartConnector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02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2017161" y="4637961"/>
            <a:ext cx="587830" cy="574766"/>
          </a:xfrm>
          <a:prstGeom prst="flowChartConnector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04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592503" y="5269413"/>
            <a:ext cx="587830" cy="574766"/>
          </a:xfrm>
          <a:prstGeom prst="flowChartConnector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05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6616394" y="2607987"/>
            <a:ext cx="587830" cy="574766"/>
          </a:xfrm>
          <a:prstGeom prst="flowChartConnector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06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7045672" y="3258922"/>
            <a:ext cx="587830" cy="574766"/>
          </a:xfrm>
          <a:prstGeom prst="flowChartConnector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07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7152860" y="3958761"/>
            <a:ext cx="587830" cy="574766"/>
          </a:xfrm>
          <a:prstGeom prst="flowChartConnector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08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7045672" y="4637961"/>
            <a:ext cx="587830" cy="574766"/>
          </a:xfrm>
          <a:prstGeom prst="flowChartConnector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09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6790943" y="5300174"/>
            <a:ext cx="587830" cy="574766"/>
          </a:xfrm>
          <a:prstGeom prst="flowChartConnector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4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gray">
          <a:xfrm>
            <a:off x="822961" y="741491"/>
            <a:ext cx="5233510" cy="2539186"/>
          </a:xfrm>
          <a:custGeom>
            <a:avLst/>
            <a:gdLst/>
            <a:ahLst/>
            <a:cxnLst>
              <a:cxn ang="0">
                <a:pos x="2304" y="691"/>
              </a:cxn>
              <a:cxn ang="0">
                <a:pos x="1991" y="833"/>
              </a:cxn>
              <a:cxn ang="0">
                <a:pos x="1817" y="1184"/>
              </a:cxn>
              <a:cxn ang="0">
                <a:pos x="0" y="1184"/>
              </a:cxn>
              <a:cxn ang="0">
                <a:pos x="0" y="1"/>
              </a:cxn>
              <a:cxn ang="0">
                <a:pos x="2305" y="0"/>
              </a:cxn>
              <a:cxn ang="0">
                <a:pos x="2304" y="691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chemeClr val="accent2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822961" y="869920"/>
            <a:ext cx="5183693" cy="528106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 smtClean="0"/>
              <a:t>Сучасний менеджмент</a:t>
            </a:r>
            <a:endParaRPr lang="ru-RU" dirty="0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6350119" y="737659"/>
            <a:ext cx="5027630" cy="2578908"/>
          </a:xfrm>
          <a:custGeom>
            <a:avLst/>
            <a:gdLst/>
            <a:ahLst/>
            <a:cxnLst>
              <a:cxn ang="0">
                <a:pos x="1" y="691"/>
              </a:cxn>
              <a:cxn ang="0">
                <a:pos x="314" y="833"/>
              </a:cxn>
              <a:cxn ang="0">
                <a:pos x="481" y="1182"/>
              </a:cxn>
              <a:cxn ang="0">
                <a:pos x="2305" y="1184"/>
              </a:cxn>
              <a:cxn ang="0">
                <a:pos x="2305" y="1"/>
              </a:cxn>
              <a:cxn ang="0">
                <a:pos x="0" y="0"/>
              </a:cxn>
              <a:cxn ang="0">
                <a:pos x="1" y="691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chemeClr val="fol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 flipH="1">
            <a:off x="6391211" y="858178"/>
            <a:ext cx="4986538" cy="521853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 smtClean="0"/>
              <a:t>Інноваційно-технологічний</a:t>
            </a:r>
            <a:endParaRPr lang="ru-RU" dirty="0"/>
          </a:p>
        </p:txBody>
      </p:sp>
      <p:sp>
        <p:nvSpPr>
          <p:cNvPr id="8" name="Freeform 7"/>
          <p:cNvSpPr>
            <a:spLocks/>
          </p:cNvSpPr>
          <p:nvPr/>
        </p:nvSpPr>
        <p:spPr bwMode="blackGray">
          <a:xfrm>
            <a:off x="822961" y="3513909"/>
            <a:ext cx="5183693" cy="2599508"/>
          </a:xfrm>
          <a:custGeom>
            <a:avLst/>
            <a:gdLst/>
            <a:ahLst/>
            <a:cxnLst>
              <a:cxn ang="0">
                <a:pos x="2304" y="493"/>
              </a:cxn>
              <a:cxn ang="0">
                <a:pos x="1991" y="351"/>
              </a:cxn>
              <a:cxn ang="0">
                <a:pos x="1813" y="1"/>
              </a:cxn>
              <a:cxn ang="0">
                <a:pos x="0" y="0"/>
              </a:cxn>
              <a:cxn ang="0">
                <a:pos x="0" y="1183"/>
              </a:cxn>
              <a:cxn ang="0">
                <a:pos x="2305" y="1184"/>
              </a:cxn>
              <a:cxn ang="0">
                <a:pos x="2304" y="49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chemeClr val="accent1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Freeform 8"/>
          <p:cNvSpPr>
            <a:spLocks/>
          </p:cNvSpPr>
          <p:nvPr/>
        </p:nvSpPr>
        <p:spPr bwMode="gray">
          <a:xfrm>
            <a:off x="6350119" y="3502277"/>
            <a:ext cx="5027630" cy="2611139"/>
          </a:xfrm>
          <a:custGeom>
            <a:avLst/>
            <a:gdLst/>
            <a:ahLst/>
            <a:cxnLst>
              <a:cxn ang="0">
                <a:pos x="1" y="494"/>
              </a:cxn>
              <a:cxn ang="0">
                <a:pos x="314" y="352"/>
              </a:cxn>
              <a:cxn ang="0">
                <a:pos x="483" y="0"/>
              </a:cxn>
              <a:cxn ang="0">
                <a:pos x="2305" y="1"/>
              </a:cxn>
              <a:cxn ang="0">
                <a:pos x="2305" y="1184"/>
              </a:cxn>
              <a:cxn ang="0">
                <a:pos x="0" y="1185"/>
              </a:cxn>
              <a:cxn ang="0">
                <a:pos x="1" y="494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chemeClr val="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gray">
          <a:xfrm>
            <a:off x="7119294" y="3622382"/>
            <a:ext cx="4258455" cy="589210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80000"/>
                </a:schemeClr>
              </a:gs>
              <a:gs pos="50000">
                <a:schemeClr val="hlink">
                  <a:gamma/>
                  <a:shade val="89020"/>
                  <a:invGamma/>
                </a:schemeClr>
              </a:gs>
              <a:gs pos="100000">
                <a:schemeClr val="hlink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/>
              <a:t>Соціально-персоніфікований </a:t>
            </a:r>
            <a:endParaRPr lang="uk-UA" dirty="0" smtClean="0"/>
          </a:p>
          <a:p>
            <a:pPr algn="ctr"/>
            <a:r>
              <a:rPr lang="uk-UA" dirty="0" smtClean="0"/>
              <a:t>та превентивний</a:t>
            </a:r>
            <a:endParaRPr lang="ru-RU" dirty="0"/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 flipH="1">
            <a:off x="822961" y="3622383"/>
            <a:ext cx="4451266" cy="589209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 smtClean="0"/>
              <a:t>Інклюзивна освіта</a:t>
            </a:r>
            <a:endParaRPr lang="ru-RU" dirty="0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gray">
          <a:xfrm>
            <a:off x="7263588" y="1452181"/>
            <a:ext cx="4021227" cy="14296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uk-UA" sz="1400" b="1" i="1" dirty="0"/>
              <a:t>Курси за вибором спрямовані:</a:t>
            </a:r>
          </a:p>
          <a:p>
            <a:pPr algn="just" eaLnBrk="0" hangingPunct="0">
              <a:lnSpc>
                <a:spcPct val="110000"/>
              </a:lnSpc>
            </a:pPr>
            <a:r>
              <a:rPr lang="uk-UA" sz="1300" dirty="0"/>
              <a:t>– </a:t>
            </a:r>
            <a:r>
              <a:rPr lang="uk-UA" sz="1300" dirty="0" smtClean="0"/>
              <a:t> на забезпечення педагога інструментарієм для формування визначених у Концепції НУШ к</a:t>
            </a:r>
            <a:r>
              <a:rPr lang="ru-RU" sz="1300" dirty="0" err="1" smtClean="0"/>
              <a:t>лючових</a:t>
            </a:r>
            <a:r>
              <a:rPr lang="ru-RU" sz="1300" dirty="0" smtClean="0"/>
              <a:t> компетентностей у </a:t>
            </a:r>
            <a:r>
              <a:rPr lang="ru-RU" sz="1300" dirty="0" err="1" smtClean="0"/>
              <a:t>школярів</a:t>
            </a:r>
            <a:r>
              <a:rPr lang="ru-RU" sz="1300" dirty="0" smtClean="0"/>
              <a:t>, </a:t>
            </a:r>
            <a:r>
              <a:rPr lang="ru-RU" sz="1300" dirty="0" err="1" smtClean="0"/>
              <a:t>які</a:t>
            </a:r>
            <a:r>
              <a:rPr lang="ru-RU" sz="1300" dirty="0" smtClean="0"/>
              <a:t> </a:t>
            </a:r>
            <a:r>
              <a:rPr lang="ru-RU" sz="1300" dirty="0" err="1"/>
              <a:t>здатні</a:t>
            </a:r>
            <a:r>
              <a:rPr lang="ru-RU" sz="1300" dirty="0"/>
              <a:t> </a:t>
            </a:r>
            <a:r>
              <a:rPr lang="ru-RU" sz="1300" dirty="0" err="1"/>
              <a:t>забезпечити</a:t>
            </a:r>
            <a:r>
              <a:rPr lang="ru-RU" sz="1300" dirty="0"/>
              <a:t> </a:t>
            </a:r>
            <a:r>
              <a:rPr lang="ru-RU" sz="1300" dirty="0" err="1" smtClean="0"/>
              <a:t>особисту</a:t>
            </a:r>
            <a:r>
              <a:rPr lang="ru-RU" sz="1300" dirty="0" smtClean="0"/>
              <a:t> </a:t>
            </a:r>
            <a:r>
              <a:rPr lang="ru-RU" sz="1300" dirty="0" err="1" smtClean="0"/>
              <a:t>реалізацію</a:t>
            </a:r>
            <a:r>
              <a:rPr lang="ru-RU" sz="1300" dirty="0" smtClean="0"/>
              <a:t> </a:t>
            </a:r>
            <a:r>
              <a:rPr lang="ru-RU" sz="1300" dirty="0"/>
              <a:t>та </a:t>
            </a:r>
            <a:r>
              <a:rPr lang="ru-RU" sz="1300" dirty="0" err="1"/>
              <a:t>життєвий</a:t>
            </a:r>
            <a:r>
              <a:rPr lang="ru-RU" sz="1300" dirty="0"/>
              <a:t> </a:t>
            </a:r>
            <a:r>
              <a:rPr lang="ru-RU" sz="1300" dirty="0" err="1"/>
              <a:t>успіх</a:t>
            </a:r>
            <a:r>
              <a:rPr lang="ru-RU" sz="1300" dirty="0"/>
              <a:t> </a:t>
            </a:r>
            <a:r>
              <a:rPr lang="ru-RU" sz="1300" dirty="0" err="1"/>
              <a:t>протягом</a:t>
            </a:r>
            <a:r>
              <a:rPr lang="ru-RU" sz="1300" dirty="0"/>
              <a:t> </a:t>
            </a:r>
            <a:r>
              <a:rPr lang="ru-RU" sz="1300" dirty="0" err="1"/>
              <a:t>усього</a:t>
            </a:r>
            <a:r>
              <a:rPr lang="ru-RU" sz="1300" dirty="0"/>
              <a:t> </a:t>
            </a:r>
            <a:r>
              <a:rPr lang="ru-RU" sz="1300" dirty="0" err="1"/>
              <a:t>життя</a:t>
            </a:r>
            <a:r>
              <a:rPr lang="ru-RU" sz="1300" dirty="0"/>
              <a:t>.</a:t>
            </a:r>
            <a:endParaRPr lang="en-US" sz="1300" dirty="0">
              <a:latin typeface="Calibri" pitchFamily="34" charset="0"/>
            </a:endParaRPr>
          </a:p>
        </p:txBody>
      </p:sp>
      <p:grpSp>
        <p:nvGrpSpPr>
          <p:cNvPr id="20" name="Group 35"/>
          <p:cNvGrpSpPr>
            <a:grpSpLocks/>
          </p:cNvGrpSpPr>
          <p:nvPr/>
        </p:nvGrpSpPr>
        <p:grpSpPr bwMode="auto">
          <a:xfrm rot="878317">
            <a:off x="4885055" y="2117980"/>
            <a:ext cx="2533663" cy="2472320"/>
            <a:chOff x="2350" y="2010"/>
            <a:chExt cx="1060" cy="1060"/>
          </a:xfrm>
        </p:grpSpPr>
        <p:sp>
          <p:nvSpPr>
            <p:cNvPr id="21" name="Oval 29"/>
            <p:cNvSpPr>
              <a:spLocks noChangeArrowheads="1"/>
            </p:cNvSpPr>
            <p:nvPr/>
          </p:nvSpPr>
          <p:spPr bwMode="gray">
            <a:xfrm>
              <a:off x="2350" y="201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 rot="-2288454">
              <a:off x="2439" y="2081"/>
              <a:ext cx="887" cy="907"/>
              <a:chOff x="887" y="2040"/>
              <a:chExt cx="433" cy="422"/>
            </a:xfrm>
          </p:grpSpPr>
          <p:pic>
            <p:nvPicPr>
              <p:cNvPr id="24" name="Picture 3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25" name="Oval 3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F6600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6" name="Picture 33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2428" y="2053"/>
              <a:ext cx="915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Text Box 37"/>
          <p:cNvSpPr txBox="1">
            <a:spLocks noChangeArrowheads="1"/>
          </p:cNvSpPr>
          <p:nvPr/>
        </p:nvSpPr>
        <p:spPr bwMode="black">
          <a:xfrm>
            <a:off x="5065492" y="3002796"/>
            <a:ext cx="2198097" cy="60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>
                <a:solidFill>
                  <a:srgbClr val="FFFFFF"/>
                </a:solidFill>
                <a:latin typeface="Calibri" pitchFamily="34" charset="0"/>
              </a:rPr>
              <a:t>НАПРЯМИ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gray">
          <a:xfrm>
            <a:off x="822961" y="1385602"/>
            <a:ext cx="4451266" cy="18866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uk-UA" sz="1400" b="1" i="1" dirty="0"/>
              <a:t>Курси за вибором </a:t>
            </a:r>
            <a:r>
              <a:rPr lang="uk-UA" sz="1400" b="1" i="1" dirty="0" smtClean="0"/>
              <a:t>спрямовані:</a:t>
            </a:r>
          </a:p>
          <a:p>
            <a:pPr algn="just" eaLnBrk="0" hangingPunct="0">
              <a:lnSpc>
                <a:spcPct val="110000"/>
              </a:lnSpc>
            </a:pPr>
            <a:r>
              <a:rPr lang="uk-UA" sz="1300" dirty="0" smtClean="0"/>
              <a:t>– на </a:t>
            </a:r>
            <a:r>
              <a:rPr lang="uk-UA" sz="1300" dirty="0"/>
              <a:t>забезпечення розвитку професійних </a:t>
            </a:r>
            <a:r>
              <a:rPr lang="uk-UA" sz="1300" dirty="0" err="1"/>
              <a:t>компетентностей</a:t>
            </a:r>
            <a:r>
              <a:rPr lang="uk-UA" sz="1300" dirty="0"/>
              <a:t> керівних кадрів щодо реалізації Концепції нової української школи в частині автономії закладу та </a:t>
            </a:r>
            <a:r>
              <a:rPr lang="uk-UA" sz="1300" dirty="0" smtClean="0"/>
              <a:t>педагога;</a:t>
            </a:r>
          </a:p>
          <a:p>
            <a:pPr algn="just" eaLnBrk="0" hangingPunct="0">
              <a:lnSpc>
                <a:spcPct val="110000"/>
              </a:lnSpc>
            </a:pPr>
            <a:r>
              <a:rPr lang="uk-UA" sz="1300" dirty="0" smtClean="0"/>
              <a:t> </a:t>
            </a:r>
          </a:p>
          <a:p>
            <a:pPr algn="just" eaLnBrk="0" hangingPunct="0">
              <a:lnSpc>
                <a:spcPct val="110000"/>
              </a:lnSpc>
            </a:pPr>
            <a:r>
              <a:rPr lang="uk-UA" sz="1300" dirty="0" smtClean="0"/>
              <a:t>– на ознайомлення з </a:t>
            </a:r>
            <a:r>
              <a:rPr lang="uk-UA" sz="1300" dirty="0"/>
              <a:t>основними засадами інноваційного управління як еволюційного шляху розвитку закладу </a:t>
            </a:r>
            <a:r>
              <a:rPr lang="uk-UA" sz="1300" dirty="0" smtClean="0"/>
              <a:t>освіти;</a:t>
            </a:r>
          </a:p>
          <a:p>
            <a:pPr algn="just" eaLnBrk="0" hangingPunct="0">
              <a:lnSpc>
                <a:spcPct val="110000"/>
              </a:lnSpc>
            </a:pPr>
            <a:r>
              <a:rPr lang="uk-UA" sz="1300" dirty="0" smtClean="0"/>
              <a:t> – на створення позитивного іміджу закладу освіти тощо</a:t>
            </a:r>
            <a:r>
              <a:rPr lang="uk-UA" sz="1400" dirty="0" smtClean="0"/>
              <a:t>.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gray">
          <a:xfrm>
            <a:off x="6392680" y="4269858"/>
            <a:ext cx="4893603" cy="1869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uk-UA" sz="1400" b="1" i="1" dirty="0"/>
              <a:t>Курси за вибором спрямовані:</a:t>
            </a:r>
          </a:p>
          <a:p>
            <a:pPr algn="just" eaLnBrk="0" hangingPunct="0">
              <a:lnSpc>
                <a:spcPct val="110000"/>
              </a:lnSpc>
            </a:pPr>
            <a:r>
              <a:rPr lang="uk-UA" sz="1300" dirty="0" smtClean="0"/>
              <a:t>–  </a:t>
            </a:r>
            <a:r>
              <a:rPr lang="uk-UA" sz="1300" dirty="0"/>
              <a:t>на формування в особистості творчих якостей, нестандартного мислення, уміння виходити за межі того, що вивчається, здатності до саморозвитку, самоуправління, творчої самореалізації</a:t>
            </a:r>
            <a:r>
              <a:rPr lang="uk-UA" sz="1300" dirty="0" smtClean="0"/>
              <a:t>;</a:t>
            </a:r>
            <a:endParaRPr lang="uk-UA" sz="1300" dirty="0"/>
          </a:p>
          <a:p>
            <a:pPr algn="just" eaLnBrk="0" hangingPunct="0">
              <a:lnSpc>
                <a:spcPct val="110000"/>
              </a:lnSpc>
            </a:pPr>
            <a:r>
              <a:rPr lang="uk-UA" sz="1300" dirty="0" smtClean="0"/>
              <a:t>– </a:t>
            </a:r>
            <a:r>
              <a:rPr lang="uk-UA" sz="1300" dirty="0"/>
              <a:t>на </a:t>
            </a:r>
            <a:r>
              <a:rPr lang="uk-UA" sz="1300" dirty="0" smtClean="0"/>
              <a:t>формування соціальної компетентності учнів; </a:t>
            </a:r>
          </a:p>
          <a:p>
            <a:pPr algn="just" eaLnBrk="0" hangingPunct="0">
              <a:lnSpc>
                <a:spcPct val="110000"/>
              </a:lnSpc>
            </a:pPr>
            <a:r>
              <a:rPr lang="uk-UA" sz="1300" dirty="0" smtClean="0">
                <a:latin typeface="Calibri" pitchFamily="34" charset="0"/>
              </a:rPr>
              <a:t>- </a:t>
            </a:r>
            <a:r>
              <a:rPr lang="uk-UA" sz="1300" dirty="0"/>
              <a:t>на </a:t>
            </a:r>
            <a:r>
              <a:rPr lang="uk-UA" sz="1300" dirty="0" smtClean="0"/>
              <a:t>визначення ефективних шляхів </a:t>
            </a:r>
            <a:r>
              <a:rPr lang="uk-UA" sz="1300" dirty="0"/>
              <a:t>педагогічної взаємодії, профілактики та подолання  </a:t>
            </a:r>
            <a:r>
              <a:rPr lang="uk-UA" sz="1300" dirty="0" smtClean="0"/>
              <a:t>девіантної поведінки, дієві </a:t>
            </a:r>
            <a:r>
              <a:rPr lang="uk-UA" sz="1300" dirty="0"/>
              <a:t>та актуальні в умовах сучасної </a:t>
            </a:r>
            <a:r>
              <a:rPr lang="uk-UA" sz="1300" dirty="0" smtClean="0"/>
              <a:t>школи.</a:t>
            </a:r>
            <a:endParaRPr lang="en-US" sz="1300" dirty="0">
              <a:latin typeface="Calibri" pitchFamily="34" charset="0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gray">
          <a:xfrm>
            <a:off x="926024" y="4264826"/>
            <a:ext cx="4893603" cy="1869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uk-UA" sz="1400" b="1" i="1" dirty="0"/>
              <a:t>Курси за вибором спрямовані:</a:t>
            </a:r>
          </a:p>
          <a:p>
            <a:pPr algn="just" eaLnBrk="0" hangingPunct="0">
              <a:lnSpc>
                <a:spcPct val="110000"/>
              </a:lnSpc>
            </a:pPr>
            <a:r>
              <a:rPr lang="uk-UA" sz="1300" dirty="0" smtClean="0"/>
              <a:t>–  </a:t>
            </a:r>
            <a:r>
              <a:rPr lang="uk-UA" sz="1300" dirty="0"/>
              <a:t>на ознайомлення з  основними нормативно-правовими документами щодо реалізації інклюзивної освіти та основними поняттями інклюзивної освіти;</a:t>
            </a:r>
          </a:p>
          <a:p>
            <a:pPr algn="just" eaLnBrk="0" hangingPunct="0">
              <a:lnSpc>
                <a:spcPct val="110000"/>
              </a:lnSpc>
            </a:pPr>
            <a:r>
              <a:rPr lang="uk-UA" sz="1300" dirty="0" smtClean="0"/>
              <a:t>– </a:t>
            </a:r>
            <a:r>
              <a:rPr lang="uk-UA" sz="1300" dirty="0"/>
              <a:t>на </a:t>
            </a:r>
            <a:r>
              <a:rPr lang="uk-UA" sz="1300" dirty="0" smtClean="0"/>
              <a:t>вдосконалення методики </a:t>
            </a:r>
            <a:r>
              <a:rPr lang="uk-UA" sz="1300" dirty="0"/>
              <a:t>проведення занять для дітей з особливими освітніми </a:t>
            </a:r>
            <a:r>
              <a:rPr lang="uk-UA" sz="1300" dirty="0" smtClean="0"/>
              <a:t>потребами; </a:t>
            </a:r>
          </a:p>
          <a:p>
            <a:pPr algn="just" eaLnBrk="0" hangingPunct="0">
              <a:lnSpc>
                <a:spcPct val="110000"/>
              </a:lnSpc>
            </a:pPr>
            <a:r>
              <a:rPr lang="uk-UA" sz="1300" dirty="0" smtClean="0">
                <a:latin typeface="Calibri" pitchFamily="34" charset="0"/>
              </a:rPr>
              <a:t>- </a:t>
            </a:r>
            <a:r>
              <a:rPr lang="uk-UA" sz="1300" dirty="0"/>
              <a:t>на </a:t>
            </a:r>
            <a:r>
              <a:rPr lang="uk-UA" sz="1300" dirty="0" smtClean="0"/>
              <a:t>ознайомитися </a:t>
            </a:r>
            <a:r>
              <a:rPr lang="uk-UA" sz="1300" dirty="0"/>
              <a:t>із сучасними технологіями роботи з різними категоріями дітей з особливими освітніми потребами </a:t>
            </a:r>
            <a:r>
              <a:rPr lang="uk-UA" sz="1300" dirty="0" smtClean="0"/>
              <a:t>.</a:t>
            </a:r>
            <a:endParaRPr lang="en-US" sz="1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70709"/>
            <a:ext cx="9601196" cy="1619793"/>
          </a:xfrm>
        </p:spPr>
        <p:txBody>
          <a:bodyPr>
            <a:normAutofit/>
          </a:bodyPr>
          <a:lstStyle/>
          <a:p>
            <a:r>
              <a:rPr lang="uk-UA" dirty="0" smtClean="0"/>
              <a:t>Сучасний менеджмент</a:t>
            </a:r>
            <a:br>
              <a:rPr lang="uk-UA" dirty="0" smtClean="0"/>
            </a:br>
            <a:r>
              <a:rPr lang="uk-UA" sz="2200" dirty="0" smtClean="0"/>
              <a:t> </a:t>
            </a:r>
            <a:endParaRPr lang="ru-RU" sz="2200" dirty="0"/>
          </a:p>
        </p:txBody>
      </p:sp>
      <p:sp>
        <p:nvSpPr>
          <p:cNvPr id="5" name="Freeform 12"/>
          <p:cNvSpPr>
            <a:spLocks/>
          </p:cNvSpPr>
          <p:nvPr/>
        </p:nvSpPr>
        <p:spPr bwMode="ltGray">
          <a:xfrm>
            <a:off x="855230" y="1837020"/>
            <a:ext cx="5017294" cy="4426619"/>
          </a:xfrm>
          <a:custGeom>
            <a:avLst/>
            <a:gdLst/>
            <a:ahLst/>
            <a:cxnLst>
              <a:cxn ang="0">
                <a:pos x="0" y="207"/>
              </a:cxn>
              <a:cxn ang="0">
                <a:pos x="1" y="1987"/>
              </a:cxn>
              <a:cxn ang="0">
                <a:pos x="309" y="2154"/>
              </a:cxn>
              <a:cxn ang="0">
                <a:pos x="681" y="2040"/>
              </a:cxn>
              <a:cxn ang="0">
                <a:pos x="999" y="1902"/>
              </a:cxn>
              <a:cxn ang="0">
                <a:pos x="1359" y="2017"/>
              </a:cxn>
              <a:cxn ang="0">
                <a:pos x="1359" y="180"/>
              </a:cxn>
              <a:cxn ang="0">
                <a:pos x="1025" y="21"/>
              </a:cxn>
              <a:cxn ang="0">
                <a:pos x="366" y="378"/>
              </a:cxn>
              <a:cxn ang="0">
                <a:pos x="0" y="207"/>
              </a:cxn>
            </a:cxnLst>
            <a:rect l="0" t="0" r="r" b="b"/>
            <a:pathLst>
              <a:path w="1359" h="2158">
                <a:moveTo>
                  <a:pt x="0" y="207"/>
                </a:moveTo>
                <a:cubicBezTo>
                  <a:pt x="0" y="1097"/>
                  <a:pt x="1" y="1987"/>
                  <a:pt x="1" y="1987"/>
                </a:cubicBezTo>
                <a:cubicBezTo>
                  <a:pt x="105" y="2151"/>
                  <a:pt x="210" y="2148"/>
                  <a:pt x="309" y="2154"/>
                </a:cubicBezTo>
                <a:cubicBezTo>
                  <a:pt x="421" y="2158"/>
                  <a:pt x="576" y="2091"/>
                  <a:pt x="681" y="2040"/>
                </a:cubicBezTo>
                <a:cubicBezTo>
                  <a:pt x="786" y="1989"/>
                  <a:pt x="843" y="1908"/>
                  <a:pt x="999" y="1902"/>
                </a:cubicBezTo>
                <a:cubicBezTo>
                  <a:pt x="1155" y="1896"/>
                  <a:pt x="1224" y="1908"/>
                  <a:pt x="1359" y="2017"/>
                </a:cubicBezTo>
                <a:lnTo>
                  <a:pt x="1359" y="180"/>
                </a:lnTo>
                <a:cubicBezTo>
                  <a:pt x="1272" y="72"/>
                  <a:pt x="1219" y="0"/>
                  <a:pt x="1025" y="21"/>
                </a:cubicBezTo>
                <a:cubicBezTo>
                  <a:pt x="831" y="42"/>
                  <a:pt x="644" y="378"/>
                  <a:pt x="366" y="378"/>
                </a:cubicBezTo>
                <a:cubicBezTo>
                  <a:pt x="88" y="378"/>
                  <a:pt x="87" y="222"/>
                  <a:pt x="0" y="20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Normal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ru-RU" dirty="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gray">
          <a:xfrm>
            <a:off x="971618" y="2831782"/>
            <a:ext cx="4819581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Маркетингова діяльність керівника закладу </a:t>
            </a:r>
            <a:r>
              <a:rPr lang="uk-UA" b="1" dirty="0" smtClean="0">
                <a:solidFill>
                  <a:schemeClr val="bg1"/>
                </a:solidFill>
              </a:rPr>
              <a:t>освіти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8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Реалізація принципів освітнього менеджменту в умовах автономії школи та </a:t>
            </a:r>
            <a:r>
              <a:rPr lang="uk-UA" b="1" dirty="0" smtClean="0">
                <a:solidFill>
                  <a:schemeClr val="bg1"/>
                </a:solidFill>
              </a:rPr>
              <a:t>педагога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8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chemeClr val="bg1"/>
                </a:solidFill>
              </a:rPr>
              <a:t>Управлінські </a:t>
            </a:r>
            <a:r>
              <a:rPr lang="uk-UA" b="1" dirty="0">
                <a:solidFill>
                  <a:schemeClr val="bg1"/>
                </a:solidFill>
              </a:rPr>
              <a:t>компетентності керівника закладу освіти в умовах </a:t>
            </a:r>
            <a:r>
              <a:rPr lang="uk-UA" b="1" dirty="0" smtClean="0">
                <a:solidFill>
                  <a:schemeClr val="bg1"/>
                </a:solidFill>
              </a:rPr>
              <a:t>децентралізації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8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chemeClr val="bg1"/>
                </a:solidFill>
              </a:rPr>
              <a:t>Інтелектуальна </a:t>
            </a:r>
            <a:r>
              <a:rPr lang="uk-UA" b="1" dirty="0">
                <a:solidFill>
                  <a:schemeClr val="bg1"/>
                </a:solidFill>
              </a:rPr>
              <a:t>власність та способи її </a:t>
            </a:r>
            <a:r>
              <a:rPr lang="uk-UA" b="1" dirty="0" smtClean="0">
                <a:solidFill>
                  <a:schemeClr val="bg1"/>
                </a:solidFill>
              </a:rPr>
              <a:t>захисту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88913" y="1828799"/>
            <a:ext cx="5347858" cy="4434840"/>
            <a:chOff x="642" y="1572"/>
            <a:chExt cx="1359" cy="2158"/>
          </a:xfrm>
        </p:grpSpPr>
        <p:sp>
          <p:nvSpPr>
            <p:cNvPr id="8" name="Freeform 7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Text Box 15"/>
          <p:cNvSpPr txBox="1">
            <a:spLocks noChangeArrowheads="1"/>
          </p:cNvSpPr>
          <p:nvPr/>
        </p:nvSpPr>
        <p:spPr bwMode="gray">
          <a:xfrm>
            <a:off x="6301490" y="2903475"/>
            <a:ext cx="507636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Позитивний імідж закладу освіти в умовах нової української школи як інструмент моделювання інноваційного освітнього </a:t>
            </a:r>
            <a:r>
              <a:rPr lang="uk-UA" b="1" dirty="0" smtClean="0">
                <a:solidFill>
                  <a:schemeClr val="bg1"/>
                </a:solidFill>
              </a:rPr>
              <a:t>середовища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8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Абетка </a:t>
            </a:r>
            <a:r>
              <a:rPr lang="uk-UA" b="1" dirty="0" err="1">
                <a:solidFill>
                  <a:schemeClr val="bg1"/>
                </a:solidFill>
              </a:rPr>
              <a:t>фандрайзингу</a:t>
            </a:r>
            <a:r>
              <a:rPr lang="uk-UA" b="1" dirty="0">
                <a:solidFill>
                  <a:schemeClr val="bg1"/>
                </a:solidFill>
              </a:rPr>
              <a:t>: просто, зрозуміло, </a:t>
            </a:r>
            <a:r>
              <a:rPr lang="uk-UA" b="1" dirty="0" smtClean="0">
                <a:solidFill>
                  <a:schemeClr val="bg1"/>
                </a:solidFill>
              </a:rPr>
              <a:t>ефективно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8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chemeClr val="bg1"/>
                </a:solidFill>
              </a:rPr>
              <a:t>Комунікативні </a:t>
            </a:r>
            <a:r>
              <a:rPr lang="uk-UA" b="1" dirty="0">
                <a:solidFill>
                  <a:schemeClr val="bg1"/>
                </a:solidFill>
              </a:rPr>
              <a:t>стратегії в контексті нової української школи</a:t>
            </a:r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1319944" y="1516238"/>
            <a:ext cx="941526" cy="1029546"/>
            <a:chOff x="192" y="1917"/>
            <a:chExt cx="1042" cy="1102"/>
          </a:xfrm>
        </p:grpSpPr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16" name="Picture 2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8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5" name="Picture 2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19" name="Group 28"/>
          <p:cNvGrpSpPr>
            <a:grpSpLocks/>
          </p:cNvGrpSpPr>
          <p:nvPr/>
        </p:nvGrpSpPr>
        <p:grpSpPr bwMode="auto">
          <a:xfrm>
            <a:off x="6708132" y="1669692"/>
            <a:ext cx="955411" cy="942088"/>
            <a:chOff x="2608" y="1076"/>
            <a:chExt cx="466" cy="518"/>
          </a:xfrm>
        </p:grpSpPr>
        <p:grpSp>
          <p:nvGrpSpPr>
            <p:cNvPr id="20" name="Group 29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22" name="Picture 30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</p:spPr>
          </p:pic>
          <p:pic>
            <p:nvPicPr>
              <p:cNvPr id="23" name="Picture 31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</p:spPr>
          </p:pic>
          <p:sp>
            <p:nvSpPr>
              <p:cNvPr id="24" name="Oval 32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1" name="Picture 33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26" name="Rectangle 18"/>
          <p:cNvSpPr>
            <a:spLocks noChangeArrowheads="1"/>
          </p:cNvSpPr>
          <p:nvPr/>
        </p:nvSpPr>
        <p:spPr bwMode="gray">
          <a:xfrm>
            <a:off x="1328759" y="1832047"/>
            <a:ext cx="932711" cy="381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dirty="0" smtClean="0">
                <a:latin typeface="Calibri" pitchFamily="34" charset="0"/>
              </a:rPr>
              <a:t>КУРСИ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gray">
          <a:xfrm>
            <a:off x="6737496" y="1898270"/>
            <a:ext cx="908982" cy="381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dirty="0" smtClean="0">
                <a:latin typeface="Calibri" pitchFamily="34" charset="0"/>
              </a:rPr>
              <a:t>КУРСИ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88" y="751690"/>
            <a:ext cx="9601196" cy="959032"/>
          </a:xfrm>
        </p:spPr>
        <p:txBody>
          <a:bodyPr/>
          <a:lstStyle/>
          <a:p>
            <a:r>
              <a:rPr lang="uk-UA" dirty="0" smtClean="0"/>
              <a:t>Інклюзивна освіта</a:t>
            </a:r>
            <a:endParaRPr lang="ru-RU" dirty="0"/>
          </a:p>
        </p:txBody>
      </p:sp>
      <p:sp>
        <p:nvSpPr>
          <p:cNvPr id="4" name="Freeform 12"/>
          <p:cNvSpPr>
            <a:spLocks/>
          </p:cNvSpPr>
          <p:nvPr/>
        </p:nvSpPr>
        <p:spPr bwMode="ltGray">
          <a:xfrm>
            <a:off x="1930400" y="1891825"/>
            <a:ext cx="8403772" cy="4426619"/>
          </a:xfrm>
          <a:custGeom>
            <a:avLst/>
            <a:gdLst/>
            <a:ahLst/>
            <a:cxnLst>
              <a:cxn ang="0">
                <a:pos x="0" y="207"/>
              </a:cxn>
              <a:cxn ang="0">
                <a:pos x="1" y="1987"/>
              </a:cxn>
              <a:cxn ang="0">
                <a:pos x="309" y="2154"/>
              </a:cxn>
              <a:cxn ang="0">
                <a:pos x="681" y="2040"/>
              </a:cxn>
              <a:cxn ang="0">
                <a:pos x="999" y="1902"/>
              </a:cxn>
              <a:cxn ang="0">
                <a:pos x="1359" y="2017"/>
              </a:cxn>
              <a:cxn ang="0">
                <a:pos x="1359" y="180"/>
              </a:cxn>
              <a:cxn ang="0">
                <a:pos x="1025" y="21"/>
              </a:cxn>
              <a:cxn ang="0">
                <a:pos x="366" y="378"/>
              </a:cxn>
              <a:cxn ang="0">
                <a:pos x="0" y="207"/>
              </a:cxn>
            </a:cxnLst>
            <a:rect l="0" t="0" r="r" b="b"/>
            <a:pathLst>
              <a:path w="1359" h="2158">
                <a:moveTo>
                  <a:pt x="0" y="207"/>
                </a:moveTo>
                <a:cubicBezTo>
                  <a:pt x="0" y="1097"/>
                  <a:pt x="1" y="1987"/>
                  <a:pt x="1" y="1987"/>
                </a:cubicBezTo>
                <a:cubicBezTo>
                  <a:pt x="105" y="2151"/>
                  <a:pt x="210" y="2148"/>
                  <a:pt x="309" y="2154"/>
                </a:cubicBezTo>
                <a:cubicBezTo>
                  <a:pt x="421" y="2158"/>
                  <a:pt x="576" y="2091"/>
                  <a:pt x="681" y="2040"/>
                </a:cubicBezTo>
                <a:cubicBezTo>
                  <a:pt x="786" y="1989"/>
                  <a:pt x="843" y="1908"/>
                  <a:pt x="999" y="1902"/>
                </a:cubicBezTo>
                <a:cubicBezTo>
                  <a:pt x="1155" y="1896"/>
                  <a:pt x="1224" y="1908"/>
                  <a:pt x="1359" y="2017"/>
                </a:cubicBezTo>
                <a:lnTo>
                  <a:pt x="1359" y="180"/>
                </a:lnTo>
                <a:cubicBezTo>
                  <a:pt x="1272" y="72"/>
                  <a:pt x="1219" y="0"/>
                  <a:pt x="1025" y="21"/>
                </a:cubicBezTo>
                <a:cubicBezTo>
                  <a:pt x="831" y="42"/>
                  <a:pt x="644" y="378"/>
                  <a:pt x="366" y="378"/>
                </a:cubicBezTo>
                <a:cubicBezTo>
                  <a:pt x="88" y="378"/>
                  <a:pt x="87" y="222"/>
                  <a:pt x="0" y="20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Normal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ru-RU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gray">
          <a:xfrm>
            <a:off x="2119086" y="3227972"/>
            <a:ext cx="748937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Технологія реалізації інклюзивної </a:t>
            </a:r>
            <a:r>
              <a:rPr lang="uk-UA" b="1" dirty="0" smtClean="0">
                <a:solidFill>
                  <a:schemeClr val="bg1"/>
                </a:solidFill>
              </a:rPr>
              <a:t>освіти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Сучасні корекційні технології у навчанні дітей з особливими освітніми </a:t>
            </a:r>
            <a:r>
              <a:rPr lang="uk-UA" b="1" dirty="0" smtClean="0">
                <a:solidFill>
                  <a:schemeClr val="bg1"/>
                </a:solidFill>
              </a:rPr>
              <a:t>потребами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Інноваційні технології подолання мовленнєвих порушень у дітей з особливими освітніми потребами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662516" y="1595490"/>
            <a:ext cx="941526" cy="1029546"/>
            <a:chOff x="192" y="1917"/>
            <a:chExt cx="1042" cy="1102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9" name="Picture 2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0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1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8" name="Picture 2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2" name="Rectangle 18"/>
          <p:cNvSpPr>
            <a:spLocks noChangeArrowheads="1"/>
          </p:cNvSpPr>
          <p:nvPr/>
        </p:nvSpPr>
        <p:spPr bwMode="gray">
          <a:xfrm>
            <a:off x="2656191" y="1885760"/>
            <a:ext cx="932711" cy="381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dirty="0" smtClean="0">
                <a:latin typeface="Calibri" pitchFamily="34" charset="0"/>
              </a:rPr>
              <a:t>КУРСИ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108" y="605442"/>
            <a:ext cx="9601196" cy="7468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Інноваційно-технологічний напрямок</a:t>
            </a: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616192" y="1190171"/>
            <a:ext cx="3748494" cy="5152572"/>
            <a:chOff x="642" y="1572"/>
            <a:chExt cx="1359" cy="21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4045104" y="1422230"/>
            <a:ext cx="3488300" cy="4780389"/>
            <a:chOff x="642" y="1572"/>
            <a:chExt cx="1359" cy="2158"/>
          </a:xfrm>
        </p:grpSpPr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7646533" y="2174705"/>
            <a:ext cx="3683467" cy="34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1450" b="1" dirty="0" smtClean="0">
                <a:solidFill>
                  <a:schemeClr val="bg1"/>
                </a:solidFill>
              </a:rPr>
              <a:t>Технологія індивідуальних пізнавальних стратегій у навчальному процесі з хімії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450" b="1" dirty="0" smtClean="0">
                <a:solidFill>
                  <a:schemeClr val="bg2">
                    <a:lumMod val="10000"/>
                  </a:schemeClr>
                </a:solidFill>
              </a:rPr>
              <a:t>Проблемно-інтегративний підхід до формування в учнів систем хімічних  понять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450" b="1" dirty="0" smtClean="0">
                <a:solidFill>
                  <a:schemeClr val="bg1"/>
                </a:solidFill>
              </a:rPr>
              <a:t>Організація екологічного туризму як складової туристично- екскурсійної роботи загальноосвітнього навчального закладу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450" b="1" dirty="0" smtClean="0">
                <a:solidFill>
                  <a:schemeClr val="bg2">
                    <a:lumMod val="10000"/>
                  </a:schemeClr>
                </a:solidFill>
              </a:rPr>
              <a:t>Впровадження інноваційних художньо-педагогічних технологій у процесі проведення уроків музичного мистецтва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450" b="1" dirty="0" smtClean="0">
                <a:solidFill>
                  <a:schemeClr val="bg1"/>
                </a:solidFill>
              </a:rPr>
              <a:t>Педагогічні умови впливу оздоровчого туризму на рівень фізичної підготовки учнів в умовах Нової української школи</a:t>
            </a:r>
            <a:endParaRPr lang="uk-UA" sz="1450" b="1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482990" y="1414292"/>
            <a:ext cx="739775" cy="822325"/>
            <a:chOff x="2608" y="1076"/>
            <a:chExt cx="466" cy="518"/>
          </a:xfrm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32" name="Picture 30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</p:spPr>
          </p:pic>
          <p:pic>
            <p:nvPicPr>
              <p:cNvPr id="33" name="Picture 3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</p:spPr>
          </p:pic>
          <p:sp>
            <p:nvSpPr>
              <p:cNvPr id="34" name="Oval 32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1" name="Picture 33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</p:spPr>
        </p:pic>
      </p:grpSp>
      <p:pic>
        <p:nvPicPr>
          <p:cNvPr id="38" name="Picture 37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8527548" y="1467300"/>
            <a:ext cx="569913" cy="268287"/>
          </a:xfrm>
          <a:prstGeom prst="rect">
            <a:avLst/>
          </a:prstGeom>
          <a:noFill/>
        </p:spPr>
      </p:pic>
      <p:sp>
        <p:nvSpPr>
          <p:cNvPr id="40" name="Rectangle 39"/>
          <p:cNvSpPr>
            <a:spLocks noChangeArrowheads="1"/>
          </p:cNvSpPr>
          <p:nvPr/>
        </p:nvSpPr>
        <p:spPr bwMode="gray">
          <a:xfrm>
            <a:off x="4073339" y="2287773"/>
            <a:ext cx="3382790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1500" b="1" dirty="0">
                <a:solidFill>
                  <a:schemeClr val="bg2">
                    <a:lumMod val="10000"/>
                  </a:schemeClr>
                </a:solidFill>
              </a:rPr>
              <a:t>Підприємницька компетентність учнів у контексті реалізації концепції нової української школи</a:t>
            </a:r>
            <a:endParaRPr lang="ru-RU" sz="15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500" b="1" dirty="0">
                <a:solidFill>
                  <a:schemeClr val="bg1"/>
                </a:solidFill>
              </a:rPr>
              <a:t>Авторська програма як засіб реалізації </a:t>
            </a:r>
            <a:r>
              <a:rPr lang="uk-UA" sz="1500" b="1" dirty="0" err="1">
                <a:solidFill>
                  <a:schemeClr val="bg1"/>
                </a:solidFill>
              </a:rPr>
              <a:t>компетентнісного</a:t>
            </a:r>
            <a:r>
              <a:rPr lang="uk-UA" sz="1500" b="1" dirty="0">
                <a:solidFill>
                  <a:schemeClr val="bg1"/>
                </a:solidFill>
              </a:rPr>
              <a:t> підходу в освіті: від задуму до реалізації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500" b="1" dirty="0">
                <a:solidFill>
                  <a:schemeClr val="bg2">
                    <a:lumMod val="10000"/>
                  </a:schemeClr>
                </a:solidFill>
              </a:rPr>
              <a:t>Науково-інформаційне забезпечення роботи учителя історії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500" b="1" dirty="0">
                <a:solidFill>
                  <a:schemeClr val="bg1"/>
                </a:solidFill>
              </a:rPr>
              <a:t>Технологія індивідуальних пізнавальних стратегій у навчальному процесі з біології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500" b="1" dirty="0">
                <a:solidFill>
                  <a:schemeClr val="bg2">
                    <a:lumMod val="10000"/>
                  </a:schemeClr>
                </a:solidFill>
              </a:rPr>
              <a:t>Проблемно-інтегративний підхід до формування в учнів систем біологічних понять</a:t>
            </a:r>
            <a:endParaRPr lang="ru-RU" sz="15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994254" y="1208843"/>
            <a:ext cx="739775" cy="822325"/>
            <a:chOff x="2608" y="1076"/>
            <a:chExt cx="466" cy="518"/>
          </a:xfrm>
        </p:grpSpPr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44" name="Picture 42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</p:spPr>
          </p:pic>
          <p:pic>
            <p:nvPicPr>
              <p:cNvPr id="45" name="Picture 4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</p:spPr>
          </p:pic>
          <p:sp>
            <p:nvSpPr>
              <p:cNvPr id="46" name="Oval 44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3" name="Picture 45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794430" y="1335314"/>
            <a:ext cx="3167178" cy="4899812"/>
            <a:chOff x="642" y="1572"/>
            <a:chExt cx="1359" cy="2158"/>
          </a:xfrm>
        </p:grpSpPr>
        <p:sp>
          <p:nvSpPr>
            <p:cNvPr id="52" name="Freeform 3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3" name="Freeform 4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" name="Group 40"/>
          <p:cNvGrpSpPr>
            <a:grpSpLocks/>
          </p:cNvGrpSpPr>
          <p:nvPr/>
        </p:nvGrpSpPr>
        <p:grpSpPr bwMode="auto">
          <a:xfrm>
            <a:off x="1164533" y="1331093"/>
            <a:ext cx="739775" cy="822325"/>
            <a:chOff x="2608" y="1076"/>
            <a:chExt cx="466" cy="518"/>
          </a:xfrm>
        </p:grpSpPr>
        <p:grpSp>
          <p:nvGrpSpPr>
            <p:cNvPr id="62" name="Group 41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64" name="Picture 42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</p:spPr>
          </p:pic>
          <p:pic>
            <p:nvPicPr>
              <p:cNvPr id="65" name="Picture 4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</p:spPr>
          </p:pic>
          <p:sp>
            <p:nvSpPr>
              <p:cNvPr id="66" name="Oval 44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63" name="Picture 45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67" name="Text Box 16"/>
          <p:cNvSpPr txBox="1">
            <a:spLocks noChangeArrowheads="1"/>
          </p:cNvSpPr>
          <p:nvPr/>
        </p:nvSpPr>
        <p:spPr bwMode="gray">
          <a:xfrm>
            <a:off x="821238" y="2351851"/>
            <a:ext cx="301053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1500" b="1" dirty="0" err="1">
                <a:solidFill>
                  <a:schemeClr val="bg1"/>
                </a:solidFill>
              </a:rPr>
              <a:t>Компетентнісно</a:t>
            </a:r>
            <a:r>
              <a:rPr lang="uk-UA" sz="1500" b="1" dirty="0">
                <a:solidFill>
                  <a:schemeClr val="bg1"/>
                </a:solidFill>
              </a:rPr>
              <a:t>-орієнтована освіта як інструмент формування </a:t>
            </a:r>
            <a:r>
              <a:rPr lang="uk-UA" sz="1500" b="1" dirty="0" err="1">
                <a:solidFill>
                  <a:schemeClr val="bg1"/>
                </a:solidFill>
              </a:rPr>
              <a:t>конкурентноспроможного</a:t>
            </a:r>
            <a:r>
              <a:rPr lang="uk-UA" sz="1500" b="1" dirty="0">
                <a:solidFill>
                  <a:schemeClr val="bg1"/>
                </a:solidFill>
              </a:rPr>
              <a:t> випускника навчального закладу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500" b="1" dirty="0">
                <a:solidFill>
                  <a:schemeClr val="bg2">
                    <a:lumMod val="10000"/>
                  </a:schemeClr>
                </a:solidFill>
              </a:rPr>
              <a:t>Сучасні педагогічні технології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500" b="1" dirty="0">
                <a:solidFill>
                  <a:schemeClr val="bg1"/>
                </a:solidFill>
              </a:rPr>
              <a:t>Інноваційні технології в контексті концепції «Нова українська школа»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500" b="1" dirty="0">
                <a:solidFill>
                  <a:schemeClr val="bg2">
                    <a:lumMod val="10000"/>
                  </a:schemeClr>
                </a:solidFill>
              </a:rPr>
              <a:t>Технології розвитку критичного мислення учнів</a:t>
            </a:r>
            <a:endParaRPr lang="ru-RU" sz="15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500" b="1" dirty="0">
                <a:solidFill>
                  <a:schemeClr val="bg1"/>
                </a:solidFill>
              </a:rPr>
              <a:t>Педагогічне проектування – основа успішності сучасного  педагога нової української </a:t>
            </a:r>
            <a:r>
              <a:rPr lang="uk-UA" sz="1500" b="1" dirty="0" smtClean="0">
                <a:solidFill>
                  <a:schemeClr val="bg1"/>
                </a:solidFill>
              </a:rPr>
              <a:t>школи</a:t>
            </a:r>
            <a:endParaRPr lang="uk-UA" sz="1500" b="1" dirty="0">
              <a:solidFill>
                <a:schemeClr val="bg1"/>
              </a:solidFill>
            </a:endParaRPr>
          </a:p>
        </p:txBody>
      </p:sp>
      <p:sp>
        <p:nvSpPr>
          <p:cNvPr id="68" name="Rectangle 18"/>
          <p:cNvSpPr>
            <a:spLocks noChangeArrowheads="1"/>
          </p:cNvSpPr>
          <p:nvPr/>
        </p:nvSpPr>
        <p:spPr bwMode="gray">
          <a:xfrm>
            <a:off x="1072827" y="1499632"/>
            <a:ext cx="932711" cy="381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dirty="0" smtClean="0">
                <a:latin typeface="Calibri" pitchFamily="34" charset="0"/>
              </a:rPr>
              <a:t>КУРСИ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gray">
          <a:xfrm>
            <a:off x="4377712" y="1562093"/>
            <a:ext cx="932711" cy="381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dirty="0" smtClean="0">
                <a:latin typeface="Calibri" pitchFamily="34" charset="0"/>
              </a:rPr>
              <a:t>КУРСИ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0" name="Rectangle 18"/>
          <p:cNvSpPr>
            <a:spLocks noChangeArrowheads="1"/>
          </p:cNvSpPr>
          <p:nvPr/>
        </p:nvSpPr>
        <p:spPr bwMode="gray">
          <a:xfrm>
            <a:off x="7913017" y="1390620"/>
            <a:ext cx="932711" cy="381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dirty="0" smtClean="0">
                <a:latin typeface="Calibri" pitchFamily="34" charset="0"/>
              </a:rPr>
              <a:t>КУРСИ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804" y="704384"/>
            <a:ext cx="9601196" cy="1016199"/>
          </a:xfrm>
        </p:spPr>
        <p:txBody>
          <a:bodyPr>
            <a:normAutofit fontScale="90000"/>
          </a:bodyPr>
          <a:lstStyle/>
          <a:p>
            <a:r>
              <a:rPr lang="uk-UA" dirty="0"/>
              <a:t>Соціально-персоніфікований та превентивний напрямок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Freeform 12"/>
          <p:cNvSpPr>
            <a:spLocks/>
          </p:cNvSpPr>
          <p:nvPr/>
        </p:nvSpPr>
        <p:spPr bwMode="ltGray">
          <a:xfrm>
            <a:off x="825944" y="1918419"/>
            <a:ext cx="5017294" cy="4426619"/>
          </a:xfrm>
          <a:custGeom>
            <a:avLst/>
            <a:gdLst/>
            <a:ahLst/>
            <a:cxnLst>
              <a:cxn ang="0">
                <a:pos x="0" y="207"/>
              </a:cxn>
              <a:cxn ang="0">
                <a:pos x="1" y="1987"/>
              </a:cxn>
              <a:cxn ang="0">
                <a:pos x="309" y="2154"/>
              </a:cxn>
              <a:cxn ang="0">
                <a:pos x="681" y="2040"/>
              </a:cxn>
              <a:cxn ang="0">
                <a:pos x="999" y="1902"/>
              </a:cxn>
              <a:cxn ang="0">
                <a:pos x="1359" y="2017"/>
              </a:cxn>
              <a:cxn ang="0">
                <a:pos x="1359" y="180"/>
              </a:cxn>
              <a:cxn ang="0">
                <a:pos x="1025" y="21"/>
              </a:cxn>
              <a:cxn ang="0">
                <a:pos x="366" y="378"/>
              </a:cxn>
              <a:cxn ang="0">
                <a:pos x="0" y="207"/>
              </a:cxn>
            </a:cxnLst>
            <a:rect l="0" t="0" r="r" b="b"/>
            <a:pathLst>
              <a:path w="1359" h="2158">
                <a:moveTo>
                  <a:pt x="0" y="207"/>
                </a:moveTo>
                <a:cubicBezTo>
                  <a:pt x="0" y="1097"/>
                  <a:pt x="1" y="1987"/>
                  <a:pt x="1" y="1987"/>
                </a:cubicBezTo>
                <a:cubicBezTo>
                  <a:pt x="105" y="2151"/>
                  <a:pt x="210" y="2148"/>
                  <a:pt x="309" y="2154"/>
                </a:cubicBezTo>
                <a:cubicBezTo>
                  <a:pt x="421" y="2158"/>
                  <a:pt x="576" y="2091"/>
                  <a:pt x="681" y="2040"/>
                </a:cubicBezTo>
                <a:cubicBezTo>
                  <a:pt x="786" y="1989"/>
                  <a:pt x="843" y="1908"/>
                  <a:pt x="999" y="1902"/>
                </a:cubicBezTo>
                <a:cubicBezTo>
                  <a:pt x="1155" y="1896"/>
                  <a:pt x="1224" y="1908"/>
                  <a:pt x="1359" y="2017"/>
                </a:cubicBezTo>
                <a:lnTo>
                  <a:pt x="1359" y="180"/>
                </a:lnTo>
                <a:cubicBezTo>
                  <a:pt x="1272" y="72"/>
                  <a:pt x="1219" y="0"/>
                  <a:pt x="1025" y="21"/>
                </a:cubicBezTo>
                <a:cubicBezTo>
                  <a:pt x="831" y="42"/>
                  <a:pt x="644" y="378"/>
                  <a:pt x="366" y="378"/>
                </a:cubicBezTo>
                <a:cubicBezTo>
                  <a:pt x="88" y="378"/>
                  <a:pt x="87" y="222"/>
                  <a:pt x="0" y="20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Normal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ru-RU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gray">
          <a:xfrm>
            <a:off x="855227" y="2831782"/>
            <a:ext cx="498801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Профілактика девіантної поведінки (правопорушень) серед неповнолітніх та попередження дитячої жорстокості (</a:t>
            </a:r>
            <a:r>
              <a:rPr lang="uk-UA" b="1" dirty="0" err="1">
                <a:solidFill>
                  <a:schemeClr val="bg1"/>
                </a:solidFill>
              </a:rPr>
              <a:t>булінгу</a:t>
            </a:r>
            <a:r>
              <a:rPr lang="uk-UA" b="1" dirty="0">
                <a:solidFill>
                  <a:schemeClr val="bg1"/>
                </a:solidFill>
              </a:rPr>
              <a:t>) в освітньому </a:t>
            </a:r>
            <a:r>
              <a:rPr lang="uk-UA" b="1" dirty="0" smtClean="0">
                <a:solidFill>
                  <a:schemeClr val="bg1"/>
                </a:solidFill>
              </a:rPr>
              <a:t>середовищі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8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Формування соціальної компетентності учнів засобом превентивного виховання в умовах нової української </a:t>
            </a:r>
            <a:r>
              <a:rPr lang="uk-UA" b="1" dirty="0" smtClean="0">
                <a:solidFill>
                  <a:schemeClr val="bg1"/>
                </a:solidFill>
              </a:rPr>
              <a:t>школи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8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Креативність як основа розвитку інноваційної особистості в умовах нової української школи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018196" y="1914308"/>
            <a:ext cx="5347858" cy="4434840"/>
            <a:chOff x="642" y="1572"/>
            <a:chExt cx="1359" cy="2158"/>
          </a:xfrm>
        </p:grpSpPr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Text Box 15"/>
          <p:cNvSpPr txBox="1">
            <a:spLocks noChangeArrowheads="1"/>
          </p:cNvSpPr>
          <p:nvPr/>
        </p:nvSpPr>
        <p:spPr bwMode="gray">
          <a:xfrm>
            <a:off x="6061484" y="2831782"/>
            <a:ext cx="527528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Майстерність педагогічного спілкування та педагогічної </a:t>
            </a:r>
            <a:r>
              <a:rPr lang="uk-UA" b="1" dirty="0" smtClean="0">
                <a:solidFill>
                  <a:schemeClr val="bg1"/>
                </a:solidFill>
              </a:rPr>
              <a:t>взаємодії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8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Дизайн-мислення для створення інновацій в сучасній </a:t>
            </a:r>
            <a:r>
              <a:rPr lang="uk-UA" b="1" dirty="0" smtClean="0">
                <a:solidFill>
                  <a:schemeClr val="bg1"/>
                </a:solidFill>
              </a:rPr>
              <a:t>освіті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8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b="1" cap="all" dirty="0">
                <a:solidFill>
                  <a:schemeClr val="bg1"/>
                </a:solidFill>
              </a:rPr>
              <a:t>П</a:t>
            </a:r>
            <a:r>
              <a:rPr lang="uk-UA" b="1" dirty="0">
                <a:solidFill>
                  <a:schemeClr val="bg1"/>
                </a:solidFill>
              </a:rPr>
              <a:t>рофесійний </a:t>
            </a:r>
            <a:r>
              <a:rPr lang="uk-UA" b="1" dirty="0" err="1">
                <a:solidFill>
                  <a:schemeClr val="bg1"/>
                </a:solidFill>
              </a:rPr>
              <a:t>брендінг</a:t>
            </a:r>
            <a:r>
              <a:rPr lang="uk-UA" b="1" dirty="0">
                <a:solidFill>
                  <a:schemeClr val="bg1"/>
                </a:solidFill>
              </a:rPr>
              <a:t> – тренд успішності сучасного  педагога нової української </a:t>
            </a:r>
            <a:r>
              <a:rPr lang="uk-UA" b="1" dirty="0" smtClean="0">
                <a:solidFill>
                  <a:schemeClr val="bg1"/>
                </a:solidFill>
              </a:rPr>
              <a:t>школи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8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</a:rPr>
              <a:t>Творчість учителя зарубіжної літератури як передумова зростання його педагогічної майстерності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1295401" y="1720583"/>
            <a:ext cx="739775" cy="822325"/>
            <a:chOff x="2608" y="1076"/>
            <a:chExt cx="466" cy="518"/>
          </a:xfrm>
        </p:grpSpPr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14" name="Picture 42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</p:spPr>
          </p:pic>
          <p:pic>
            <p:nvPicPr>
              <p:cNvPr id="15" name="Picture 4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</p:spPr>
          </p:pic>
          <p:sp>
            <p:nvSpPr>
              <p:cNvPr id="16" name="Oval 44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" name="Picture 45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6637606" y="1755141"/>
            <a:ext cx="739775" cy="822325"/>
            <a:chOff x="2608" y="1076"/>
            <a:chExt cx="466" cy="518"/>
          </a:xfrm>
        </p:grpSpPr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20" name="Picture 30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</p:spPr>
          </p:pic>
          <p:pic>
            <p:nvPicPr>
              <p:cNvPr id="21" name="Picture 3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</p:spPr>
          </p:pic>
          <p:sp>
            <p:nvSpPr>
              <p:cNvPr id="22" name="Oval 32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" name="Picture 33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23" name="Rectangle 18"/>
          <p:cNvSpPr>
            <a:spLocks noChangeArrowheads="1"/>
          </p:cNvSpPr>
          <p:nvPr/>
        </p:nvSpPr>
        <p:spPr bwMode="gray">
          <a:xfrm>
            <a:off x="1196551" y="1891828"/>
            <a:ext cx="932711" cy="381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dirty="0" smtClean="0">
                <a:latin typeface="Calibri" pitchFamily="34" charset="0"/>
              </a:rPr>
              <a:t>КУРСИ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gray">
          <a:xfrm>
            <a:off x="6545900" y="1909109"/>
            <a:ext cx="932711" cy="381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dirty="0" smtClean="0">
                <a:latin typeface="Calibri" pitchFamily="34" charset="0"/>
              </a:rPr>
              <a:t>КУРСИ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Регіональний інноваційний проект</a:t>
            </a:r>
            <a:br>
              <a:rPr lang="uk-UA" sz="3200" b="1" dirty="0" smtClean="0"/>
            </a:br>
            <a:r>
              <a:rPr lang="uk-UA" sz="3200" b="1" dirty="0" smtClean="0"/>
              <a:t>«</a:t>
            </a:r>
            <a:r>
              <a:rPr lang="uk-UA" sz="3200" b="1" dirty="0"/>
              <a:t>Демократизація та партнерство навчального закладу в умовах нової української </a:t>
            </a:r>
            <a:r>
              <a:rPr lang="uk-UA" sz="3200" b="1" dirty="0" smtClean="0"/>
              <a:t>школи»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428" y="2556931"/>
            <a:ext cx="10319657" cy="359712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2900" b="1" dirty="0"/>
              <a:t>Навчальний курс </a:t>
            </a:r>
            <a:endParaRPr lang="uk-UA" sz="2900" b="1" dirty="0" smtClean="0"/>
          </a:p>
          <a:p>
            <a:pPr marL="0" indent="0" algn="ctr">
              <a:buNone/>
            </a:pPr>
            <a:r>
              <a:rPr lang="uk-UA" sz="2900" b="1" dirty="0" smtClean="0"/>
              <a:t>«</a:t>
            </a:r>
            <a:r>
              <a:rPr lang="uk-UA" sz="2900" b="1" dirty="0"/>
              <a:t>Демократизація та партнерство навчального закладу </a:t>
            </a:r>
            <a:r>
              <a:rPr lang="uk-UA" sz="2900" b="1" dirty="0" smtClean="0"/>
              <a:t>в </a:t>
            </a:r>
            <a:r>
              <a:rPr lang="uk-UA" sz="2900" b="1" dirty="0"/>
              <a:t>умовах нової української школи</a:t>
            </a:r>
            <a:r>
              <a:rPr lang="uk-UA" sz="2900" b="1" dirty="0" smtClean="0"/>
              <a:t>»</a:t>
            </a:r>
          </a:p>
          <a:p>
            <a:pPr marL="0" indent="0" algn="ctr">
              <a:buNone/>
            </a:pPr>
            <a:r>
              <a:rPr lang="uk-UA" sz="2900" dirty="0" smtClean="0"/>
              <a:t>(</a:t>
            </a:r>
            <a:r>
              <a:rPr lang="uk-UA" sz="2900" i="1" dirty="0"/>
              <a:t>для </a:t>
            </a:r>
            <a:r>
              <a:rPr lang="ru-RU" sz="2900" i="1" dirty="0"/>
              <a:t>педагог</a:t>
            </a:r>
            <a:r>
              <a:rPr lang="uk-UA" sz="2900" i="1" dirty="0"/>
              <a:t>і</a:t>
            </a:r>
            <a:r>
              <a:rPr lang="ru-RU" sz="2900" i="1" dirty="0"/>
              <a:t>в </a:t>
            </a:r>
            <a:r>
              <a:rPr lang="uk-UA" sz="2900" i="1" dirty="0"/>
              <a:t>шкіл-учасниць Регіонального інноваційного проекту</a:t>
            </a:r>
            <a:r>
              <a:rPr lang="uk-UA" sz="2900" dirty="0" smtClean="0"/>
              <a:t>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just">
              <a:buNone/>
            </a:pPr>
            <a:r>
              <a:rPr lang="uk-UA" sz="2600" dirty="0" smtClean="0"/>
              <a:t>Цей </a:t>
            </a:r>
            <a:r>
              <a:rPr lang="uk-UA" sz="2600" dirty="0"/>
              <a:t>навчальний курс покликаний підтримати навчальні заклади області, що беруть участь у Регіональному інноваційному проекті «Демократизація та партнерство навчального закладу в умовах нової української школи», на шляху до демократичних змін у трьох сферах: </a:t>
            </a:r>
            <a:endParaRPr lang="ru-RU" sz="2600" dirty="0"/>
          </a:p>
          <a:p>
            <a:pPr lvl="0" algn="just"/>
            <a:r>
              <a:rPr lang="uk-UA" sz="2600" dirty="0"/>
              <a:t>Впровадження освіти для демократичного громадянства й освіти з прав людини (ОДГ/ОПЛ) у навчально-виховний процес.</a:t>
            </a:r>
            <a:endParaRPr lang="ru-RU" sz="2600" dirty="0"/>
          </a:p>
          <a:p>
            <a:pPr lvl="0" algn="just"/>
            <a:r>
              <a:rPr lang="uk-UA" sz="2600" dirty="0"/>
              <a:t>Демократичне середовище та демократичне врядування.</a:t>
            </a:r>
            <a:endParaRPr lang="ru-RU" sz="2600" dirty="0"/>
          </a:p>
          <a:p>
            <a:pPr algn="just"/>
            <a:r>
              <a:rPr lang="uk-UA" sz="2600" dirty="0"/>
              <a:t>Партнерство школи з громадою.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Наші контакти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2"/>
            <a:ext cx="9895113" cy="3318936"/>
          </a:xfrm>
        </p:spPr>
        <p:txBody>
          <a:bodyPr/>
          <a:lstStyle/>
          <a:p>
            <a:r>
              <a:rPr lang="ru-RU" b="1" dirty="0"/>
              <a:t>Адреса:</a:t>
            </a:r>
            <a:r>
              <a:rPr lang="ru-RU" dirty="0"/>
              <a:t> 40007, м. </a:t>
            </a:r>
            <a:r>
              <a:rPr lang="ru-RU" dirty="0" err="1"/>
              <a:t>Суми</a:t>
            </a:r>
            <a:r>
              <a:rPr lang="ru-RU" dirty="0"/>
              <a:t>,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Римського</a:t>
            </a:r>
            <a:r>
              <a:rPr lang="ru-RU" dirty="0"/>
              <a:t>-Корсакова, 5</a:t>
            </a:r>
          </a:p>
          <a:p>
            <a:r>
              <a:rPr lang="ru-RU" b="1" dirty="0" err="1"/>
              <a:t>Контакти</a:t>
            </a:r>
            <a:r>
              <a:rPr lang="ru-RU" b="1" dirty="0"/>
              <a:t> </a:t>
            </a:r>
            <a:r>
              <a:rPr lang="ru-RU" b="1" dirty="0" err="1"/>
              <a:t>кафедри</a:t>
            </a:r>
            <a:r>
              <a:rPr lang="ru-RU" b="1" dirty="0"/>
              <a:t>: </a:t>
            </a:r>
            <a:r>
              <a:rPr lang="en-US" b="1" u="sng" dirty="0">
                <a:solidFill>
                  <a:schemeClr val="tx1"/>
                </a:solidFill>
              </a:rPr>
              <a:t>kafpom_2017@ukr.net</a:t>
            </a:r>
            <a:r>
              <a:rPr lang="ru-RU" b="1" u="sng" dirty="0">
                <a:solidFill>
                  <a:schemeClr val="tx1"/>
                </a:solidFill>
              </a:rPr>
              <a:t>, </a:t>
            </a:r>
            <a:r>
              <a:rPr lang="ru-RU" b="1" u="sng" dirty="0" smtClean="0">
                <a:solidFill>
                  <a:schemeClr val="tx1"/>
                </a:solidFill>
                <a:hlinkClick r:id="rId2"/>
              </a:rPr>
              <a:t>kafpit@gmail.com</a:t>
            </a:r>
            <a:endParaRPr lang="ru-RU" b="1" u="sng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Сайт кафедри: </a:t>
            </a:r>
            <a:r>
              <a:rPr lang="en-US" b="1" dirty="0">
                <a:solidFill>
                  <a:srgbClr val="002060"/>
                </a:solidFill>
              </a:rPr>
              <a:t>https://sites.google.com/view/professional-education-kaf/%D0%B3%D0%BE%D0%BB%D0%BE%D0%B2%D0%BD%D0%B0?authuser=0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1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379</TotalTime>
  <Words>704</Words>
  <Application>Microsoft Office PowerPoint</Application>
  <PresentationFormat>Широкоэкранный</PresentationFormat>
  <Paragraphs>115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Garamond</vt:lpstr>
      <vt:lpstr>Wingdings</vt:lpstr>
      <vt:lpstr>Натуральные материалы</vt:lpstr>
      <vt:lpstr>Комунальний заклад СУМСЬКИЙ ОБЛАСНИЙ ІНСТИТУТ  ПІСЛЯДИПЛОМНОЇ ПЕДАГОГІЧНОЇ ОСВІТИ  КАФЕДРА ПРОФЕСІЙНОЇ ОСВІТИ ТА МЕНЕДЖМЕНТУ</vt:lpstr>
      <vt:lpstr>КЛЮЧОВІ КОМПЕТЕНТНОСТІ НОВОЇ УКРАЇНСЬКОЇ ШКОЛИ</vt:lpstr>
      <vt:lpstr>Презентация PowerPoint</vt:lpstr>
      <vt:lpstr>Сучасний менеджмент  </vt:lpstr>
      <vt:lpstr>Інклюзивна освіта</vt:lpstr>
      <vt:lpstr>Інноваційно-технологічний напрямок</vt:lpstr>
      <vt:lpstr>Соціально-персоніфікований та превентивний напрямок</vt:lpstr>
      <vt:lpstr>Регіональний інноваційний проект «Демократизація та партнерство навчального закладу в умовах нової української школи»</vt:lpstr>
      <vt:lpstr>Наші контакти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36</cp:revision>
  <dcterms:created xsi:type="dcterms:W3CDTF">2018-01-22T15:44:29Z</dcterms:created>
  <dcterms:modified xsi:type="dcterms:W3CDTF">2018-01-26T06:50:14Z</dcterms:modified>
</cp:coreProperties>
</file>