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68" r:id="rId4"/>
    <p:sldId id="269" r:id="rId5"/>
    <p:sldId id="270" r:id="rId6"/>
    <p:sldId id="256" r:id="rId7"/>
    <p:sldId id="257" r:id="rId8"/>
    <p:sldId id="258" r:id="rId9"/>
    <p:sldId id="262" r:id="rId10"/>
    <p:sldId id="263" r:id="rId11"/>
    <p:sldId id="265" r:id="rId12"/>
    <p:sldId id="266" r:id="rId13"/>
    <p:sldId id="267" r:id="rId14"/>
    <p:sldId id="26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5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6.xlsx"/><Relationship Id="rId1" Type="http://schemas.openxmlformats.org/officeDocument/2006/relationships/themeOverride" Target="../theme/themeOverride1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865191146881288"/>
          <c:y val="0.11742525475237442"/>
          <c:w val="0.79954472415640077"/>
          <c:h val="0.7880324086728175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Лист3!$A$3</c:f>
              <c:strCache>
                <c:ptCount val="1"/>
                <c:pt idx="0">
                  <c:v>Так</c:v>
                </c:pt>
              </c:strCache>
            </c:strRef>
          </c:tx>
          <c:spPr>
            <a:solidFill>
              <a:srgbClr val="0099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9510395707578806E-2"/>
                  <c:y val="5.031446540880511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096579476861168E-2"/>
                  <c:y val="1.2578616352201259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Лист3!$B$2:$C$2</c:f>
              <c:strCache>
                <c:ptCount val="2"/>
                <c:pt idx="0">
                  <c:v>ДНЗ</c:v>
                </c:pt>
                <c:pt idx="1">
                  <c:v>ЗНЗ</c:v>
                </c:pt>
              </c:strCache>
            </c:strRef>
          </c:cat>
          <c:val>
            <c:numRef>
              <c:f>Лист3!$B$3:$C$3</c:f>
              <c:numCache>
                <c:formatCode>0%</c:formatCode>
                <c:ptCount val="2"/>
                <c:pt idx="0">
                  <c:v>0.94</c:v>
                </c:pt>
                <c:pt idx="1">
                  <c:v>0.89</c:v>
                </c:pt>
              </c:numCache>
            </c:numRef>
          </c:val>
        </c:ser>
        <c:ser>
          <c:idx val="1"/>
          <c:order val="1"/>
          <c:tx>
            <c:strRef>
              <c:f>Лист3!$A$4</c:f>
              <c:strCache>
                <c:ptCount val="1"/>
                <c:pt idx="0">
                  <c:v>Ні</c:v>
                </c:pt>
              </c:strCache>
            </c:strRef>
          </c:tx>
          <c:spPr>
            <a:solidFill>
              <a:schemeClr val="accent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-1.609657947686116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Лист3!$B$2:$C$2</c:f>
              <c:strCache>
                <c:ptCount val="2"/>
                <c:pt idx="0">
                  <c:v>ДНЗ</c:v>
                </c:pt>
                <c:pt idx="1">
                  <c:v>ЗНЗ</c:v>
                </c:pt>
              </c:strCache>
            </c:strRef>
          </c:cat>
          <c:val>
            <c:numRef>
              <c:f>Лист3!$B$4:$C$4</c:f>
              <c:numCache>
                <c:formatCode>0%</c:formatCode>
                <c:ptCount val="2"/>
                <c:pt idx="0">
                  <c:v>0.06</c:v>
                </c:pt>
                <c:pt idx="1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562496"/>
        <c:axId val="81526080"/>
        <c:axId val="0"/>
      </c:bar3DChart>
      <c:catAx>
        <c:axId val="3562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81526080"/>
        <c:crosses val="autoZero"/>
        <c:auto val="1"/>
        <c:lblAlgn val="ctr"/>
        <c:lblOffset val="100"/>
        <c:noMultiLvlLbl val="0"/>
      </c:catAx>
      <c:valAx>
        <c:axId val="8152608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562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805499664654598"/>
          <c:y val="0.55975007841001012"/>
          <c:w val="8.5880532539066426E-2"/>
          <c:h val="0.18597203651430363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219959266802444"/>
          <c:y val="8.0334817406374839E-2"/>
          <c:w val="0.81136604585856464"/>
          <c:h val="0.8089607743095416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Лист3!$A$182</c:f>
              <c:strCache>
                <c:ptCount val="1"/>
                <c:pt idx="0">
                  <c:v>Так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3577732518669382E-2"/>
                  <c:y val="9.732360097323511E-3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1466395112016286E-3"/>
                  <c:y val="8.921227030437367E-17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ysClr val="windowText" lastClr="0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Лист3!$B$181:$C$181</c:f>
              <c:strCache>
                <c:ptCount val="2"/>
                <c:pt idx="0">
                  <c:v>ДНЗ</c:v>
                </c:pt>
                <c:pt idx="1">
                  <c:v>ЗНЗ</c:v>
                </c:pt>
              </c:strCache>
            </c:strRef>
          </c:cat>
          <c:val>
            <c:numRef>
              <c:f>Лист3!$B$182:$C$182</c:f>
              <c:numCache>
                <c:formatCode>0%</c:formatCode>
                <c:ptCount val="2"/>
                <c:pt idx="0">
                  <c:v>0.08</c:v>
                </c:pt>
                <c:pt idx="1">
                  <c:v>0.04</c:v>
                </c:pt>
              </c:numCache>
            </c:numRef>
          </c:val>
        </c:ser>
        <c:ser>
          <c:idx val="1"/>
          <c:order val="1"/>
          <c:tx>
            <c:strRef>
              <c:f>Лист3!$A$183</c:f>
              <c:strCache>
                <c:ptCount val="1"/>
                <c:pt idx="0">
                  <c:v>Ні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1724372029871011E-2"/>
                  <c:y val="0.1703163017031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577732518669382E-2"/>
                  <c:y val="0.218978102189781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Лист3!$B$181:$C$181</c:f>
              <c:strCache>
                <c:ptCount val="2"/>
                <c:pt idx="0">
                  <c:v>ДНЗ</c:v>
                </c:pt>
                <c:pt idx="1">
                  <c:v>ЗНЗ</c:v>
                </c:pt>
              </c:strCache>
            </c:strRef>
          </c:cat>
          <c:val>
            <c:numRef>
              <c:f>Лист3!$B$183:$C$183</c:f>
              <c:numCache>
                <c:formatCode>0%</c:formatCode>
                <c:ptCount val="2"/>
                <c:pt idx="0">
                  <c:v>0.92</c:v>
                </c:pt>
                <c:pt idx="1">
                  <c:v>0.96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93991168"/>
        <c:axId val="35081024"/>
        <c:axId val="186533760"/>
      </c:bar3DChart>
      <c:catAx>
        <c:axId val="193991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5081024"/>
        <c:crosses val="autoZero"/>
        <c:auto val="1"/>
        <c:lblAlgn val="ctr"/>
        <c:lblOffset val="100"/>
        <c:noMultiLvlLbl val="0"/>
      </c:catAx>
      <c:valAx>
        <c:axId val="3508102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93991168"/>
        <c:crosses val="autoZero"/>
        <c:crossBetween val="between"/>
      </c:valAx>
      <c:serAx>
        <c:axId val="186533760"/>
        <c:scaling>
          <c:orientation val="minMax"/>
        </c:scaling>
        <c:delete val="1"/>
        <c:axPos val="b"/>
        <c:majorTickMark val="out"/>
        <c:minorTickMark val="none"/>
        <c:tickLblPos val="nextTo"/>
        <c:crossAx val="35081024"/>
        <c:crosses val="autoZero"/>
      </c:serAx>
    </c:plotArea>
    <c:legend>
      <c:legendPos val="r"/>
      <c:layout>
        <c:manualLayout>
          <c:xMode val="edge"/>
          <c:yMode val="edge"/>
          <c:x val="0.90538241243018236"/>
          <c:y val="0.51607146834146234"/>
          <c:w val="8.1498896141037364E-2"/>
          <c:h val="0.1574419985822939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405295315682282"/>
          <c:y val="9.8237587338609586E-2"/>
          <c:w val="0.87780040733197551"/>
          <c:h val="0.801812978451583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Лист3!$A$201</c:f>
              <c:strCache>
                <c:ptCount val="1"/>
                <c:pt idx="0">
                  <c:v>Так</c:v>
                </c:pt>
              </c:strCache>
            </c:strRef>
          </c:tx>
          <c:spPr>
            <a:solidFill>
              <a:schemeClr val="accent3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4439918533604839E-2"/>
                  <c:y val="0.180048661800486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862186014935505E-2"/>
                  <c:y val="0.233576642335766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Лист3!$B$200:$C$200</c:f>
              <c:strCache>
                <c:ptCount val="2"/>
                <c:pt idx="0">
                  <c:v>ДНЗ</c:v>
                </c:pt>
                <c:pt idx="1">
                  <c:v>ЗНЗ</c:v>
                </c:pt>
              </c:strCache>
            </c:strRef>
          </c:cat>
          <c:val>
            <c:numRef>
              <c:f>Лист3!$B$201:$C$201</c:f>
              <c:numCache>
                <c:formatCode>0%</c:formatCode>
                <c:ptCount val="2"/>
                <c:pt idx="0">
                  <c:v>0.93</c:v>
                </c:pt>
                <c:pt idx="1">
                  <c:v>0.96</c:v>
                </c:pt>
              </c:numCache>
            </c:numRef>
          </c:val>
        </c:ser>
        <c:ser>
          <c:idx val="1"/>
          <c:order val="1"/>
          <c:tx>
            <c:strRef>
              <c:f>Лист3!$A$202</c:f>
              <c:strCache>
                <c:ptCount val="1"/>
                <c:pt idx="0">
                  <c:v>Ні</c:v>
                </c:pt>
              </c:strCache>
            </c:strRef>
          </c:tx>
          <c:spPr>
            <a:solidFill>
              <a:schemeClr val="accent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6293279022403257E-2"/>
                  <c:y val="-2.4330900243309004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577732518669382E-2"/>
                  <c:y val="-4.3795620437956206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Лист3!$B$200:$C$200</c:f>
              <c:strCache>
                <c:ptCount val="2"/>
                <c:pt idx="0">
                  <c:v>ДНЗ</c:v>
                </c:pt>
                <c:pt idx="1">
                  <c:v>ЗНЗ</c:v>
                </c:pt>
              </c:strCache>
            </c:strRef>
          </c:cat>
          <c:val>
            <c:numRef>
              <c:f>Лист3!$B$202:$C$202</c:f>
              <c:numCache>
                <c:formatCode>0%</c:formatCode>
                <c:ptCount val="2"/>
                <c:pt idx="0">
                  <c:v>7.0000000000000007E-2</c:v>
                </c:pt>
                <c:pt idx="1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8860416"/>
        <c:axId val="35083904"/>
        <c:axId val="0"/>
      </c:bar3DChart>
      <c:catAx>
        <c:axId val="188860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5083904"/>
        <c:crosses val="autoZero"/>
        <c:auto val="1"/>
        <c:lblAlgn val="ctr"/>
        <c:lblOffset val="100"/>
        <c:noMultiLvlLbl val="0"/>
      </c:catAx>
      <c:valAx>
        <c:axId val="3508390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88860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224032586558045"/>
          <c:y val="0.50000076632756674"/>
          <c:w val="8.1498896141037364E-2"/>
          <c:h val="0.1574419985822939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ru-RU" dirty="0"/>
          </a:p>
        </c:rich>
      </c:tx>
      <c:layout>
        <c:manualLayout>
          <c:xMode val="edge"/>
          <c:yMode val="edge"/>
          <c:x val="0.10997963340122199"/>
          <c:y val="2.4330900243309003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981878538095167E-2"/>
          <c:y val="0.10926209377802884"/>
          <c:w val="0.88255261371350979"/>
          <c:h val="0.7931628876457499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Лист3!$A$221</c:f>
              <c:strCache>
                <c:ptCount val="1"/>
                <c:pt idx="0">
                  <c:v>Так</c:v>
                </c:pt>
              </c:strCache>
            </c:strRef>
          </c:tx>
          <c:spPr>
            <a:solidFill>
              <a:srgbClr val="982482"/>
            </a:solidFill>
          </c:spPr>
          <c:invertIfNegative val="0"/>
          <c:dLbls>
            <c:dLbl>
              <c:idx val="0"/>
              <c:layout>
                <c:manualLayout>
                  <c:x val="1.6293279022403257E-2"/>
                  <c:y val="0.277372262773722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293279022403257E-2"/>
                  <c:y val="0.282238442822384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Лист3!$B$220:$C$220</c:f>
              <c:strCache>
                <c:ptCount val="2"/>
                <c:pt idx="0">
                  <c:v>ДНЗ</c:v>
                </c:pt>
                <c:pt idx="1">
                  <c:v>ЗНЗ</c:v>
                </c:pt>
              </c:strCache>
            </c:strRef>
          </c:cat>
          <c:val>
            <c:numRef>
              <c:f>Лист3!$B$221:$C$221</c:f>
              <c:numCache>
                <c:formatCode>0%</c:formatCode>
                <c:ptCount val="2"/>
                <c:pt idx="0">
                  <c:v>0.96</c:v>
                </c:pt>
                <c:pt idx="1">
                  <c:v>0.97</c:v>
                </c:pt>
              </c:numCache>
            </c:numRef>
          </c:val>
        </c:ser>
        <c:ser>
          <c:idx val="1"/>
          <c:order val="1"/>
          <c:tx>
            <c:strRef>
              <c:f>Лист3!$A$222</c:f>
              <c:strCache>
                <c:ptCount val="1"/>
                <c:pt idx="0">
                  <c:v>Ні</c:v>
                </c:pt>
              </c:strCache>
            </c:strRef>
          </c:tx>
          <c:spPr>
            <a:solidFill>
              <a:srgbClr val="8064A2"/>
            </a:solidFill>
          </c:spPr>
          <c:invertIfNegative val="0"/>
          <c:dLbls>
            <c:dLbl>
              <c:idx val="0"/>
              <c:layout>
                <c:manualLayout>
                  <c:x val="2.4439918533604839E-2"/>
                  <c:y val="-1.4598540145985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448744059741924E-2"/>
                  <c:y val="-2.9197080291970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Лист3!$B$220:$C$220</c:f>
              <c:strCache>
                <c:ptCount val="2"/>
                <c:pt idx="0">
                  <c:v>ДНЗ</c:v>
                </c:pt>
                <c:pt idx="1">
                  <c:v>ЗНЗ</c:v>
                </c:pt>
              </c:strCache>
            </c:strRef>
          </c:cat>
          <c:val>
            <c:numRef>
              <c:f>Лист3!$B$222:$C$222</c:f>
              <c:numCache>
                <c:formatCode>0%</c:formatCode>
                <c:ptCount val="2"/>
                <c:pt idx="0">
                  <c:v>0.04</c:v>
                </c:pt>
                <c:pt idx="1">
                  <c:v>0.03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9485568"/>
        <c:axId val="35082752"/>
        <c:axId val="3525120"/>
      </c:bar3DChart>
      <c:catAx>
        <c:axId val="189485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ru-RU"/>
          </a:p>
        </c:txPr>
        <c:crossAx val="35082752"/>
        <c:crosses val="autoZero"/>
        <c:auto val="1"/>
        <c:lblAlgn val="ctr"/>
        <c:lblOffset val="100"/>
        <c:noMultiLvlLbl val="0"/>
      </c:catAx>
      <c:valAx>
        <c:axId val="350827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89485568"/>
        <c:crosses val="autoZero"/>
        <c:crossBetween val="between"/>
      </c:valAx>
      <c:serAx>
        <c:axId val="3525120"/>
        <c:scaling>
          <c:orientation val="minMax"/>
        </c:scaling>
        <c:delete val="1"/>
        <c:axPos val="b"/>
        <c:majorTickMark val="out"/>
        <c:minorTickMark val="none"/>
        <c:tickLblPos val="nextTo"/>
        <c:crossAx val="35082752"/>
        <c:crosses val="autoZero"/>
      </c:serAx>
    </c:plotArea>
    <c:legend>
      <c:legendPos val="r"/>
      <c:layout>
        <c:manualLayout>
          <c:xMode val="edge"/>
          <c:yMode val="edge"/>
          <c:x val="0.90538241243018236"/>
          <c:y val="0.71534826112396765"/>
          <c:w val="8.4968167166476899E-2"/>
          <c:h val="0.17598942467957929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219959266802444"/>
          <c:y val="7.3906533768229504E-2"/>
          <c:w val="0.80361928702327712"/>
          <c:h val="0.815389057947686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Лист3!$A$241</c:f>
              <c:strCache>
                <c:ptCount val="1"/>
                <c:pt idx="0">
                  <c:v>З'явилися негативні тенденції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2700">
              <a:solidFill>
                <a:srgbClr val="000000"/>
              </a:solidFill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  <c:invertIfNegative val="0"/>
          <c:dLbls>
            <c:dLbl>
              <c:idx val="0"/>
              <c:layout>
                <c:manualLayout>
                  <c:x val="-4.2795038250695267E-4"/>
                  <c:y val="1.6340494542539042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2868361571293213E-3"/>
                  <c:y val="1.486831635659056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Лист3!$B$240:$C$240</c:f>
              <c:strCache>
                <c:ptCount val="2"/>
                <c:pt idx="0">
                  <c:v>ДНЗ</c:v>
                </c:pt>
                <c:pt idx="1">
                  <c:v>ЗНЗ</c:v>
                </c:pt>
              </c:strCache>
            </c:strRef>
          </c:cat>
          <c:val>
            <c:numRef>
              <c:f>Лист3!$B$241:$C$241</c:f>
              <c:numCache>
                <c:formatCode>0%</c:formatCode>
                <c:ptCount val="2"/>
                <c:pt idx="0">
                  <c:v>7.0000000000000007E-2</c:v>
                </c:pt>
                <c:pt idx="1">
                  <c:v>0.08</c:v>
                </c:pt>
              </c:numCache>
            </c:numRef>
          </c:val>
        </c:ser>
        <c:ser>
          <c:idx val="1"/>
          <c:order val="1"/>
          <c:tx>
            <c:strRef>
              <c:f>Лист3!$A$242</c:f>
              <c:strCache>
                <c:ptCount val="1"/>
                <c:pt idx="0">
                  <c:v>Нічого не змінилося</c:v>
                </c:pt>
              </c:strCache>
            </c:strRef>
          </c:tx>
          <c:spPr>
            <a:solidFill>
              <a:srgbClr val="92D05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Лист3!$B$240:$C$240</c:f>
              <c:strCache>
                <c:ptCount val="2"/>
                <c:pt idx="0">
                  <c:v>ДНЗ</c:v>
                </c:pt>
                <c:pt idx="1">
                  <c:v>ЗНЗ</c:v>
                </c:pt>
              </c:strCache>
            </c:strRef>
          </c:cat>
          <c:val>
            <c:numRef>
              <c:f>Лист3!$B$242:$C$242</c:f>
              <c:numCache>
                <c:formatCode>0%</c:formatCode>
                <c:ptCount val="2"/>
                <c:pt idx="0">
                  <c:v>0.93</c:v>
                </c:pt>
                <c:pt idx="1">
                  <c:v>0.92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2773120"/>
        <c:axId val="133499136"/>
        <c:axId val="0"/>
      </c:bar3DChart>
      <c:catAx>
        <c:axId val="192773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34991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349913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927731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4572569395285571"/>
          <c:y val="0.76279506834227218"/>
          <c:w val="0.23519672846907128"/>
          <c:h val="0.23720493165772777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 dirty="0"/>
          </a:p>
        </c:rich>
      </c:tx>
      <c:layout>
        <c:manualLayout>
          <c:xMode val="edge"/>
          <c:yMode val="edge"/>
          <c:x val="0.15478615071283094"/>
          <c:y val="3.6496350364963501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219959266802444"/>
          <c:y val="6.0870278248510365E-2"/>
          <c:w val="0.74945042710195398"/>
          <c:h val="0.80409451297905898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Лист3!$A$262</c:f>
              <c:strCache>
                <c:ptCount val="1"/>
                <c:pt idx="0">
                  <c:v>З'явилися негативні тенденції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4.2654526785879966E-4"/>
                  <c:y val="8.3501885967309907E-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573213501493775E-3"/>
                  <c:y val="3.2321359516188142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Лист3!$B$261:$C$261</c:f>
              <c:strCache>
                <c:ptCount val="2"/>
                <c:pt idx="0">
                  <c:v>ДНЗ</c:v>
                </c:pt>
                <c:pt idx="1">
                  <c:v>ЗНЗ</c:v>
                </c:pt>
              </c:strCache>
            </c:strRef>
          </c:cat>
          <c:val>
            <c:numRef>
              <c:f>Лист3!$B$262:$C$262</c:f>
              <c:numCache>
                <c:formatCode>0%</c:formatCode>
                <c:ptCount val="2"/>
                <c:pt idx="0">
                  <c:v>0.08</c:v>
                </c:pt>
                <c:pt idx="1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Лист3!$A$263</c:f>
              <c:strCache>
                <c:ptCount val="1"/>
                <c:pt idx="0">
                  <c:v>Нічого не змінилося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Лист3!$B$261:$C$261</c:f>
              <c:strCache>
                <c:ptCount val="2"/>
                <c:pt idx="0">
                  <c:v>ДНЗ</c:v>
                </c:pt>
                <c:pt idx="1">
                  <c:v>ЗНЗ</c:v>
                </c:pt>
              </c:strCache>
            </c:strRef>
          </c:cat>
          <c:val>
            <c:numRef>
              <c:f>Лист3!$B$263:$C$263</c:f>
              <c:numCache>
                <c:formatCode>0%</c:formatCode>
                <c:ptCount val="2"/>
                <c:pt idx="0">
                  <c:v>0.92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3993728"/>
        <c:axId val="133497984"/>
        <c:axId val="0"/>
      </c:bar3DChart>
      <c:catAx>
        <c:axId val="193993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34979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349798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939937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6343611408354006"/>
          <c:y val="0.73477989961754242"/>
          <c:w val="0.23521150979458283"/>
          <c:h val="0.2564898365806463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 dirty="0"/>
          </a:p>
        </c:rich>
      </c:tx>
      <c:layout>
        <c:manualLayout>
          <c:xMode val="edge"/>
          <c:yMode val="edge"/>
          <c:x val="0.16496944758133131"/>
          <c:y val="3.6496509364900814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4666634324937354E-2"/>
          <c:y val="4.2866528585109455E-2"/>
          <c:w val="0.8958454408557226"/>
          <c:h val="0.8740132331533415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Лист3!$A$282</c:f>
              <c:strCache>
                <c:ptCount val="1"/>
                <c:pt idx="0">
                  <c:v>Так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619515389652919E-2"/>
                  <c:y val="0.37188208616780055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910195268140987E-2"/>
                  <c:y val="0.52180251097869856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Лист3!$B$281:$C$281</c:f>
              <c:strCache>
                <c:ptCount val="2"/>
                <c:pt idx="0">
                  <c:v>ДНЗ</c:v>
                </c:pt>
                <c:pt idx="1">
                  <c:v>ЗНЗ</c:v>
                </c:pt>
              </c:strCache>
            </c:strRef>
          </c:cat>
          <c:val>
            <c:numRef>
              <c:f>Лист3!$B$282:$C$282</c:f>
              <c:numCache>
                <c:formatCode>0%</c:formatCode>
                <c:ptCount val="2"/>
                <c:pt idx="0">
                  <c:v>0.6</c:v>
                </c:pt>
                <c:pt idx="1">
                  <c:v>0.68</c:v>
                </c:pt>
              </c:numCache>
            </c:numRef>
          </c:val>
        </c:ser>
        <c:ser>
          <c:idx val="1"/>
          <c:order val="1"/>
          <c:tx>
            <c:strRef>
              <c:f>Лист3!$A$283</c:f>
              <c:strCache>
                <c:ptCount val="1"/>
                <c:pt idx="0">
                  <c:v>Ні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3097576948264619E-2"/>
                  <c:y val="0.2312925170068027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717092337917484E-2"/>
                  <c:y val="0.18140589569160998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Лист3!$B$281:$C$281</c:f>
              <c:strCache>
                <c:ptCount val="2"/>
                <c:pt idx="0">
                  <c:v>ДНЗ</c:v>
                </c:pt>
                <c:pt idx="1">
                  <c:v>ЗНЗ</c:v>
                </c:pt>
              </c:strCache>
            </c:strRef>
          </c:cat>
          <c:val>
            <c:numRef>
              <c:f>Лист3!$B$283:$C$283</c:f>
              <c:numCache>
                <c:formatCode>0%</c:formatCode>
                <c:ptCount val="2"/>
                <c:pt idx="0">
                  <c:v>0.4</c:v>
                </c:pt>
                <c:pt idx="1">
                  <c:v>0.32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93712640"/>
        <c:axId val="33655616"/>
        <c:axId val="193742720"/>
      </c:bar3DChart>
      <c:catAx>
        <c:axId val="193712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36556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65561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93712640"/>
        <c:crosses val="autoZero"/>
        <c:crossBetween val="between"/>
      </c:valAx>
      <c:serAx>
        <c:axId val="193742720"/>
        <c:scaling>
          <c:orientation val="minMax"/>
        </c:scaling>
        <c:delete val="1"/>
        <c:axPos val="b"/>
        <c:majorTickMark val="out"/>
        <c:minorTickMark val="none"/>
        <c:tickLblPos val="nextTo"/>
        <c:crossAx val="33655616"/>
        <c:crosses val="autoZero"/>
      </c:ser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3937183121181491"/>
          <c:y val="0.24286941372028564"/>
          <c:w val="9.7477394616290139E-2"/>
          <c:h val="0.1467316585426821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608961303462322"/>
          <c:y val="1.7958954143560277E-2"/>
          <c:w val="0.85339609453767218"/>
          <c:h val="0.8996620848695412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Лист3!$A$302</c:f>
              <c:strCache>
                <c:ptCount val="1"/>
                <c:pt idx="0">
                  <c:v>Так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4866549968763724E-2"/>
                  <c:y val="0.312547959045253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71964668988254E-2"/>
                  <c:y val="0.464421727801162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Лист3!$B$301:$C$301</c:f>
              <c:strCache>
                <c:ptCount val="2"/>
                <c:pt idx="0">
                  <c:v>ДНЗ</c:v>
                </c:pt>
                <c:pt idx="1">
                  <c:v>ЗНЗ</c:v>
                </c:pt>
              </c:strCache>
            </c:strRef>
          </c:cat>
          <c:val>
            <c:numRef>
              <c:f>Лист3!$B$302:$C$302</c:f>
              <c:numCache>
                <c:formatCode>0%</c:formatCode>
                <c:ptCount val="2"/>
                <c:pt idx="0">
                  <c:v>0.51</c:v>
                </c:pt>
                <c:pt idx="1">
                  <c:v>0.71</c:v>
                </c:pt>
              </c:numCache>
            </c:numRef>
          </c:val>
        </c:ser>
        <c:ser>
          <c:idx val="1"/>
          <c:order val="1"/>
          <c:tx>
            <c:strRef>
              <c:f>Лист3!$A$303</c:f>
              <c:strCache>
                <c:ptCount val="1"/>
                <c:pt idx="0">
                  <c:v>Ні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8862071738283302E-2"/>
                  <c:y val="0.275180396873120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293279022403257E-2"/>
                  <c:y val="0.16545012165450121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bg1"/>
                        </a:solidFill>
                      </a:rPr>
                      <a:t>29%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Лист3!$B$301:$C$301</c:f>
              <c:strCache>
                <c:ptCount val="2"/>
                <c:pt idx="0">
                  <c:v>ДНЗ</c:v>
                </c:pt>
                <c:pt idx="1">
                  <c:v>ЗНЗ</c:v>
                </c:pt>
              </c:strCache>
            </c:strRef>
          </c:cat>
          <c:val>
            <c:numRef>
              <c:f>Лист3!$B$303:$C$303</c:f>
              <c:numCache>
                <c:formatCode>0%</c:formatCode>
                <c:ptCount val="2"/>
                <c:pt idx="0">
                  <c:v>0.49</c:v>
                </c:pt>
                <c:pt idx="1">
                  <c:v>0.28999999999999998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93715712"/>
        <c:axId val="33653312"/>
        <c:axId val="193743360"/>
      </c:bar3DChart>
      <c:catAx>
        <c:axId val="193715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36533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65331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93715712"/>
        <c:crosses val="autoZero"/>
        <c:crossBetween val="between"/>
      </c:valAx>
      <c:serAx>
        <c:axId val="193743360"/>
        <c:scaling>
          <c:orientation val="minMax"/>
        </c:scaling>
        <c:delete val="1"/>
        <c:axPos val="b"/>
        <c:majorTickMark val="out"/>
        <c:minorTickMark val="none"/>
        <c:tickLblPos val="nextTo"/>
        <c:crossAx val="33653312"/>
        <c:crosses val="autoZero"/>
      </c:ser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169034644432224"/>
          <c:y val="0.23644113008214029"/>
          <c:w val="0.10349413314694658"/>
          <c:h val="0.1574419985822940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 dirty="0"/>
          </a:p>
        </c:rich>
      </c:tx>
      <c:layout>
        <c:manualLayout>
          <c:xMode val="edge"/>
          <c:yMode val="edge"/>
          <c:x val="0.11928429423459244"/>
          <c:y val="3.678929765886288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9403578528827044E-2"/>
          <c:y val="0.1346057285624333"/>
          <c:w val="0.82438701126573888"/>
          <c:h val="0.76038496814203371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Лист3!$A$24</c:f>
              <c:strCache>
                <c:ptCount val="1"/>
                <c:pt idx="0">
                  <c:v>Так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385685884691844E-2"/>
                  <c:y val="5.3511705685618728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ysClr val="windowText" lastClr="0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904572564612324E-2"/>
                  <c:y val="-8.1753050379258811E-17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ysClr val="windowText" lastClr="0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Лист3!$B$23:$C$23</c:f>
              <c:strCache>
                <c:ptCount val="2"/>
                <c:pt idx="0">
                  <c:v>ДНЗ</c:v>
                </c:pt>
                <c:pt idx="1">
                  <c:v>ЗНЗ</c:v>
                </c:pt>
              </c:strCache>
            </c:strRef>
          </c:cat>
          <c:val>
            <c:numRef>
              <c:f>Лист3!$B$24:$C$24</c:f>
              <c:numCache>
                <c:formatCode>0%</c:formatCode>
                <c:ptCount val="2"/>
                <c:pt idx="0">
                  <c:v>0.96</c:v>
                </c:pt>
                <c:pt idx="1">
                  <c:v>0.85</c:v>
                </c:pt>
              </c:numCache>
            </c:numRef>
          </c:val>
        </c:ser>
        <c:ser>
          <c:idx val="1"/>
          <c:order val="1"/>
          <c:tx>
            <c:strRef>
              <c:f>Лист3!$A$25</c:f>
              <c:strCache>
                <c:ptCount val="1"/>
                <c:pt idx="0">
                  <c:v>Ні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6.3618290258449298E-2"/>
                  <c:y val="-4.0133779264214048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241219350563287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ysClr val="windowText" lastClr="0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Лист3!$B$23:$C$23</c:f>
              <c:strCache>
                <c:ptCount val="2"/>
                <c:pt idx="0">
                  <c:v>ДНЗ</c:v>
                </c:pt>
                <c:pt idx="1">
                  <c:v>ЗНЗ</c:v>
                </c:pt>
              </c:strCache>
            </c:strRef>
          </c:cat>
          <c:val>
            <c:numRef>
              <c:f>Лист3!$B$25:$C$25</c:f>
              <c:numCache>
                <c:formatCode>0%</c:formatCode>
                <c:ptCount val="2"/>
                <c:pt idx="0">
                  <c:v>0.04</c:v>
                </c:pt>
                <c:pt idx="1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87453440"/>
        <c:axId val="81524928"/>
        <c:axId val="0"/>
      </c:bar3DChart>
      <c:catAx>
        <c:axId val="187453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81524928"/>
        <c:crosses val="autoZero"/>
        <c:auto val="1"/>
        <c:lblAlgn val="ctr"/>
        <c:lblOffset val="100"/>
        <c:noMultiLvlLbl val="0"/>
      </c:catAx>
      <c:valAx>
        <c:axId val="8152492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87453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322469706997544"/>
          <c:y val="0.5539221641145875"/>
          <c:w val="9.2035553686189861E-2"/>
          <c:h val="0.2208998685998084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4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 dirty="0"/>
          </a:p>
        </c:rich>
      </c:tx>
      <c:layout>
        <c:manualLayout>
          <c:xMode val="edge"/>
          <c:yMode val="edge"/>
          <c:x val="0.15071283095723015"/>
          <c:y val="3.6496350364963501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763068567549218"/>
          <c:y val="2.560456236042526E-2"/>
          <c:w val="0.82915448489030696"/>
          <c:h val="0.8101629139662813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Лист3!$B$44</c:f>
              <c:strCache>
                <c:ptCount val="1"/>
                <c:pt idx="0">
                  <c:v>ДНЗ</c:v>
                </c:pt>
              </c:strCache>
            </c:strRef>
          </c:tx>
          <c:spPr>
            <a:solidFill>
              <a:srgbClr val="0099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4310930074677527E-3"/>
                  <c:y val="0.16058394160583941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4310930074677527E-3"/>
                  <c:y val="3.4063260340632603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Лист3!$A$45:$A$47</c:f>
              <c:strCache>
                <c:ptCount val="3"/>
                <c:pt idx="0">
                  <c:v>Так</c:v>
                </c:pt>
                <c:pt idx="1">
                  <c:v>Ні</c:v>
                </c:pt>
                <c:pt idx="2">
                  <c:v>Не в повній мірі</c:v>
                </c:pt>
              </c:strCache>
            </c:strRef>
          </c:cat>
          <c:val>
            <c:numRef>
              <c:f>Лист3!$B$45:$B$47</c:f>
              <c:numCache>
                <c:formatCode>General</c:formatCode>
                <c:ptCount val="3"/>
                <c:pt idx="0" formatCode="0%">
                  <c:v>0.96</c:v>
                </c:pt>
                <c:pt idx="2" formatCode="0%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Лист3!$C$44</c:f>
              <c:strCache>
                <c:ptCount val="1"/>
                <c:pt idx="0">
                  <c:v>ЗНЗ</c:v>
                </c:pt>
              </c:strCache>
            </c:strRef>
          </c:tx>
          <c:spPr>
            <a:solidFill>
              <a:schemeClr val="accent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4439918533604887E-2"/>
                  <c:y val="0.20437956204379568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ysClr val="windowText" lastClr="0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724372029871011E-2"/>
                  <c:y val="4.8661800486618006E-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ysClr val="windowText" lastClr="0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200" b="1">
                      <a:solidFill>
                        <a:sysClr val="windowText" lastClr="0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Лист3!$A$45:$A$47</c:f>
              <c:strCache>
                <c:ptCount val="3"/>
                <c:pt idx="0">
                  <c:v>Так</c:v>
                </c:pt>
                <c:pt idx="1">
                  <c:v>Ні</c:v>
                </c:pt>
                <c:pt idx="2">
                  <c:v>Не в повній мірі</c:v>
                </c:pt>
              </c:strCache>
            </c:strRef>
          </c:cat>
          <c:val>
            <c:numRef>
              <c:f>Лист3!$C$45:$C$47</c:f>
              <c:numCache>
                <c:formatCode>0%</c:formatCode>
                <c:ptCount val="3"/>
                <c:pt idx="0">
                  <c:v>0.9</c:v>
                </c:pt>
                <c:pt idx="1">
                  <c:v>5.0000000000000001E-3</c:v>
                </c:pt>
                <c:pt idx="2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7675136"/>
        <c:axId val="129131648"/>
        <c:axId val="85690240"/>
      </c:bar3DChart>
      <c:catAx>
        <c:axId val="18767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9131648"/>
        <c:crosses val="autoZero"/>
        <c:auto val="1"/>
        <c:lblAlgn val="ctr"/>
        <c:lblOffset val="100"/>
        <c:noMultiLvlLbl val="0"/>
      </c:catAx>
      <c:valAx>
        <c:axId val="12913164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87675136"/>
        <c:crosses val="autoZero"/>
        <c:crossBetween val="between"/>
      </c:valAx>
      <c:serAx>
        <c:axId val="85690240"/>
        <c:scaling>
          <c:orientation val="minMax"/>
        </c:scaling>
        <c:delete val="1"/>
        <c:axPos val="b"/>
        <c:majorTickMark val="out"/>
        <c:minorTickMark val="none"/>
        <c:tickLblPos val="nextTo"/>
        <c:crossAx val="129131648"/>
        <c:crosses val="autoZero"/>
      </c:serAx>
    </c:plotArea>
    <c:legend>
      <c:legendPos val="r"/>
      <c:layout>
        <c:manualLayout>
          <c:xMode val="edge"/>
          <c:yMode val="edge"/>
          <c:x val="0.88858835281922532"/>
          <c:y val="0.66070785019973233"/>
          <c:w val="0.10232713782467619"/>
          <c:h val="0.220702339214897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219959266802444"/>
          <c:y val="2.5514718238711022E-2"/>
          <c:w val="0.83025650858842948"/>
          <c:h val="0.8132692428392969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Лист3!$B$60</c:f>
              <c:strCache>
                <c:ptCount val="1"/>
                <c:pt idx="0">
                  <c:v>ДНЗ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7155465037338763E-3"/>
                  <c:y val="0.1897810218978103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ysClr val="windowText" lastClr="0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293279022403257E-2"/>
                  <c:y val="4.8661800486618006E-3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9464720194647202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Лист3!$A$61:$A$63</c:f>
              <c:strCache>
                <c:ptCount val="3"/>
                <c:pt idx="0">
                  <c:v>Так</c:v>
                </c:pt>
                <c:pt idx="1">
                  <c:v>Ні</c:v>
                </c:pt>
                <c:pt idx="2">
                  <c:v>Не в повній мірі</c:v>
                </c:pt>
              </c:strCache>
            </c:strRef>
          </c:cat>
          <c:val>
            <c:numRef>
              <c:f>Лист3!$B$61:$B$63</c:f>
              <c:numCache>
                <c:formatCode>0%</c:formatCode>
                <c:ptCount val="3"/>
                <c:pt idx="0">
                  <c:v>0.86</c:v>
                </c:pt>
                <c:pt idx="1">
                  <c:v>0.01</c:v>
                </c:pt>
                <c:pt idx="2">
                  <c:v>0.13</c:v>
                </c:pt>
              </c:numCache>
            </c:numRef>
          </c:val>
        </c:ser>
        <c:ser>
          <c:idx val="1"/>
          <c:order val="1"/>
          <c:tx>
            <c:strRef>
              <c:f>Лист3!$C$60</c:f>
              <c:strCache>
                <c:ptCount val="1"/>
                <c:pt idx="0">
                  <c:v>ЗНЗ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9008825526137134E-2"/>
                  <c:y val="0.16058394160583941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1466395112016286E-3"/>
                  <c:y val="3.4063260340632603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Лист3!$A$61:$A$63</c:f>
              <c:strCache>
                <c:ptCount val="3"/>
                <c:pt idx="0">
                  <c:v>Так</c:v>
                </c:pt>
                <c:pt idx="1">
                  <c:v>Ні</c:v>
                </c:pt>
                <c:pt idx="2">
                  <c:v>Не в повній мірі</c:v>
                </c:pt>
              </c:strCache>
            </c:strRef>
          </c:cat>
          <c:val>
            <c:numRef>
              <c:f>Лист3!$C$61:$C$63</c:f>
              <c:numCache>
                <c:formatCode>General</c:formatCode>
                <c:ptCount val="3"/>
                <c:pt idx="0" formatCode="0%">
                  <c:v>0.93</c:v>
                </c:pt>
                <c:pt idx="2" formatCode="0%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7676672"/>
        <c:axId val="129133952"/>
        <c:axId val="186750848"/>
      </c:bar3DChart>
      <c:catAx>
        <c:axId val="187676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9133952"/>
        <c:crosses val="autoZero"/>
        <c:auto val="1"/>
        <c:lblAlgn val="ctr"/>
        <c:lblOffset val="100"/>
        <c:noMultiLvlLbl val="0"/>
      </c:catAx>
      <c:valAx>
        <c:axId val="12913395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87676672"/>
        <c:crosses val="autoZero"/>
        <c:crossBetween val="between"/>
      </c:valAx>
      <c:serAx>
        <c:axId val="186750848"/>
        <c:scaling>
          <c:orientation val="minMax"/>
        </c:scaling>
        <c:delete val="1"/>
        <c:axPos val="b"/>
        <c:majorTickMark val="out"/>
        <c:minorTickMark val="none"/>
        <c:tickLblPos val="nextTo"/>
        <c:crossAx val="129133952"/>
        <c:crosses val="autoZero"/>
      </c:serAx>
    </c:plotArea>
    <c:legend>
      <c:legendPos val="r"/>
      <c:layout>
        <c:manualLayout>
          <c:xMode val="edge"/>
          <c:yMode val="edge"/>
          <c:x val="0.88687816615224746"/>
          <c:y val="0.68320684293324097"/>
          <c:w val="9.4607196095774754E-2"/>
          <c:h val="0.1992259232938727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 dirty="0"/>
          </a:p>
        </c:rich>
      </c:tx>
      <c:layout>
        <c:manualLayout>
          <c:xMode val="edge"/>
          <c:yMode val="edge"/>
          <c:x val="0.14460292441836864"/>
          <c:y val="4.2924737452698966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219959266802444"/>
          <c:y val="8.0244973284660598E-2"/>
          <c:w val="0.83333052818334197"/>
          <c:h val="0.7555225030420460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Лист3!$A$79</c:f>
              <c:strCache>
                <c:ptCount val="1"/>
                <c:pt idx="0">
                  <c:v>З позитивним</c:v>
                </c:pt>
              </c:strCache>
            </c:strRef>
          </c:tx>
          <c:spPr>
            <a:solidFill>
              <a:srgbClr val="0099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4439918533604887E-2"/>
                  <c:y val="0.35036496350364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008825526137134E-2"/>
                  <c:y val="0.335766423357664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Лист3!$B$78:$C$78</c:f>
              <c:strCache>
                <c:ptCount val="2"/>
                <c:pt idx="0">
                  <c:v>ДНЗ</c:v>
                </c:pt>
                <c:pt idx="1">
                  <c:v>ЗНЗ</c:v>
                </c:pt>
              </c:strCache>
            </c:strRef>
          </c:cat>
          <c:val>
            <c:numRef>
              <c:f>Лист3!$B$79:$C$79</c:f>
              <c:numCache>
                <c:formatCode>0%</c:formatCode>
                <c:ptCount val="2"/>
                <c:pt idx="0">
                  <c:v>0.99</c:v>
                </c:pt>
                <c:pt idx="1">
                  <c:v>0.97</c:v>
                </c:pt>
              </c:numCache>
            </c:numRef>
          </c:val>
        </c:ser>
        <c:ser>
          <c:idx val="1"/>
          <c:order val="1"/>
          <c:tx>
            <c:strRef>
              <c:f>Лист3!$A$80</c:f>
              <c:strCache>
                <c:ptCount val="1"/>
                <c:pt idx="0">
                  <c:v>З негативним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98710115410726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439918533604887E-2"/>
                  <c:y val="-9.73236009732360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Лист3!$B$78:$C$78</c:f>
              <c:strCache>
                <c:ptCount val="2"/>
                <c:pt idx="0">
                  <c:v>ДНЗ</c:v>
                </c:pt>
                <c:pt idx="1">
                  <c:v>ЗНЗ</c:v>
                </c:pt>
              </c:strCache>
            </c:strRef>
          </c:cat>
          <c:val>
            <c:numRef>
              <c:f>Лист3!$B$80:$C$80</c:f>
              <c:numCache>
                <c:formatCode>0%</c:formatCode>
                <c:ptCount val="2"/>
                <c:pt idx="0">
                  <c:v>0.01</c:v>
                </c:pt>
                <c:pt idx="1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88858880"/>
        <c:axId val="33538048"/>
        <c:axId val="3525760"/>
      </c:bar3DChart>
      <c:catAx>
        <c:axId val="188858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3538048"/>
        <c:crosses val="autoZero"/>
        <c:auto val="1"/>
        <c:lblAlgn val="ctr"/>
        <c:lblOffset val="100"/>
        <c:noMultiLvlLbl val="0"/>
      </c:catAx>
      <c:valAx>
        <c:axId val="3353804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88858880"/>
        <c:crosses val="autoZero"/>
        <c:crossBetween val="between"/>
      </c:valAx>
      <c:serAx>
        <c:axId val="3525760"/>
        <c:scaling>
          <c:orientation val="minMax"/>
        </c:scaling>
        <c:delete val="1"/>
        <c:axPos val="b"/>
        <c:majorTickMark val="out"/>
        <c:minorTickMark val="none"/>
        <c:tickLblPos val="nextTo"/>
        <c:crossAx val="33538048"/>
        <c:crosses val="autoZero"/>
      </c:serAx>
    </c:plotArea>
    <c:legend>
      <c:legendPos val="r"/>
      <c:layout>
        <c:manualLayout>
          <c:xMode val="edge"/>
          <c:yMode val="edge"/>
          <c:x val="0.80000806893144571"/>
          <c:y val="0.67999270111416832"/>
          <c:w val="0.19988325288259537"/>
          <c:h val="0.1574419985822939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219959266802444"/>
          <c:y val="6.1049966491938827E-2"/>
          <c:w val="0.79373369373604419"/>
          <c:h val="0.808780832984080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Лист3!$A$100</c:f>
              <c:strCache>
                <c:ptCount val="1"/>
                <c:pt idx="0">
                  <c:v>З позитивним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1724372029871011E-2"/>
                  <c:y val="0.379562043795620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293279022403257E-2"/>
                  <c:y val="0.364963503649635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Лист3!$B$99:$C$99</c:f>
              <c:strCache>
                <c:ptCount val="2"/>
                <c:pt idx="0">
                  <c:v>ДНЗ</c:v>
                </c:pt>
                <c:pt idx="1">
                  <c:v>ЗНЗ</c:v>
                </c:pt>
              </c:strCache>
            </c:strRef>
          </c:cat>
          <c:val>
            <c:numRef>
              <c:f>Лист3!$B$100:$C$100</c:f>
              <c:numCache>
                <c:formatCode>0%</c:formatCode>
                <c:ptCount val="2"/>
                <c:pt idx="0">
                  <c:v>0.97</c:v>
                </c:pt>
                <c:pt idx="1">
                  <c:v>0.96</c:v>
                </c:pt>
              </c:numCache>
            </c:numRef>
          </c:val>
        </c:ser>
        <c:ser>
          <c:idx val="1"/>
          <c:order val="1"/>
          <c:tx>
            <c:strRef>
              <c:f>Лист3!$A$101</c:f>
              <c:strCache>
                <c:ptCount val="1"/>
                <c:pt idx="0">
                  <c:v>З негативним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3577732518669332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293279022403257E-2"/>
                  <c:y val="-9.7323600973236012E-3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Лист3!$B$99:$C$99</c:f>
              <c:strCache>
                <c:ptCount val="2"/>
                <c:pt idx="0">
                  <c:v>ДНЗ</c:v>
                </c:pt>
                <c:pt idx="1">
                  <c:v>ЗНЗ</c:v>
                </c:pt>
              </c:strCache>
            </c:strRef>
          </c:cat>
          <c:val>
            <c:numRef>
              <c:f>Лист3!$B$101:$C$101</c:f>
              <c:numCache>
                <c:formatCode>0%</c:formatCode>
                <c:ptCount val="2"/>
                <c:pt idx="0">
                  <c:v>0.03</c:v>
                </c:pt>
                <c:pt idx="1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89486592"/>
        <c:axId val="129137408"/>
        <c:axId val="186531840"/>
      </c:bar3DChart>
      <c:catAx>
        <c:axId val="189486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9137408"/>
        <c:crosses val="autoZero"/>
        <c:auto val="1"/>
        <c:lblAlgn val="ctr"/>
        <c:lblOffset val="100"/>
        <c:noMultiLvlLbl val="0"/>
      </c:catAx>
      <c:valAx>
        <c:axId val="12913740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89486592"/>
        <c:crosses val="autoZero"/>
        <c:crossBetween val="between"/>
      </c:valAx>
      <c:serAx>
        <c:axId val="186531840"/>
        <c:scaling>
          <c:orientation val="minMax"/>
        </c:scaling>
        <c:delete val="1"/>
        <c:axPos val="b"/>
        <c:majorTickMark val="out"/>
        <c:minorTickMark val="none"/>
        <c:tickLblPos val="nextTo"/>
        <c:crossAx val="129137408"/>
        <c:crosses val="autoZero"/>
      </c:serAx>
    </c:plotArea>
    <c:legend>
      <c:legendPos val="r"/>
      <c:layout>
        <c:manualLayout>
          <c:xMode val="edge"/>
          <c:yMode val="edge"/>
          <c:x val="0.76543523575656736"/>
          <c:y val="0.71534826112396765"/>
          <c:w val="0.19988325288259537"/>
          <c:h val="0.1574419985822939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 dirty="0"/>
          </a:p>
        </c:rich>
      </c:tx>
      <c:layout>
        <c:manualLayout>
          <c:xMode val="edge"/>
          <c:yMode val="edge"/>
          <c:x val="0.11201629327902241"/>
          <c:y val="3.6496350364963501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219959266802444"/>
          <c:y val="2.3952442849015303E-2"/>
          <c:w val="0.86625933469110661"/>
          <c:h val="0.81181503347769135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Лист3!$A$121</c:f>
              <c:strCache>
                <c:ptCount val="1"/>
                <c:pt idx="0">
                  <c:v>Так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6585673735974662E-2"/>
                  <c:y val="3.4839272662483727E-3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720322915666299E-2"/>
                  <c:y val="1.6340494542539042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Лист3!$B$120:$C$120</c:f>
              <c:strCache>
                <c:ptCount val="2"/>
                <c:pt idx="0">
                  <c:v>ДНЗ</c:v>
                </c:pt>
                <c:pt idx="1">
                  <c:v>ЗНЗ</c:v>
                </c:pt>
              </c:strCache>
            </c:strRef>
          </c:cat>
          <c:val>
            <c:numRef>
              <c:f>Лист3!$B$121:$C$121</c:f>
              <c:numCache>
                <c:formatCode>0%</c:formatCode>
                <c:ptCount val="2"/>
                <c:pt idx="0">
                  <c:v>0.09</c:v>
                </c:pt>
                <c:pt idx="1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Лист3!$A$122</c:f>
              <c:strCache>
                <c:ptCount val="1"/>
                <c:pt idx="0">
                  <c:v>Ні</c:v>
                </c:pt>
              </c:strCache>
            </c:strRef>
          </c:tx>
          <c:spPr>
            <a:solidFill>
              <a:srgbClr val="0099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9871011541072641E-2"/>
                  <c:y val="9.7323600973236016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721251585322266E-2"/>
                  <c:y val="0.10504422861608677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Лист3!$B$120:$C$120</c:f>
              <c:strCache>
                <c:ptCount val="2"/>
                <c:pt idx="0">
                  <c:v>ДНЗ</c:v>
                </c:pt>
                <c:pt idx="1">
                  <c:v>ЗНЗ</c:v>
                </c:pt>
              </c:strCache>
            </c:strRef>
          </c:cat>
          <c:val>
            <c:numRef>
              <c:f>Лист3!$B$122:$C$122</c:f>
              <c:numCache>
                <c:formatCode>0%</c:formatCode>
                <c:ptCount val="2"/>
                <c:pt idx="0">
                  <c:v>0.91</c:v>
                </c:pt>
                <c:pt idx="1">
                  <c:v>0.85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189488640"/>
        <c:axId val="33542656"/>
        <c:axId val="0"/>
      </c:bar3DChart>
      <c:catAx>
        <c:axId val="189488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3542656"/>
        <c:crosses val="autoZero"/>
        <c:auto val="1"/>
        <c:lblAlgn val="ctr"/>
        <c:lblOffset val="100"/>
        <c:noMultiLvlLbl val="0"/>
      </c:catAx>
      <c:valAx>
        <c:axId val="3354265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89488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224032586558045"/>
          <c:y val="0.50000076632756674"/>
          <c:w val="8.1498896141037364E-2"/>
          <c:h val="0.1574419985822939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6879366657579208E-2"/>
          <c:y val="4.3237293763451312E-2"/>
          <c:w val="0.90312063334242076"/>
          <c:h val="0.86412658353428051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Лист3!$A$141</c:f>
              <c:strCache>
                <c:ptCount val="1"/>
                <c:pt idx="0">
                  <c:v>Так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2004255556036643E-2"/>
                  <c:y val="1.3126352723466373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862071738283302E-2"/>
                  <c:y val="3.596295688899417E-4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Лист3!$B$140:$C$140</c:f>
              <c:strCache>
                <c:ptCount val="2"/>
                <c:pt idx="0">
                  <c:v>ДНЗ</c:v>
                </c:pt>
                <c:pt idx="1">
                  <c:v>ЗНЗ</c:v>
                </c:pt>
              </c:strCache>
            </c:strRef>
          </c:cat>
          <c:val>
            <c:numRef>
              <c:f>Лист3!$B$141:$C$141</c:f>
              <c:numCache>
                <c:formatCode>0%</c:formatCode>
                <c:ptCount val="2"/>
                <c:pt idx="0">
                  <c:v>0.1</c:v>
                </c:pt>
                <c:pt idx="1">
                  <c:v>0.14000000000000001</c:v>
                </c:pt>
              </c:numCache>
            </c:numRef>
          </c:val>
        </c:ser>
        <c:ser>
          <c:idx val="1"/>
          <c:order val="1"/>
          <c:tx>
            <c:strRef>
              <c:f>Лист3!$A$142</c:f>
              <c:strCache>
                <c:ptCount val="1"/>
                <c:pt idx="0">
                  <c:v>Ні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5302104548540394E-2"/>
                  <c:y val="0.10218978102189781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146433188388767E-2"/>
                  <c:y val="0.1149561864384474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Лист3!$B$140:$C$140</c:f>
              <c:strCache>
                <c:ptCount val="2"/>
                <c:pt idx="0">
                  <c:v>ДНЗ</c:v>
                </c:pt>
                <c:pt idx="1">
                  <c:v>ЗНЗ</c:v>
                </c:pt>
              </c:strCache>
            </c:strRef>
          </c:cat>
          <c:val>
            <c:numRef>
              <c:f>Лист3!$B$142:$C$142</c:f>
              <c:numCache>
                <c:formatCode>0%</c:formatCode>
                <c:ptCount val="2"/>
                <c:pt idx="0">
                  <c:v>0.9</c:v>
                </c:pt>
                <c:pt idx="1">
                  <c:v>0.86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92772096"/>
        <c:axId val="33541504"/>
        <c:axId val="0"/>
      </c:bar3DChart>
      <c:catAx>
        <c:axId val="192772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3541504"/>
        <c:crosses val="autoZero"/>
        <c:auto val="1"/>
        <c:lblAlgn val="ctr"/>
        <c:lblOffset val="100"/>
        <c:noMultiLvlLbl val="0"/>
      </c:catAx>
      <c:valAx>
        <c:axId val="3354150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92772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224032586558045"/>
          <c:y val="0.50000076632756674"/>
          <c:w val="8.1498896141037364E-2"/>
          <c:h val="0.1574419985822939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ru-RU" dirty="0"/>
          </a:p>
        </c:rich>
      </c:tx>
      <c:layout>
        <c:manualLayout>
          <c:xMode val="edge"/>
          <c:yMode val="edge"/>
          <c:x val="0.20977596741344195"/>
          <c:y val="3.6496350364963501E-2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19959266802444"/>
          <c:y val="9.9889453767986525E-2"/>
          <c:w val="0.76035302104548541"/>
          <c:h val="0.7905184334829554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Лист3!$A$161</c:f>
              <c:strCache>
                <c:ptCount val="1"/>
                <c:pt idx="0">
                  <c:v>Так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Лист3!$B$160:$C$160</c:f>
              <c:strCache>
                <c:ptCount val="2"/>
                <c:pt idx="0">
                  <c:v>ДНЗ</c:v>
                </c:pt>
                <c:pt idx="1">
                  <c:v>ЗНЗ</c:v>
                </c:pt>
              </c:strCache>
            </c:strRef>
          </c:cat>
          <c:val>
            <c:numRef>
              <c:f>Лист3!$B$161:$C$161</c:f>
              <c:numCache>
                <c:formatCode>0%</c:formatCode>
                <c:ptCount val="2"/>
                <c:pt idx="0">
                  <c:v>0.02</c:v>
                </c:pt>
                <c:pt idx="1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Лист3!$A$162</c:f>
              <c:strCache>
                <c:ptCount val="1"/>
                <c:pt idx="0">
                  <c:v>Ні</c:v>
                </c:pt>
              </c:strCache>
            </c:strRef>
          </c:tx>
          <c:spPr>
            <a:solidFill>
              <a:srgbClr val="009999"/>
            </a:solidFill>
          </c:spPr>
          <c:invertIfNegative val="0"/>
          <c:dLbls>
            <c:dLbl>
              <c:idx val="0"/>
              <c:layout>
                <c:manualLayout>
                  <c:x val="8.14663951120158E-3"/>
                  <c:y val="0.14598540145985411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1466395112016286E-3"/>
                  <c:y val="0.1751824817518248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Лист3!$B$160:$C$160</c:f>
              <c:strCache>
                <c:ptCount val="2"/>
                <c:pt idx="0">
                  <c:v>ДНЗ</c:v>
                </c:pt>
                <c:pt idx="1">
                  <c:v>ЗНЗ</c:v>
                </c:pt>
              </c:strCache>
            </c:strRef>
          </c:cat>
          <c:val>
            <c:numRef>
              <c:f>Лист3!$B$162:$C$162</c:f>
              <c:numCache>
                <c:formatCode>0%</c:formatCode>
                <c:ptCount val="2"/>
                <c:pt idx="0">
                  <c:v>0.98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3695744"/>
        <c:axId val="35079296"/>
        <c:axId val="3523840"/>
      </c:bar3DChart>
      <c:catAx>
        <c:axId val="19369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35079296"/>
        <c:crosses val="autoZero"/>
        <c:auto val="1"/>
        <c:lblAlgn val="ctr"/>
        <c:lblOffset val="100"/>
        <c:noMultiLvlLbl val="0"/>
      </c:catAx>
      <c:valAx>
        <c:axId val="350792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93695744"/>
        <c:crosses val="autoZero"/>
        <c:crossBetween val="between"/>
      </c:valAx>
      <c:serAx>
        <c:axId val="3523840"/>
        <c:scaling>
          <c:orientation val="minMax"/>
        </c:scaling>
        <c:delete val="0"/>
        <c:axPos val="b"/>
        <c:majorTickMark val="out"/>
        <c:minorTickMark val="none"/>
        <c:tickLblPos val="nextTo"/>
        <c:crossAx val="35079296"/>
        <c:crosses val="autoZero"/>
      </c:serAx>
    </c:plotArea>
    <c:legend>
      <c:legendPos val="r"/>
      <c:layout>
        <c:manualLayout>
          <c:xMode val="edge"/>
          <c:yMode val="edge"/>
          <c:x val="0.90224032586558045"/>
          <c:y val="0.50000076632756674"/>
          <c:w val="8.4968167166476899E-2"/>
          <c:h val="0.17598942467957929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C2556-E64E-45EA-8B6C-AAAA742BF3A9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0D11E-A7C4-41FA-B5CF-B9CBF1DDB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49281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15191-740D-4A57-9A7E-FA0B9E1BE7B5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595A1-BE6F-49B6-A560-14F70079B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1730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5A0ED-5FE5-45C9-947C-BBDBE4D21FE0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6CF87-A1D9-4FED-AD35-4575CE5A6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83714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DE7DC-781E-43D7-8113-9E9FB9ABDE8F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9676B-8967-4060-B7AE-F5829B8F1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00334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5BA3D-E2B0-4B2E-92A8-4F4ED00341DC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1092F-8975-4643-969A-1F242DAD2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22866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97311-5EFD-4276-BC4B-5CF8E5FB192B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C47BF-6F7E-47BA-9AAC-67C12BF99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31929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B2EA0-3EC1-4B2D-BFEE-A14AA9603EF6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CCA16-B6A9-420D-96DD-D821B5605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83537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F3483-87D6-477C-9586-AB6E7044C55C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76A57-F0D7-447F-8FD6-B7A9F2B29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92687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0EDAD-BF16-44B9-B412-D69F63409EEC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0197B-A0D6-4BBC-8067-B1C9452EC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06663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44891-2207-4CBA-8AD2-0F18556B3840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D57FD-9007-46E0-9C6D-2539D9528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30211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41A65-06DB-4EAF-8954-E76E3BD6A5F0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840A0-3A46-4EAC-BD6D-D4884AE50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13379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221732-4818-453A-B197-7A62050C90AF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56A6DC-C667-4905-92CC-7022B47DA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7"/>
            <a:ext cx="8147248" cy="3658419"/>
          </a:xfrm>
          <a:extLst/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Роль </a:t>
            </a:r>
            <a:r>
              <a:rPr lang="ru-RU" sz="32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психологічної</a:t>
            </a:r>
            <a:r>
              <a:rPr lang="ru-RU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служби</a:t>
            </a:r>
            <a:r>
              <a:rPr lang="ru-RU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навчального</a:t>
            </a:r>
            <a:r>
              <a:rPr lang="ru-RU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закладу в </a:t>
            </a:r>
            <a:r>
              <a:rPr lang="ru-RU" sz="32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забезпеченні</a:t>
            </a:r>
            <a:r>
              <a:rPr lang="ru-RU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соціально-психологічних</a:t>
            </a:r>
            <a:r>
              <a:rPr lang="ru-RU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потреб  </a:t>
            </a:r>
            <a:r>
              <a:rPr lang="ru-RU" sz="32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дітей</a:t>
            </a:r>
            <a:r>
              <a:rPr lang="ru-RU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із</a:t>
            </a:r>
            <a:r>
              <a:rPr lang="ru-RU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сімей</a:t>
            </a:r>
            <a:r>
              <a:rPr lang="ru-RU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внутрішньо</a:t>
            </a:r>
            <a:r>
              <a:rPr lang="ru-RU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переміщених</a:t>
            </a:r>
            <a:r>
              <a:rPr lang="ru-RU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та </a:t>
            </a:r>
            <a:r>
              <a:rPr lang="ru-RU" sz="32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учасників</a:t>
            </a:r>
            <a:r>
              <a:rPr lang="ru-RU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АТО</a:t>
            </a:r>
            <a:endParaRPr lang="uk-UA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52" name="Объект 2"/>
          <p:cNvSpPr>
            <a:spLocks noGrp="1"/>
          </p:cNvSpPr>
          <p:nvPr>
            <p:ph idx="1"/>
          </p:nvPr>
        </p:nvSpPr>
        <p:spPr>
          <a:xfrm>
            <a:off x="2483768" y="5517232"/>
            <a:ext cx="6275040" cy="1114255"/>
          </a:xfrm>
        </p:spPr>
        <p:txBody>
          <a:bodyPr/>
          <a:lstStyle/>
          <a:p>
            <a:pPr marL="0" indent="0" algn="r" eaLnBrk="1" hangingPunct="1">
              <a:buNone/>
            </a:pPr>
            <a:r>
              <a:rPr lang="uk-UA" sz="2200" b="1" i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Свириденко М.М., завідувач відділу практичної психології та соціальної роботи </a:t>
            </a:r>
            <a:r>
              <a:rPr lang="uk-UA" sz="22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Інформаційно-методичного центру Сумської міської  ради</a:t>
            </a:r>
            <a:endParaRPr lang="uk-UA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30163"/>
            <a:ext cx="9144001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Чи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потребують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батьки та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їх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дитина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психологічної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допомоги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ВПО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АТО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76630215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7442366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30163"/>
            <a:ext cx="9144001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Чи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спроможні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батьки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надати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дитині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психологічну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підтримку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сьогоднішній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день?</a:t>
            </a:r>
            <a:b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ВПО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АТО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01034736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84955414"/>
              </p:ext>
            </p:extLst>
          </p:nvPr>
        </p:nvGraphicFramePr>
        <p:xfrm>
          <a:off x="4560887" y="2204864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178123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30163"/>
            <a:ext cx="9144001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Як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вплинули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соціально-політичні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події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стосунки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сім'ї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опитаних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ВПО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АТО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78400496"/>
              </p:ext>
            </p:extLst>
          </p:nvPr>
        </p:nvGraphicFramePr>
        <p:xfrm>
          <a:off x="395536" y="2204864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36032223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54342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30163"/>
            <a:ext cx="9144001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Чи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відвідує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дитина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гурток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відповідно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до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захоплень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b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ВПО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АТО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35202728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78572097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666858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0"/>
            <a:ext cx="9144000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332656"/>
            <a:ext cx="8229600" cy="4525963"/>
          </a:xfrm>
          <a:extLst/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Якщо ми всі хочемо та прагнемо миру, його потрібно не просто очікувати, а будувати. Будувати своєю роботою, поведінкою, ставленням до оточуючих, колег, близьких, ставленням до сім’ї та дітей. Тільки нашими спільними зусиллями ми зможемо його </a:t>
            </a:r>
            <a:r>
              <a:rPr lang="uk-UA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досягти</a:t>
            </a: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0"/>
            <a:ext cx="9144000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395288" y="1700213"/>
            <a:ext cx="8229600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uk-UA" smtClean="0"/>
          </a:p>
          <a:p>
            <a:pPr marL="0" indent="0" eaLnBrk="1" hangingPunct="1">
              <a:buFont typeface="Arial" charset="0"/>
              <a:buNone/>
            </a:pPr>
            <a:endParaRPr lang="uk-UA" smtClean="0"/>
          </a:p>
          <a:p>
            <a:pPr marL="0" indent="0" eaLnBrk="1" hangingPunct="1">
              <a:buFont typeface="Arial" charset="0"/>
              <a:buNone/>
            </a:pPr>
            <a:endParaRPr lang="uk-UA" smtClean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490663" y="1868488"/>
            <a:ext cx="5673725" cy="4008437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49263" algn="just">
              <a:lnSpc>
                <a:spcPct val="115000"/>
              </a:lnSpc>
            </a:pPr>
            <a:r>
              <a:rPr lang="ru-RU" sz="1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ІV рівень </a:t>
            </a:r>
          </a:p>
          <a:p>
            <a:pPr indent="449263" algn="just">
              <a:lnSpc>
                <a:spcPct val="115000"/>
              </a:lnSpc>
            </a:pPr>
            <a:r>
              <a:rPr lang="ru-RU" sz="1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                спеціалізована допомога </a:t>
            </a:r>
          </a:p>
          <a:p>
            <a:pPr indent="449263" algn="just">
              <a:lnSpc>
                <a:spcPct val="115000"/>
              </a:lnSpc>
            </a:pPr>
            <a:r>
              <a:rPr lang="ru-RU" sz="16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(надається психіатрами, психотерапевтами, психологами, які пройшли підготовку)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24075" y="5013325"/>
            <a:ext cx="4464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873375" y="3873500"/>
            <a:ext cx="28432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543300" y="3057525"/>
            <a:ext cx="15033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4105" name="Rectangle 10"/>
          <p:cNvSpPr>
            <a:spLocks noChangeArrowheads="1"/>
          </p:cNvSpPr>
          <p:nvPr/>
        </p:nvSpPr>
        <p:spPr bwMode="auto">
          <a:xfrm>
            <a:off x="911225" y="3032125"/>
            <a:ext cx="54102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449263" algn="just">
              <a:lnSpc>
                <a:spcPct val="115000"/>
              </a:lnSpc>
            </a:pPr>
            <a:r>
              <a:rPr lang="uk-UA" sz="1400">
                <a:latin typeface="Times New Roman" pitchFamily="18" charset="0"/>
                <a:cs typeface="Times New Roman" pitchFamily="18" charset="0"/>
              </a:rPr>
              <a:t>                                                     ІІІ рівень </a:t>
            </a:r>
            <a:endParaRPr lang="uk-UA" sz="1100"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15000"/>
              </a:lnSpc>
            </a:pPr>
            <a:r>
              <a:rPr lang="uk-UA" sz="1400">
                <a:latin typeface="Times New Roman" pitchFamily="18" charset="0"/>
                <a:cs typeface="Times New Roman" pitchFamily="18" charset="0"/>
              </a:rPr>
              <a:t>             сфокусована неспеціалізована психологічна допомога </a:t>
            </a:r>
            <a:endParaRPr lang="uk-UA" sz="1100">
              <a:cs typeface="Calibri" pitchFamily="34" charset="0"/>
            </a:endParaRPr>
          </a:p>
          <a:p>
            <a:pPr indent="449263" algn="just">
              <a:lnSpc>
                <a:spcPct val="115000"/>
              </a:lnSpc>
            </a:pPr>
            <a:r>
              <a:rPr lang="uk-UA" sz="1200">
                <a:latin typeface="Times New Roman" pitchFamily="18" charset="0"/>
                <a:cs typeface="Times New Roman" pitchFamily="18" charset="0"/>
              </a:rPr>
              <a:t>(надається працівниками психологічної служби НЗ, соціальних служб)</a:t>
            </a:r>
            <a:endParaRPr lang="uk-UA" sz="1100">
              <a:cs typeface="Calibri" pitchFamily="34" charset="0"/>
            </a:endParaRPr>
          </a:p>
        </p:txBody>
      </p:sp>
      <p:sp>
        <p:nvSpPr>
          <p:cNvPr id="4106" name="Rectangle 12"/>
          <p:cNvSpPr>
            <a:spLocks noChangeArrowheads="1"/>
          </p:cNvSpPr>
          <p:nvPr/>
        </p:nvSpPr>
        <p:spPr bwMode="auto">
          <a:xfrm>
            <a:off x="1695450" y="4800600"/>
            <a:ext cx="52641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449263" algn="just"/>
            <a:r>
              <a:rPr lang="uk-UA" sz="1400" dirty="0">
                <a:cs typeface="Times New Roman" pitchFamily="18" charset="0"/>
              </a:rPr>
              <a:t>       </a:t>
            </a:r>
          </a:p>
          <a:p>
            <a:pPr indent="449263" algn="just"/>
            <a:endParaRPr lang="uk-UA" sz="1400" dirty="0">
              <a:cs typeface="Times New Roman" pitchFamily="18" charset="0"/>
            </a:endParaRPr>
          </a:p>
          <a:p>
            <a:pPr indent="449263" algn="just"/>
            <a:endParaRPr lang="uk-UA" sz="800" dirty="0"/>
          </a:p>
          <a:p>
            <a:pPr indent="449263" algn="just" eaLnBrk="0" hangingPunct="0"/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           І рівень     надання базових послуг та відновлення </a:t>
            </a:r>
          </a:p>
          <a:p>
            <a:pPr indent="449263" algn="just" eaLnBrk="0" hangingPunct="0"/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       безпеки (їжа, тепло, вода, житло, робота тощо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7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4005263"/>
            <a:ext cx="7254875" cy="79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8" name="Прямоугольник 12"/>
          <p:cNvSpPr>
            <a:spLocks noChangeArrowheads="1"/>
          </p:cNvSpPr>
          <p:nvPr/>
        </p:nvSpPr>
        <p:spPr bwMode="auto">
          <a:xfrm>
            <a:off x="3657600" y="969963"/>
            <a:ext cx="228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263" eaLnBrk="0" hangingPunct="0"/>
            <a:r>
              <a:rPr lang="uk-UA" sz="14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uk-UA"/>
          </a:p>
        </p:txBody>
      </p:sp>
      <p:sp>
        <p:nvSpPr>
          <p:cNvPr id="4109" name="Прямоугольник 16"/>
          <p:cNvSpPr>
            <a:spLocks noChangeArrowheads="1"/>
          </p:cNvSpPr>
          <p:nvPr/>
        </p:nvSpPr>
        <p:spPr bwMode="auto">
          <a:xfrm>
            <a:off x="2382838" y="2044700"/>
            <a:ext cx="45720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263" algn="just">
              <a:lnSpc>
                <a:spcPct val="115000"/>
              </a:lnSpc>
            </a:pPr>
            <a:r>
              <a:rPr lang="uk-UA" sz="1400" b="1">
                <a:latin typeface="Times New Roman" pitchFamily="18" charset="0"/>
                <a:cs typeface="Times New Roman" pitchFamily="18" charset="0"/>
              </a:rPr>
              <a:t>                       І</a:t>
            </a:r>
            <a:r>
              <a:rPr lang="en-US" sz="1400" b="1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uk-UA" sz="1400" b="1">
                <a:latin typeface="Times New Roman" pitchFamily="18" charset="0"/>
                <a:cs typeface="Times New Roman" pitchFamily="18" charset="0"/>
              </a:rPr>
              <a:t>рівень </a:t>
            </a:r>
            <a:endParaRPr lang="uk-UA" sz="1400" b="1"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15000"/>
              </a:lnSpc>
            </a:pPr>
            <a:r>
              <a:rPr lang="uk-UA" sz="1400">
                <a:latin typeface="Times New Roman" pitchFamily="18" charset="0"/>
                <a:cs typeface="Times New Roman" pitchFamily="18" charset="0"/>
              </a:rPr>
              <a:t>           спеціалізована допомога </a:t>
            </a:r>
            <a:endParaRPr lang="uk-UA" sz="1400">
              <a:cs typeface="Calibri" pitchFamily="34" charset="0"/>
            </a:endParaRPr>
          </a:p>
          <a:p>
            <a:pPr indent="449263" algn="just">
              <a:lnSpc>
                <a:spcPct val="115000"/>
              </a:lnSpc>
            </a:pPr>
            <a:r>
              <a:rPr lang="uk-UA" sz="1200">
                <a:latin typeface="Times New Roman" pitchFamily="18" charset="0"/>
                <a:cs typeface="Times New Roman" pitchFamily="18" charset="0"/>
              </a:rPr>
              <a:t>(надається психіатрами, психотерапевтами, </a:t>
            </a:r>
          </a:p>
          <a:p>
            <a:pPr indent="449263" algn="just">
              <a:lnSpc>
                <a:spcPct val="115000"/>
              </a:lnSpc>
            </a:pPr>
            <a:r>
              <a:rPr lang="uk-UA" sz="1200">
                <a:latin typeface="Times New Roman" pitchFamily="18" charset="0"/>
                <a:cs typeface="Times New Roman" pitchFamily="18" charset="0"/>
              </a:rPr>
              <a:t>психологами, які пройшли підготовку)</a:t>
            </a:r>
            <a:endParaRPr lang="uk-UA" sz="1200">
              <a:cs typeface="Calibri" pitchFamily="34" charset="0"/>
            </a:endParaRPr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136904" cy="1003886"/>
          </a:xfrm>
          <a:extLst/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Піраміда інтервенції (</a:t>
            </a:r>
            <a:r>
              <a:rPr lang="uk-UA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психосоціальної допомоги)</a:t>
            </a: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507288" cy="6597352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/>
              <a:t>1.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в достатній мірі Ви проінформовані про право на отримання допомоги, її види та порядок надання, організації, що надають таку допомогу?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так;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ні.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Чи відповідають житлово-побутові умови проживання потребам дитини? (підкреслити те, що є в наявності)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окрема кімната;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ліжко;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навчальна зона (стіл,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стул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ігрова зона.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 яким настроєм  найчастіше  Ваша дитина йде до школи (садочку)?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з радістю;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з тривогою;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спокійно;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зі страхом.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Чи помічали Ви останнім часом зміни в поведінці Вашої дитини?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так;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ні.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0865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8856984" cy="6309320"/>
          </a:xfrm>
        </p:spPr>
        <p:txBody>
          <a:bodyPr/>
          <a:lstStyle/>
          <a:p>
            <a:pPr marL="0" lvl="0" indent="0">
              <a:buNone/>
            </a:pPr>
            <a:r>
              <a:rPr lang="uk-UA" sz="1800" dirty="0" smtClean="0">
                <a:solidFill>
                  <a:prstClr val="black"/>
                </a:solidFill>
              </a:rPr>
              <a:t>5. 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так, то в чому вони проявлялися? (підкреслити)</a:t>
            </a:r>
          </a:p>
          <a:p>
            <a:pPr marL="0" lvl="0" indent="0">
              <a:buNone/>
            </a:pP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надмірна прихильність до батьків (страх бути відокремленим від батьків);</a:t>
            </a:r>
          </a:p>
          <a:p>
            <a:pPr marL="0" lvl="0" indent="0">
              <a:buNone/>
            </a:pP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проблеми з апетитом;</a:t>
            </a:r>
          </a:p>
          <a:p>
            <a:pPr marL="0" lvl="0" indent="0">
              <a:buNone/>
            </a:pP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проблеми зі сном, нічні кошмари;</a:t>
            </a:r>
          </a:p>
          <a:p>
            <a:pPr marL="0" lvl="0" indent="0">
              <a:buNone/>
            </a:pP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часті скарги на недомагання;</a:t>
            </a:r>
          </a:p>
          <a:p>
            <a:pPr marL="0" lvl="0" indent="0">
              <a:buNone/>
            </a:pP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агресивність;</a:t>
            </a:r>
          </a:p>
          <a:p>
            <a:pPr marL="0" lvl="0" indent="0">
              <a:buNone/>
            </a:pP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виснаження (плаксивість, роздратованість, зміни настрою);</a:t>
            </a:r>
          </a:p>
          <a:p>
            <a:pPr marL="0" lvl="0" indent="0">
              <a:buNone/>
            </a:pP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тривожність, страх, занепокоєння;</a:t>
            </a:r>
          </a:p>
          <a:p>
            <a:pPr marL="0" lvl="0" indent="0">
              <a:buNone/>
            </a:pP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різка втрата інтересу до навчання;</a:t>
            </a:r>
          </a:p>
          <a:p>
            <a:pPr marL="0" lvl="0" indent="0">
              <a:buNone/>
            </a:pP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інші прояви (вкажіть, які саме</a:t>
            </a:r>
            <a:r>
              <a:rPr lang="uk-UA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)________________________________________</a:t>
            </a:r>
            <a:endParaRPr lang="uk-UA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dirty="0">
                <a:latin typeface="Times New Roman"/>
                <a:ea typeface="Calibri"/>
              </a:rPr>
              <a:t>6. Чи потребуєте Ви та Ваша дитина психологічної допомоги. Якщо так, то з яких питань? </a:t>
            </a:r>
            <a:endParaRPr lang="uk-UA" sz="2000" dirty="0" smtClean="0"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Чи спроможні Ви надати дитині психологічну підтримку на сьогоднішній день?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так, я знаю, як підтримати дитину;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потребую консультації спеціаліста.</a:t>
            </a:r>
          </a:p>
          <a:p>
            <a:pPr marL="0" indent="0">
              <a:buNone/>
            </a:pP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3448414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0688"/>
            <a:ext cx="8928992" cy="5976664"/>
          </a:xfrm>
        </p:spPr>
        <p:txBody>
          <a:bodyPr/>
          <a:lstStyle/>
          <a:p>
            <a:pPr marL="0" indent="0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вплинули соціально-політичні події в Україні на стосунки у Вашій сім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ї? 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нічого не змінилося;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з’явилися прояви агресії по відношенню до дитини, жінки;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члени родини стали зловживати алкоголем;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з’явилися постійні сварки на побутовій основі;</a:t>
            </a:r>
          </a:p>
          <a:p>
            <a:pPr>
              <a:buFontTx/>
              <a:buChar char="-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виникла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розбіжність у питаннях виховання дитини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9</a:t>
            </a:r>
            <a:r>
              <a:rPr lang="uk-UA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Які здібності має Ваша дитина</a:t>
            </a:r>
            <a:r>
              <a:rPr lang="uk-UA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?______________________________________</a:t>
            </a:r>
            <a:endParaRPr lang="uk-UA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10.Чи </a:t>
            </a:r>
            <a:r>
              <a:rPr lang="uk-UA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відвідує гурток відповідно до захоплень?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так;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ні.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11. Що ще Ви хотіли б повідомити про свою дитину</a:t>
            </a:r>
            <a:r>
              <a:rPr lang="uk-UA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?_________________</a:t>
            </a:r>
            <a:endParaRPr lang="uk-UA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8428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426170"/>
          </a:xfrm>
        </p:spPr>
        <p:txBody>
          <a:bodyPr/>
          <a:lstStyle/>
          <a:p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Чи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достатній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мірі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батьки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проінформовані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про право на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отримання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допомоги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її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види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та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надання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організації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надають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таку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допомогу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b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ВПО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АТО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84890158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31667073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Чи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відповідають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житлово-побутові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умови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проживання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потребам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дитини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b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ВПО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АТО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98990621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Объект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23773891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З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яким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настроєм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найчастіше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дитина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йде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до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школи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садочку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)?</a:t>
            </a:r>
            <a:b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ВПО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АТО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39237655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30414642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Чи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спостерігали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батьки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останнім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часом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зміни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емоційному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стані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поведінці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дитини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b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ВПО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dirty="0" smtClean="0"/>
              <a:t>АТО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12150826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49903500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691</Words>
  <Application>Microsoft Office PowerPoint</Application>
  <PresentationFormat>Экран (4:3)</PresentationFormat>
  <Paragraphs>129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Роль психологічної служби навчального закладу в забезпеченні соціально-психологічних потреб  дітей із сімей внутрішньо переміщених та учасників АТО</vt:lpstr>
      <vt:lpstr>Піраміда інтервенції (психосоціальної допомоги)</vt:lpstr>
      <vt:lpstr>Презентация PowerPoint</vt:lpstr>
      <vt:lpstr>Презентация PowerPoint</vt:lpstr>
      <vt:lpstr>Презентация PowerPoint</vt:lpstr>
      <vt:lpstr>Чи в достатній мірі батьки проінформовані про право на отримання допомоги, її види та надання, організації, що надають таку допомогу? </vt:lpstr>
      <vt:lpstr>Чи відповідають житлово-побутові умови проживання потребам дитини? </vt:lpstr>
      <vt:lpstr>З яким настроєм найчастіше дитина йде до школи (садочку)? </vt:lpstr>
      <vt:lpstr>Чи спостерігали батьки останнім часом зміни в емоційному стані, поведінці дитини? </vt:lpstr>
      <vt:lpstr>Чи потребують батьки та їх дитина психологічної допомоги? </vt:lpstr>
      <vt:lpstr>Чи спроможні батьки надати дитині психологічну підтримку на сьогоднішній день? </vt:lpstr>
      <vt:lpstr>Як вплинули соціально-політичні події на стосунки в сім'ї опитаних? </vt:lpstr>
      <vt:lpstr>Чи відвідує дитина гурток відповідно до захоплень?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</cp:revision>
  <dcterms:created xsi:type="dcterms:W3CDTF">2016-10-31T14:03:37Z</dcterms:created>
  <dcterms:modified xsi:type="dcterms:W3CDTF">2017-11-16T08:18:10Z</dcterms:modified>
</cp:coreProperties>
</file>