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42" r:id="rId1"/>
  </p:sldMasterIdLst>
  <p:sldIdLst>
    <p:sldId id="256" r:id="rId2"/>
    <p:sldId id="298" r:id="rId3"/>
    <p:sldId id="264" r:id="rId4"/>
    <p:sldId id="265" r:id="rId5"/>
    <p:sldId id="283" r:id="rId6"/>
    <p:sldId id="284" r:id="rId7"/>
    <p:sldId id="285" r:id="rId8"/>
    <p:sldId id="286" r:id="rId9"/>
    <p:sldId id="287" r:id="rId10"/>
    <p:sldId id="288" r:id="rId11"/>
    <p:sldId id="290" r:id="rId12"/>
    <p:sldId id="289" r:id="rId13"/>
    <p:sldId id="291" r:id="rId14"/>
    <p:sldId id="292" r:id="rId15"/>
    <p:sldId id="293" r:id="rId16"/>
    <p:sldId id="294" r:id="rId17"/>
    <p:sldId id="295" r:id="rId18"/>
    <p:sldId id="266" r:id="rId19"/>
    <p:sldId id="281" r:id="rId20"/>
    <p:sldId id="268" r:id="rId21"/>
    <p:sldId id="269" r:id="rId22"/>
    <p:sldId id="263" r:id="rId23"/>
    <p:sldId id="258" r:id="rId24"/>
    <p:sldId id="259" r:id="rId25"/>
    <p:sldId id="260" r:id="rId26"/>
    <p:sldId id="261" r:id="rId27"/>
    <p:sldId id="280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9283" autoAdjust="0"/>
  </p:normalViewPr>
  <p:slideViewPr>
    <p:cSldViewPr snapToGrid="0">
      <p:cViewPr varScale="1">
        <p:scale>
          <a:sx n="73" d="100"/>
          <a:sy n="73" d="100"/>
        </p:scale>
        <p:origin x="-612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232834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smtClean="0"/>
              <a:pPr/>
              <a:t>11/1/2017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224603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906025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smtClean="0"/>
              <a:pPr/>
              <a:t>11/1/2017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145772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876936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11/1/2017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479468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11/1/2017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609652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11/1/2017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866388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75246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598275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176233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28041137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076448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11/1/2017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583277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11/1/2017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015974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509871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7251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11/1/2017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1574422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  <p:sldLayoutId id="2147483751" r:id="rId9"/>
    <p:sldLayoutId id="2147483752" r:id="rId10"/>
    <p:sldLayoutId id="2147483753" r:id="rId11"/>
    <p:sldLayoutId id="2147483754" r:id="rId12"/>
    <p:sldLayoutId id="2147483755" r:id="rId13"/>
    <p:sldLayoutId id="2147483756" r:id="rId14"/>
    <p:sldLayoutId id="2147483757" r:id="rId15"/>
    <p:sldLayoutId id="2147483758" r:id="rId16"/>
    <p:sldLayoutId id="21474837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image" Target="../media/image40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192000" y="3319069"/>
            <a:ext cx="1010746" cy="458452"/>
          </a:xfrm>
        </p:spPr>
        <p:txBody>
          <a:bodyPr/>
          <a:lstStyle/>
          <a:p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72566" y="692885"/>
            <a:ext cx="8926927" cy="4767439"/>
          </a:xfrm>
        </p:spPr>
        <p:txBody>
          <a:bodyPr>
            <a:normAutofit/>
          </a:bodyPr>
          <a:lstStyle/>
          <a:p>
            <a:pPr algn="ctr"/>
            <a:r>
              <a:rPr lang="ru-RU" b="1" i="1" dirty="0" err="1">
                <a:solidFill>
                  <a:schemeClr val="tx1"/>
                </a:solidFill>
              </a:rPr>
              <a:t>Cпециализированный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smtClean="0">
                <a:solidFill>
                  <a:schemeClr val="tx1"/>
                </a:solidFill>
              </a:rPr>
              <a:t>центр для </a:t>
            </a:r>
            <a:r>
              <a:rPr lang="ru-RU" b="1" i="1" dirty="0">
                <a:solidFill>
                  <a:schemeClr val="tx1"/>
                </a:solidFill>
              </a:rPr>
              <a:t>детей </a:t>
            </a:r>
            <a:endParaRPr lang="ru-RU" b="1" i="1" dirty="0" smtClean="0">
              <a:solidFill>
                <a:schemeClr val="tx1"/>
              </a:solidFill>
            </a:endParaRPr>
          </a:p>
          <a:p>
            <a:pPr algn="ctr"/>
            <a:r>
              <a:rPr lang="ru-RU" b="1" i="1" dirty="0" smtClean="0">
                <a:solidFill>
                  <a:schemeClr val="tx1"/>
                </a:solidFill>
              </a:rPr>
              <a:t>с особенностями в </a:t>
            </a:r>
            <a:r>
              <a:rPr lang="ru-RU" b="1" i="1" dirty="0">
                <a:solidFill>
                  <a:schemeClr val="tx1"/>
                </a:solidFill>
              </a:rPr>
              <a:t>развитии </a:t>
            </a:r>
            <a:endParaRPr lang="ru-RU" b="1" i="1" dirty="0" smtClean="0">
              <a:solidFill>
                <a:schemeClr val="tx1"/>
              </a:solidFill>
            </a:endParaRPr>
          </a:p>
          <a:p>
            <a:pPr algn="ctr"/>
            <a:r>
              <a:rPr lang="ru-RU" sz="3200" b="1" i="1" dirty="0" smtClean="0">
                <a:solidFill>
                  <a:schemeClr val="tx1"/>
                </a:solidFill>
              </a:rPr>
              <a:t>«СЧАСТЛИВЫЕ ДЕТИ</a:t>
            </a:r>
            <a:r>
              <a:rPr lang="ru-RU" sz="3200" b="1" i="1" dirty="0">
                <a:solidFill>
                  <a:schemeClr val="tx1"/>
                </a:solidFill>
              </a:rPr>
              <a:t>»</a:t>
            </a:r>
          </a:p>
          <a:p>
            <a:endParaRPr lang="uk-UA" dirty="0"/>
          </a:p>
        </p:txBody>
      </p:sp>
      <p:pic>
        <p:nvPicPr>
          <p:cNvPr id="1026" name="Picture 2" descr="Світлина від Счастливые дети специализированный центр Сумы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558378" y="692886"/>
            <a:ext cx="2492199" cy="286871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 flipH="1">
            <a:off x="5895833" y="5460324"/>
            <a:ext cx="603124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dirty="0">
                <a:latin typeface="arial" panose="020B0604020202020204" pitchFamily="34" charset="0"/>
              </a:rPr>
              <a:t>+38 099 344 </a:t>
            </a:r>
            <a:r>
              <a:rPr lang="uk-UA" sz="3200" dirty="0" smtClean="0">
                <a:latin typeface="arial" panose="020B0604020202020204" pitchFamily="34" charset="0"/>
              </a:rPr>
              <a:t>4988</a:t>
            </a:r>
          </a:p>
          <a:p>
            <a:r>
              <a:rPr lang="en-US" sz="3200" dirty="0"/>
              <a:t>http://osobennyedeti.in.ua/</a:t>
            </a:r>
            <a:endParaRPr lang="uk-UA" sz="32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753035" y="2487706"/>
            <a:ext cx="8713694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4400" b="1" i="1" dirty="0" err="1" smtClean="0">
                <a:solidFill>
                  <a:srgbClr val="FFFF00"/>
                </a:solidFill>
              </a:rPr>
              <a:t>Особенный</a:t>
            </a:r>
            <a:r>
              <a:rPr lang="uk-UA" sz="4400" b="1" i="1" dirty="0" smtClean="0">
                <a:solidFill>
                  <a:srgbClr val="FFFF00"/>
                </a:solidFill>
              </a:rPr>
              <a:t> </a:t>
            </a:r>
            <a:r>
              <a:rPr lang="ru-RU" sz="4400" b="1" i="1" dirty="0" smtClean="0">
                <a:solidFill>
                  <a:srgbClr val="FFFF00"/>
                </a:solidFill>
              </a:rPr>
              <a:t> подход к особенным детям. Методы и методики коррекционной работы.</a:t>
            </a:r>
            <a:endParaRPr lang="ru-RU" sz="4400" b="1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63350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7" name="Picture 3" descr="C:\Users\User\Desktop\мы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365794" y="509452"/>
            <a:ext cx="5943600" cy="5917474"/>
          </a:xfrm>
          <a:prstGeom prst="rect">
            <a:avLst/>
          </a:prstGeom>
          <a:noFill/>
        </p:spPr>
      </p:pic>
      <p:pic>
        <p:nvPicPr>
          <p:cNvPr id="1031" name="Picture 7" descr="https://scontent-waw1-1.xx.fbcdn.net/v/t34.0-12/23114912_1828097553886112_877379591_n.jpg?oh=0e9f060a2a34aa7ed5b854e84007f505&amp;oe=59FCF7A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717767" y="248194"/>
            <a:ext cx="2226039" cy="4180114"/>
          </a:xfrm>
          <a:prstGeom prst="rect">
            <a:avLst/>
          </a:prstGeom>
          <a:noFill/>
        </p:spPr>
      </p:pic>
      <p:pic>
        <p:nvPicPr>
          <p:cNvPr id="1033" name="Picture 9" descr="https://scontent-waw1-1.xx.fbcdn.net/v/t34.0-12/23163746_1828097523886115_503824140_n.jpg?oh=ed75d63ef65c92544aa1fe77deb873f6&amp;oe=59FBD3C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482456" y="3527924"/>
            <a:ext cx="2350599" cy="3134133"/>
          </a:xfrm>
          <a:prstGeom prst="rect">
            <a:avLst/>
          </a:prstGeom>
          <a:noFill/>
        </p:spPr>
      </p:pic>
      <p:pic>
        <p:nvPicPr>
          <p:cNvPr id="1037" name="Picture 13" descr="https://scontent-waw1-1.xx.fbcdn.net/v/t34.0-12/23140313_1828097540552780_1646609775_n.jpg?oh=4268bfb4702f628ebd47e43efdbf82f3&amp;oe=59FBC04C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73140" y="280851"/>
            <a:ext cx="2626815" cy="3541774"/>
          </a:xfrm>
          <a:prstGeom prst="rect">
            <a:avLst/>
          </a:prstGeom>
          <a:noFill/>
        </p:spPr>
      </p:pic>
      <p:pic>
        <p:nvPicPr>
          <p:cNvPr id="12" name="Picture 5" descr="https://scontent-waw1-1.xx.fbcdn.net/v/t34.0-12/23192808_1828097527219448_683860151_n.jpg?oh=6c1aa866726f8a8061c60f5c57db4ece&amp;oe=59FC1C8E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86651" y="3083788"/>
            <a:ext cx="2664107" cy="355214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944552" cy="1400530"/>
          </a:xfrm>
        </p:spPr>
        <p:txBody>
          <a:bodyPr/>
          <a:lstStyle/>
          <a:p>
            <a:r>
              <a:rPr lang="ru-RU" sz="3600" u="sng" dirty="0">
                <a:latin typeface="Times New Roman" pitchFamily="18" charset="0"/>
                <a:cs typeface="Times New Roman" pitchFamily="18" charset="0"/>
              </a:rPr>
              <a:t>Аутизм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—</a:t>
            </a:r>
            <a:r>
              <a:rPr lang="uk-UA" sz="36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uk-UA" sz="3600" dirty="0" err="1">
                <a:latin typeface="Times New Roman" pitchFamily="18" charset="0"/>
                <a:cs typeface="Times New Roman" pitchFamily="18" charset="0"/>
              </a:rPr>
              <a:t>первазивное</a:t>
            </a:r>
            <a:r>
              <a:rPr lang="uk-UA" sz="36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uk-UA" sz="3600" dirty="0" err="1">
                <a:latin typeface="Times New Roman" pitchFamily="18" charset="0"/>
                <a:cs typeface="Times New Roman" pitchFamily="18" charset="0"/>
              </a:rPr>
              <a:t>общее</a:t>
            </a:r>
            <a:r>
              <a:rPr lang="uk-UA" sz="3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-UA" sz="3600" dirty="0" err="1">
                <a:latin typeface="Times New Roman" pitchFamily="18" charset="0"/>
                <a:cs typeface="Times New Roman" pitchFamily="18" charset="0"/>
              </a:rPr>
              <a:t>многостороннее</a:t>
            </a:r>
            <a:r>
              <a:rPr lang="uk-UA" sz="36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uk-UA" sz="3600" dirty="0" err="1">
                <a:latin typeface="Times New Roman" pitchFamily="18" charset="0"/>
                <a:cs typeface="Times New Roman" pitchFamily="18" charset="0"/>
              </a:rPr>
              <a:t>нарушение</a:t>
            </a:r>
            <a:r>
              <a:rPr lang="uk-UA" sz="3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-UA" sz="3600" dirty="0" err="1">
                <a:latin typeface="Times New Roman" pitchFamily="18" charset="0"/>
                <a:cs typeface="Times New Roman" pitchFamily="18" charset="0"/>
              </a:rPr>
              <a:t>искажение</a:t>
            </a:r>
            <a:r>
              <a:rPr lang="uk-UA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3600" dirty="0" err="1">
                <a:latin typeface="Times New Roman" pitchFamily="18" charset="0"/>
                <a:cs typeface="Times New Roman" pitchFamily="18" charset="0"/>
              </a:rPr>
              <a:t>психического</a:t>
            </a:r>
            <a:r>
              <a:rPr lang="uk-UA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3600" dirty="0" err="1">
                <a:latin typeface="Times New Roman" pitchFamily="18" charset="0"/>
                <a:cs typeface="Times New Roman" pitchFamily="18" charset="0"/>
              </a:rPr>
              <a:t>развития</a:t>
            </a:r>
            <a:r>
              <a:rPr lang="uk-UA" sz="3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-UA" sz="3600" dirty="0" err="1">
                <a:latin typeface="Times New Roman" pitchFamily="18" charset="0"/>
                <a:cs typeface="Times New Roman" pitchFamily="18" charset="0"/>
              </a:rPr>
              <a:t>обусловленное</a:t>
            </a:r>
            <a:r>
              <a:rPr lang="uk-UA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3600" dirty="0" err="1">
                <a:latin typeface="Times New Roman" pitchFamily="18" charset="0"/>
                <a:cs typeface="Times New Roman" pitchFamily="18" charset="0"/>
              </a:rPr>
              <a:t>биологической</a:t>
            </a:r>
            <a:r>
              <a:rPr lang="uk-UA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3600" dirty="0" err="1" smtClean="0">
                <a:latin typeface="Times New Roman" pitchFamily="18" charset="0"/>
                <a:cs typeface="Times New Roman" pitchFamily="18" charset="0"/>
              </a:rPr>
              <a:t>дефицитарностью</a:t>
            </a:r>
            <a:r>
              <a:rPr lang="uk-UA" sz="3600" dirty="0" smtClean="0">
                <a:latin typeface="Times New Roman" pitchFamily="18" charset="0"/>
                <a:cs typeface="Times New Roman" pitchFamily="18" charset="0"/>
              </a:rPr>
              <a:t> ЦНС </a:t>
            </a:r>
            <a:r>
              <a:rPr lang="uk-UA" sz="3600" dirty="0" err="1">
                <a:latin typeface="Times New Roman" pitchFamily="18" charset="0"/>
                <a:cs typeface="Times New Roman" pitchFamily="18" charset="0"/>
              </a:rPr>
              <a:t>ребенка</a:t>
            </a:r>
            <a:r>
              <a:rPr lang="uk-UA" sz="3600" dirty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uk-UA" sz="3600" dirty="0">
                <a:latin typeface="Times New Roman" pitchFamily="18" charset="0"/>
                <a:cs typeface="Times New Roman" pitchFamily="18" charset="0"/>
              </a:rPr>
            </a:br>
            <a:endParaRPr lang="uk-UA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2775" y="3016155"/>
            <a:ext cx="7261983" cy="323224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smtClean="0"/>
              <a:t>Нарушение при аутизме предоставлены тремя признаками, которые описаны в международной классификации болезней и без которых диагноз «детский аутизм» не считается доказанным:</a:t>
            </a:r>
          </a:p>
          <a:p>
            <a:pPr marL="0" indent="0">
              <a:buNone/>
            </a:pPr>
            <a:endParaRPr lang="ru-RU" dirty="0" smtClean="0"/>
          </a:p>
          <a:p>
            <a:pPr marL="457200" indent="-457200">
              <a:buFont typeface="+mj-lt"/>
              <a:buAutoNum type="arabicPeriod"/>
            </a:pPr>
            <a:r>
              <a:rPr lang="ru-RU" dirty="0" smtClean="0"/>
              <a:t>Нарушение социального взаимодействия и коммуникации.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 smtClean="0"/>
              <a:t>Повторяющееся поведение.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 smtClean="0"/>
              <a:t>Отсутствие воображения.</a:t>
            </a:r>
          </a:p>
          <a:p>
            <a:pPr marL="0" indent="0">
              <a:buNone/>
            </a:pPr>
            <a:endParaRPr lang="uk-UA" dirty="0"/>
          </a:p>
        </p:txBody>
      </p:sp>
      <p:sp>
        <p:nvSpPr>
          <p:cNvPr id="5" name="AutoShape 2" descr="https://pp.userapi.com/c637319/v637319603/3a442/wUht47YXoSs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6" name="AutoShape 4" descr="https://pp.userapi.com/c637319/v637319603/3a442/wUht47YXoSs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0372" b="29649"/>
          <a:stretch/>
        </p:blipFill>
        <p:spPr>
          <a:xfrm>
            <a:off x="7656394" y="2374708"/>
            <a:ext cx="3889611" cy="40260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4217526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Основные </a:t>
            </a:r>
            <a:r>
              <a:rPr lang="ru-RU" b="1" dirty="0" smtClean="0"/>
              <a:t>коррекционные методы и методики.</a:t>
            </a:r>
            <a:endParaRPr lang="uk-UA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6112" y="2039270"/>
            <a:ext cx="7910059" cy="4195481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50000"/>
              </a:lnSpc>
            </a:pPr>
            <a:r>
              <a:rPr lang="ru-RU" dirty="0"/>
              <a:t>АВА-терапия/прикладной анализ </a:t>
            </a:r>
            <a:r>
              <a:rPr lang="ru-RU" dirty="0" smtClean="0"/>
              <a:t>поведения.</a:t>
            </a:r>
            <a:endParaRPr lang="ru-RU" dirty="0"/>
          </a:p>
          <a:p>
            <a:pPr>
              <a:lnSpc>
                <a:spcPct val="150000"/>
              </a:lnSpc>
            </a:pPr>
            <a:r>
              <a:rPr lang="ru-RU" dirty="0"/>
              <a:t>С</a:t>
            </a:r>
            <a:r>
              <a:rPr lang="ru-RU" dirty="0" smtClean="0"/>
              <a:t>енсорная интеграция.</a:t>
            </a:r>
          </a:p>
          <a:p>
            <a:pPr>
              <a:lnSpc>
                <a:spcPct val="150000"/>
              </a:lnSpc>
            </a:pPr>
            <a:r>
              <a:rPr lang="uk-UA" dirty="0"/>
              <a:t>Метод </a:t>
            </a:r>
            <a:r>
              <a:rPr lang="uk-UA" dirty="0" err="1"/>
              <a:t>альтернативной</a:t>
            </a:r>
            <a:r>
              <a:rPr lang="uk-UA" dirty="0"/>
              <a:t> </a:t>
            </a:r>
            <a:r>
              <a:rPr lang="uk-UA" dirty="0" err="1"/>
              <a:t>коммуникации</a:t>
            </a:r>
            <a:r>
              <a:rPr lang="uk-UA" dirty="0"/>
              <a:t> </a:t>
            </a:r>
            <a:r>
              <a:rPr lang="en-US" dirty="0"/>
              <a:t>PECS</a:t>
            </a:r>
            <a:r>
              <a:rPr lang="ru-RU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ru-RU" dirty="0"/>
              <a:t>Наглядные материалы и визуальная поддержка</a:t>
            </a:r>
            <a:r>
              <a:rPr lang="ru-RU" dirty="0" smtClean="0"/>
              <a:t>.</a:t>
            </a:r>
            <a:endParaRPr lang="ru-RU" dirty="0"/>
          </a:p>
          <a:p>
            <a:pPr>
              <a:lnSpc>
                <a:spcPct val="150000"/>
              </a:lnSpc>
            </a:pPr>
            <a:r>
              <a:rPr lang="ru-RU" dirty="0" err="1" smtClean="0"/>
              <a:t>Floortime</a:t>
            </a:r>
            <a:r>
              <a:rPr lang="ru-RU" dirty="0" smtClean="0"/>
              <a:t> и </a:t>
            </a:r>
            <a:r>
              <a:rPr lang="ru-RU" dirty="0" err="1" smtClean="0"/>
              <a:t>игротерапия</a:t>
            </a:r>
            <a:r>
              <a:rPr lang="ru-RU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ru-RU" dirty="0" smtClean="0"/>
              <a:t>Метод  игровой логопедии.</a:t>
            </a:r>
          </a:p>
          <a:p>
            <a:pPr>
              <a:lnSpc>
                <a:spcPct val="150000"/>
              </a:lnSpc>
            </a:pPr>
            <a:r>
              <a:rPr lang="ru-RU" dirty="0" smtClean="0"/>
              <a:t>Жетонные системы подкрепления.</a:t>
            </a:r>
          </a:p>
          <a:p>
            <a:pPr>
              <a:lnSpc>
                <a:spcPct val="150000"/>
              </a:lnSpc>
            </a:pPr>
            <a:r>
              <a:rPr lang="ru-RU" dirty="0" smtClean="0"/>
              <a:t>Песочная терапия, </a:t>
            </a:r>
            <a:r>
              <a:rPr lang="ru-RU" dirty="0" err="1" smtClean="0"/>
              <a:t>сказкотерапия</a:t>
            </a:r>
            <a:r>
              <a:rPr lang="ru-RU" dirty="0" smtClean="0"/>
              <a:t>, видеомоделирование, социальные истории, структурирование пространства и т.д.</a:t>
            </a:r>
          </a:p>
          <a:p>
            <a:pPr>
              <a:lnSpc>
                <a:spcPct val="150000"/>
              </a:lnSpc>
            </a:pPr>
            <a:endParaRPr lang="ru-RU" dirty="0" smtClean="0"/>
          </a:p>
          <a:p>
            <a:pPr>
              <a:lnSpc>
                <a:spcPct val="150000"/>
              </a:lnSpc>
            </a:pPr>
            <a:endParaRPr lang="ru-RU" dirty="0" smtClean="0"/>
          </a:p>
          <a:p>
            <a:pPr>
              <a:lnSpc>
                <a:spcPct val="150000"/>
              </a:lnSpc>
            </a:pPr>
            <a:endParaRPr lang="ru-RU" dirty="0" smtClean="0"/>
          </a:p>
          <a:p>
            <a:pPr>
              <a:lnSpc>
                <a:spcPct val="150000"/>
              </a:lnSpc>
            </a:pPr>
            <a:endParaRPr lang="ru-RU" dirty="0" smtClean="0"/>
          </a:p>
          <a:p>
            <a:pPr>
              <a:lnSpc>
                <a:spcPct val="150000"/>
              </a:lnSpc>
            </a:pPr>
            <a:endParaRPr lang="ru-RU" dirty="0"/>
          </a:p>
          <a:p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463066" y="800080"/>
            <a:ext cx="2396839" cy="323266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733745" y="3642728"/>
            <a:ext cx="2221134" cy="299568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1320408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91478" y="533400"/>
            <a:ext cx="8544949" cy="1671464"/>
          </a:xfrm>
        </p:spPr>
        <p:txBody>
          <a:bodyPr>
            <a:noAutofit/>
          </a:bodyPr>
          <a:lstStyle/>
          <a:p>
            <a:pPr algn="ctr"/>
            <a:r>
              <a:rPr lang="ru-RU" sz="5400" b="1" dirty="0" smtClean="0">
                <a:solidFill>
                  <a:schemeClr val="tx1"/>
                </a:solidFill>
              </a:rPr>
              <a:t>Метод игровой логопедии.</a:t>
            </a:r>
            <a:endParaRPr lang="ru-RU" sz="5400" b="1" dirty="0">
              <a:solidFill>
                <a:schemeClr val="tx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27384" y="2259875"/>
            <a:ext cx="6983760" cy="1005840"/>
          </a:xfrm>
        </p:spPr>
        <p:txBody>
          <a:bodyPr>
            <a:noAutofit/>
          </a:bodyPr>
          <a:lstStyle/>
          <a:p>
            <a:pPr algn="ctr"/>
            <a:r>
              <a:rPr lang="ru-RU" sz="7200" b="1" dirty="0" smtClean="0">
                <a:solidFill>
                  <a:srgbClr val="FFFF00"/>
                </a:solidFill>
              </a:rPr>
              <a:t>«Я хочу, чтобы мой</a:t>
            </a:r>
          </a:p>
          <a:p>
            <a:pPr algn="ctr"/>
            <a:r>
              <a:rPr lang="ru-RU" sz="7200" b="1" dirty="0" smtClean="0">
                <a:solidFill>
                  <a:srgbClr val="FFFF00"/>
                </a:solidFill>
              </a:rPr>
              <a:t>ребенок говорил».</a:t>
            </a:r>
            <a:endParaRPr lang="ru-RU" sz="7200" b="1" dirty="0">
              <a:solidFill>
                <a:srgbClr val="FFFF00"/>
              </a:solidFill>
            </a:endParaRPr>
          </a:p>
        </p:txBody>
      </p:sp>
      <p:pic>
        <p:nvPicPr>
          <p:cNvPr id="2050" name="Picture 2" descr="C:\Users\Админ\Desktop\центр Счастливые дети\19059583_1321495297900365_7935920733391271353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425542" y="1188720"/>
            <a:ext cx="3766457" cy="4963885"/>
          </a:xfrm>
          <a:prstGeom prst="rect">
            <a:avLst/>
          </a:prstGeom>
          <a:noFill/>
        </p:spPr>
      </p:pic>
    </p:spTree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83499" y="704088"/>
            <a:ext cx="9998901" cy="1143000"/>
          </a:xfrm>
        </p:spPr>
        <p:txBody>
          <a:bodyPr>
            <a:normAutofit/>
          </a:bodyPr>
          <a:lstStyle/>
          <a:p>
            <a:r>
              <a:rPr lang="ru-RU" sz="6000" b="1" dirty="0" smtClean="0">
                <a:solidFill>
                  <a:schemeClr val="tx1"/>
                </a:solidFill>
              </a:rPr>
              <a:t>Уникальность метода:</a:t>
            </a:r>
            <a:endParaRPr lang="ru-RU" sz="6000" b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ru-RU" sz="3200" dirty="0" smtClean="0"/>
              <a:t>Работа со звуком, который отсутствует.</a:t>
            </a:r>
          </a:p>
          <a:p>
            <a:pPr>
              <a:buFont typeface="Wingdings" pitchFamily="2" charset="2"/>
              <a:buChar char="Ø"/>
            </a:pPr>
            <a:endParaRPr lang="ru-RU" sz="3200" dirty="0" smtClean="0"/>
          </a:p>
          <a:p>
            <a:pPr>
              <a:buFont typeface="Wingdings" pitchFamily="2" charset="2"/>
              <a:buChar char="Ø"/>
            </a:pPr>
            <a:r>
              <a:rPr lang="ru-RU" sz="3200" dirty="0" smtClean="0"/>
              <a:t>Игра-ведущая деятельность ребенка.</a:t>
            </a:r>
          </a:p>
          <a:p>
            <a:pPr>
              <a:buFont typeface="Wingdings" pitchFamily="2" charset="2"/>
              <a:buChar char="Ø"/>
            </a:pPr>
            <a:endParaRPr lang="ru-RU" sz="3200" dirty="0" smtClean="0"/>
          </a:p>
          <a:p>
            <a:pPr>
              <a:buFont typeface="Wingdings" pitchFamily="2" charset="2"/>
              <a:buChar char="Ø"/>
            </a:pPr>
            <a:r>
              <a:rPr lang="ru-RU" sz="3200" dirty="0" smtClean="0"/>
              <a:t>Эмоции- ключ к речи.</a:t>
            </a:r>
          </a:p>
          <a:p>
            <a:pPr>
              <a:buFont typeface="Wingdings" pitchFamily="2" charset="2"/>
              <a:buChar char="Ø"/>
            </a:pPr>
            <a:endParaRPr lang="ru-RU" sz="3200" dirty="0" smtClean="0"/>
          </a:p>
          <a:p>
            <a:pPr>
              <a:buFont typeface="Wingdings" pitchFamily="2" charset="2"/>
              <a:buChar char="Ø"/>
            </a:pPr>
            <a:r>
              <a:rPr lang="ru-RU" sz="3200" dirty="0" smtClean="0"/>
              <a:t>Разнообразие инструментария.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Админ\Desktop\центр Счастливые дети\Работа работная\20170426_190020~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477795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C:\Users\Админ\Desktop\центр Счастливые дети\Работа работная\20170509_085753~2-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pic>
        <p:nvPicPr>
          <p:cNvPr id="4" name="Picture 2" descr="C:\Users\Админ\Desktop\центр Счастливые дети\Работа работная\20170509_085753~2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52400"/>
            <a:ext cx="12192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Админ\Desktop\центр Счастливые дети\Работа работная\20170425_16185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1224" y="357166"/>
            <a:ext cx="7429552" cy="103937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6600" b="1" dirty="0" smtClean="0"/>
              <a:t>    </a:t>
            </a:r>
            <a:r>
              <a:rPr lang="en-US" sz="6600" b="1" dirty="0" smtClean="0"/>
              <a:t>FLOORTIME</a:t>
            </a:r>
            <a:r>
              <a:rPr lang="ru-RU" sz="6600" dirty="0" smtClean="0"/>
              <a:t>.</a:t>
            </a:r>
            <a:endParaRPr lang="ru-RU" sz="6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74321" y="1332411"/>
            <a:ext cx="6648994" cy="4389120"/>
          </a:xfrm>
        </p:spPr>
        <p:txBody>
          <a:bodyPr>
            <a:normAutofit fontScale="25000" lnSpcReduction="20000"/>
          </a:bodyPr>
          <a:lstStyle/>
          <a:p>
            <a:pPr algn="ctr">
              <a:lnSpc>
                <a:spcPct val="170000"/>
              </a:lnSpc>
              <a:buNone/>
            </a:pPr>
            <a:r>
              <a:rPr lang="ru-RU" sz="21600" dirty="0" smtClean="0"/>
              <a:t> </a:t>
            </a:r>
            <a:r>
              <a:rPr lang="ru-RU" sz="21600" b="1" dirty="0" smtClean="0">
                <a:solidFill>
                  <a:srgbClr val="FFFF00"/>
                </a:solidFill>
              </a:rPr>
              <a:t>«НАШЕ  ЖЕЛАНИЕ, ЧТОБЫ ОН САМ ЗАХОТЕЛ БЫТЬ В НАШЕМ МИРЕ».</a:t>
            </a:r>
            <a:endParaRPr lang="ru-RU" sz="21600" b="1" dirty="0">
              <a:solidFill>
                <a:srgbClr val="FFFF00"/>
              </a:solidFill>
            </a:endParaRPr>
          </a:p>
        </p:txBody>
      </p:sp>
      <p:pic>
        <p:nvPicPr>
          <p:cNvPr id="1027" name="Picture 3" descr="C:\Users\Админ\Desktop\центр Счастливые дети\18767580_425186797851272_4614909566545798736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87268" y="1794919"/>
            <a:ext cx="5010150" cy="36861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53536"/>
            <a:ext cx="8942784" cy="1143000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 smtClean="0"/>
              <a:t>Уникальность метода:</a:t>
            </a:r>
            <a:endParaRPr lang="ru-RU" sz="48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03312" y="1423852"/>
            <a:ext cx="8946541" cy="4824548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3200" dirty="0" smtClean="0"/>
              <a:t>Плавное вхождение в мир ребенка.</a:t>
            </a:r>
          </a:p>
          <a:p>
            <a:pPr>
              <a:buFont typeface="Wingdings" pitchFamily="2" charset="2"/>
              <a:buChar char="Ø"/>
            </a:pPr>
            <a:endParaRPr lang="ru-RU" sz="3200" dirty="0" smtClean="0"/>
          </a:p>
          <a:p>
            <a:pPr>
              <a:buFont typeface="Wingdings" pitchFamily="2" charset="2"/>
              <a:buChar char="Ø"/>
            </a:pPr>
            <a:r>
              <a:rPr lang="ru-RU" sz="3200" dirty="0" smtClean="0"/>
              <a:t>Следование за инициативой ребенка.</a:t>
            </a:r>
          </a:p>
          <a:p>
            <a:pPr>
              <a:buFont typeface="Wingdings" pitchFamily="2" charset="2"/>
              <a:buChar char="Ø"/>
            </a:pPr>
            <a:endParaRPr lang="ru-RU" sz="3200" dirty="0" smtClean="0"/>
          </a:p>
          <a:p>
            <a:pPr>
              <a:buFont typeface="Wingdings" pitchFamily="2" charset="2"/>
              <a:buChar char="Ø"/>
            </a:pPr>
            <a:r>
              <a:rPr lang="ru-RU" sz="3200" dirty="0" smtClean="0"/>
              <a:t>Взаимодействие в течении дня.</a:t>
            </a:r>
          </a:p>
          <a:p>
            <a:pPr>
              <a:buFont typeface="Wingdings" pitchFamily="2" charset="2"/>
              <a:buChar char="Ø"/>
            </a:pPr>
            <a:endParaRPr lang="ru-RU" sz="3200" dirty="0" smtClean="0"/>
          </a:p>
          <a:p>
            <a:pPr>
              <a:buFont typeface="Wingdings" pitchFamily="2" charset="2"/>
              <a:buChar char="Ø"/>
            </a:pPr>
            <a:r>
              <a:rPr lang="ru-RU" sz="3200" dirty="0" smtClean="0"/>
              <a:t>Вовлечение ребенка в реальный мир</a:t>
            </a:r>
            <a:r>
              <a:rPr lang="ru-RU" sz="2400" dirty="0" smtClean="0"/>
              <a:t>.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53536"/>
            <a:ext cx="8846773" cy="1143000"/>
          </a:xfrm>
        </p:spPr>
        <p:txBody>
          <a:bodyPr/>
          <a:lstStyle/>
          <a:p>
            <a:pPr algn="ctr"/>
            <a:r>
              <a:rPr lang="ru-RU" dirty="0" smtClean="0"/>
              <a:t>  </a:t>
            </a:r>
            <a:r>
              <a:rPr lang="ru-RU" sz="6000" b="1" dirty="0" err="1" smtClean="0"/>
              <a:t>Игротерапия</a:t>
            </a:r>
            <a:r>
              <a:rPr lang="ru-RU" sz="6000" b="1" dirty="0" smtClean="0"/>
              <a:t>.</a:t>
            </a:r>
            <a:endParaRPr lang="ru-RU" sz="60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03312" y="1436914"/>
            <a:ext cx="7870871" cy="4811486"/>
          </a:xfrm>
        </p:spPr>
        <p:txBody>
          <a:bodyPr>
            <a:noAutofit/>
          </a:bodyPr>
          <a:lstStyle/>
          <a:p>
            <a:r>
              <a:rPr lang="ru-RU" sz="2800" dirty="0" smtClean="0"/>
              <a:t> Терапевтическое воздействие игры.</a:t>
            </a:r>
          </a:p>
          <a:p>
            <a:pPr>
              <a:buNone/>
            </a:pPr>
            <a:endParaRPr lang="ru-RU" sz="2800" dirty="0" smtClean="0"/>
          </a:p>
          <a:p>
            <a:r>
              <a:rPr lang="ru-RU" sz="2800" dirty="0" smtClean="0"/>
              <a:t> Стимуляция вербального и неречевого общения.</a:t>
            </a:r>
          </a:p>
          <a:p>
            <a:endParaRPr lang="ru-RU" sz="2800" dirty="0" smtClean="0"/>
          </a:p>
          <a:p>
            <a:r>
              <a:rPr lang="ru-RU" sz="2800" dirty="0" smtClean="0"/>
              <a:t>Безболезненное расширение личных границ ребенка.</a:t>
            </a:r>
          </a:p>
          <a:p>
            <a:endParaRPr lang="ru-RU" sz="2800" dirty="0" smtClean="0"/>
          </a:p>
          <a:p>
            <a:r>
              <a:rPr lang="ru-RU" sz="2800" dirty="0" smtClean="0"/>
              <a:t> Коррекция поведения.</a:t>
            </a:r>
          </a:p>
          <a:p>
            <a:endParaRPr lang="ru-RU" sz="2800" dirty="0"/>
          </a:p>
        </p:txBody>
      </p:sp>
      <p:pic>
        <p:nvPicPr>
          <p:cNvPr id="1026" name="Picture 2" descr="G:\СЧАСТЛИВЫЕ ДЕТИ\19274792_1326735250709703_1248567153205059494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612673" y="1188719"/>
            <a:ext cx="3579328" cy="352697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Админ\Desktop\центр Счастливые дети\Работа работная\20170622_152611-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C:\Users\Админ\Desktop\центр Счастливые дети\Работа работная\20170808_13144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2667000" y="-2667000"/>
            <a:ext cx="6858000" cy="1219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Админ\Desktop\центр Счастливые дети\Работа работная\20170718_12331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2667000" y="-2667000"/>
            <a:ext cx="6858000" cy="1219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53536"/>
            <a:ext cx="9230816" cy="174670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6700" b="1" dirty="0" smtClean="0"/>
              <a:t>Жетонные системы подкрепления.</a:t>
            </a:r>
            <a:endParaRPr lang="ru-RU" sz="6700" b="1" dirty="0"/>
          </a:p>
        </p:txBody>
      </p:sp>
      <p:pic>
        <p:nvPicPr>
          <p:cNvPr id="2050" name="Picture 2" descr="C:\Users\Админ\Desktop\8db8ef794ea67e36ccc3de46551f94c2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8390708" y="1177427"/>
            <a:ext cx="3801292" cy="3368448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0" y="2116183"/>
            <a:ext cx="7889966" cy="4431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endParaRPr lang="ru-RU" dirty="0" smtClean="0"/>
          </a:p>
          <a:p>
            <a:pPr algn="ctr">
              <a:buNone/>
            </a:pPr>
            <a:r>
              <a:rPr lang="ru-RU" sz="6600" b="1" dirty="0" smtClean="0">
                <a:solidFill>
                  <a:srgbClr val="FFFF00"/>
                </a:solidFill>
              </a:rPr>
              <a:t>«Мотивируйте  к обучению и измените поведение».</a:t>
            </a:r>
            <a:endParaRPr lang="ru-RU" sz="66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53536"/>
            <a:ext cx="9326827" cy="1143000"/>
          </a:xfrm>
        </p:spPr>
        <p:txBody>
          <a:bodyPr/>
          <a:lstStyle/>
          <a:p>
            <a:pPr algn="ctr"/>
            <a:r>
              <a:rPr lang="ru-RU" b="1" dirty="0" smtClean="0"/>
              <a:t>Уникальность метода: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03312" y="1254034"/>
            <a:ext cx="8946541" cy="4994365"/>
          </a:xfrm>
        </p:spPr>
        <p:txBody>
          <a:bodyPr>
            <a:noAutofit/>
          </a:bodyPr>
          <a:lstStyle/>
          <a:p>
            <a:pPr marL="514350" indent="-514350">
              <a:buFont typeface="Wingdings" pitchFamily="2" charset="2"/>
              <a:buChar char="Ø"/>
            </a:pPr>
            <a:r>
              <a:rPr lang="ru-RU" sz="3200" dirty="0" smtClean="0"/>
              <a:t> </a:t>
            </a:r>
            <a:r>
              <a:rPr lang="ru-RU" sz="3200" dirty="0" smtClean="0"/>
              <a:t>Решение </a:t>
            </a:r>
            <a:r>
              <a:rPr lang="ru-RU" sz="3200" dirty="0" smtClean="0"/>
              <a:t>поведенческих проблем.</a:t>
            </a:r>
          </a:p>
          <a:p>
            <a:pPr marL="514350" indent="-514350">
              <a:buFont typeface="Wingdings" pitchFamily="2" charset="2"/>
              <a:buChar char="Ø"/>
            </a:pPr>
            <a:endParaRPr lang="ru-RU" sz="3200" dirty="0" smtClean="0"/>
          </a:p>
          <a:p>
            <a:pPr marL="514350" indent="-514350">
              <a:buFont typeface="Wingdings" pitchFamily="2" charset="2"/>
              <a:buChar char="Ø"/>
            </a:pPr>
            <a:r>
              <a:rPr lang="ru-RU" sz="3200" dirty="0" smtClean="0"/>
              <a:t> </a:t>
            </a:r>
            <a:r>
              <a:rPr lang="ru-RU" sz="3200" dirty="0" smtClean="0"/>
              <a:t>Улучшение </a:t>
            </a:r>
            <a:r>
              <a:rPr lang="ru-RU" sz="3200" dirty="0" smtClean="0"/>
              <a:t>качества жизни семьи.</a:t>
            </a:r>
          </a:p>
          <a:p>
            <a:pPr marL="514350" indent="-514350">
              <a:buFont typeface="Wingdings" pitchFamily="2" charset="2"/>
              <a:buChar char="Ø"/>
            </a:pPr>
            <a:endParaRPr lang="ru-RU" sz="3200" dirty="0" smtClean="0"/>
          </a:p>
          <a:p>
            <a:pPr marL="514350" indent="-514350">
              <a:buFont typeface="Wingdings" pitchFamily="2" charset="2"/>
              <a:buChar char="Ø"/>
            </a:pPr>
            <a:r>
              <a:rPr lang="ru-RU" sz="3200" dirty="0" smtClean="0"/>
              <a:t>Совершенствование </a:t>
            </a:r>
            <a:r>
              <a:rPr lang="ru-RU" sz="3200" dirty="0" smtClean="0"/>
              <a:t>важных  навыков.</a:t>
            </a:r>
          </a:p>
          <a:p>
            <a:pPr marL="514350" indent="-514350">
              <a:buFont typeface="Wingdings" pitchFamily="2" charset="2"/>
              <a:buChar char="Ø"/>
            </a:pPr>
            <a:endParaRPr lang="ru-RU" sz="3200" dirty="0" smtClean="0"/>
          </a:p>
          <a:p>
            <a:pPr marL="514350" indent="-514350">
              <a:buFont typeface="Wingdings" pitchFamily="2" charset="2"/>
              <a:buChar char="Ø"/>
            </a:pPr>
            <a:r>
              <a:rPr lang="ru-RU" sz="3200" dirty="0" smtClean="0"/>
              <a:t>Мотивация </a:t>
            </a:r>
            <a:r>
              <a:rPr lang="ru-RU" sz="3200" dirty="0" smtClean="0"/>
              <a:t>к простым и сложным </a:t>
            </a:r>
            <a:r>
              <a:rPr lang="ru-RU" sz="3200" dirty="0" smtClean="0"/>
              <a:t> </a:t>
            </a:r>
            <a:endParaRPr lang="ru-RU" sz="3200" dirty="0" smtClean="0"/>
          </a:p>
          <a:p>
            <a:pPr marL="514350" indent="-514350">
              <a:buNone/>
            </a:pPr>
            <a:r>
              <a:rPr lang="ru-RU" sz="3200" dirty="0" smtClean="0"/>
              <a:t>     действиям</a:t>
            </a:r>
            <a:r>
              <a:rPr lang="ru-RU" sz="3200" dirty="0" smtClean="0"/>
              <a:t>. </a:t>
            </a:r>
          </a:p>
          <a:p>
            <a:pPr marL="514350" indent="-514350">
              <a:buAutoNum type="arabicPeriod"/>
            </a:pP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АВА-терапия/</a:t>
            </a:r>
            <a:br>
              <a:rPr lang="ru-RU" b="1" dirty="0"/>
            </a:br>
            <a:r>
              <a:rPr lang="ru-RU" b="1" dirty="0"/>
              <a:t>прикладной анализ поведения/</a:t>
            </a:r>
            <a:br>
              <a:rPr lang="ru-RU" b="1" dirty="0"/>
            </a:br>
            <a:r>
              <a:rPr lang="ru-RU" altLang="ru-RU" b="1" dirty="0" err="1"/>
              <a:t>Applied</a:t>
            </a:r>
            <a:r>
              <a:rPr lang="ru-RU" altLang="ru-RU" b="1" dirty="0"/>
              <a:t> </a:t>
            </a:r>
            <a:r>
              <a:rPr lang="ru-RU" altLang="ru-RU" b="1" dirty="0" err="1"/>
              <a:t>behavior</a:t>
            </a:r>
            <a:r>
              <a:rPr lang="ru-RU" altLang="ru-RU" b="1" dirty="0"/>
              <a:t> </a:t>
            </a:r>
            <a:r>
              <a:rPr lang="ru-RU" altLang="ru-RU" b="1" dirty="0" err="1" smtClean="0"/>
              <a:t>analysis</a:t>
            </a:r>
            <a:r>
              <a:rPr lang="ru-RU" altLang="ru-RU" b="1" dirty="0" smtClean="0"/>
              <a:t>.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6112" y="2770496"/>
            <a:ext cx="7965626" cy="3821373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altLang="ru-RU" sz="1800" dirty="0" smtClean="0"/>
              <a:t>Впервые </a:t>
            </a:r>
            <a:r>
              <a:rPr lang="ru-RU" altLang="ru-RU" sz="1800" dirty="0"/>
              <a:t>был использован доктором Иваром </a:t>
            </a:r>
            <a:r>
              <a:rPr lang="ru-RU" altLang="ru-RU" sz="1800" dirty="0" err="1"/>
              <a:t>Ловаасом</a:t>
            </a:r>
            <a:r>
              <a:rPr lang="ru-RU" altLang="ru-RU" sz="1800" dirty="0"/>
              <a:t> и его коллегами из Калифорнийского университета в Лос‑Анджелесе в 1963 </a:t>
            </a:r>
            <a:r>
              <a:rPr lang="ru-RU" altLang="ru-RU" sz="1800" dirty="0" smtClean="0"/>
              <a:t>году. </a:t>
            </a:r>
            <a:endParaRPr lang="ru-RU" altLang="ru-RU" sz="1800" dirty="0"/>
          </a:p>
          <a:p>
            <a:pPr algn="just"/>
            <a:r>
              <a:rPr lang="ru-RU" altLang="ru-RU" sz="1800" dirty="0" smtClean="0"/>
              <a:t>Влияние </a:t>
            </a:r>
            <a:r>
              <a:rPr lang="ru-RU" altLang="ru-RU" sz="1800" dirty="0"/>
              <a:t>факторов окружающей среды на поведение и манипуляция этими факторами с целью изменения </a:t>
            </a:r>
            <a:r>
              <a:rPr lang="ru-RU" altLang="ru-RU" sz="1800" dirty="0" smtClean="0"/>
              <a:t>поведения.</a:t>
            </a:r>
            <a:endParaRPr lang="ru-RU" altLang="ru-RU" sz="1800" dirty="0"/>
          </a:p>
          <a:p>
            <a:pPr>
              <a:lnSpc>
                <a:spcPct val="150000"/>
              </a:lnSpc>
              <a:defRPr/>
            </a:pPr>
            <a:r>
              <a:rPr lang="ru-RU" sz="1800" dirty="0" smtClean="0"/>
              <a:t>Проводится ДЕТАЛЬНОЕ наблюдение для выяснения функции поведения</a:t>
            </a:r>
            <a:r>
              <a:rPr lang="ru-RU" sz="1800" dirty="0"/>
              <a:t> </a:t>
            </a:r>
            <a:r>
              <a:rPr lang="ru-RU" sz="1800" dirty="0" smtClean="0"/>
              <a:t>(</a:t>
            </a:r>
            <a:r>
              <a:rPr lang="ru-RU" sz="1800" b="1" i="1" dirty="0" smtClean="0"/>
              <a:t>привлечение внимания, избегание, достижение желаемого, </a:t>
            </a:r>
            <a:r>
              <a:rPr lang="ru-RU" sz="1800" b="1" i="1" dirty="0" err="1" smtClean="0"/>
              <a:t>аутостимуляция</a:t>
            </a:r>
            <a:r>
              <a:rPr lang="ru-RU" sz="1800" b="1" i="1" dirty="0" smtClean="0"/>
              <a:t> (сенсорная сфера)).</a:t>
            </a:r>
          </a:p>
          <a:p>
            <a:pPr>
              <a:lnSpc>
                <a:spcPct val="150000"/>
              </a:lnSpc>
              <a:defRPr/>
            </a:pPr>
            <a:r>
              <a:rPr lang="ru-RU" sz="1800" dirty="0" smtClean="0"/>
              <a:t>Большое количество эффективных методов коррекции.</a:t>
            </a:r>
          </a:p>
          <a:p>
            <a:pPr>
              <a:lnSpc>
                <a:spcPct val="150000"/>
              </a:lnSpc>
              <a:defRPr/>
            </a:pPr>
            <a:r>
              <a:rPr lang="ru-RU" sz="1800" dirty="0" smtClean="0"/>
              <a:t>Доказательная база.</a:t>
            </a:r>
          </a:p>
          <a:p>
            <a:pPr>
              <a:lnSpc>
                <a:spcPct val="150000"/>
              </a:lnSpc>
              <a:defRPr/>
            </a:pPr>
            <a:endParaRPr lang="ru-RU" b="1" i="1" dirty="0"/>
          </a:p>
          <a:p>
            <a:pPr algn="just"/>
            <a:endParaRPr lang="ru-RU" dirty="0"/>
          </a:p>
          <a:p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512490" y="217667"/>
            <a:ext cx="2430472" cy="327802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23009"/>
          <a:stretch/>
        </p:blipFill>
        <p:spPr>
          <a:xfrm>
            <a:off x="8830102" y="3692042"/>
            <a:ext cx="2792623" cy="289982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17314536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Сферы в которых применяется АВА-терапия.</a:t>
            </a:r>
            <a:endParaRPr lang="uk-UA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74204" cy="4195481"/>
          </a:xfrm>
        </p:spPr>
        <p:txBody>
          <a:bodyPr>
            <a:normAutofit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ru-RU" dirty="0" smtClean="0"/>
              <a:t>Реабилитация детей с аутизмом и ДРУГИМИ расстройствами развития (ЗПР, ЗПРР, Синдром Дауна и т. д).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 smtClean="0"/>
              <a:t>Разработка обучающих технологий (обучающий процесс в общеобразовательных учреждениях).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 smtClean="0"/>
              <a:t>Организационный менеджмент (повышение трудоспособности персонала).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 smtClean="0"/>
              <a:t>Коррекция поведенческих и психических расстройств (шизофрения, депрессия и т.д.).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 smtClean="0"/>
              <a:t>Пропаганда здорового образа жизни.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 smtClean="0"/>
              <a:t>Предотвращение глобального потепления (бережное отношения к окружающей среде).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 smtClean="0"/>
              <a:t>АВА – как научная дисциплина.</a:t>
            </a:r>
          </a:p>
          <a:p>
            <a:pPr marL="457200" indent="-457200">
              <a:buFont typeface="+mj-lt"/>
              <a:buAutoNum type="arabicPeriod"/>
            </a:pP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xmlns="" val="15947873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Сенсорная </a:t>
            </a:r>
            <a:r>
              <a:rPr lang="ru-RU" b="1" dirty="0" smtClean="0"/>
              <a:t>интеграция.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4968" y="2052918"/>
            <a:ext cx="7001302" cy="4375178"/>
          </a:xfrm>
        </p:spPr>
        <p:txBody>
          <a:bodyPr/>
          <a:lstStyle/>
          <a:p>
            <a:pPr algn="just"/>
            <a:r>
              <a:rPr lang="ru-RU" dirty="0" smtClean="0"/>
              <a:t>Метод сенсорной интеграции разработан </a:t>
            </a:r>
            <a:r>
              <a:rPr lang="ru-RU" dirty="0"/>
              <a:t>Джин Айрес в 1963 </a:t>
            </a:r>
            <a:r>
              <a:rPr lang="ru-RU" dirty="0" smtClean="0"/>
              <a:t>году.</a:t>
            </a:r>
            <a:endParaRPr lang="ru-RU" dirty="0"/>
          </a:p>
          <a:p>
            <a:pPr algn="just"/>
            <a:r>
              <a:rPr lang="ru-RU" dirty="0"/>
              <a:t>С</a:t>
            </a:r>
            <a:r>
              <a:rPr lang="ru-RU" dirty="0" smtClean="0"/>
              <a:t>енсорная </a:t>
            </a:r>
            <a:r>
              <a:rPr lang="ru-RU" dirty="0"/>
              <a:t>интеграция – это обработка поступающих от органов чувств ощущений, их структурирование и упорядочивание для последующего адекватного </a:t>
            </a:r>
            <a:r>
              <a:rPr lang="ru-RU" dirty="0" smtClean="0"/>
              <a:t>ответа.</a:t>
            </a:r>
            <a:endParaRPr lang="ru-RU" dirty="0"/>
          </a:p>
          <a:p>
            <a:pPr algn="just"/>
            <a:r>
              <a:rPr lang="ru-RU" dirty="0"/>
              <a:t>С</a:t>
            </a:r>
            <a:r>
              <a:rPr lang="ru-RU" dirty="0" smtClean="0"/>
              <a:t>енсорная </a:t>
            </a:r>
            <a:r>
              <a:rPr lang="ru-RU" dirty="0"/>
              <a:t>интеграция позволяет осмысленно действовать и реагировать на окружающий мир и формирует базу для обучения и социального </a:t>
            </a:r>
            <a:r>
              <a:rPr lang="ru-RU" dirty="0" smtClean="0"/>
              <a:t>поведения.</a:t>
            </a:r>
            <a:endParaRPr lang="ru-RU" dirty="0"/>
          </a:p>
          <a:p>
            <a:pPr algn="just"/>
            <a:r>
              <a:rPr lang="ru-RU" dirty="0"/>
              <a:t>Н</a:t>
            </a:r>
            <a:r>
              <a:rPr lang="ru-RU" dirty="0" smtClean="0"/>
              <a:t>арушения </a:t>
            </a:r>
            <a:r>
              <a:rPr lang="ru-RU" dirty="0"/>
              <a:t>в обработке сенсорных стимулов значительно </a:t>
            </a:r>
            <a:r>
              <a:rPr lang="ru-RU" dirty="0" smtClean="0"/>
              <a:t>усложняют </a:t>
            </a:r>
            <a:r>
              <a:rPr lang="ru-RU" dirty="0"/>
              <a:t>повседневную </a:t>
            </a:r>
            <a:r>
              <a:rPr lang="ru-RU" dirty="0" smtClean="0"/>
              <a:t>жизнь.</a:t>
            </a:r>
            <a:endParaRPr lang="ru-RU" dirty="0"/>
          </a:p>
          <a:p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06270" y="2169994"/>
            <a:ext cx="4558353" cy="37804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33814133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5911" y="452718"/>
            <a:ext cx="9504923" cy="1400530"/>
          </a:xfrm>
        </p:spPr>
        <p:txBody>
          <a:bodyPr/>
          <a:lstStyle/>
          <a:p>
            <a:r>
              <a:rPr lang="ru-RU" b="1" dirty="0" smtClean="0"/>
              <a:t>Пример.</a:t>
            </a:r>
            <a:br>
              <a:rPr lang="ru-RU" b="1" dirty="0" smtClean="0"/>
            </a:br>
            <a:endParaRPr lang="uk-UA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45911" y="1392072"/>
            <a:ext cx="8570793" cy="4973470"/>
          </a:xfrm>
        </p:spPr>
        <p:txBody>
          <a:bodyPr>
            <a:normAutofit fontScale="85000" lnSpcReduction="20000"/>
          </a:bodyPr>
          <a:lstStyle/>
          <a:p>
            <a:pPr marL="0" indent="0">
              <a:lnSpc>
                <a:spcPct val="160000"/>
              </a:lnSpc>
              <a:buNone/>
            </a:pPr>
            <a:r>
              <a:rPr lang="ru-RU" b="1" i="1" dirty="0" smtClean="0"/>
              <a:t>Мальчик Джои (пять лет). </a:t>
            </a:r>
            <a:r>
              <a:rPr lang="ru-RU" dirty="0" smtClean="0"/>
              <a:t>Группа Джои как раз возвращается с прогулки, и сейчас время для общения в круге. Джои слишком активен после прогулки, но сейчас ему нужно посидеть и послушать историю. Другие дети также выглядят перевозбужденными, но они вскоре садятся и слушают рассказ. Некоторые дети успокаиваются играя с волосами или сидя на коленях у учителя. Джои не может успокоится. Его уровень активности все еще остается очень высоким: ребенок отвлекается на все игрушки, слышит, как помощник воспитателя готовит ланч, задумывается, что там вкусно пахнет и хочет увидеть, что подадут к ланчу. Джои хотел бы послушать историю, но все же встает со своего места, наталкиваясь на детей, которые сидят рядом, и начинает громко разговаривать.</a:t>
            </a:r>
          </a:p>
          <a:p>
            <a:pPr marL="0" indent="0">
              <a:buNone/>
            </a:pPr>
            <a:endParaRPr lang="ru-RU" b="1" i="1" dirty="0"/>
          </a:p>
          <a:p>
            <a:pPr marL="0" indent="0" algn="r">
              <a:buNone/>
            </a:pPr>
            <a:r>
              <a:rPr lang="ru-RU" b="1" i="1" dirty="0" smtClean="0"/>
              <a:t>Эллен Як, </a:t>
            </a:r>
            <a:r>
              <a:rPr lang="ru-RU" b="1" i="1" dirty="0" err="1" smtClean="0"/>
              <a:t>Паула</a:t>
            </a:r>
            <a:r>
              <a:rPr lang="ru-RU" b="1" i="1" dirty="0" smtClean="0"/>
              <a:t> </a:t>
            </a:r>
            <a:r>
              <a:rPr lang="ru-RU" b="1" i="1" dirty="0" err="1" smtClean="0"/>
              <a:t>Аквилла</a:t>
            </a:r>
            <a:r>
              <a:rPr lang="ru-RU" b="1" i="1" dirty="0" smtClean="0"/>
              <a:t>, </a:t>
            </a:r>
            <a:r>
              <a:rPr lang="ru-RU" b="1" i="1" dirty="0" err="1" smtClean="0"/>
              <a:t>Ширли</a:t>
            </a:r>
            <a:r>
              <a:rPr lang="ru-RU" b="1" i="1" dirty="0" smtClean="0"/>
              <a:t> </a:t>
            </a:r>
            <a:r>
              <a:rPr lang="ru-RU" b="1" i="1" dirty="0" err="1" smtClean="0"/>
              <a:t>Саттон</a:t>
            </a:r>
            <a:r>
              <a:rPr lang="ru-RU" b="1" i="1" dirty="0" smtClean="0"/>
              <a:t> «Строим мостики с помощью сенсорной интеграции»</a:t>
            </a:r>
            <a:endParaRPr lang="uk-UA" b="1" i="1" dirty="0"/>
          </a:p>
        </p:txBody>
      </p:sp>
      <p:pic>
        <p:nvPicPr>
          <p:cNvPr id="1028" name="Picture 4" descr="Картинки по запросу СТРОИМ МОСТИКИ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526" r="6917"/>
          <a:stretch/>
        </p:blipFill>
        <p:spPr bwMode="auto">
          <a:xfrm>
            <a:off x="9116705" y="2632346"/>
            <a:ext cx="2861366" cy="37331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3265797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6111" y="272955"/>
            <a:ext cx="9404723" cy="1580293"/>
          </a:xfrm>
        </p:spPr>
        <p:txBody>
          <a:bodyPr/>
          <a:lstStyle/>
          <a:p>
            <a:r>
              <a:rPr lang="uk-UA" sz="4400" b="1" dirty="0" smtClean="0"/>
              <a:t>Метод </a:t>
            </a:r>
            <a:r>
              <a:rPr lang="uk-UA" sz="4400" b="1" dirty="0" err="1" smtClean="0"/>
              <a:t>альтернативной</a:t>
            </a:r>
            <a:r>
              <a:rPr lang="uk-UA" sz="4400" b="1" dirty="0" smtClean="0"/>
              <a:t> </a:t>
            </a:r>
            <a:r>
              <a:rPr lang="uk-UA" sz="4400" b="1" dirty="0" err="1" smtClean="0"/>
              <a:t>коммуникации</a:t>
            </a:r>
            <a:r>
              <a:rPr lang="uk-UA" sz="4400" b="1" dirty="0" smtClean="0"/>
              <a:t> </a:t>
            </a:r>
            <a:r>
              <a:rPr lang="en-US" sz="4400" b="1" dirty="0" smtClean="0"/>
              <a:t>PECS</a:t>
            </a:r>
            <a:r>
              <a:rPr lang="ru-RU" sz="4400" b="1" dirty="0" smtClean="0"/>
              <a:t>.</a:t>
            </a:r>
            <a:r>
              <a:rPr lang="en-US" dirty="0"/>
              <a:t/>
            </a:r>
            <a:br>
              <a:rPr lang="en-US" dirty="0"/>
            </a:br>
            <a:endParaRPr lang="uk-UA" b="1" dirty="0"/>
          </a:p>
        </p:txBody>
      </p:sp>
      <p:pic>
        <p:nvPicPr>
          <p:cNvPr id="7" name="Picture 2" descr="Картинки по запросу метод альтернативной коммуникации пекс это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08292" y="1469209"/>
            <a:ext cx="4771266" cy="302547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Картинки по запросу метод альтернативной коммуникации пекс это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68789" y="4908059"/>
            <a:ext cx="5519952" cy="174307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Похожее изображение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32133" y="2074606"/>
            <a:ext cx="3712822" cy="457652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3226996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3331" y="545910"/>
            <a:ext cx="7153572" cy="3575714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ru-RU" b="1" dirty="0"/>
              <a:t>Визуальная поддержка </a:t>
            </a:r>
            <a:r>
              <a:rPr lang="ru-RU" dirty="0"/>
              <a:t>– </a:t>
            </a:r>
            <a:r>
              <a:rPr lang="ru-RU" sz="3100" dirty="0"/>
              <a:t>это способ предоставить информацию в более понятной, по сравнению с устной речью, форме. </a:t>
            </a:r>
            <a:r>
              <a:rPr lang="ru-RU" dirty="0"/>
              <a:t/>
            </a:r>
            <a:br>
              <a:rPr lang="ru-RU" dirty="0"/>
            </a:br>
            <a:endParaRPr lang="uk-UA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3028" r="13028"/>
          <a:stretch>
            <a:fillRect/>
          </a:stretch>
        </p:blipFill>
        <p:spPr>
          <a:xfrm>
            <a:off x="8213816" y="1213604"/>
            <a:ext cx="3431118" cy="260776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2" descr="C:\Users\Администратор\Downloads\7cc9811488bb8a670f3c89104d498c2c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235" t="-15574" r="235" b="15574"/>
          <a:stretch/>
        </p:blipFill>
        <p:spPr bwMode="auto">
          <a:xfrm>
            <a:off x="4763070" y="4326340"/>
            <a:ext cx="6582170" cy="200069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Картинки по запросу визуальное расписание для аутистов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3331" y="4012124"/>
            <a:ext cx="3058149" cy="250768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95497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930904" cy="1400530"/>
          </a:xfrm>
        </p:spPr>
        <p:txBody>
          <a:bodyPr>
            <a:normAutofit/>
          </a:bodyPr>
          <a:lstStyle/>
          <a:p>
            <a:r>
              <a:rPr lang="ru-RU" b="1" dirty="0"/>
              <a:t>Планшет </a:t>
            </a:r>
            <a:r>
              <a:rPr lang="ru-RU" b="1" dirty="0" smtClean="0"/>
              <a:t>«</a:t>
            </a:r>
            <a:r>
              <a:rPr lang="ru-RU" b="1" dirty="0"/>
              <a:t>СНАЧАЛА - ПОТОМ</a:t>
            </a:r>
            <a:r>
              <a:rPr lang="ru-RU" b="1" dirty="0" smtClean="0"/>
              <a:t>».</a:t>
            </a:r>
            <a:r>
              <a:rPr lang="ru-RU" b="1" dirty="0"/>
              <a:t/>
            </a:r>
            <a:br>
              <a:rPr lang="ru-RU" b="1" dirty="0"/>
            </a:br>
            <a:endParaRPr lang="uk-UA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6111" y="2006221"/>
            <a:ext cx="10681531" cy="4339988"/>
          </a:xfrm>
        </p:spPr>
        <p:txBody>
          <a:bodyPr>
            <a:normAutofit fontScale="32500" lnSpcReduction="20000"/>
          </a:bodyPr>
          <a:lstStyle/>
          <a:p>
            <a:pPr marL="45720" indent="0">
              <a:lnSpc>
                <a:spcPct val="170000"/>
              </a:lnSpc>
              <a:buNone/>
            </a:pPr>
            <a:r>
              <a:rPr lang="ru-RU" sz="5500" dirty="0"/>
              <a:t>Это визуальное отображение чего-то, что ребенок предпочитает, и что произойдет после завершения первой задачи, которая является менее предпочитаемой.</a:t>
            </a:r>
          </a:p>
          <a:p>
            <a:pPr marL="45720" indent="0">
              <a:buNone/>
            </a:pPr>
            <a:endParaRPr lang="ru-RU" sz="5500" dirty="0"/>
          </a:p>
          <a:p>
            <a:pPr marL="45720" indent="0">
              <a:lnSpc>
                <a:spcPct val="170000"/>
              </a:lnSpc>
              <a:buNone/>
            </a:pPr>
            <a:r>
              <a:rPr lang="ru-RU" sz="5500" b="1" i="1" dirty="0"/>
              <a:t>Цели:</a:t>
            </a:r>
          </a:p>
          <a:p>
            <a:pPr>
              <a:lnSpc>
                <a:spcPct val="170000"/>
              </a:lnSpc>
            </a:pPr>
            <a:r>
              <a:rPr lang="ru-RU" sz="5500" dirty="0"/>
              <a:t>следование инструкциям;</a:t>
            </a:r>
          </a:p>
          <a:p>
            <a:pPr>
              <a:lnSpc>
                <a:spcPct val="170000"/>
              </a:lnSpc>
            </a:pPr>
            <a:r>
              <a:rPr lang="ru-RU" sz="5500" dirty="0"/>
              <a:t>обучение новым навыкам;</a:t>
            </a:r>
          </a:p>
          <a:p>
            <a:pPr>
              <a:lnSpc>
                <a:spcPct val="170000"/>
              </a:lnSpc>
            </a:pPr>
            <a:r>
              <a:rPr lang="ru-RU" sz="5500" dirty="0"/>
              <a:t>снижение тревожности и нежелательного поведения;</a:t>
            </a:r>
          </a:p>
          <a:p>
            <a:pPr>
              <a:lnSpc>
                <a:spcPct val="170000"/>
              </a:lnSpc>
            </a:pPr>
            <a:r>
              <a:rPr lang="ru-RU" sz="5500" dirty="0"/>
              <a:t>использование более сложных визуальных </a:t>
            </a:r>
            <a:r>
              <a:rPr lang="ru-RU" sz="5500" dirty="0" smtClean="0"/>
              <a:t>методов.</a:t>
            </a:r>
            <a:endParaRPr lang="ru-RU" sz="5500" dirty="0"/>
          </a:p>
          <a:p>
            <a:endParaRPr lang="uk-UA" dirty="0"/>
          </a:p>
        </p:txBody>
      </p:sp>
      <p:pic>
        <p:nvPicPr>
          <p:cNvPr id="10" name="Picture 2" descr="Картинки по запросу метод сначала потом аутизм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55095" y="4122717"/>
            <a:ext cx="4088414" cy="233664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075150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9435" y="452718"/>
            <a:ext cx="9641400" cy="1400530"/>
          </a:xfrm>
        </p:spPr>
        <p:txBody>
          <a:bodyPr/>
          <a:lstStyle/>
          <a:p>
            <a:r>
              <a:rPr lang="ru-RU" b="1" dirty="0"/>
              <a:t>Визуальное </a:t>
            </a:r>
            <a:r>
              <a:rPr lang="ru-RU" b="1" dirty="0" smtClean="0"/>
              <a:t>расписание.</a:t>
            </a:r>
            <a:r>
              <a:rPr lang="ru-RU" dirty="0" smtClean="0"/>
              <a:t> 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9434" y="1610436"/>
            <a:ext cx="8229600" cy="4637964"/>
          </a:xfrm>
        </p:spPr>
        <p:txBody>
          <a:bodyPr>
            <a:normAutofit/>
          </a:bodyPr>
          <a:lstStyle/>
          <a:p>
            <a:pPr marL="45720" indent="0">
              <a:lnSpc>
                <a:spcPct val="150000"/>
              </a:lnSpc>
              <a:buNone/>
            </a:pPr>
            <a:r>
              <a:rPr lang="ru-RU" dirty="0"/>
              <a:t>Это набор карточек либо написанных слов / подписей, на которые ориентируется ребенок во время самостоятельного выполнения задания.</a:t>
            </a:r>
          </a:p>
          <a:p>
            <a:pPr marL="45720" indent="0">
              <a:lnSpc>
                <a:spcPct val="150000"/>
              </a:lnSpc>
              <a:buNone/>
            </a:pPr>
            <a:r>
              <a:rPr lang="ru-RU" b="1" i="1" dirty="0"/>
              <a:t>Цели:</a:t>
            </a:r>
          </a:p>
          <a:p>
            <a:pPr>
              <a:lnSpc>
                <a:spcPct val="150000"/>
              </a:lnSpc>
            </a:pPr>
            <a:r>
              <a:rPr lang="ru-RU" dirty="0"/>
              <a:t>р</a:t>
            </a:r>
            <a:r>
              <a:rPr lang="ru-RU" dirty="0" smtClean="0"/>
              <a:t>азвитие самостоятельности;</a:t>
            </a:r>
            <a:endParaRPr lang="ru-RU" dirty="0"/>
          </a:p>
          <a:p>
            <a:pPr>
              <a:lnSpc>
                <a:spcPct val="150000"/>
              </a:lnSpc>
            </a:pPr>
            <a:r>
              <a:rPr lang="ru-RU" dirty="0"/>
              <a:t>у</a:t>
            </a:r>
            <a:r>
              <a:rPr lang="ru-RU" dirty="0" smtClean="0"/>
              <a:t>меньшение </a:t>
            </a:r>
            <a:r>
              <a:rPr lang="ru-RU" dirty="0"/>
              <a:t>нежелательного </a:t>
            </a:r>
            <a:r>
              <a:rPr lang="ru-RU" dirty="0" smtClean="0"/>
              <a:t>поведения;</a:t>
            </a:r>
            <a:endParaRPr lang="ru-RU" dirty="0"/>
          </a:p>
          <a:p>
            <a:pPr>
              <a:lnSpc>
                <a:spcPct val="150000"/>
              </a:lnSpc>
            </a:pPr>
            <a:r>
              <a:rPr lang="ru-RU" dirty="0" smtClean="0"/>
              <a:t>социальное взаимодействие;</a:t>
            </a:r>
            <a:endParaRPr lang="ru-RU" dirty="0"/>
          </a:p>
          <a:p>
            <a:pPr>
              <a:lnSpc>
                <a:spcPct val="150000"/>
              </a:lnSpc>
            </a:pPr>
            <a:r>
              <a:rPr lang="ru-RU" dirty="0" smtClean="0"/>
              <a:t>организация досуга;</a:t>
            </a:r>
            <a:endParaRPr lang="ru-RU" dirty="0"/>
          </a:p>
          <a:p>
            <a:endParaRPr lang="uk-UA" dirty="0"/>
          </a:p>
        </p:txBody>
      </p:sp>
      <p:pic>
        <p:nvPicPr>
          <p:cNvPr id="4" name="Содержимое 3" descr="structure01.jpg"/>
          <p:cNvPicPr>
            <a:picLocks noChangeAspect="1"/>
          </p:cNvPicPr>
          <p:nvPr/>
        </p:nvPicPr>
        <p:blipFill>
          <a:blip r:embed="rId2"/>
          <a:srcRect l="27088" t="2542" r="31434" b="4674"/>
          <a:stretch>
            <a:fillRect/>
          </a:stretch>
        </p:blipFill>
        <p:spPr bwMode="auto">
          <a:xfrm>
            <a:off x="9509904" y="707726"/>
            <a:ext cx="2445535" cy="364334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6085" y="3570880"/>
            <a:ext cx="2914393" cy="291439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57911581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ru-RU" b="1" dirty="0"/>
              <a:t>Установление визуальных </a:t>
            </a:r>
            <a:r>
              <a:rPr lang="ru-RU" b="1" dirty="0" smtClean="0"/>
              <a:t>параметров. </a:t>
            </a:r>
            <a:r>
              <a:rPr lang="ru-RU" sz="4400" b="1" dirty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</a:rPr>
              <a:t/>
            </a:r>
            <a:br>
              <a:rPr lang="ru-RU" sz="4400" b="1" dirty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</a:rPr>
            </a:br>
            <a:r>
              <a:rPr lang="ru-RU" sz="4400" b="1" dirty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</a:rPr>
              <a:t/>
            </a:r>
            <a:br>
              <a:rPr lang="ru-RU" sz="4400" b="1" dirty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</a:rPr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6112" y="2052918"/>
            <a:ext cx="7201352" cy="4195481"/>
          </a:xfrm>
          <a:ln>
            <a:noFill/>
          </a:ln>
        </p:spPr>
        <p:txBody>
          <a:bodyPr/>
          <a:lstStyle/>
          <a:p>
            <a:pPr marL="45720" indent="0">
              <a:lnSpc>
                <a:spcPct val="150000"/>
              </a:lnSpc>
              <a:buNone/>
            </a:pPr>
            <a:r>
              <a:rPr lang="ru-RU" sz="1800" dirty="0" smtClean="0"/>
              <a:t>Это использование</a:t>
            </a:r>
            <a:r>
              <a:rPr lang="ru-RU" sz="1800" dirty="0" smtClean="0">
                <a:solidFill>
                  <a:schemeClr val="tx1">
                    <a:lumMod val="95000"/>
                  </a:schemeClr>
                </a:solidFill>
              </a:rPr>
              <a:t> </a:t>
            </a:r>
            <a:r>
              <a:rPr lang="ru-RU" sz="1800" dirty="0" smtClean="0">
                <a:solidFill>
                  <a:srgbClr val="FFFF00"/>
                </a:solidFill>
              </a:rPr>
              <a:t>визуальных наглядных материалов</a:t>
            </a:r>
            <a:r>
              <a:rPr lang="ru-RU" sz="1800" dirty="0" smtClean="0">
                <a:solidFill>
                  <a:schemeClr val="tx1">
                    <a:lumMod val="95000"/>
                  </a:schemeClr>
                </a:solidFill>
              </a:rPr>
              <a:t> </a:t>
            </a:r>
            <a:r>
              <a:rPr lang="ru-RU" sz="1800" dirty="0" smtClean="0"/>
              <a:t>для установления четких границ предметов или деятельности, а также для сообщения об ожидаемом от ребенка поведении, таком как ожидание.</a:t>
            </a:r>
          </a:p>
          <a:p>
            <a:pPr marL="45720" indent="0">
              <a:lnSpc>
                <a:spcPct val="150000"/>
              </a:lnSpc>
              <a:buNone/>
            </a:pPr>
            <a:endParaRPr lang="ru-RU" sz="1800" dirty="0" smtClean="0"/>
          </a:p>
          <a:p>
            <a:pPr marL="45720" indent="0">
              <a:lnSpc>
                <a:spcPct val="150000"/>
              </a:lnSpc>
              <a:buNone/>
            </a:pPr>
            <a:r>
              <a:rPr lang="ru-RU" sz="1800" b="1" i="1" dirty="0" smtClean="0"/>
              <a:t>Цель</a:t>
            </a:r>
            <a:r>
              <a:rPr lang="ru-RU" sz="1800" b="1" i="1" dirty="0"/>
              <a:t>: </a:t>
            </a:r>
            <a:r>
              <a:rPr lang="ru-RU" sz="1800" dirty="0"/>
              <a:t>структурирование деятельности ребёнка.</a:t>
            </a:r>
          </a:p>
          <a:p>
            <a:endParaRPr lang="uk-UA" dirty="0"/>
          </a:p>
        </p:txBody>
      </p:sp>
      <p:pic>
        <p:nvPicPr>
          <p:cNvPr id="4" name="Picture 2" descr="C:\Users\Администратор\Downloads\MUHDBkJm7N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03311" y="5131042"/>
            <a:ext cx="5706921" cy="146715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Объект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638862" y="2211912"/>
            <a:ext cx="2823944" cy="210913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50" name="Picture 2" descr="Картинки по запросу значок стоп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253112" y="233997"/>
            <a:ext cx="1619250" cy="161925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Картинки по запросу красная карточка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110237" y="4699291"/>
            <a:ext cx="1905000" cy="19050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377241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192000" y="3319069"/>
            <a:ext cx="1010746" cy="458452"/>
          </a:xfrm>
        </p:spPr>
        <p:txBody>
          <a:bodyPr/>
          <a:lstStyle/>
          <a:p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72567" y="1144516"/>
            <a:ext cx="7934454" cy="4315808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sz="3600" b="1" i="1" dirty="0"/>
              <a:t>Cпециализированный центр</a:t>
            </a:r>
          </a:p>
          <a:p>
            <a:pPr algn="ctr"/>
            <a:r>
              <a:rPr lang="ru-RU" sz="3600" b="1" i="1" dirty="0"/>
              <a:t>для детей с особенностями</a:t>
            </a:r>
          </a:p>
          <a:p>
            <a:pPr algn="ctr" fontAlgn="base"/>
            <a:r>
              <a:rPr lang="ru-RU" sz="3600" b="1" i="1" dirty="0"/>
              <a:t>в развитии </a:t>
            </a:r>
            <a:endParaRPr lang="ru-RU" sz="3600" b="1" i="1" dirty="0" smtClean="0"/>
          </a:p>
          <a:p>
            <a:pPr algn="ctr" fontAlgn="base"/>
            <a:r>
              <a:rPr lang="ru-RU" sz="7800" b="1" i="1" dirty="0" smtClean="0"/>
              <a:t>«</a:t>
            </a:r>
            <a:r>
              <a:rPr lang="ru-RU" sz="7800" b="1" i="1" dirty="0"/>
              <a:t>СЧАСТЛИВЫЕ</a:t>
            </a:r>
            <a:br>
              <a:rPr lang="ru-RU" sz="7800" b="1" i="1" dirty="0"/>
            </a:br>
            <a:r>
              <a:rPr lang="ru-RU" sz="7800" b="1" i="1" dirty="0"/>
              <a:t>ДЕТИ»</a:t>
            </a:r>
          </a:p>
          <a:p>
            <a:endParaRPr lang="uk-UA" dirty="0"/>
          </a:p>
        </p:txBody>
      </p:sp>
      <p:pic>
        <p:nvPicPr>
          <p:cNvPr id="1026" name="Picture 2" descr="Світлина від Счастливые дети специализированный центр Сумы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558378" y="692886"/>
            <a:ext cx="2492199" cy="286871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 flipH="1">
            <a:off x="5895833" y="5460324"/>
            <a:ext cx="603124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dirty="0">
                <a:solidFill>
                  <a:srgbClr val="0000FF"/>
                </a:solidFill>
                <a:latin typeface="arial" panose="020B0604020202020204" pitchFamily="34" charset="0"/>
              </a:rPr>
              <a:t>+38 099 344 </a:t>
            </a:r>
            <a:r>
              <a:rPr lang="uk-UA" sz="3200" dirty="0" smtClean="0">
                <a:solidFill>
                  <a:srgbClr val="0000FF"/>
                </a:solidFill>
                <a:latin typeface="arial" panose="020B0604020202020204" pitchFamily="34" charset="0"/>
              </a:rPr>
              <a:t>4988</a:t>
            </a:r>
          </a:p>
          <a:p>
            <a:r>
              <a:rPr lang="en-US" sz="3200" dirty="0"/>
              <a:t>http://osobennyedeti.in.ua/</a:t>
            </a:r>
            <a:endParaRPr lang="uk-UA" sz="3200" dirty="0"/>
          </a:p>
        </p:txBody>
      </p:sp>
    </p:spTree>
    <p:extLst>
      <p:ext uri="{BB962C8B-B14F-4D97-AF65-F5344CB8AC3E}">
        <p14:creationId xmlns:p14="http://schemas.microsoft.com/office/powerpoint/2010/main" xmlns="" val="311730222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Ион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474</TotalTime>
  <Words>757</Words>
  <Application>Microsoft Office PowerPoint</Application>
  <PresentationFormat>Произвольный</PresentationFormat>
  <Paragraphs>117</Paragraphs>
  <Slides>27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Ион</vt:lpstr>
      <vt:lpstr>Слайд 1</vt:lpstr>
      <vt:lpstr>Слайд 2</vt:lpstr>
      <vt:lpstr>Аутизм —  первазивное (общее, многостороннее) нарушение, искажение психического развития, обусловленное биологической дефицитарностью ЦНС ребенка. </vt:lpstr>
      <vt:lpstr>Основные коррекционные методы и методики.</vt:lpstr>
      <vt:lpstr>Метод игровой логопедии.</vt:lpstr>
      <vt:lpstr>Уникальность метода:</vt:lpstr>
      <vt:lpstr>Слайд 7</vt:lpstr>
      <vt:lpstr>Слайд 8</vt:lpstr>
      <vt:lpstr>Слайд 9</vt:lpstr>
      <vt:lpstr>    FLOORTIME.</vt:lpstr>
      <vt:lpstr>Уникальность метода:</vt:lpstr>
      <vt:lpstr>  Игротерапия.</vt:lpstr>
      <vt:lpstr>Слайд 13</vt:lpstr>
      <vt:lpstr>Слайд 14</vt:lpstr>
      <vt:lpstr>Слайд 15</vt:lpstr>
      <vt:lpstr>Жетонные системы подкрепления.</vt:lpstr>
      <vt:lpstr>Уникальность метода:</vt:lpstr>
      <vt:lpstr>АВА-терапия/ прикладной анализ поведения/ Applied behavior analysis.</vt:lpstr>
      <vt:lpstr>Сферы в которых применяется АВА-терапия.</vt:lpstr>
      <vt:lpstr>Сенсорная интеграция.</vt:lpstr>
      <vt:lpstr>Пример. </vt:lpstr>
      <vt:lpstr>Метод альтернативной коммуникации PECS. </vt:lpstr>
      <vt:lpstr>Визуальная поддержка – это способ предоставить информацию в более понятной, по сравнению с устной речью, форме.  </vt:lpstr>
      <vt:lpstr>Планшет «СНАЧАЛА - ПОТОМ». </vt:lpstr>
      <vt:lpstr>Визуальное расписание. </vt:lpstr>
      <vt:lpstr>Установление визуальных параметров.   </vt:lpstr>
      <vt:lpstr>Слайд 27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Yuliya</dc:creator>
  <cp:lastModifiedBy>Админ</cp:lastModifiedBy>
  <cp:revision>64</cp:revision>
  <dcterms:created xsi:type="dcterms:W3CDTF">2017-10-29T20:40:07Z</dcterms:created>
  <dcterms:modified xsi:type="dcterms:W3CDTF">2017-11-01T18:10:56Z</dcterms:modified>
</cp:coreProperties>
</file>