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42" r:id="rId1"/>
  </p:sldMasterIdLst>
  <p:sldIdLst>
    <p:sldId id="266" r:id="rId2"/>
    <p:sldId id="281" r:id="rId3"/>
    <p:sldId id="268" r:id="rId4"/>
    <p:sldId id="269" r:id="rId5"/>
    <p:sldId id="263" r:id="rId6"/>
    <p:sldId id="258" r:id="rId7"/>
    <p:sldId id="259" r:id="rId8"/>
    <p:sldId id="260" r:id="rId9"/>
    <p:sldId id="261" r:id="rId10"/>
    <p:sldId id="282" r:id="rId11"/>
    <p:sldId id="280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15" autoAdjust="0"/>
    <p:restoredTop sz="99283" autoAdjust="0"/>
  </p:normalViewPr>
  <p:slideViewPr>
    <p:cSldViewPr snapToGrid="0">
      <p:cViewPr varScale="1">
        <p:scale>
          <a:sx n="70" d="100"/>
          <a:sy n="70" d="100"/>
        </p:scale>
        <p:origin x="618" y="6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11/2/2017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32834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47F38-B617-4D2F-AE0A-013F0C4D2C57}" type="datetimeFigureOut">
              <a:rPr lang="en-US" smtClean="0"/>
              <a:pPr/>
              <a:t>11/2/2017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799C9-84D9-46D2-A11E-BCF8A720529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24603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11/2/2017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06025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FA754-D5C3-4E66-96A6-867B257F58DC}" type="datetimeFigureOut">
              <a:rPr lang="en-US" smtClean="0"/>
              <a:pPr/>
              <a:t>11/2/2017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4065D-F351-4B03-BD91-D8A6B8D4B36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45772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11/2/2017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76936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11/2/2017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79468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11/2/2017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09652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11/2/2017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66388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11/2/2017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52463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11/2/2017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98275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11/2/2017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762333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11/2/2017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80411371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11/2/2017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764483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11/2/2017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832772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11/2/2017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159746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11/2/2017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098717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11/2/2017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2512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11/2/2017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574422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43" r:id="rId1"/>
    <p:sldLayoutId id="2147483744" r:id="rId2"/>
    <p:sldLayoutId id="2147483745" r:id="rId3"/>
    <p:sldLayoutId id="2147483746" r:id="rId4"/>
    <p:sldLayoutId id="2147483747" r:id="rId5"/>
    <p:sldLayoutId id="2147483748" r:id="rId6"/>
    <p:sldLayoutId id="2147483749" r:id="rId7"/>
    <p:sldLayoutId id="2147483750" r:id="rId8"/>
    <p:sldLayoutId id="2147483751" r:id="rId9"/>
    <p:sldLayoutId id="2147483752" r:id="rId10"/>
    <p:sldLayoutId id="2147483753" r:id="rId11"/>
    <p:sldLayoutId id="2147483754" r:id="rId12"/>
    <p:sldLayoutId id="2147483755" r:id="rId13"/>
    <p:sldLayoutId id="2147483756" r:id="rId14"/>
    <p:sldLayoutId id="2147483757" r:id="rId15"/>
    <p:sldLayoutId id="2147483758" r:id="rId16"/>
    <p:sldLayoutId id="214748375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openxmlformats.org/officeDocument/2006/relationships/image" Target="../media/image2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АВА-терапия/</a:t>
            </a:r>
            <a:br>
              <a:rPr lang="ru-RU" b="1" dirty="0"/>
            </a:br>
            <a:r>
              <a:rPr lang="ru-RU" b="1" dirty="0"/>
              <a:t>прикладной анализ поведения/</a:t>
            </a:r>
            <a:br>
              <a:rPr lang="ru-RU" b="1" dirty="0"/>
            </a:br>
            <a:r>
              <a:rPr lang="ru-RU" altLang="ru-RU" b="1" dirty="0" err="1"/>
              <a:t>Applied</a:t>
            </a:r>
            <a:r>
              <a:rPr lang="ru-RU" altLang="ru-RU" b="1" dirty="0"/>
              <a:t> </a:t>
            </a:r>
            <a:r>
              <a:rPr lang="ru-RU" altLang="ru-RU" b="1" dirty="0" err="1"/>
              <a:t>behavior</a:t>
            </a:r>
            <a:r>
              <a:rPr lang="ru-RU" altLang="ru-RU" b="1" dirty="0"/>
              <a:t> </a:t>
            </a:r>
            <a:r>
              <a:rPr lang="ru-RU" altLang="ru-RU" b="1" dirty="0" err="1" smtClean="0"/>
              <a:t>analysis</a:t>
            </a:r>
            <a:r>
              <a:rPr lang="ru-RU" altLang="ru-RU" b="1" dirty="0" smtClean="0"/>
              <a:t>.</a:t>
            </a: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46112" y="2770496"/>
            <a:ext cx="7965626" cy="3821373"/>
          </a:xfrm>
        </p:spPr>
        <p:txBody>
          <a:bodyPr>
            <a:normAutofit lnSpcReduction="10000"/>
          </a:bodyPr>
          <a:lstStyle/>
          <a:p>
            <a:pPr algn="just"/>
            <a:r>
              <a:rPr lang="ru-RU" altLang="ru-RU" sz="1800" dirty="0" smtClean="0"/>
              <a:t>Впервые </a:t>
            </a:r>
            <a:r>
              <a:rPr lang="ru-RU" altLang="ru-RU" sz="1800" dirty="0"/>
              <a:t>был использован доктором Иваром </a:t>
            </a:r>
            <a:r>
              <a:rPr lang="ru-RU" altLang="ru-RU" sz="1800" dirty="0" err="1"/>
              <a:t>Ловаасом</a:t>
            </a:r>
            <a:r>
              <a:rPr lang="ru-RU" altLang="ru-RU" sz="1800" dirty="0"/>
              <a:t> и его коллегами из Калифорнийского университета в Лос‑Анджелесе в 1963 </a:t>
            </a:r>
            <a:r>
              <a:rPr lang="ru-RU" altLang="ru-RU" sz="1800" dirty="0" smtClean="0"/>
              <a:t>году. </a:t>
            </a:r>
            <a:endParaRPr lang="ru-RU" altLang="ru-RU" sz="1800" dirty="0"/>
          </a:p>
          <a:p>
            <a:pPr algn="just"/>
            <a:r>
              <a:rPr lang="ru-RU" altLang="ru-RU" sz="1800" dirty="0" smtClean="0"/>
              <a:t>Влияние </a:t>
            </a:r>
            <a:r>
              <a:rPr lang="ru-RU" altLang="ru-RU" sz="1800" dirty="0"/>
              <a:t>факторов окружающей среды на поведение и манипуляция этими факторами с целью изменения </a:t>
            </a:r>
            <a:r>
              <a:rPr lang="ru-RU" altLang="ru-RU" sz="1800" dirty="0" smtClean="0"/>
              <a:t>поведения.</a:t>
            </a:r>
            <a:endParaRPr lang="ru-RU" altLang="ru-RU" sz="1800" dirty="0"/>
          </a:p>
          <a:p>
            <a:pPr>
              <a:lnSpc>
                <a:spcPct val="150000"/>
              </a:lnSpc>
              <a:defRPr/>
            </a:pPr>
            <a:r>
              <a:rPr lang="ru-RU" sz="1800" dirty="0" smtClean="0"/>
              <a:t>Проводится ДЕТАЛЬНОЕ наблюдение для выяснения функции поведения</a:t>
            </a:r>
            <a:r>
              <a:rPr lang="ru-RU" sz="1800" dirty="0"/>
              <a:t> </a:t>
            </a:r>
            <a:r>
              <a:rPr lang="ru-RU" sz="1800" dirty="0" smtClean="0"/>
              <a:t>(</a:t>
            </a:r>
            <a:r>
              <a:rPr lang="ru-RU" sz="1800" b="1" i="1" dirty="0" smtClean="0"/>
              <a:t>привлечение внимания, избегание, достижение желаемого, </a:t>
            </a:r>
            <a:r>
              <a:rPr lang="ru-RU" sz="1800" b="1" i="1" dirty="0" err="1" smtClean="0"/>
              <a:t>аутостимуляция</a:t>
            </a:r>
            <a:r>
              <a:rPr lang="ru-RU" sz="1800" b="1" i="1" dirty="0" smtClean="0"/>
              <a:t> (сенсорная сфера)).</a:t>
            </a:r>
          </a:p>
          <a:p>
            <a:pPr>
              <a:lnSpc>
                <a:spcPct val="150000"/>
              </a:lnSpc>
              <a:defRPr/>
            </a:pPr>
            <a:r>
              <a:rPr lang="ru-RU" sz="1800" dirty="0" smtClean="0"/>
              <a:t>Большое количество эффективных методов коррекции.</a:t>
            </a:r>
          </a:p>
          <a:p>
            <a:pPr>
              <a:lnSpc>
                <a:spcPct val="150000"/>
              </a:lnSpc>
              <a:defRPr/>
            </a:pPr>
            <a:r>
              <a:rPr lang="ru-RU" sz="1800" dirty="0" smtClean="0"/>
              <a:t>Доказательная база.</a:t>
            </a:r>
          </a:p>
          <a:p>
            <a:pPr>
              <a:lnSpc>
                <a:spcPct val="150000"/>
              </a:lnSpc>
              <a:defRPr/>
            </a:pPr>
            <a:endParaRPr lang="ru-RU" b="1" i="1" dirty="0"/>
          </a:p>
          <a:p>
            <a:pPr algn="just"/>
            <a:endParaRPr lang="ru-RU" dirty="0"/>
          </a:p>
          <a:p>
            <a:endParaRPr lang="uk-UA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12490" y="217667"/>
            <a:ext cx="2430472" cy="3278022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009"/>
          <a:stretch/>
        </p:blipFill>
        <p:spPr>
          <a:xfrm>
            <a:off x="8830102" y="3692042"/>
            <a:ext cx="2792623" cy="2899827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7314536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Сферы в которых применяется АВА-терапия.</a:t>
            </a:r>
            <a:endParaRPr lang="uk-UA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03312" y="2052918"/>
            <a:ext cx="10074204" cy="4195481"/>
          </a:xfrm>
        </p:spPr>
        <p:txBody>
          <a:bodyPr>
            <a:normAutofit lnSpcReduction="10000"/>
          </a:bodyPr>
          <a:lstStyle/>
          <a:p>
            <a:pPr marL="457200" indent="-457200">
              <a:buFont typeface="+mj-lt"/>
              <a:buAutoNum type="arabicPeriod"/>
            </a:pPr>
            <a:r>
              <a:rPr lang="ru-RU" dirty="0" smtClean="0"/>
              <a:t>Реабилитация детей с аутизмом и ДРУГИМИ расстройствами развития (ЗПР, ЗПРР, Синдром Дауна и т. д).</a:t>
            </a:r>
          </a:p>
          <a:p>
            <a:pPr marL="457200" indent="-457200">
              <a:buFont typeface="+mj-lt"/>
              <a:buAutoNum type="arabicPeriod"/>
            </a:pPr>
            <a:r>
              <a:rPr lang="ru-RU" dirty="0" smtClean="0"/>
              <a:t>Разработка обучающих технологий (обучающий процесс в общеобразовательных учреждениях).</a:t>
            </a:r>
          </a:p>
          <a:p>
            <a:pPr marL="457200" indent="-457200">
              <a:buFont typeface="+mj-lt"/>
              <a:buAutoNum type="arabicPeriod"/>
            </a:pPr>
            <a:r>
              <a:rPr lang="ru-RU" dirty="0" smtClean="0"/>
              <a:t>Организационный менеджмент (повышение трудоспособности персонала).</a:t>
            </a:r>
          </a:p>
          <a:p>
            <a:pPr marL="457200" indent="-457200">
              <a:buFont typeface="+mj-lt"/>
              <a:buAutoNum type="arabicPeriod"/>
            </a:pPr>
            <a:r>
              <a:rPr lang="ru-RU" dirty="0" smtClean="0"/>
              <a:t>Коррекция поведенческих и психических расстройств (шизофрения, депрессия и т.д.).</a:t>
            </a:r>
          </a:p>
          <a:p>
            <a:pPr marL="457200" indent="-457200">
              <a:buFont typeface="+mj-lt"/>
              <a:buAutoNum type="arabicPeriod"/>
            </a:pPr>
            <a:r>
              <a:rPr lang="ru-RU" dirty="0" smtClean="0"/>
              <a:t>Пропаганда здорового образа жизни.</a:t>
            </a:r>
          </a:p>
          <a:p>
            <a:pPr marL="457200" indent="-457200">
              <a:buFont typeface="+mj-lt"/>
              <a:buAutoNum type="arabicPeriod"/>
            </a:pPr>
            <a:r>
              <a:rPr lang="ru-RU" dirty="0" smtClean="0"/>
              <a:t>Предотвращение глобального потепления (бережное отношения к окружающей среде).</a:t>
            </a:r>
          </a:p>
          <a:p>
            <a:pPr marL="457200" indent="-457200">
              <a:buFont typeface="+mj-lt"/>
              <a:buAutoNum type="arabicPeriod"/>
            </a:pPr>
            <a:r>
              <a:rPr lang="ru-RU" dirty="0" smtClean="0"/>
              <a:t>АВА – как научная дисциплина.</a:t>
            </a:r>
          </a:p>
          <a:p>
            <a:pPr marL="457200" indent="-457200">
              <a:buFont typeface="+mj-lt"/>
              <a:buAutoNum type="arabicPeriod"/>
            </a:pP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5947873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Сенсорная </a:t>
            </a:r>
            <a:r>
              <a:rPr lang="ru-RU" b="1" dirty="0" smtClean="0"/>
              <a:t>интеграция.</a:t>
            </a: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04968" y="2052918"/>
            <a:ext cx="7001302" cy="4375178"/>
          </a:xfrm>
        </p:spPr>
        <p:txBody>
          <a:bodyPr/>
          <a:lstStyle/>
          <a:p>
            <a:pPr algn="just"/>
            <a:r>
              <a:rPr lang="ru-RU" dirty="0" smtClean="0"/>
              <a:t>Метод сенсорной интеграции разработан </a:t>
            </a:r>
            <a:r>
              <a:rPr lang="ru-RU" dirty="0"/>
              <a:t>Джин Айрес в 1963 </a:t>
            </a:r>
            <a:r>
              <a:rPr lang="ru-RU" dirty="0" smtClean="0"/>
              <a:t>году.</a:t>
            </a:r>
            <a:endParaRPr lang="ru-RU" dirty="0"/>
          </a:p>
          <a:p>
            <a:pPr algn="just"/>
            <a:r>
              <a:rPr lang="ru-RU" dirty="0"/>
              <a:t>С</a:t>
            </a:r>
            <a:r>
              <a:rPr lang="ru-RU" dirty="0" smtClean="0"/>
              <a:t>енсорная </a:t>
            </a:r>
            <a:r>
              <a:rPr lang="ru-RU" dirty="0"/>
              <a:t>интеграция – это обработка поступающих от органов чувств ощущений, их структурирование и упорядочивание для последующего адекватного </a:t>
            </a:r>
            <a:r>
              <a:rPr lang="ru-RU" dirty="0" smtClean="0"/>
              <a:t>ответа.</a:t>
            </a:r>
            <a:endParaRPr lang="ru-RU" dirty="0"/>
          </a:p>
          <a:p>
            <a:pPr algn="just"/>
            <a:r>
              <a:rPr lang="ru-RU" dirty="0"/>
              <a:t>С</a:t>
            </a:r>
            <a:r>
              <a:rPr lang="ru-RU" dirty="0" smtClean="0"/>
              <a:t>енсорная </a:t>
            </a:r>
            <a:r>
              <a:rPr lang="ru-RU" dirty="0"/>
              <a:t>интеграция позволяет осмысленно действовать и реагировать на окружающий мир и формирует базу для обучения и социального </a:t>
            </a:r>
            <a:r>
              <a:rPr lang="ru-RU" dirty="0" smtClean="0"/>
              <a:t>поведения.</a:t>
            </a:r>
            <a:endParaRPr lang="ru-RU" dirty="0"/>
          </a:p>
          <a:p>
            <a:pPr algn="just"/>
            <a:r>
              <a:rPr lang="ru-RU" dirty="0"/>
              <a:t>Н</a:t>
            </a:r>
            <a:r>
              <a:rPr lang="ru-RU" dirty="0" smtClean="0"/>
              <a:t>арушения </a:t>
            </a:r>
            <a:r>
              <a:rPr lang="ru-RU" dirty="0"/>
              <a:t>в обработке сенсорных стимулов значительно </a:t>
            </a:r>
            <a:r>
              <a:rPr lang="ru-RU" dirty="0" smtClean="0"/>
              <a:t>усложняют </a:t>
            </a:r>
            <a:r>
              <a:rPr lang="ru-RU" dirty="0"/>
              <a:t>повседневную </a:t>
            </a:r>
            <a:r>
              <a:rPr lang="ru-RU" dirty="0" smtClean="0"/>
              <a:t>жизнь.</a:t>
            </a:r>
            <a:endParaRPr lang="ru-RU" dirty="0"/>
          </a:p>
          <a:p>
            <a:endParaRPr lang="uk-UA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6270" y="2169994"/>
            <a:ext cx="4558353" cy="378042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3814133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5911" y="452718"/>
            <a:ext cx="9504923" cy="1400530"/>
          </a:xfrm>
        </p:spPr>
        <p:txBody>
          <a:bodyPr/>
          <a:lstStyle/>
          <a:p>
            <a:r>
              <a:rPr lang="ru-RU" b="1" dirty="0" smtClean="0"/>
              <a:t/>
            </a:r>
            <a:br>
              <a:rPr lang="ru-RU" b="1" dirty="0" smtClean="0"/>
            </a:br>
            <a:endParaRPr lang="uk-UA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18866" y="1514901"/>
            <a:ext cx="5813946" cy="4850641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ru-RU" b="1" i="1" dirty="0"/>
          </a:p>
          <a:p>
            <a:pPr marL="0" indent="0">
              <a:buNone/>
            </a:pPr>
            <a:r>
              <a:rPr lang="ru-RU" sz="3200" i="1" dirty="0" smtClean="0"/>
              <a:t>Эллен Як, </a:t>
            </a:r>
            <a:r>
              <a:rPr lang="ru-RU" sz="3200" i="1" dirty="0" err="1" smtClean="0"/>
              <a:t>Паула</a:t>
            </a:r>
            <a:r>
              <a:rPr lang="ru-RU" sz="3200" i="1" dirty="0" smtClean="0"/>
              <a:t> </a:t>
            </a:r>
            <a:r>
              <a:rPr lang="ru-RU" sz="3200" i="1" dirty="0" err="1" smtClean="0"/>
              <a:t>Аквилла</a:t>
            </a:r>
            <a:r>
              <a:rPr lang="ru-RU" sz="3200" i="1" dirty="0" smtClean="0"/>
              <a:t>, </a:t>
            </a:r>
            <a:r>
              <a:rPr lang="ru-RU" sz="3200" i="1" dirty="0" err="1" smtClean="0"/>
              <a:t>Ширли</a:t>
            </a:r>
            <a:r>
              <a:rPr lang="ru-RU" sz="3200" i="1" dirty="0" smtClean="0"/>
              <a:t> </a:t>
            </a:r>
            <a:r>
              <a:rPr lang="ru-RU" sz="3200" i="1" dirty="0" err="1" smtClean="0"/>
              <a:t>Саттон</a:t>
            </a:r>
            <a:r>
              <a:rPr lang="ru-RU" sz="3200" i="1" dirty="0" smtClean="0"/>
              <a:t> </a:t>
            </a:r>
          </a:p>
          <a:p>
            <a:pPr marL="0" indent="0">
              <a:buNone/>
            </a:pPr>
            <a:r>
              <a:rPr lang="ru-RU" sz="4000" b="1" i="1" dirty="0" smtClean="0"/>
              <a:t>«Строим мостики с помощью сенсорной интеграции».</a:t>
            </a:r>
            <a:endParaRPr lang="uk-UA" sz="4000" b="1" i="1" dirty="0"/>
          </a:p>
        </p:txBody>
      </p:sp>
      <p:pic>
        <p:nvPicPr>
          <p:cNvPr id="1028" name="Picture 4" descr="Картинки по запросу СТРОИМ МОСТИКИ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26" r="6917"/>
          <a:stretch/>
        </p:blipFill>
        <p:spPr bwMode="auto">
          <a:xfrm>
            <a:off x="7096836" y="1291434"/>
            <a:ext cx="3884948" cy="506865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265797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6111" y="272955"/>
            <a:ext cx="9404723" cy="1580293"/>
          </a:xfrm>
        </p:spPr>
        <p:txBody>
          <a:bodyPr/>
          <a:lstStyle/>
          <a:p>
            <a:r>
              <a:rPr lang="uk-UA" sz="4400" b="1" dirty="0" smtClean="0"/>
              <a:t>Метод </a:t>
            </a:r>
            <a:r>
              <a:rPr lang="uk-UA" sz="4400" b="1" dirty="0" err="1" smtClean="0"/>
              <a:t>альтернативной</a:t>
            </a:r>
            <a:r>
              <a:rPr lang="uk-UA" sz="4400" b="1" dirty="0" smtClean="0"/>
              <a:t> </a:t>
            </a:r>
            <a:r>
              <a:rPr lang="uk-UA" sz="4400" b="1" dirty="0" err="1" smtClean="0"/>
              <a:t>коммуникации</a:t>
            </a:r>
            <a:r>
              <a:rPr lang="uk-UA" sz="4400" b="1" dirty="0" smtClean="0"/>
              <a:t> </a:t>
            </a:r>
            <a:r>
              <a:rPr lang="en-US" sz="4400" b="1" dirty="0" smtClean="0"/>
              <a:t>PECS</a:t>
            </a:r>
            <a:r>
              <a:rPr lang="ru-RU" sz="4400" b="1" dirty="0" smtClean="0"/>
              <a:t>.</a:t>
            </a:r>
            <a:r>
              <a:rPr lang="en-US" dirty="0"/>
              <a:t/>
            </a:r>
            <a:br>
              <a:rPr lang="en-US" dirty="0"/>
            </a:br>
            <a:endParaRPr lang="uk-UA" b="1" dirty="0"/>
          </a:p>
        </p:txBody>
      </p:sp>
      <p:pic>
        <p:nvPicPr>
          <p:cNvPr id="7" name="Picture 2" descr="Картинки по запросу метод альтернативной коммуникации пекс это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8292" y="1469209"/>
            <a:ext cx="4771266" cy="3025475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2052" name="Picture 4" descr="Картинки по запросу метод альтернативной коммуникации пекс это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8789" y="4908059"/>
            <a:ext cx="5519952" cy="1743075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9" name="Picture 2" descr="Похожее изображение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2133" y="2074606"/>
            <a:ext cx="3712822" cy="4576528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23226996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3331" y="545910"/>
            <a:ext cx="7153572" cy="3575714"/>
          </a:xfrm>
        </p:spPr>
        <p:txBody>
          <a:bodyPr>
            <a:normAutofit fontScale="90000"/>
          </a:bodyPr>
          <a:lstStyle/>
          <a:p>
            <a:pPr>
              <a:lnSpc>
                <a:spcPct val="150000"/>
              </a:lnSpc>
            </a:pPr>
            <a:r>
              <a:rPr lang="ru-RU" b="1" dirty="0"/>
              <a:t>Визуальная поддержка </a:t>
            </a:r>
            <a:r>
              <a:rPr lang="ru-RU" dirty="0"/>
              <a:t>– </a:t>
            </a:r>
            <a:r>
              <a:rPr lang="ru-RU" sz="3100" dirty="0"/>
              <a:t>это способ предоставить информацию в более понятной, по сравнению с устной речью, форме. </a:t>
            </a:r>
            <a:r>
              <a:rPr lang="ru-RU" dirty="0"/>
              <a:t/>
            </a:r>
            <a:br>
              <a:rPr lang="ru-RU" dirty="0"/>
            </a:br>
            <a:endParaRPr lang="uk-UA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28" r="13028"/>
          <a:stretch>
            <a:fillRect/>
          </a:stretch>
        </p:blipFill>
        <p:spPr>
          <a:xfrm>
            <a:off x="7914122" y="1295491"/>
            <a:ext cx="3431118" cy="2607769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Picture 2" descr="C:\Users\Администратор\Downloads\7cc9811488bb8a670f3c89104d498c2c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35" t="-15574" r="235" b="15574"/>
          <a:stretch/>
        </p:blipFill>
        <p:spPr bwMode="auto">
          <a:xfrm>
            <a:off x="4490115" y="4265620"/>
            <a:ext cx="6582170" cy="200069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8" name="Picture 4" descr="Картинки по запросу визуальное расписание для аутистов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4596" y="3903260"/>
            <a:ext cx="3058149" cy="2507682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954975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930904" cy="1400530"/>
          </a:xfrm>
        </p:spPr>
        <p:txBody>
          <a:bodyPr>
            <a:normAutofit/>
          </a:bodyPr>
          <a:lstStyle/>
          <a:p>
            <a:r>
              <a:rPr lang="ru-RU" b="1" dirty="0"/>
              <a:t>Планшет </a:t>
            </a:r>
            <a:r>
              <a:rPr lang="ru-RU" b="1" dirty="0" smtClean="0"/>
              <a:t>«</a:t>
            </a:r>
            <a:r>
              <a:rPr lang="ru-RU" b="1" dirty="0"/>
              <a:t>СНАЧАЛА - ПОТОМ</a:t>
            </a:r>
            <a:r>
              <a:rPr lang="ru-RU" b="1" dirty="0" smtClean="0"/>
              <a:t>».</a:t>
            </a:r>
            <a:r>
              <a:rPr lang="ru-RU" b="1" dirty="0"/>
              <a:t/>
            </a:r>
            <a:br>
              <a:rPr lang="ru-RU" b="1" dirty="0"/>
            </a:br>
            <a:endParaRPr lang="uk-UA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46111" y="2006221"/>
            <a:ext cx="10681531" cy="4339988"/>
          </a:xfrm>
        </p:spPr>
        <p:txBody>
          <a:bodyPr>
            <a:normAutofit fontScale="32500" lnSpcReduction="20000"/>
          </a:bodyPr>
          <a:lstStyle/>
          <a:p>
            <a:pPr marL="45720" indent="0">
              <a:lnSpc>
                <a:spcPct val="170000"/>
              </a:lnSpc>
              <a:buNone/>
            </a:pPr>
            <a:r>
              <a:rPr lang="ru-RU" sz="5500" dirty="0"/>
              <a:t>Это визуальное отображение чего-то, что ребенок предпочитает, и что произойдет после завершения первой задачи, которая является менее предпочитаемой.</a:t>
            </a:r>
          </a:p>
          <a:p>
            <a:pPr marL="45720" indent="0">
              <a:buNone/>
            </a:pPr>
            <a:endParaRPr lang="ru-RU" sz="5500" dirty="0"/>
          </a:p>
          <a:p>
            <a:pPr marL="45720" indent="0">
              <a:lnSpc>
                <a:spcPct val="170000"/>
              </a:lnSpc>
              <a:buNone/>
            </a:pPr>
            <a:r>
              <a:rPr lang="ru-RU" sz="5500" b="1" i="1" dirty="0"/>
              <a:t>Цели:</a:t>
            </a:r>
          </a:p>
          <a:p>
            <a:pPr>
              <a:lnSpc>
                <a:spcPct val="170000"/>
              </a:lnSpc>
            </a:pPr>
            <a:r>
              <a:rPr lang="ru-RU" sz="5500" dirty="0"/>
              <a:t>следование инструкциям;</a:t>
            </a:r>
          </a:p>
          <a:p>
            <a:pPr>
              <a:lnSpc>
                <a:spcPct val="170000"/>
              </a:lnSpc>
            </a:pPr>
            <a:r>
              <a:rPr lang="ru-RU" sz="5500" dirty="0"/>
              <a:t>обучение новым навыкам;</a:t>
            </a:r>
          </a:p>
          <a:p>
            <a:pPr>
              <a:lnSpc>
                <a:spcPct val="170000"/>
              </a:lnSpc>
            </a:pPr>
            <a:r>
              <a:rPr lang="ru-RU" sz="5500" dirty="0"/>
              <a:t>снижение тревожности и нежелательного поведения;</a:t>
            </a:r>
          </a:p>
          <a:p>
            <a:pPr>
              <a:lnSpc>
                <a:spcPct val="170000"/>
              </a:lnSpc>
            </a:pPr>
            <a:r>
              <a:rPr lang="ru-RU" sz="5500" dirty="0"/>
              <a:t>использование более сложных визуальных </a:t>
            </a:r>
            <a:r>
              <a:rPr lang="ru-RU" sz="5500" dirty="0" smtClean="0"/>
              <a:t>методов.</a:t>
            </a:r>
            <a:endParaRPr lang="ru-RU" sz="5500" dirty="0"/>
          </a:p>
          <a:p>
            <a:endParaRPr lang="uk-UA" dirty="0"/>
          </a:p>
        </p:txBody>
      </p:sp>
      <p:pic>
        <p:nvPicPr>
          <p:cNvPr id="10" name="Picture 2" descr="Картинки по запросу метод сначала потом аутизм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5095" y="4122717"/>
            <a:ext cx="4088414" cy="2336646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10751500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09435" y="452718"/>
            <a:ext cx="9641400" cy="1400530"/>
          </a:xfrm>
        </p:spPr>
        <p:txBody>
          <a:bodyPr/>
          <a:lstStyle/>
          <a:p>
            <a:r>
              <a:rPr lang="ru-RU" b="1" dirty="0"/>
              <a:t>Визуальное </a:t>
            </a:r>
            <a:r>
              <a:rPr lang="ru-RU" b="1" dirty="0" smtClean="0"/>
              <a:t>расписание.</a:t>
            </a:r>
            <a:r>
              <a:rPr lang="ru-RU" dirty="0" smtClean="0"/>
              <a:t> </a:t>
            </a: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09434" y="1610436"/>
            <a:ext cx="8229600" cy="4637964"/>
          </a:xfrm>
        </p:spPr>
        <p:txBody>
          <a:bodyPr>
            <a:normAutofit/>
          </a:bodyPr>
          <a:lstStyle/>
          <a:p>
            <a:pPr marL="45720" indent="0">
              <a:lnSpc>
                <a:spcPct val="150000"/>
              </a:lnSpc>
              <a:buNone/>
            </a:pPr>
            <a:r>
              <a:rPr lang="ru-RU" dirty="0"/>
              <a:t>Это набор карточек либо написанных слов / подписей, на которые ориентируется ребенок во время самостоятельного выполнения задания.</a:t>
            </a:r>
          </a:p>
          <a:p>
            <a:pPr marL="45720" indent="0">
              <a:lnSpc>
                <a:spcPct val="150000"/>
              </a:lnSpc>
              <a:buNone/>
            </a:pPr>
            <a:r>
              <a:rPr lang="ru-RU" b="1" i="1" dirty="0"/>
              <a:t>Цели:</a:t>
            </a:r>
          </a:p>
          <a:p>
            <a:pPr>
              <a:lnSpc>
                <a:spcPct val="150000"/>
              </a:lnSpc>
            </a:pPr>
            <a:r>
              <a:rPr lang="ru-RU" dirty="0"/>
              <a:t>р</a:t>
            </a:r>
            <a:r>
              <a:rPr lang="ru-RU" dirty="0" smtClean="0"/>
              <a:t>азвитие самостоятельности;</a:t>
            </a:r>
            <a:endParaRPr lang="ru-RU" dirty="0"/>
          </a:p>
          <a:p>
            <a:pPr>
              <a:lnSpc>
                <a:spcPct val="150000"/>
              </a:lnSpc>
            </a:pPr>
            <a:r>
              <a:rPr lang="ru-RU" dirty="0"/>
              <a:t>у</a:t>
            </a:r>
            <a:r>
              <a:rPr lang="ru-RU" dirty="0" smtClean="0"/>
              <a:t>меньшение </a:t>
            </a:r>
            <a:r>
              <a:rPr lang="ru-RU" dirty="0"/>
              <a:t>нежелательного </a:t>
            </a:r>
            <a:r>
              <a:rPr lang="ru-RU" dirty="0" smtClean="0"/>
              <a:t>поведения;</a:t>
            </a:r>
            <a:endParaRPr lang="ru-RU" dirty="0"/>
          </a:p>
          <a:p>
            <a:pPr>
              <a:lnSpc>
                <a:spcPct val="150000"/>
              </a:lnSpc>
            </a:pPr>
            <a:r>
              <a:rPr lang="ru-RU" dirty="0" smtClean="0"/>
              <a:t>социальное взаимодействие;</a:t>
            </a:r>
            <a:endParaRPr lang="ru-RU" dirty="0"/>
          </a:p>
          <a:p>
            <a:pPr>
              <a:lnSpc>
                <a:spcPct val="150000"/>
              </a:lnSpc>
            </a:pPr>
            <a:r>
              <a:rPr lang="ru-RU" dirty="0" smtClean="0"/>
              <a:t>организация досуга;</a:t>
            </a:r>
            <a:endParaRPr lang="ru-RU" dirty="0"/>
          </a:p>
          <a:p>
            <a:endParaRPr lang="uk-UA" dirty="0"/>
          </a:p>
        </p:txBody>
      </p:sp>
      <p:pic>
        <p:nvPicPr>
          <p:cNvPr id="4" name="Содержимое 3" descr="structure01.jpg"/>
          <p:cNvPicPr>
            <a:picLocks noChangeAspect="1"/>
          </p:cNvPicPr>
          <p:nvPr/>
        </p:nvPicPr>
        <p:blipFill>
          <a:blip r:embed="rId2"/>
          <a:srcRect l="27088" t="2542" r="31434" b="4674"/>
          <a:stretch>
            <a:fillRect/>
          </a:stretch>
        </p:blipFill>
        <p:spPr bwMode="auto">
          <a:xfrm>
            <a:off x="9509904" y="707726"/>
            <a:ext cx="2445535" cy="3643348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66085" y="3570880"/>
            <a:ext cx="2914393" cy="2914393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5791158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ru-RU" b="1" dirty="0"/>
              <a:t>Установление визуальных </a:t>
            </a:r>
            <a:r>
              <a:rPr lang="ru-RU" b="1" dirty="0" smtClean="0"/>
              <a:t>параметров. </a:t>
            </a:r>
            <a:r>
              <a:rPr lang="ru-RU" sz="4400" b="1" dirty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</a:rPr>
              <a:t/>
            </a:r>
            <a:br>
              <a:rPr lang="ru-RU" sz="4400" b="1" dirty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</a:rPr>
            </a:br>
            <a:r>
              <a:rPr lang="ru-RU" sz="4400" b="1" dirty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</a:rPr>
              <a:t/>
            </a:r>
            <a:br>
              <a:rPr lang="ru-RU" sz="4400" b="1" dirty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</a:rPr>
            </a:b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46112" y="2052918"/>
            <a:ext cx="7201352" cy="4195481"/>
          </a:xfrm>
          <a:ln>
            <a:noFill/>
          </a:ln>
        </p:spPr>
        <p:txBody>
          <a:bodyPr/>
          <a:lstStyle/>
          <a:p>
            <a:pPr marL="45720" indent="0">
              <a:lnSpc>
                <a:spcPct val="150000"/>
              </a:lnSpc>
              <a:buNone/>
            </a:pPr>
            <a:r>
              <a:rPr lang="ru-RU" sz="1800" dirty="0" smtClean="0"/>
              <a:t>Это использование</a:t>
            </a:r>
            <a:r>
              <a:rPr lang="ru-RU" sz="1800" dirty="0" smtClean="0">
                <a:solidFill>
                  <a:schemeClr val="tx1">
                    <a:lumMod val="95000"/>
                  </a:schemeClr>
                </a:solidFill>
              </a:rPr>
              <a:t> </a:t>
            </a:r>
            <a:r>
              <a:rPr lang="ru-RU" sz="1800" dirty="0" smtClean="0">
                <a:solidFill>
                  <a:srgbClr val="FFFF00"/>
                </a:solidFill>
              </a:rPr>
              <a:t>визуальных наглядных материалов</a:t>
            </a:r>
            <a:r>
              <a:rPr lang="ru-RU" sz="1800" dirty="0" smtClean="0">
                <a:solidFill>
                  <a:schemeClr val="tx1">
                    <a:lumMod val="95000"/>
                  </a:schemeClr>
                </a:solidFill>
              </a:rPr>
              <a:t> </a:t>
            </a:r>
            <a:r>
              <a:rPr lang="ru-RU" sz="1800" dirty="0" smtClean="0"/>
              <a:t>для установления четких границ предметов или деятельности, а также для сообщения об ожидаемом от ребенка поведении, таком как ожидание.</a:t>
            </a:r>
          </a:p>
          <a:p>
            <a:pPr marL="45720" indent="0">
              <a:lnSpc>
                <a:spcPct val="150000"/>
              </a:lnSpc>
              <a:buNone/>
            </a:pPr>
            <a:endParaRPr lang="ru-RU" sz="1800" dirty="0" smtClean="0"/>
          </a:p>
          <a:p>
            <a:pPr marL="45720" indent="0">
              <a:lnSpc>
                <a:spcPct val="150000"/>
              </a:lnSpc>
              <a:buNone/>
            </a:pPr>
            <a:r>
              <a:rPr lang="ru-RU" sz="1800" b="1" i="1" dirty="0" smtClean="0"/>
              <a:t>Цель</a:t>
            </a:r>
            <a:r>
              <a:rPr lang="ru-RU" sz="1800" b="1" i="1" dirty="0"/>
              <a:t>: </a:t>
            </a:r>
            <a:r>
              <a:rPr lang="ru-RU" sz="1800" dirty="0"/>
              <a:t>структурирование деятельности ребёнка.</a:t>
            </a:r>
          </a:p>
          <a:p>
            <a:endParaRPr lang="uk-UA" dirty="0"/>
          </a:p>
        </p:txBody>
      </p:sp>
      <p:pic>
        <p:nvPicPr>
          <p:cNvPr id="4" name="Picture 2" descr="C:\Users\Администратор\Downloads\MUHDBkJm7NY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3441" y="5131042"/>
            <a:ext cx="5706921" cy="1467152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5" name="Объект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8862" y="2211912"/>
            <a:ext cx="2823944" cy="2109134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050" name="Picture 2" descr="Картинки по запросу значок стоп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53112" y="233997"/>
            <a:ext cx="1619250" cy="1619251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2052" name="Picture 4" descr="Картинки по запросу красная карточка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98334" y="4693194"/>
            <a:ext cx="1905000" cy="190500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13772412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1194" y="0"/>
            <a:ext cx="10972800" cy="2320119"/>
          </a:xfrm>
        </p:spPr>
        <p:txBody>
          <a:bodyPr/>
          <a:lstStyle/>
          <a:p>
            <a:pPr lvl="0" algn="ctr"/>
            <a:r>
              <a:rPr lang="ru-RU" dirty="0" smtClean="0"/>
              <a:t/>
            </a:r>
            <a:br>
              <a:rPr lang="ru-RU" dirty="0" smtClean="0"/>
            </a:br>
            <a:r>
              <a:rPr lang="ru-RU" sz="4800" b="1" i="1" dirty="0" smtClean="0"/>
              <a:t>Мы </a:t>
            </a:r>
            <a:r>
              <a:rPr lang="ru-RU" sz="4800" b="1" i="1" dirty="0"/>
              <a:t>учим </a:t>
            </a:r>
            <a:r>
              <a:rPr lang="ru-RU" sz="4800" b="1" i="1" dirty="0" smtClean="0"/>
              <a:t>детей, </a:t>
            </a:r>
            <a:r>
              <a:rPr lang="ru-RU" sz="4800" b="1" i="1" dirty="0"/>
              <a:t>а они учат </a:t>
            </a:r>
            <a:r>
              <a:rPr lang="ru-RU" sz="4800" b="1" i="1" dirty="0" smtClean="0"/>
              <a:t>нас…</a:t>
            </a:r>
            <a:r>
              <a:rPr lang="uk-UA" dirty="0"/>
              <a:t/>
            </a:r>
            <a:br>
              <a:rPr lang="uk-UA" dirty="0"/>
            </a:br>
            <a:endParaRPr lang="uk-UA" dirty="0"/>
          </a:p>
        </p:txBody>
      </p:sp>
      <p:pic>
        <p:nvPicPr>
          <p:cNvPr id="1026" name="Picture 2" descr="Світлина від Алини Мирясової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399" y="1926896"/>
            <a:ext cx="2964158" cy="399661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http://osobennyedeti.in.ua/data/gallery/2017/07/25/c82b8415dcc0e3b6b466cfc518f377a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67354" y="1759543"/>
            <a:ext cx="3849735" cy="236999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http://osobennyedeti.in.ua/data/gallery/2017/07/25/b32750ac002586b273036025bdf94a3c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8105" y="2689950"/>
            <a:ext cx="2597044" cy="384732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http://osobennyedeti.in.ua/data/gallery/2017/10/21/9e5fbe418ec7efbc96c725ada96696c6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30208" y="4204549"/>
            <a:ext cx="3392842" cy="254463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6" descr="Світлина від Счастливые дети специализированный центр Сумы."/>
          <p:cNvPicPr>
            <a:picLocks noGrp="1" noChangeAspect="1" noChangeArrowheads="1"/>
          </p:cNvPicPr>
          <p:nvPr>
            <p:ph idx="1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1697" y="4613614"/>
            <a:ext cx="2491962" cy="186897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661056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2192000" y="3319069"/>
            <a:ext cx="1010746" cy="458452"/>
          </a:xfrm>
        </p:spPr>
        <p:txBody>
          <a:bodyPr/>
          <a:lstStyle/>
          <a:p>
            <a:endParaRPr lang="uk-UA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72567" y="1144516"/>
            <a:ext cx="7934454" cy="4315808"/>
          </a:xfrm>
        </p:spPr>
        <p:txBody>
          <a:bodyPr>
            <a:normAutofit lnSpcReduction="10000"/>
          </a:bodyPr>
          <a:lstStyle/>
          <a:p>
            <a:pPr algn="ctr"/>
            <a:r>
              <a:rPr lang="ru-RU" sz="3600" b="1" i="1" dirty="0"/>
              <a:t>Cпециализированный центр</a:t>
            </a:r>
          </a:p>
          <a:p>
            <a:pPr algn="ctr"/>
            <a:r>
              <a:rPr lang="ru-RU" sz="3600" b="1" i="1" dirty="0"/>
              <a:t>для детей с особенностями</a:t>
            </a:r>
          </a:p>
          <a:p>
            <a:pPr algn="ctr" fontAlgn="base"/>
            <a:r>
              <a:rPr lang="ru-RU" sz="3600" b="1" i="1" dirty="0"/>
              <a:t>в развитии </a:t>
            </a:r>
            <a:endParaRPr lang="ru-RU" sz="3600" b="1" i="1" dirty="0" smtClean="0"/>
          </a:p>
          <a:p>
            <a:pPr algn="ctr" fontAlgn="base"/>
            <a:r>
              <a:rPr lang="ru-RU" sz="7800" b="1" i="1" dirty="0" smtClean="0"/>
              <a:t>«</a:t>
            </a:r>
            <a:r>
              <a:rPr lang="ru-RU" sz="7800" b="1" i="1" dirty="0"/>
              <a:t>СЧАСТЛИВЫЕ</a:t>
            </a:r>
            <a:br>
              <a:rPr lang="ru-RU" sz="7800" b="1" i="1" dirty="0"/>
            </a:br>
            <a:r>
              <a:rPr lang="ru-RU" sz="7800" b="1" i="1" dirty="0"/>
              <a:t>ДЕТИ»</a:t>
            </a:r>
          </a:p>
          <a:p>
            <a:endParaRPr lang="uk-UA" dirty="0"/>
          </a:p>
        </p:txBody>
      </p:sp>
      <p:pic>
        <p:nvPicPr>
          <p:cNvPr id="1026" name="Picture 2" descr="Світлина від Счастливые дети специализированный центр Сумы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58378" y="692886"/>
            <a:ext cx="2492199" cy="286871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sp>
        <p:nvSpPr>
          <p:cNvPr id="8" name="Прямоугольник 7"/>
          <p:cNvSpPr/>
          <p:nvPr/>
        </p:nvSpPr>
        <p:spPr>
          <a:xfrm flipH="1">
            <a:off x="5895833" y="5460324"/>
            <a:ext cx="603124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3200" dirty="0">
                <a:latin typeface="arial" panose="020B0604020202020204" pitchFamily="34" charset="0"/>
              </a:rPr>
              <a:t>+38 099 344 </a:t>
            </a:r>
            <a:r>
              <a:rPr lang="uk-UA" sz="3200" dirty="0" smtClean="0">
                <a:latin typeface="arial" panose="020B0604020202020204" pitchFamily="34" charset="0"/>
              </a:rPr>
              <a:t>4988</a:t>
            </a:r>
          </a:p>
          <a:p>
            <a:r>
              <a:rPr lang="en-US" sz="3200" dirty="0"/>
              <a:t>http://osobennyedeti.in.ua/</a:t>
            </a:r>
            <a:endParaRPr lang="uk-UA" sz="3200" dirty="0"/>
          </a:p>
        </p:txBody>
      </p:sp>
    </p:spTree>
    <p:extLst>
      <p:ext uri="{BB962C8B-B14F-4D97-AF65-F5344CB8AC3E}">
        <p14:creationId xmlns:p14="http://schemas.microsoft.com/office/powerpoint/2010/main" val="3117302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он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Ион">
      <a:maj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Ион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756</TotalTime>
  <Words>347</Words>
  <Application>Microsoft Office PowerPoint</Application>
  <PresentationFormat>Широкоэкранный</PresentationFormat>
  <Paragraphs>52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6" baseType="lpstr">
      <vt:lpstr>Arial</vt:lpstr>
      <vt:lpstr>Arial</vt:lpstr>
      <vt:lpstr>Century Gothic</vt:lpstr>
      <vt:lpstr>Wingdings 3</vt:lpstr>
      <vt:lpstr>Ион</vt:lpstr>
      <vt:lpstr>АВА-терапия/ прикладной анализ поведения/ Applied behavior analysis.</vt:lpstr>
      <vt:lpstr>Сферы в которых применяется АВА-терапия.</vt:lpstr>
      <vt:lpstr>Сенсорная интеграция.</vt:lpstr>
      <vt:lpstr> </vt:lpstr>
      <vt:lpstr>Метод альтернативной коммуникации PECS. </vt:lpstr>
      <vt:lpstr>Визуальная поддержка – это способ предоставить информацию в более понятной, по сравнению с устной речью, форме.  </vt:lpstr>
      <vt:lpstr>Планшет «СНАЧАЛА - ПОТОМ». </vt:lpstr>
      <vt:lpstr>Визуальное расписание. </vt:lpstr>
      <vt:lpstr>Установление визуальных параметров.   </vt:lpstr>
      <vt:lpstr> Мы учим детей, а они учат нас… 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Yuliya</dc:creator>
  <cp:lastModifiedBy>Yuliya</cp:lastModifiedBy>
  <cp:revision>68</cp:revision>
  <dcterms:created xsi:type="dcterms:W3CDTF">2017-10-29T20:40:07Z</dcterms:created>
  <dcterms:modified xsi:type="dcterms:W3CDTF">2017-11-01T22:42:47Z</dcterms:modified>
</cp:coreProperties>
</file>