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2" r:id="rId2"/>
    <p:sldId id="293" r:id="rId3"/>
    <p:sldId id="306" r:id="rId4"/>
    <p:sldId id="291" r:id="rId5"/>
    <p:sldId id="297" r:id="rId6"/>
    <p:sldId id="314" r:id="rId7"/>
    <p:sldId id="307" r:id="rId8"/>
    <p:sldId id="299" r:id="rId9"/>
    <p:sldId id="300" r:id="rId10"/>
    <p:sldId id="301" r:id="rId11"/>
    <p:sldId id="309" r:id="rId12"/>
    <p:sldId id="312" r:id="rId13"/>
    <p:sldId id="302" r:id="rId14"/>
    <p:sldId id="308" r:id="rId15"/>
    <p:sldId id="311" r:id="rId16"/>
    <p:sldId id="313" r:id="rId17"/>
    <p:sldId id="289" r:id="rId18"/>
  </p:sldIdLst>
  <p:sldSz cx="12192000" cy="6858000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аталья А. Русанова" initials="НАР" lastIdx="1" clrIdx="0">
    <p:extLst>
      <p:ext uri="{19B8F6BF-5375-455C-9EA6-DF929625EA0E}">
        <p15:presenceInfo xmlns="" xmlns:p15="http://schemas.microsoft.com/office/powerpoint/2012/main" userId="Наталья А. Русанов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15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0" d="100"/>
          <a:sy n="70" d="100"/>
        </p:scale>
        <p:origin x="-66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6247" cy="498488"/>
          </a:xfrm>
          <a:prstGeom prst="rect">
            <a:avLst/>
          </a:prstGeom>
        </p:spPr>
        <p:txBody>
          <a:bodyPr vert="horz" lIns="92126" tIns="46063" rIns="92126" bIns="4606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826" y="2"/>
            <a:ext cx="2946246" cy="498488"/>
          </a:xfrm>
          <a:prstGeom prst="rect">
            <a:avLst/>
          </a:prstGeom>
        </p:spPr>
        <p:txBody>
          <a:bodyPr vert="horz" lIns="92126" tIns="46063" rIns="92126" bIns="46063" rtlCol="0"/>
          <a:lstStyle>
            <a:lvl1pPr algn="r">
              <a:defRPr sz="1200"/>
            </a:lvl1pPr>
          </a:lstStyle>
          <a:p>
            <a:fld id="{DDF016AD-23FF-45B9-9F25-494169129639}" type="datetimeFigureOut">
              <a:rPr lang="ru-RU" smtClean="0"/>
              <a:t>31.10.2017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31326"/>
            <a:ext cx="2946247" cy="498488"/>
          </a:xfrm>
          <a:prstGeom prst="rect">
            <a:avLst/>
          </a:prstGeom>
        </p:spPr>
        <p:txBody>
          <a:bodyPr vert="horz" lIns="92126" tIns="46063" rIns="92126" bIns="4606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826" y="9431326"/>
            <a:ext cx="2946246" cy="498488"/>
          </a:xfrm>
          <a:prstGeom prst="rect">
            <a:avLst/>
          </a:prstGeom>
        </p:spPr>
        <p:txBody>
          <a:bodyPr vert="horz" lIns="92126" tIns="46063" rIns="92126" bIns="46063" rtlCol="0" anchor="b"/>
          <a:lstStyle>
            <a:lvl1pPr algn="r">
              <a:defRPr sz="1200"/>
            </a:lvl1pPr>
          </a:lstStyle>
          <a:p>
            <a:fld id="{374587EB-BBCA-4E17-8932-93D8F978CF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4082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6247" cy="498488"/>
          </a:xfrm>
          <a:prstGeom prst="rect">
            <a:avLst/>
          </a:prstGeom>
        </p:spPr>
        <p:txBody>
          <a:bodyPr vert="horz" lIns="92126" tIns="46063" rIns="92126" bIns="4606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826" y="2"/>
            <a:ext cx="2946246" cy="498488"/>
          </a:xfrm>
          <a:prstGeom prst="rect">
            <a:avLst/>
          </a:prstGeom>
        </p:spPr>
        <p:txBody>
          <a:bodyPr vert="horz" lIns="92126" tIns="46063" rIns="92126" bIns="46063" rtlCol="0"/>
          <a:lstStyle>
            <a:lvl1pPr algn="r">
              <a:defRPr sz="1200"/>
            </a:lvl1pPr>
          </a:lstStyle>
          <a:p>
            <a:fld id="{4E6D16E2-529B-4EFC-9990-D6360D234178}" type="datetimeFigureOut">
              <a:rPr lang="ru-RU" smtClean="0"/>
              <a:t>31.10.2017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26" tIns="46063" rIns="92126" bIns="4606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288" y="4778774"/>
            <a:ext cx="5439102" cy="3909613"/>
          </a:xfrm>
          <a:prstGeom prst="rect">
            <a:avLst/>
          </a:prstGeom>
        </p:spPr>
        <p:txBody>
          <a:bodyPr vert="horz" lIns="92126" tIns="46063" rIns="92126" bIns="4606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1326"/>
            <a:ext cx="2946247" cy="498488"/>
          </a:xfrm>
          <a:prstGeom prst="rect">
            <a:avLst/>
          </a:prstGeom>
        </p:spPr>
        <p:txBody>
          <a:bodyPr vert="horz" lIns="92126" tIns="46063" rIns="92126" bIns="4606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826" y="9431326"/>
            <a:ext cx="2946246" cy="498488"/>
          </a:xfrm>
          <a:prstGeom prst="rect">
            <a:avLst/>
          </a:prstGeom>
        </p:spPr>
        <p:txBody>
          <a:bodyPr vert="horz" lIns="92126" tIns="46063" rIns="92126" bIns="46063" rtlCol="0" anchor="b"/>
          <a:lstStyle>
            <a:lvl1pPr algn="r">
              <a:defRPr sz="1200"/>
            </a:lvl1pPr>
          </a:lstStyle>
          <a:p>
            <a:fld id="{81569576-D798-49E3-98A6-38C85D14E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11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619347-E339-4460-AAF2-FE4753D3FE9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181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A4CD2-C649-4617-9E92-294989CD37FA}" type="datetimeFigureOut">
              <a:rPr lang="ru-RU" smtClean="0"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9A2F-D392-4537-B030-0FC8299052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428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A4CD2-C649-4617-9E92-294989CD37FA}" type="datetimeFigureOut">
              <a:rPr lang="ru-RU" smtClean="0"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9A2F-D392-4537-B030-0FC8299052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491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A4CD2-C649-4617-9E92-294989CD37FA}" type="datetimeFigureOut">
              <a:rPr lang="ru-RU" smtClean="0"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9A2F-D392-4537-B030-0FC8299052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030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A4CD2-C649-4617-9E92-294989CD37FA}" type="datetimeFigureOut">
              <a:rPr lang="ru-RU" smtClean="0"/>
              <a:t>31.10.2017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9A2F-D392-4537-B030-0FC8299052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219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A4CD2-C649-4617-9E92-294989CD37FA}" type="datetimeFigureOut">
              <a:rPr lang="ru-RU" smtClean="0"/>
              <a:t>31.10.2017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9A2F-D392-4537-B030-0FC8299052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154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A4CD2-C649-4617-9E92-294989CD37FA}" type="datetimeFigureOut">
              <a:rPr lang="ru-RU" smtClean="0"/>
              <a:t>31.10.2017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9A2F-D392-4537-B030-0FC8299052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136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A4CD2-C649-4617-9E92-294989CD37FA}" type="datetimeFigureOut">
              <a:rPr lang="ru-RU" smtClean="0"/>
              <a:t>31.10.2017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9A2F-D392-4537-B030-0FC8299052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467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A4CD2-C649-4617-9E92-294989CD37FA}" type="datetimeFigureOut">
              <a:rPr lang="ru-RU" smtClean="0"/>
              <a:t>31.10.2017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9A2F-D392-4537-B030-0FC8299052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128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A4CD2-C649-4617-9E92-294989CD37FA}" type="datetimeFigureOut">
              <a:rPr lang="ru-RU" smtClean="0"/>
              <a:t>31.10.2017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9A2F-D392-4537-B030-0FC8299052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975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A4CD2-C649-4617-9E92-294989CD37FA}" type="datetimeFigureOut">
              <a:rPr lang="ru-RU" smtClean="0"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9A2F-D392-4537-B030-0FC8299052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523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A4CD2-C649-4617-9E92-294989CD37FA}" type="datetimeFigureOut">
              <a:rPr lang="ru-RU" smtClean="0"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9A2F-D392-4537-B030-0FC8299052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507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A4CD2-C649-4617-9E92-294989CD37FA}" type="datetimeFigureOut">
              <a:rPr lang="ru-RU" smtClean="0"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D9A2F-D392-4537-B030-0FC8299052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621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microsoft.com/office/2007/relationships/hdphoto" Target="../media/hdphoto3.wdp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no-kharkiv.org.ua/" TargetMode="External"/><Relationship Id="rId2" Type="http://schemas.openxmlformats.org/officeDocument/2006/relationships/hyperlink" Target="mailto:office@zno-kharkiv.org.ua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50" y="205317"/>
            <a:ext cx="3494502" cy="991716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84667" y="1466466"/>
            <a:ext cx="12014200" cy="50800"/>
          </a:xfrm>
          <a:prstGeom prst="line">
            <a:avLst/>
          </a:prstGeom>
          <a:ln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8575" y="2318046"/>
            <a:ext cx="1039491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8800" b="1" dirty="0" smtClean="0">
                <a:solidFill>
                  <a:srgbClr val="ED1150"/>
                </a:solidFill>
                <a:cs typeface="Arial" panose="020B0604020202020204" pitchFamily="34" charset="0"/>
              </a:rPr>
              <a:t>ЗНО</a:t>
            </a:r>
            <a:r>
              <a:rPr lang="en-US" sz="8800" b="1" dirty="0" smtClean="0">
                <a:solidFill>
                  <a:srgbClr val="ED1150"/>
                </a:solidFill>
                <a:cs typeface="Arial" panose="020B0604020202020204" pitchFamily="34" charset="0"/>
              </a:rPr>
              <a:t>-2018</a:t>
            </a:r>
            <a:r>
              <a:rPr lang="uk-UA" sz="7200" b="1" dirty="0" smtClean="0">
                <a:solidFill>
                  <a:srgbClr val="ED1150"/>
                </a:solidFill>
                <a:cs typeface="Arial" panose="020B0604020202020204" pitchFamily="34" charset="0"/>
              </a:rPr>
              <a:t> </a:t>
            </a:r>
            <a:endParaRPr lang="en-US" sz="7200" b="1" dirty="0" smtClean="0">
              <a:solidFill>
                <a:srgbClr val="ED1150"/>
              </a:solidFill>
              <a:cs typeface="Arial" panose="020B0604020202020204" pitchFamily="34" charset="0"/>
            </a:endParaRPr>
          </a:p>
          <a:p>
            <a:pPr algn="ctr"/>
            <a:r>
              <a:rPr lang="uk-UA" sz="4400" dirty="0" smtClean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для учнів </a:t>
            </a:r>
            <a:r>
              <a:rPr lang="uk-UA" sz="4400" dirty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(слухачів, студентів) </a:t>
            </a:r>
            <a:endParaRPr lang="uk-UA" sz="44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endParaRPr>
          </a:p>
          <a:p>
            <a:pPr algn="ctr"/>
            <a:r>
              <a:rPr lang="uk-UA" sz="4400" dirty="0" smtClean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ПТНЗ, ВНЗ І-ІІ </a:t>
            </a:r>
            <a:r>
              <a:rPr lang="uk-UA" sz="4400" dirty="0" err="1" smtClean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р.а</a:t>
            </a:r>
            <a:r>
              <a:rPr lang="uk-UA" sz="4400" dirty="0" smtClean="0">
                <a:solidFill>
                  <a:schemeClr val="bg2">
                    <a:lumMod val="25000"/>
                  </a:schemeClr>
                </a:solidFill>
                <a:cs typeface="Arial" panose="020B0604020202020204" pitchFamily="34" charset="0"/>
              </a:rPr>
              <a:t>.</a:t>
            </a:r>
            <a:endParaRPr lang="ru-RU" sz="4400" dirty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137477"/>
            <a:ext cx="90678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Нормативне </a:t>
            </a:r>
            <a:r>
              <a:rPr lang="uk-UA" b="1" dirty="0"/>
              <a:t>забезпечення щодо ДПА у формі ЗНО </a:t>
            </a:r>
            <a:r>
              <a:rPr lang="uk-UA" b="1" dirty="0" smtClean="0"/>
              <a:t>для ПТНЗ та ВНЗ І-ІІ </a:t>
            </a:r>
            <a:r>
              <a:rPr lang="uk-UA" b="1" dirty="0" err="1" smtClean="0"/>
              <a:t>р.а</a:t>
            </a:r>
            <a:r>
              <a:rPr lang="uk-UA" b="1" dirty="0" smtClean="0"/>
              <a:t>. 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27811" y="1778482"/>
            <a:ext cx="9125989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k-UA" dirty="0" smtClean="0"/>
              <a:t>Наказ МОНУ від 31.07.2017 </a:t>
            </a:r>
            <a:r>
              <a:rPr lang="uk-UA" dirty="0"/>
              <a:t>№ </a:t>
            </a:r>
            <a:r>
              <a:rPr lang="uk-UA" dirty="0" smtClean="0"/>
              <a:t>1103 </a:t>
            </a:r>
          </a:p>
          <a:p>
            <a:pPr marL="0" indent="0" algn="just">
              <a:buNone/>
            </a:pPr>
            <a:r>
              <a:rPr lang="uk-UA" dirty="0" smtClean="0"/>
              <a:t>«Деякі </a:t>
            </a:r>
            <a:r>
              <a:rPr lang="uk-UA" dirty="0"/>
              <a:t>питання проведення в 2018 році зовнішнього незалежного оцінювання результатів навчання, здобутих на основі повної загальної середньої </a:t>
            </a:r>
            <a:r>
              <a:rPr lang="uk-UA" dirty="0" smtClean="0"/>
              <a:t>освіти»</a:t>
            </a:r>
          </a:p>
          <a:p>
            <a:pPr marL="0" indent="0">
              <a:buNone/>
            </a:pPr>
            <a:endParaRPr lang="uk-UA" u="sng" dirty="0" smtClean="0"/>
          </a:p>
          <a:p>
            <a:pPr marL="0" indent="0">
              <a:buNone/>
            </a:pPr>
            <a:endParaRPr lang="uk-UA" u="sng" dirty="0" smtClean="0"/>
          </a:p>
          <a:p>
            <a:pPr marL="0" indent="0" algn="just">
              <a:buNone/>
            </a:pPr>
            <a:r>
              <a:rPr lang="ru-RU" i="1" dirty="0" smtClean="0"/>
              <a:t>2. </a:t>
            </a:r>
            <a:r>
              <a:rPr lang="uk-UA" i="1" dirty="0" smtClean="0"/>
              <a:t>Встановити, що в 2018 році:</a:t>
            </a:r>
          </a:p>
          <a:p>
            <a:pPr marL="0" indent="0" algn="just">
              <a:buNone/>
            </a:pPr>
            <a:r>
              <a:rPr lang="uk-UA" i="1" dirty="0" smtClean="0"/>
              <a:t>6) результати зовнішнього незалежного оцінювання з української мови і літератури (</a:t>
            </a:r>
            <a:r>
              <a:rPr lang="uk-UA" i="1" dirty="0" smtClean="0">
                <a:solidFill>
                  <a:srgbClr val="ED1150"/>
                </a:solidFill>
              </a:rPr>
              <a:t>українська мова</a:t>
            </a:r>
            <a:r>
              <a:rPr lang="uk-UA" i="1" dirty="0" smtClean="0"/>
              <a:t>) зараховуються як результати</a:t>
            </a:r>
            <a:r>
              <a:rPr lang="uk-UA" i="1" dirty="0" smtClean="0">
                <a:solidFill>
                  <a:srgbClr val="ED1150"/>
                </a:solidFill>
              </a:rPr>
              <a:t> державної підсумкової атестації</a:t>
            </a:r>
            <a:r>
              <a:rPr lang="uk-UA" i="1" dirty="0" smtClean="0">
                <a:solidFill>
                  <a:srgbClr val="FF0000"/>
                </a:solidFill>
              </a:rPr>
              <a:t> </a:t>
            </a:r>
            <a:r>
              <a:rPr lang="uk-UA" i="1" dirty="0" smtClean="0"/>
              <a:t>за освітній рівень повної загальної середньої освіти для учнів (слухачів, студентів) </a:t>
            </a:r>
            <a:r>
              <a:rPr lang="uk-UA" i="1" dirty="0" smtClean="0">
                <a:solidFill>
                  <a:srgbClr val="ED1150"/>
                </a:solidFill>
              </a:rPr>
              <a:t>професійно-технічних, вищих навчальних закладів, </a:t>
            </a:r>
            <a:r>
              <a:rPr lang="uk-UA" i="1" dirty="0" smtClean="0"/>
              <a:t>які в 2018 році здобудуть повну загальну середню освіту</a:t>
            </a:r>
          </a:p>
          <a:p>
            <a:endParaRPr lang="uk-UA" u="sng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0617" t="21874" r="67938" b="61875"/>
          <a:stretch/>
        </p:blipFill>
        <p:spPr>
          <a:xfrm>
            <a:off x="243027" y="1463040"/>
            <a:ext cx="1489167" cy="118872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cxnSp>
        <p:nvCxnSpPr>
          <p:cNvPr id="6" name="Прямая соединительная линия 5"/>
          <p:cNvCxnSpPr/>
          <p:nvPr/>
        </p:nvCxnSpPr>
        <p:spPr>
          <a:xfrm flipV="1">
            <a:off x="2000045" y="1305936"/>
            <a:ext cx="18104" cy="5472009"/>
          </a:xfrm>
          <a:prstGeom prst="line">
            <a:avLst/>
          </a:prstGeom>
          <a:ln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" y="211520"/>
            <a:ext cx="1555611" cy="44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50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137477"/>
            <a:ext cx="90678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Нормативне забезпечення щодо ДПА у формі ЗНО для ВНЗ І-ІІ </a:t>
            </a:r>
            <a:r>
              <a:rPr lang="uk-UA" b="1" dirty="0" err="1" smtClean="0"/>
              <a:t>р.а</a:t>
            </a:r>
            <a:r>
              <a:rPr lang="uk-UA" b="1" dirty="0" smtClean="0"/>
              <a:t>. 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56905" y="1582151"/>
            <a:ext cx="9125989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400" dirty="0" smtClean="0"/>
              <a:t>Наказ МОНУ від 22.08.2017 </a:t>
            </a:r>
            <a:r>
              <a:rPr lang="uk-UA" sz="2400" dirty="0"/>
              <a:t>№ </a:t>
            </a:r>
            <a:r>
              <a:rPr lang="uk-UA" sz="2400" dirty="0" smtClean="0"/>
              <a:t>1224</a:t>
            </a:r>
          </a:p>
          <a:p>
            <a:pPr marL="0" indent="0" algn="just">
              <a:buNone/>
            </a:pPr>
            <a:r>
              <a:rPr lang="uk-UA" sz="2400" dirty="0"/>
              <a:t>«Про затвердження Положення про державну підсумкову атестацію студентів, які здобувають освітньо-кваліфікаційний рівень молодшого спеціаліста з одночасним завершенням здобуття повної загальної середньої освіти»</a:t>
            </a:r>
            <a:endParaRPr lang="uk-UA" sz="2400" dirty="0" smtClean="0"/>
          </a:p>
          <a:p>
            <a:pPr marL="0" indent="0" algn="just">
              <a:buNone/>
            </a:pPr>
            <a:endParaRPr lang="uk-UA" sz="1050" u="sng" dirty="0" smtClean="0"/>
          </a:p>
          <a:p>
            <a:pPr marL="0" indent="0" algn="just">
              <a:buNone/>
            </a:pPr>
            <a:r>
              <a:rPr lang="uk-UA" sz="2400" i="1" dirty="0" smtClean="0"/>
              <a:t>Розділ</a:t>
            </a:r>
            <a:r>
              <a:rPr lang="ru-RU" sz="2400" i="1" dirty="0" smtClean="0"/>
              <a:t> ІІ. П. 4. </a:t>
            </a:r>
          </a:p>
          <a:p>
            <a:pPr marL="0" indent="0" algn="just">
              <a:buNone/>
            </a:pPr>
            <a:r>
              <a:rPr lang="uk-UA" sz="2400" i="1" dirty="0" smtClean="0"/>
              <a:t>Порядок проведення </a:t>
            </a:r>
            <a:r>
              <a:rPr lang="uk-UA" sz="2400" i="1" dirty="0" smtClean="0">
                <a:solidFill>
                  <a:srgbClr val="ED1150"/>
                </a:solidFill>
              </a:rPr>
              <a:t>атестації у формі зовнішнього незалежного оцінювання</a:t>
            </a:r>
            <a:r>
              <a:rPr lang="uk-UA" sz="2400" i="1" dirty="0" smtClean="0"/>
              <a:t> визначається </a:t>
            </a:r>
            <a:r>
              <a:rPr lang="uk-UA" sz="2400" b="1" i="1" dirty="0" smtClean="0"/>
              <a:t>Порядком проведення зовнішнього незалежного оцінювання результатів навчання, здобутих на основі повної загальної середньої освіти, затвердженим наказом Міністерства освіти і науки України від 10 січня 2017 року № 25, зареєстрованим у Міністерстві юстиції України 27 січня 2017 року за № 118/29986.</a:t>
            </a:r>
            <a:endParaRPr lang="uk-UA" sz="2400" b="1" i="1" u="sng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0617" t="21874" r="67938" b="61875"/>
          <a:stretch/>
        </p:blipFill>
        <p:spPr>
          <a:xfrm>
            <a:off x="243027" y="1463040"/>
            <a:ext cx="1489167" cy="118872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cxnSp>
        <p:nvCxnSpPr>
          <p:cNvPr id="6" name="Прямая соединительная линия 5"/>
          <p:cNvCxnSpPr/>
          <p:nvPr/>
        </p:nvCxnSpPr>
        <p:spPr>
          <a:xfrm flipV="1">
            <a:off x="2000045" y="1305936"/>
            <a:ext cx="18104" cy="5472009"/>
          </a:xfrm>
          <a:prstGeom prst="line">
            <a:avLst/>
          </a:prstGeom>
          <a:ln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" y="211520"/>
            <a:ext cx="1555611" cy="44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03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 flipV="1">
            <a:off x="2000045" y="1016754"/>
            <a:ext cx="18104" cy="5472009"/>
          </a:xfrm>
          <a:prstGeom prst="line">
            <a:avLst/>
          </a:prstGeom>
          <a:ln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" y="211520"/>
            <a:ext cx="1555611" cy="441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0271" y="856357"/>
            <a:ext cx="966511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ED1150"/>
              </a:buClr>
              <a:buFont typeface="Wingdings" panose="05000000000000000000" pitchFamily="2" charset="2"/>
              <a:buChar char="q"/>
            </a:pPr>
            <a:r>
              <a:rPr lang="uk-UA" sz="4800" dirty="0" smtClean="0"/>
              <a:t> Адміністрування.</a:t>
            </a:r>
          </a:p>
          <a:p>
            <a:pPr marL="285750" indent="-285750">
              <a:buClr>
                <a:srgbClr val="ED1150"/>
              </a:buClr>
              <a:buFont typeface="Wingdings" panose="05000000000000000000" pitchFamily="2" charset="2"/>
              <a:buChar char="q"/>
            </a:pPr>
            <a:endParaRPr lang="uk-UA" sz="2400" dirty="0" smtClean="0"/>
          </a:p>
          <a:p>
            <a:pPr marL="285750" indent="-285750">
              <a:buClr>
                <a:srgbClr val="ED1150"/>
              </a:buClr>
              <a:buFont typeface="Wingdings" panose="05000000000000000000" pitchFamily="2" charset="2"/>
              <a:buChar char="q"/>
            </a:pPr>
            <a:r>
              <a:rPr lang="uk-UA" sz="4800" dirty="0" smtClean="0"/>
              <a:t> Організаційні питання.</a:t>
            </a:r>
          </a:p>
          <a:p>
            <a:pPr marL="285750" indent="-285750">
              <a:buClr>
                <a:srgbClr val="ED1150"/>
              </a:buClr>
              <a:buFont typeface="Wingdings" panose="05000000000000000000" pitchFamily="2" charset="2"/>
              <a:buChar char="q"/>
            </a:pPr>
            <a:endParaRPr lang="en-US" sz="2400" dirty="0" smtClean="0"/>
          </a:p>
          <a:p>
            <a:pPr marL="285750" indent="-285750">
              <a:buClr>
                <a:srgbClr val="ED1150"/>
              </a:buClr>
              <a:buFont typeface="Wingdings" panose="05000000000000000000" pitchFamily="2" charset="2"/>
              <a:buChar char="q"/>
            </a:pPr>
            <a:r>
              <a:rPr lang="uk-UA" sz="4800" dirty="0" smtClean="0"/>
              <a:t>Методична підтримка.</a:t>
            </a:r>
          </a:p>
          <a:p>
            <a:pPr>
              <a:buClr>
                <a:srgbClr val="ED1150"/>
              </a:buClr>
            </a:pPr>
            <a:endParaRPr lang="uk-UA" sz="2400" dirty="0" smtClean="0"/>
          </a:p>
          <a:p>
            <a:pPr marL="285750" indent="-285750">
              <a:buClr>
                <a:srgbClr val="ED1150"/>
              </a:buClr>
              <a:buFont typeface="Wingdings" panose="05000000000000000000" pitchFamily="2" charset="2"/>
              <a:buChar char="q"/>
            </a:pPr>
            <a:r>
              <a:rPr lang="uk-UA" sz="4800" dirty="0"/>
              <a:t>Інформаційно - роз'яснювальна </a:t>
            </a:r>
            <a:r>
              <a:rPr lang="uk-UA" sz="4800" dirty="0" smtClean="0"/>
              <a:t>робота.</a:t>
            </a:r>
            <a:endParaRPr lang="uk-UA" sz="4800" dirty="0"/>
          </a:p>
          <a:p>
            <a:pPr marL="285750" indent="-285750">
              <a:buClr>
                <a:srgbClr val="ED1150"/>
              </a:buClr>
              <a:buFont typeface="Wingdings" panose="05000000000000000000" pitchFamily="2" charset="2"/>
              <a:buChar char="q"/>
            </a:pPr>
            <a:endParaRPr lang="ru-RU" sz="4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0556" t="39990" r="81713" b="42561"/>
          <a:stretch/>
        </p:blipFill>
        <p:spPr>
          <a:xfrm>
            <a:off x="323989" y="2248616"/>
            <a:ext cx="1413934" cy="17949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7430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/>
          <a:srcRect l="17762" t="24950" r="36837" b="15724"/>
          <a:stretch/>
        </p:blipFill>
        <p:spPr>
          <a:xfrm>
            <a:off x="2589376" y="811850"/>
            <a:ext cx="8699617" cy="523350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1384" y="-134663"/>
            <a:ext cx="10515600" cy="1197569"/>
          </a:xfrm>
        </p:spPr>
        <p:txBody>
          <a:bodyPr/>
          <a:lstStyle/>
          <a:p>
            <a:pPr algn="ctr"/>
            <a:r>
              <a:rPr lang="uk-UA" b="1" dirty="0" smtClean="0"/>
              <a:t>Адміністрування</a:t>
            </a:r>
            <a:endParaRPr lang="uk-UA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016305" y="6045352"/>
            <a:ext cx="10175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smtClean="0">
                <a:solidFill>
                  <a:srgbClr val="ED1150"/>
                </a:solidFill>
              </a:rPr>
              <a:t>Визначення відповідальних у навчальних закладах</a:t>
            </a:r>
            <a:endParaRPr lang="uk-UA" sz="3200" dirty="0">
              <a:solidFill>
                <a:srgbClr val="ED1150"/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3"/>
          <a:srcRect l="32933" t="33879" r="59259" b="52232"/>
          <a:stretch/>
        </p:blipFill>
        <p:spPr>
          <a:xfrm>
            <a:off x="218938" y="1336293"/>
            <a:ext cx="1410357" cy="14103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/>
          <a:srcRect l="34271" t="68205" r="60709" b="17510"/>
          <a:stretch/>
        </p:blipFill>
        <p:spPr>
          <a:xfrm>
            <a:off x="521526" y="5473714"/>
            <a:ext cx="805180" cy="9759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2016305" y="977647"/>
            <a:ext cx="18104" cy="5472009"/>
          </a:xfrm>
          <a:prstGeom prst="line">
            <a:avLst/>
          </a:prstGeom>
          <a:ln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" y="211520"/>
            <a:ext cx="1555611" cy="44147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228272" y="3218607"/>
            <a:ext cx="1138421" cy="2458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ДОН СОДА</a:t>
            </a:r>
            <a:endParaRPr lang="ru-RU" sz="1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589376" y="847730"/>
            <a:ext cx="8884087" cy="5233502"/>
            <a:chOff x="2537287" y="847730"/>
            <a:chExt cx="8884087" cy="5233502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2"/>
            <a:srcRect l="17762" t="24950" r="36837" b="15724"/>
            <a:stretch/>
          </p:blipFill>
          <p:spPr>
            <a:xfrm>
              <a:off x="2537287" y="847730"/>
              <a:ext cx="8699617" cy="5233502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6228272" y="3254487"/>
              <a:ext cx="1138421" cy="2458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ДОН СОДА</a:t>
              </a:r>
              <a:endParaRPr lang="ru-RU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3" name="Овал 2"/>
            <p:cNvSpPr/>
            <p:nvPr/>
          </p:nvSpPr>
          <p:spPr>
            <a:xfrm>
              <a:off x="8177842" y="3968151"/>
              <a:ext cx="3243532" cy="1721636"/>
            </a:xfrm>
            <a:prstGeom prst="ellipse">
              <a:avLst/>
            </a:prstGeom>
            <a:solidFill>
              <a:schemeClr val="accent1">
                <a:alpha val="1000"/>
              </a:schemeClr>
            </a:solidFill>
            <a:ln w="34925">
              <a:solidFill>
                <a:srgbClr val="ED11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Овал 9"/>
          <p:cNvSpPr/>
          <p:nvPr/>
        </p:nvSpPr>
        <p:spPr>
          <a:xfrm>
            <a:off x="8110782" y="2432649"/>
            <a:ext cx="3178211" cy="1535502"/>
          </a:xfrm>
          <a:prstGeom prst="ellipse">
            <a:avLst/>
          </a:prstGeom>
          <a:solidFill>
            <a:schemeClr val="accent1">
              <a:alpha val="1000"/>
            </a:schemeClr>
          </a:solidFill>
          <a:ln w="34925">
            <a:solidFill>
              <a:srgbClr val="ED11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11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92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172748"/>
            <a:ext cx="11874665" cy="1325563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/>
              <a:t>С</a:t>
            </a:r>
            <a:r>
              <a:rPr lang="uk-UA" sz="3600" b="1" dirty="0" smtClean="0"/>
              <a:t>айт УЦОЯО </a:t>
            </a:r>
            <a:r>
              <a:rPr lang="en-US" b="1" u="sng" dirty="0" smtClean="0"/>
              <a:t>testportal.gov.ua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uk-UA" sz="3600" b="1" dirty="0" smtClean="0"/>
              <a:t> розділ </a:t>
            </a:r>
            <a:r>
              <a:rPr lang="uk-UA" sz="3600" b="1" dirty="0" smtClean="0">
                <a:solidFill>
                  <a:srgbClr val="ED1150"/>
                </a:solidFill>
              </a:rPr>
              <a:t>«Керівникам навчальних закладів»</a:t>
            </a:r>
            <a:endParaRPr lang="uk-UA" sz="3600" b="1" dirty="0">
              <a:solidFill>
                <a:srgbClr val="ED115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44200" t="50347" r="45426" b="32986"/>
          <a:stretch/>
        </p:blipFill>
        <p:spPr>
          <a:xfrm>
            <a:off x="163285" y="1465837"/>
            <a:ext cx="1502596" cy="135718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670560" y="1690686"/>
            <a:ext cx="10683240" cy="4351338"/>
          </a:xfrm>
        </p:spPr>
        <p:txBody>
          <a:bodyPr/>
          <a:lstStyle/>
          <a:p>
            <a:pPr marL="0" indent="0">
              <a:buNone/>
            </a:pPr>
            <a:endParaRPr lang="uk-UA" b="1" dirty="0" smtClean="0"/>
          </a:p>
          <a:p>
            <a:endParaRPr lang="uk-UA" b="1" dirty="0" smtClean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036" t="3836" r="1681" b="16406"/>
          <a:stretch/>
        </p:blipFill>
        <p:spPr>
          <a:xfrm>
            <a:off x="2370968" y="1595888"/>
            <a:ext cx="6712818" cy="3588588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  <p:cxnSp>
        <p:nvCxnSpPr>
          <p:cNvPr id="6" name="Прямая соединительная линия 5"/>
          <p:cNvCxnSpPr/>
          <p:nvPr/>
        </p:nvCxnSpPr>
        <p:spPr>
          <a:xfrm flipV="1">
            <a:off x="2000045" y="1305936"/>
            <a:ext cx="18104" cy="5472009"/>
          </a:xfrm>
          <a:prstGeom prst="line">
            <a:avLst/>
          </a:prstGeom>
          <a:ln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" y="211520"/>
            <a:ext cx="1555611" cy="44147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820838" y="4442604"/>
            <a:ext cx="2173856" cy="43132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Заклади освіти - Opera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580" t="6480" r="32642" b="49416"/>
          <a:stretch/>
        </p:blipFill>
        <p:spPr>
          <a:xfrm>
            <a:off x="6394909" y="3808649"/>
            <a:ext cx="5408761" cy="2842317"/>
          </a:xfrm>
          <a:prstGeom prst="rect">
            <a:avLst/>
          </a:prstGeom>
          <a:ln>
            <a:solidFill>
              <a:srgbClr val="ED1150"/>
            </a:solidFill>
          </a:ln>
        </p:spPr>
      </p:pic>
      <p:cxnSp>
        <p:nvCxnSpPr>
          <p:cNvPr id="11" name="Прямая со стрелкой 10"/>
          <p:cNvCxnSpPr/>
          <p:nvPr/>
        </p:nvCxnSpPr>
        <p:spPr>
          <a:xfrm>
            <a:off x="5149970" y="4942936"/>
            <a:ext cx="1244939" cy="327711"/>
          </a:xfrm>
          <a:prstGeom prst="straightConnector1">
            <a:avLst/>
          </a:prstGeom>
          <a:ln w="57150">
            <a:solidFill>
              <a:srgbClr val="ED11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091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29" y="134218"/>
            <a:ext cx="1555611" cy="441472"/>
          </a:xfrm>
          <a:prstGeom prst="rect">
            <a:avLst/>
          </a:prstGeom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964634" y="1999990"/>
            <a:ext cx="4429951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dirty="0" smtClean="0">
                <a:solidFill>
                  <a:srgbClr val="FF0066"/>
                </a:solidFill>
              </a:rPr>
              <a:t>Особи, які </a:t>
            </a:r>
            <a:r>
              <a:rPr lang="uk-UA" sz="2400" b="1" u="sng" dirty="0" smtClean="0"/>
              <a:t>отримують</a:t>
            </a:r>
            <a:r>
              <a:rPr lang="uk-UA" sz="2400" b="1" dirty="0">
                <a:solidFill>
                  <a:srgbClr val="FF0066"/>
                </a:solidFill>
              </a:rPr>
              <a:t> </a:t>
            </a:r>
            <a:r>
              <a:rPr lang="uk-UA" sz="2400" b="1" dirty="0" smtClean="0">
                <a:solidFill>
                  <a:srgbClr val="FF0066"/>
                </a:solidFill>
              </a:rPr>
              <a:t>повну </a:t>
            </a:r>
            <a:r>
              <a:rPr lang="uk-UA" sz="2400" b="1" dirty="0">
                <a:solidFill>
                  <a:srgbClr val="FF0066"/>
                </a:solidFill>
              </a:rPr>
              <a:t>загальну середню освіту у 2018</a:t>
            </a:r>
            <a:endParaRPr lang="ru-RU" sz="2400" b="1" dirty="0">
              <a:solidFill>
                <a:srgbClr val="FF0066"/>
              </a:solidFill>
            </a:endParaRPr>
          </a:p>
          <a:p>
            <a:pPr algn="ctr"/>
            <a:endParaRPr lang="ru-RU" sz="1400" b="1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964634" y="3224705"/>
            <a:ext cx="4621353" cy="255758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uk-UA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AutoNum type="arabicPeriod"/>
            </a:pPr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ЗНО з української мови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і </a:t>
            </a:r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літератури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sz="1600" u="sng" dirty="0">
                <a:latin typeface="Arial" panose="020B0604020202020204" pitchFamily="34" charset="0"/>
                <a:cs typeface="Arial" panose="020B0604020202020204" pitchFamily="34" charset="0"/>
              </a:rPr>
              <a:t>українська </a:t>
            </a:r>
            <a:r>
              <a:rPr lang="uk-UA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мова як </a:t>
            </a:r>
            <a:r>
              <a:rPr lang="uk-UA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ДПА</a:t>
            </a:r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uk-UA" sz="1600" b="1" dirty="0" smtClean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ОБОВЯЗКОВО</a:t>
            </a:r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uk-UA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algn="just"/>
            <a:r>
              <a:rPr 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решта предметів </a:t>
            </a:r>
            <a:r>
              <a:rPr lang="uk-UA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ДПА</a:t>
            </a:r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складається у навчальному закладі (ПТНЗ/ВНЗ І-ІІ </a:t>
            </a:r>
            <a:r>
              <a:rPr lang="uk-UA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р.а</a:t>
            </a:r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.);</a:t>
            </a:r>
          </a:p>
          <a:p>
            <a:pPr marL="357188" algn="just"/>
            <a:endParaRPr lang="uk-UA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algn="just"/>
            <a:r>
              <a:rPr lang="uk-UA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** </a:t>
            </a:r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мають право обрати інші предмети ЗНО, які </a:t>
            </a:r>
            <a:r>
              <a:rPr lang="uk-UA" sz="1600" b="1" dirty="0" smtClean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зараховуються як </a:t>
            </a:r>
            <a:r>
              <a:rPr lang="uk-UA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ДПА</a:t>
            </a:r>
            <a:endParaRPr lang="uk-UA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Заголовок 4"/>
          <p:cNvSpPr txBox="1">
            <a:spLocks/>
          </p:cNvSpPr>
          <p:nvPr/>
        </p:nvSpPr>
        <p:spPr>
          <a:xfrm>
            <a:off x="6825142" y="1931245"/>
            <a:ext cx="4278075" cy="7124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dirty="0" smtClean="0">
                <a:solidFill>
                  <a:srgbClr val="FF0066"/>
                </a:solidFill>
              </a:rPr>
              <a:t>Особи, які </a:t>
            </a:r>
            <a:r>
              <a:rPr lang="uk-UA" sz="2400" b="1" u="sng" dirty="0" smtClean="0"/>
              <a:t>мають</a:t>
            </a:r>
            <a:r>
              <a:rPr lang="uk-UA" sz="2400" b="1" dirty="0" smtClean="0">
                <a:solidFill>
                  <a:srgbClr val="FF0066"/>
                </a:solidFill>
              </a:rPr>
              <a:t> </a:t>
            </a:r>
            <a:r>
              <a:rPr lang="uk-UA" sz="2400" b="1" dirty="0">
                <a:solidFill>
                  <a:srgbClr val="FF0066"/>
                </a:solidFill>
              </a:rPr>
              <a:t>повну загальну середню освіту</a:t>
            </a:r>
            <a:endParaRPr lang="ru-RU" sz="2400" b="1" dirty="0">
              <a:solidFill>
                <a:srgbClr val="FF0066"/>
              </a:solidFill>
            </a:endParaRPr>
          </a:p>
          <a:p>
            <a:pPr algn="ctr"/>
            <a:r>
              <a:rPr lang="uk-UA" sz="2000" b="1" dirty="0" smtClean="0">
                <a:solidFill>
                  <a:srgbClr val="FF0066"/>
                </a:solidFill>
                <a:latin typeface="+mn-lt"/>
              </a:rPr>
              <a:t> </a:t>
            </a:r>
          </a:p>
          <a:p>
            <a:pPr algn="ctr"/>
            <a:endParaRPr lang="ru-RU" sz="1400" b="1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12" name="Заголовок 4"/>
          <p:cNvSpPr txBox="1">
            <a:spLocks/>
          </p:cNvSpPr>
          <p:nvPr/>
        </p:nvSpPr>
        <p:spPr>
          <a:xfrm>
            <a:off x="6933226" y="3250518"/>
            <a:ext cx="4015471" cy="23236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uk-UA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ЗНО з української мови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і </a:t>
            </a:r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літератури</a:t>
            </a:r>
          </a:p>
          <a:p>
            <a:pPr marL="342900" indent="-342900">
              <a:buAutoNum type="arabicPeriod"/>
            </a:pPr>
            <a:endParaRPr lang="uk-UA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Предмети ЗНО - </a:t>
            </a:r>
            <a:r>
              <a:rPr lang="uk-UA" sz="1600" dirty="0">
                <a:latin typeface="Arial" panose="020B0604020202020204" pitchFamily="34" charset="0"/>
                <a:cs typeface="Arial" panose="020B0604020202020204" pitchFamily="34" charset="0"/>
              </a:rPr>
              <a:t>із переліку </a:t>
            </a:r>
            <a:r>
              <a:rPr lang="uk-U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ВНЗ, в якій планується вступ</a:t>
            </a:r>
          </a:p>
          <a:p>
            <a:endParaRPr lang="uk-U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Заголовок 4"/>
          <p:cNvSpPr txBox="1">
            <a:spLocks/>
          </p:cNvSpPr>
          <p:nvPr/>
        </p:nvSpPr>
        <p:spPr>
          <a:xfrm>
            <a:off x="2122551" y="250956"/>
            <a:ext cx="786384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5400" b="1" dirty="0"/>
              <a:t>Учасники ЗНО-2018</a:t>
            </a:r>
            <a:endParaRPr lang="ru-RU" sz="5400" b="1" dirty="0"/>
          </a:p>
        </p:txBody>
      </p:sp>
      <p:sp>
        <p:nvSpPr>
          <p:cNvPr id="19" name="Заголовок 4"/>
          <p:cNvSpPr txBox="1">
            <a:spLocks/>
          </p:cNvSpPr>
          <p:nvPr/>
        </p:nvSpPr>
        <p:spPr>
          <a:xfrm>
            <a:off x="964633" y="5574214"/>
            <a:ext cx="4621354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u="sng" dirty="0" smtClean="0">
                <a:solidFill>
                  <a:srgbClr val="FF0066"/>
                </a:solidFill>
              </a:rPr>
              <a:t>Реєстрація на ЗНО - через навчальний заклад</a:t>
            </a:r>
            <a:endParaRPr lang="ru-RU" sz="2400" b="1" u="sng" dirty="0">
              <a:solidFill>
                <a:srgbClr val="FF0066"/>
              </a:solidFill>
            </a:endParaRPr>
          </a:p>
          <a:p>
            <a:pPr algn="ctr"/>
            <a:endParaRPr lang="ru-RU" sz="1400" b="1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20" name="Заголовок 4"/>
          <p:cNvSpPr txBox="1">
            <a:spLocks/>
          </p:cNvSpPr>
          <p:nvPr/>
        </p:nvSpPr>
        <p:spPr>
          <a:xfrm>
            <a:off x="6725985" y="5574214"/>
            <a:ext cx="4429951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u="sng" dirty="0" smtClean="0">
                <a:solidFill>
                  <a:srgbClr val="FF0066"/>
                </a:solidFill>
              </a:rPr>
              <a:t>Реєстрація на ЗНО  - самостійно</a:t>
            </a:r>
            <a:endParaRPr lang="ru-RU" sz="2400" b="1" u="sng" dirty="0">
              <a:solidFill>
                <a:srgbClr val="FF0066"/>
              </a:solidFill>
            </a:endParaRPr>
          </a:p>
          <a:p>
            <a:pPr algn="ctr"/>
            <a:endParaRPr lang="ru-RU" sz="1600" b="1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21" name="Стрелка вниз 20"/>
          <p:cNvSpPr/>
          <p:nvPr/>
        </p:nvSpPr>
        <p:spPr>
          <a:xfrm rot="2304239">
            <a:off x="3698973" y="1109237"/>
            <a:ext cx="567751" cy="786221"/>
          </a:xfrm>
          <a:prstGeom prst="downArrow">
            <a:avLst/>
          </a:prstGeom>
          <a:solidFill>
            <a:srgbClr val="FF006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36421" y="6383028"/>
            <a:ext cx="103278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/>
              <a:t>Можна обрати </a:t>
            </a:r>
            <a:r>
              <a:rPr lang="uk-UA" sz="2000" u="sng" dirty="0" smtClean="0"/>
              <a:t>не </a:t>
            </a:r>
            <a:r>
              <a:rPr lang="uk-UA" sz="2000" u="sng" dirty="0"/>
              <a:t>більше 4-х </a:t>
            </a:r>
            <a:r>
              <a:rPr lang="uk-UA" sz="2000" dirty="0" smtClean="0"/>
              <a:t>предметів ЗНО, з урахуванням  української мови </a:t>
            </a:r>
            <a:r>
              <a:rPr lang="uk-UA" sz="2000" dirty="0"/>
              <a:t>і </a:t>
            </a:r>
            <a:r>
              <a:rPr lang="uk-UA" sz="2000" dirty="0" smtClean="0"/>
              <a:t>літератури </a:t>
            </a:r>
            <a:endParaRPr lang="ru-RU" sz="2000" dirty="0"/>
          </a:p>
        </p:txBody>
      </p:sp>
      <p:sp>
        <p:nvSpPr>
          <p:cNvPr id="17" name="Стрелка вниз 16"/>
          <p:cNvSpPr/>
          <p:nvPr/>
        </p:nvSpPr>
        <p:spPr>
          <a:xfrm rot="19173651">
            <a:off x="7523498" y="1111765"/>
            <a:ext cx="567751" cy="799607"/>
          </a:xfrm>
          <a:prstGeom prst="downArrow">
            <a:avLst/>
          </a:prstGeom>
          <a:solidFill>
            <a:srgbClr val="FF006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2767639" y="2714955"/>
            <a:ext cx="567751" cy="786221"/>
          </a:xfrm>
          <a:prstGeom prst="downArrow">
            <a:avLst/>
          </a:prstGeom>
          <a:solidFill>
            <a:srgbClr val="FF006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8725765" y="2686565"/>
            <a:ext cx="567751" cy="799607"/>
          </a:xfrm>
          <a:prstGeom prst="downArrow">
            <a:avLst/>
          </a:prstGeom>
          <a:solidFill>
            <a:srgbClr val="FF006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55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3465" y="87556"/>
            <a:ext cx="8814173" cy="1325563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 smtClean="0"/>
              <a:t>Реєстрація </a:t>
            </a:r>
            <a:endParaRPr lang="uk-UA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601747" y="1500905"/>
            <a:ext cx="9181936" cy="4351338"/>
          </a:xfrm>
        </p:spPr>
        <p:txBody>
          <a:bodyPr>
            <a:normAutofit/>
          </a:bodyPr>
          <a:lstStyle/>
          <a:p>
            <a:pPr>
              <a:buClr>
                <a:srgbClr val="ED1150"/>
              </a:buClr>
              <a:buFont typeface="Wingdings" panose="05000000000000000000" pitchFamily="2" charset="2"/>
              <a:buChar char="q"/>
            </a:pPr>
            <a:r>
              <a:rPr lang="uk-UA" dirty="0" smtClean="0"/>
              <a:t> Терміни: </a:t>
            </a:r>
            <a:r>
              <a:rPr lang="uk-UA" b="1" dirty="0" smtClean="0"/>
              <a:t>лютий</a:t>
            </a:r>
            <a:r>
              <a:rPr lang="uk-UA" dirty="0" smtClean="0"/>
              <a:t> (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06.02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19.03.2018)  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ED1150"/>
              </a:buClr>
              <a:buFont typeface="Wingdings" panose="05000000000000000000" pitchFamily="2" charset="2"/>
              <a:buChar char="q"/>
            </a:pPr>
            <a:endParaRPr lang="uk-UA" sz="2000" dirty="0" smtClean="0"/>
          </a:p>
          <a:p>
            <a:pPr>
              <a:buClr>
                <a:srgbClr val="ED1150"/>
              </a:buClr>
              <a:buFont typeface="Wingdings" panose="05000000000000000000" pitchFamily="2" charset="2"/>
              <a:buChar char="q"/>
            </a:pPr>
            <a:r>
              <a:rPr lang="uk-UA" dirty="0" smtClean="0"/>
              <a:t> Документи: </a:t>
            </a:r>
          </a:p>
          <a:p>
            <a:pPr marL="715963" indent="-266700">
              <a:buClr>
                <a:srgbClr val="ED1150"/>
              </a:buClr>
              <a:buFont typeface="Wingdings" panose="05000000000000000000" pitchFamily="2" charset="2"/>
              <a:buChar char="ü"/>
            </a:pPr>
            <a:r>
              <a:rPr lang="uk-UA" dirty="0" smtClean="0"/>
              <a:t>реєстраційна картка;</a:t>
            </a:r>
          </a:p>
          <a:p>
            <a:pPr marL="715963" indent="-266700">
              <a:buClr>
                <a:srgbClr val="ED1150"/>
              </a:buClr>
              <a:buFont typeface="Wingdings" panose="05000000000000000000" pitchFamily="2" charset="2"/>
              <a:buChar char="ü"/>
            </a:pPr>
            <a:r>
              <a:rPr lang="uk-UA" dirty="0" smtClean="0"/>
              <a:t>паспортний документ;</a:t>
            </a:r>
          </a:p>
          <a:p>
            <a:pPr marL="715963" indent="-266700">
              <a:buClr>
                <a:srgbClr val="ED1150"/>
              </a:buClr>
              <a:buFont typeface="Wingdings" panose="05000000000000000000" pitchFamily="2" charset="2"/>
              <a:buChar char="ü"/>
            </a:pPr>
            <a:r>
              <a:rPr lang="uk-UA" dirty="0" smtClean="0"/>
              <a:t>2 фото 3*4;</a:t>
            </a:r>
          </a:p>
          <a:p>
            <a:pPr marL="715963" indent="-266700">
              <a:buClr>
                <a:srgbClr val="ED1150"/>
              </a:buClr>
              <a:buFont typeface="Wingdings" panose="05000000000000000000" pitchFamily="2" charset="2"/>
              <a:buChar char="ü"/>
            </a:pPr>
            <a:r>
              <a:rPr lang="uk-UA" b="1" dirty="0" smtClean="0"/>
              <a:t>список</a:t>
            </a:r>
            <a:r>
              <a:rPr lang="uk-UA" dirty="0" smtClean="0"/>
              <a:t> навчального закладу за визначеною формою.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4311" t="53323" r="46096" b="30010"/>
          <a:stretch/>
        </p:blipFill>
        <p:spPr>
          <a:xfrm>
            <a:off x="195799" y="1413119"/>
            <a:ext cx="1516170" cy="148091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178179" y="5375189"/>
            <a:ext cx="100290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ED1150"/>
                </a:solidFill>
              </a:rPr>
              <a:t>Контроль за отриманням паспортних документів особами, яким станом на 1 вересня виповнилось 14 років</a:t>
            </a:r>
            <a:endParaRPr lang="uk-UA" sz="2800" dirty="0">
              <a:solidFill>
                <a:srgbClr val="ED115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34271" t="68205" r="60709" b="17510"/>
          <a:stretch/>
        </p:blipFill>
        <p:spPr>
          <a:xfrm>
            <a:off x="519548" y="5428286"/>
            <a:ext cx="805180" cy="9759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cxnSp>
        <p:nvCxnSpPr>
          <p:cNvPr id="9" name="Прямая соединительная линия 8"/>
          <p:cNvCxnSpPr/>
          <p:nvPr/>
        </p:nvCxnSpPr>
        <p:spPr>
          <a:xfrm flipV="1">
            <a:off x="2000045" y="1305936"/>
            <a:ext cx="18104" cy="5472009"/>
          </a:xfrm>
          <a:prstGeom prst="line">
            <a:avLst/>
          </a:prstGeom>
          <a:ln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" y="211520"/>
            <a:ext cx="1555611" cy="44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4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9600" y="7902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4800" b="1" dirty="0" smtClean="0"/>
              <a:t>Проведення</a:t>
            </a:r>
            <a:endParaRPr lang="uk-UA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392153" y="1500905"/>
            <a:ext cx="9546805" cy="4351338"/>
          </a:xfrm>
        </p:spPr>
        <p:txBody>
          <a:bodyPr>
            <a:normAutofit/>
          </a:bodyPr>
          <a:lstStyle/>
          <a:p>
            <a:pPr>
              <a:buClr>
                <a:srgbClr val="ED1150"/>
              </a:buClr>
              <a:buFont typeface="Wingdings" panose="05000000000000000000" pitchFamily="2" charset="2"/>
              <a:buChar char="q"/>
            </a:pPr>
            <a:r>
              <a:rPr lang="uk-UA" sz="3200" dirty="0" smtClean="0"/>
              <a:t>Терміни: з 22 травня по 13 червня 2018 року.</a:t>
            </a:r>
          </a:p>
          <a:p>
            <a:pPr>
              <a:buClr>
                <a:srgbClr val="ED1150"/>
              </a:buClr>
              <a:buFont typeface="Wingdings" panose="05000000000000000000" pitchFamily="2" charset="2"/>
              <a:buChar char="q"/>
            </a:pPr>
            <a:endParaRPr lang="uk-UA" sz="3200" dirty="0" smtClean="0"/>
          </a:p>
          <a:p>
            <a:pPr>
              <a:buClr>
                <a:srgbClr val="ED1150"/>
              </a:buClr>
              <a:buFont typeface="Wingdings" panose="05000000000000000000" pitchFamily="2" charset="2"/>
              <a:buChar char="q"/>
            </a:pPr>
            <a:r>
              <a:rPr lang="uk-UA" sz="3200" dirty="0" smtClean="0"/>
              <a:t> Українська мова і література – 24 травня 2018 року.</a:t>
            </a:r>
          </a:p>
          <a:p>
            <a:pPr>
              <a:buClr>
                <a:srgbClr val="ED1150"/>
              </a:buClr>
              <a:buFont typeface="Wingdings" panose="05000000000000000000" pitchFamily="2" charset="2"/>
              <a:buChar char="q"/>
            </a:pPr>
            <a:endParaRPr lang="uk-UA" sz="3200" dirty="0" smtClean="0"/>
          </a:p>
          <a:p>
            <a:pPr algn="just">
              <a:buClr>
                <a:srgbClr val="ED1150"/>
              </a:buClr>
              <a:buFont typeface="Wingdings" panose="05000000000000000000" pitchFamily="2" charset="2"/>
              <a:buChar char="q"/>
            </a:pPr>
            <a:r>
              <a:rPr lang="uk-UA" sz="3200" dirty="0" smtClean="0"/>
              <a:t> Організація довозу учасників ЗНО=ДПА до пунктів проведення ЗНО</a:t>
            </a:r>
          </a:p>
          <a:p>
            <a:pPr>
              <a:buClr>
                <a:srgbClr val="ED1150"/>
              </a:buClr>
              <a:buFont typeface="Wingdings" panose="05000000000000000000" pitchFamily="2" charset="2"/>
              <a:buChar char="q"/>
            </a:pPr>
            <a:endParaRPr lang="uk-U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237631" y="5423053"/>
            <a:ext cx="97995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dirty="0" smtClean="0">
                <a:solidFill>
                  <a:srgbClr val="ED1150"/>
                </a:solidFill>
              </a:rPr>
              <a:t>Контроль за явкою та наявністю необхідних документів в учасників для пропуску до пункту 24.05.2018</a:t>
            </a:r>
            <a:endParaRPr lang="uk-UA" sz="3200" dirty="0">
              <a:solidFill>
                <a:srgbClr val="ED115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67737" t="66617" r="22558" b="16518"/>
          <a:stretch/>
        </p:blipFill>
        <p:spPr>
          <a:xfrm>
            <a:off x="189063" y="1305936"/>
            <a:ext cx="1548373" cy="15127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34271" t="68205" r="60709" b="17510"/>
          <a:stretch/>
        </p:blipFill>
        <p:spPr>
          <a:xfrm>
            <a:off x="484717" y="5521990"/>
            <a:ext cx="805180" cy="9759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cxnSp>
        <p:nvCxnSpPr>
          <p:cNvPr id="9" name="Прямая соединительная линия 8"/>
          <p:cNvCxnSpPr/>
          <p:nvPr/>
        </p:nvCxnSpPr>
        <p:spPr>
          <a:xfrm flipV="1">
            <a:off x="2000045" y="1305936"/>
            <a:ext cx="18104" cy="5472009"/>
          </a:xfrm>
          <a:prstGeom prst="line">
            <a:avLst/>
          </a:prstGeom>
          <a:ln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" y="211520"/>
            <a:ext cx="1555611" cy="44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88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7583" y="1845894"/>
            <a:ext cx="4585202" cy="3119324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Мережа округів з української мови і літератури </a:t>
            </a:r>
            <a:endParaRPr lang="uk-UA" sz="24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42080" t="33680" r="51450" b="50645"/>
          <a:stretch/>
        </p:blipFill>
        <p:spPr>
          <a:xfrm>
            <a:off x="323989" y="1305936"/>
            <a:ext cx="1423447" cy="19388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cxnSp>
        <p:nvCxnSpPr>
          <p:cNvPr id="4" name="Прямая соединительная линия 3"/>
          <p:cNvCxnSpPr/>
          <p:nvPr/>
        </p:nvCxnSpPr>
        <p:spPr>
          <a:xfrm flipV="1">
            <a:off x="1911909" y="1305936"/>
            <a:ext cx="18104" cy="5472009"/>
          </a:xfrm>
          <a:prstGeom prst="line">
            <a:avLst/>
          </a:prstGeom>
          <a:ln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" y="211520"/>
            <a:ext cx="1555611" cy="4414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0556" t="39990" r="81713" b="42561"/>
          <a:stretch/>
        </p:blipFill>
        <p:spPr>
          <a:xfrm>
            <a:off x="644500" y="5496799"/>
            <a:ext cx="778947" cy="9888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949" y="119431"/>
            <a:ext cx="5200386" cy="65722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406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 txBox="1">
            <a:spLocks/>
          </p:cNvSpPr>
          <p:nvPr/>
        </p:nvSpPr>
        <p:spPr>
          <a:xfrm>
            <a:off x="2175124" y="282369"/>
            <a:ext cx="786384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800" b="1" dirty="0"/>
              <a:t>Результати</a:t>
            </a:r>
            <a:endParaRPr lang="ru-RU" sz="4800" b="1" dirty="0"/>
          </a:p>
        </p:txBody>
      </p:sp>
      <p:sp>
        <p:nvSpPr>
          <p:cNvPr id="5" name="Заголовок 4"/>
          <p:cNvSpPr txBox="1">
            <a:spLocks/>
          </p:cNvSpPr>
          <p:nvPr/>
        </p:nvSpPr>
        <p:spPr>
          <a:xfrm>
            <a:off x="7250277" y="1713901"/>
            <a:ext cx="317446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800" b="1" dirty="0" smtClean="0">
                <a:solidFill>
                  <a:srgbClr val="FF0066"/>
                </a:solidFill>
                <a:latin typeface="+mn-lt"/>
              </a:rPr>
              <a:t>ЗНО</a:t>
            </a:r>
            <a:endParaRPr lang="ru-RU" sz="4800" b="1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1879600" y="1699830"/>
            <a:ext cx="317446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800" b="1" dirty="0" smtClean="0">
                <a:solidFill>
                  <a:srgbClr val="FF0066"/>
                </a:solidFill>
                <a:latin typeface="+mn-lt"/>
              </a:rPr>
              <a:t>ДПА</a:t>
            </a:r>
            <a:endParaRPr lang="ru-RU" sz="4800" b="1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7" name="Стрелка вниз 6"/>
          <p:cNvSpPr/>
          <p:nvPr/>
        </p:nvSpPr>
        <p:spPr>
          <a:xfrm rot="2663433">
            <a:off x="3381033" y="948363"/>
            <a:ext cx="484632" cy="581278"/>
          </a:xfrm>
          <a:prstGeom prst="downArrow">
            <a:avLst/>
          </a:prstGeom>
          <a:solidFill>
            <a:srgbClr val="FF006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9275360">
            <a:off x="8224303" y="964886"/>
            <a:ext cx="484632" cy="581278"/>
          </a:xfrm>
          <a:prstGeom prst="downArrow">
            <a:avLst/>
          </a:prstGeom>
          <a:solidFill>
            <a:srgbClr val="FF006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4"/>
          <p:cNvSpPr txBox="1">
            <a:spLocks/>
          </p:cNvSpPr>
          <p:nvPr/>
        </p:nvSpPr>
        <p:spPr>
          <a:xfrm>
            <a:off x="6822086" y="2650915"/>
            <a:ext cx="4690842" cy="3233048"/>
          </a:xfrm>
          <a:prstGeom prst="rect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1600" dirty="0" smtClean="0">
                <a:latin typeface="+mn-lt"/>
              </a:rPr>
              <a:t>Розміщуються </a:t>
            </a:r>
            <a:r>
              <a:rPr lang="uk-UA" sz="1600" b="1" dirty="0" smtClean="0">
                <a:latin typeface="+mn-lt"/>
              </a:rPr>
              <a:t>на інформаційних сторінках учасників ЗНО</a:t>
            </a:r>
            <a:r>
              <a:rPr lang="uk-UA" sz="1600" dirty="0" smtClean="0">
                <a:latin typeface="+mn-lt"/>
              </a:rPr>
              <a:t>: </a:t>
            </a:r>
          </a:p>
          <a:p>
            <a:pPr algn="ctr"/>
            <a:endParaRPr lang="uk-UA" sz="1600" dirty="0" smtClean="0">
              <a:latin typeface="+mn-lt"/>
            </a:endParaRPr>
          </a:p>
          <a:p>
            <a:pPr marL="285750" indent="-285750" algn="just">
              <a:buFontTx/>
              <a:buChar char="-"/>
            </a:pPr>
            <a:r>
              <a:rPr lang="uk-UA" sz="1600" b="1" dirty="0" smtClean="0">
                <a:solidFill>
                  <a:srgbClr val="FF0066"/>
                </a:solidFill>
                <a:latin typeface="+mn-lt"/>
              </a:rPr>
              <a:t>До 15.06.2018 </a:t>
            </a:r>
            <a:r>
              <a:rPr lang="uk-UA" sz="1600" dirty="0" smtClean="0">
                <a:latin typeface="+mn-lt"/>
              </a:rPr>
              <a:t>– математика, українська мова і література, іноземні мови, біологія;</a:t>
            </a:r>
          </a:p>
          <a:p>
            <a:pPr marL="285750" indent="-285750" algn="just">
              <a:buFontTx/>
              <a:buChar char="-"/>
            </a:pPr>
            <a:r>
              <a:rPr lang="uk-UA" sz="1600" b="1" dirty="0" smtClean="0">
                <a:solidFill>
                  <a:srgbClr val="FF0066"/>
                </a:solidFill>
                <a:latin typeface="+mn-lt"/>
              </a:rPr>
              <a:t>До 21.06.2018 </a:t>
            </a:r>
            <a:r>
              <a:rPr lang="uk-UA" sz="1600" dirty="0" smtClean="0">
                <a:latin typeface="+mn-lt"/>
              </a:rPr>
              <a:t>– історія України, географія, фізика, хімія.</a:t>
            </a:r>
          </a:p>
          <a:p>
            <a:pPr marL="285750" indent="-285750" algn="just">
              <a:buFontTx/>
              <a:buChar char="-"/>
            </a:pPr>
            <a:endParaRPr lang="uk-UA" sz="1600" dirty="0">
              <a:latin typeface="+mn-lt"/>
            </a:endParaRPr>
          </a:p>
          <a:p>
            <a:pPr algn="ctr"/>
            <a:r>
              <a:rPr lang="uk-UA" sz="1600" b="1" dirty="0" smtClean="0"/>
              <a:t>Роздруковуються </a:t>
            </a:r>
            <a:r>
              <a:rPr lang="uk-UA" sz="1600" b="1" dirty="0"/>
              <a:t>самостійно </a:t>
            </a:r>
            <a:r>
              <a:rPr lang="uk-UA" sz="1600" dirty="0"/>
              <a:t>із сайту УЦОЯО – розділ «Інформаційна сторінка</a:t>
            </a:r>
            <a:r>
              <a:rPr lang="uk-UA" sz="1600" dirty="0" smtClean="0"/>
              <a:t>».</a:t>
            </a:r>
            <a:endParaRPr lang="uk-UA" sz="1600" dirty="0"/>
          </a:p>
          <a:p>
            <a:pPr algn="just"/>
            <a:endParaRPr lang="ru-RU" sz="1600" dirty="0">
              <a:latin typeface="+mn-lt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1170541" y="2654770"/>
            <a:ext cx="4690842" cy="3233049"/>
          </a:xfrm>
          <a:prstGeom prst="rect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1600" b="1" dirty="0" smtClean="0">
                <a:latin typeface="+mn-lt"/>
              </a:rPr>
              <a:t>Передаються</a:t>
            </a:r>
            <a:r>
              <a:rPr lang="uk-UA" sz="1600" dirty="0" smtClean="0">
                <a:latin typeface="+mn-lt"/>
              </a:rPr>
              <a:t> навчальним закладам                           (ПТНЗ, ВНЗ І-ІІ </a:t>
            </a:r>
            <a:r>
              <a:rPr lang="uk-UA" sz="1600" dirty="0" err="1" smtClean="0">
                <a:latin typeface="+mn-lt"/>
              </a:rPr>
              <a:t>р.а</a:t>
            </a:r>
            <a:r>
              <a:rPr lang="uk-UA" sz="1600" dirty="0" smtClean="0">
                <a:latin typeface="+mn-lt"/>
              </a:rPr>
              <a:t>.) </a:t>
            </a:r>
            <a:r>
              <a:rPr lang="uk-UA" sz="1600" b="1" dirty="0" smtClean="0">
                <a:latin typeface="+mn-lt"/>
              </a:rPr>
              <a:t>в електронному вигляді: </a:t>
            </a:r>
          </a:p>
          <a:p>
            <a:pPr algn="ctr"/>
            <a:endParaRPr lang="uk-UA" sz="1600" dirty="0" smtClean="0">
              <a:latin typeface="+mn-lt"/>
            </a:endParaRPr>
          </a:p>
          <a:p>
            <a:pPr marL="285750" indent="-285750" algn="just">
              <a:buFontTx/>
              <a:buChar char="-"/>
            </a:pPr>
            <a:r>
              <a:rPr lang="uk-UA" sz="1600" b="1" dirty="0" smtClean="0">
                <a:solidFill>
                  <a:srgbClr val="FF0066"/>
                </a:solidFill>
                <a:latin typeface="+mn-lt"/>
              </a:rPr>
              <a:t>До 15.06.2018 </a:t>
            </a:r>
            <a:r>
              <a:rPr lang="uk-UA" sz="1600" dirty="0" smtClean="0">
                <a:latin typeface="+mn-lt"/>
              </a:rPr>
              <a:t>– українська мова і література</a:t>
            </a:r>
          </a:p>
          <a:p>
            <a:pPr marL="285750" indent="-285750" algn="just">
              <a:buFontTx/>
              <a:buChar char="-"/>
            </a:pPr>
            <a:endParaRPr lang="uk-UA" sz="1600" dirty="0" smtClean="0">
              <a:latin typeface="+mn-lt"/>
            </a:endParaRPr>
          </a:p>
          <a:p>
            <a:pPr marL="285750" indent="-285750" algn="just">
              <a:buFontTx/>
              <a:buChar char="-"/>
            </a:pPr>
            <a:endParaRPr lang="uk-UA" sz="1600" dirty="0">
              <a:latin typeface="+mn-lt"/>
            </a:endParaRPr>
          </a:p>
          <a:p>
            <a:pPr marL="285750" indent="-285750" algn="just">
              <a:buFontTx/>
              <a:buChar char="-"/>
            </a:pPr>
            <a:endParaRPr lang="uk-UA" sz="1600" dirty="0" smtClean="0">
              <a:latin typeface="+mn-lt"/>
            </a:endParaRPr>
          </a:p>
          <a:p>
            <a:pPr algn="just"/>
            <a:endParaRPr lang="uk-UA" sz="1600" dirty="0">
              <a:latin typeface="+mn-lt"/>
            </a:endParaRPr>
          </a:p>
          <a:p>
            <a:pPr algn="ctr"/>
            <a:r>
              <a:rPr lang="uk-UA" sz="1600" b="1" dirty="0" smtClean="0"/>
              <a:t>Роздруковуються </a:t>
            </a:r>
            <a:r>
              <a:rPr lang="uk-UA" sz="1600" b="1" dirty="0"/>
              <a:t>самостійно </a:t>
            </a:r>
            <a:r>
              <a:rPr lang="uk-UA" sz="1600" dirty="0"/>
              <a:t>із сайту УЦОЯО – розділ </a:t>
            </a:r>
            <a:r>
              <a:rPr lang="uk-UA" sz="1600" dirty="0" smtClean="0"/>
              <a:t>«Керівникам навчальних закладів».</a:t>
            </a:r>
            <a:endParaRPr lang="uk-UA" sz="1600" dirty="0"/>
          </a:p>
          <a:p>
            <a:pPr algn="just"/>
            <a:endParaRPr lang="ru-RU" sz="1600" dirty="0">
              <a:latin typeface="+mn-lt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" y="211520"/>
            <a:ext cx="1555611" cy="44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57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569" y="2757313"/>
            <a:ext cx="7734300" cy="2438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29" y="134218"/>
            <a:ext cx="1555611" cy="441472"/>
          </a:xfrm>
          <a:prstGeom prst="rect">
            <a:avLst/>
          </a:prstGeom>
        </p:spPr>
      </p:pic>
      <p:sp>
        <p:nvSpPr>
          <p:cNvPr id="4" name="Заголовок 4"/>
          <p:cNvSpPr txBox="1">
            <a:spLocks/>
          </p:cNvSpPr>
          <p:nvPr/>
        </p:nvSpPr>
        <p:spPr>
          <a:xfrm>
            <a:off x="1879210" y="373806"/>
            <a:ext cx="9426392" cy="72215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800" b="1" dirty="0"/>
              <a:t>Результати (поріг «склав/не склав»)</a:t>
            </a:r>
            <a:endParaRPr lang="ru-RU" sz="4800" b="1" dirty="0"/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6229165" y="1411300"/>
            <a:ext cx="4822942" cy="646331"/>
          </a:xfrm>
          <a:prstGeom prst="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Результат ЗНО за шкалою </a:t>
            </a:r>
            <a:r>
              <a:rPr lang="uk-UA" altLang="ru-RU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від 100 до 200 балів. </a:t>
            </a:r>
          </a:p>
          <a:p>
            <a:pPr algn="ctr" eaLnBrk="1" hangingPunct="1"/>
            <a:r>
              <a:rPr lang="uk-UA" altLang="ru-RU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Використовується</a:t>
            </a:r>
            <a:r>
              <a:rPr lang="uk-UA" altLang="ru-RU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для вступу до ВНЗ</a:t>
            </a:r>
            <a:endParaRPr lang="ru-RU" altLang="ru-RU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964634" y="1430803"/>
            <a:ext cx="5077100" cy="646331"/>
          </a:xfrm>
          <a:prstGeom prst="rect">
            <a:avLst/>
          </a:prstGeom>
          <a:noFill/>
          <a:ln w="38100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Результат ЗНО відсутній </a:t>
            </a:r>
            <a:r>
              <a:rPr lang="uk-UA" altLang="ru-RU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– «не склав»</a:t>
            </a:r>
          </a:p>
          <a:p>
            <a:pPr algn="ctr" eaLnBrk="1" hangingPunct="1"/>
            <a:r>
              <a:rPr lang="uk-UA" altLang="ru-RU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Не може бути використаний </a:t>
            </a:r>
            <a:r>
              <a:rPr lang="uk-UA" altLang="ru-RU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для вступу до ВНЗ</a:t>
            </a:r>
            <a:endParaRPr lang="ru-RU" altLang="ru-RU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1879210" y="5965241"/>
            <a:ext cx="9038144" cy="646331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Результат </a:t>
            </a:r>
            <a:r>
              <a:rPr lang="uk-UA" altLang="ru-RU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ДПА від 1 до 12 балів</a:t>
            </a:r>
            <a:r>
              <a:rPr lang="uk-UA" altLang="ru-RU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. Використовується </a:t>
            </a:r>
            <a:r>
              <a:rPr lang="uk-UA" altLang="ru-RU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для отримання атестату </a:t>
            </a:r>
            <a:r>
              <a:rPr lang="uk-UA" altLang="ru-RU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про повну загальну середню освіту. Для вступу </a:t>
            </a:r>
            <a:r>
              <a:rPr lang="uk-UA" altLang="ru-RU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до ВНЗ не використовується</a:t>
            </a:r>
            <a:endParaRPr lang="ru-RU" altLang="ru-RU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Левая фигурная скобка 10"/>
          <p:cNvSpPr/>
          <p:nvPr/>
        </p:nvSpPr>
        <p:spPr>
          <a:xfrm rot="5400000">
            <a:off x="3734591" y="1067880"/>
            <a:ext cx="557043" cy="2949328"/>
          </a:xfrm>
          <a:prstGeom prst="leftBrace">
            <a:avLst>
              <a:gd name="adj1" fmla="val 8333"/>
              <a:gd name="adj2" fmla="val 54428"/>
            </a:avLst>
          </a:prstGeom>
          <a:ln w="381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Левая фигурная скобка 11"/>
          <p:cNvSpPr/>
          <p:nvPr/>
        </p:nvSpPr>
        <p:spPr>
          <a:xfrm rot="5400000">
            <a:off x="7696796" y="244093"/>
            <a:ext cx="557043" cy="4594861"/>
          </a:xfrm>
          <a:prstGeom prst="leftBrace">
            <a:avLst>
              <a:gd name="adj1" fmla="val 8333"/>
              <a:gd name="adj2" fmla="val 54428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Левая фигурная скобка 12"/>
          <p:cNvSpPr/>
          <p:nvPr/>
        </p:nvSpPr>
        <p:spPr>
          <a:xfrm rot="16200000">
            <a:off x="5944197" y="1633702"/>
            <a:ext cx="557043" cy="7734301"/>
          </a:xfrm>
          <a:prstGeom prst="leftBrace">
            <a:avLst>
              <a:gd name="adj1" fmla="val 8333"/>
              <a:gd name="adj2" fmla="val 54428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14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172748"/>
            <a:ext cx="11874665" cy="1325563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 smtClean="0"/>
              <a:t>Методична підтримка:</a:t>
            </a:r>
            <a:br>
              <a:rPr lang="uk-UA" sz="3600" b="1" dirty="0" smtClean="0"/>
            </a:br>
            <a:r>
              <a:rPr lang="uk-UA" sz="3600" b="1" dirty="0" smtClean="0"/>
              <a:t>сайт УЦОЯО </a:t>
            </a:r>
            <a:r>
              <a:rPr lang="en-US" b="1" u="sng" dirty="0" smtClean="0"/>
              <a:t>testportal.gov.ua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uk-UA" sz="3600" b="1" dirty="0" smtClean="0"/>
              <a:t> розділи </a:t>
            </a:r>
            <a:r>
              <a:rPr lang="uk-UA" sz="3600" b="1" dirty="0" smtClean="0">
                <a:solidFill>
                  <a:srgbClr val="ED1150"/>
                </a:solidFill>
              </a:rPr>
              <a:t>«</a:t>
            </a:r>
            <a:r>
              <a:rPr lang="uk-UA" sz="3600" b="1" dirty="0">
                <a:solidFill>
                  <a:srgbClr val="ED1150"/>
                </a:solidFill>
              </a:rPr>
              <a:t>Учасникам», </a:t>
            </a:r>
            <a:r>
              <a:rPr lang="uk-UA" sz="3600" b="1" dirty="0" smtClean="0">
                <a:solidFill>
                  <a:srgbClr val="ED1150"/>
                </a:solidFill>
              </a:rPr>
              <a:t>«Предмети»</a:t>
            </a:r>
            <a:endParaRPr lang="uk-UA" sz="3600" b="1" dirty="0">
              <a:solidFill>
                <a:srgbClr val="ED115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44200" t="50347" r="45426" b="32986"/>
          <a:stretch/>
        </p:blipFill>
        <p:spPr>
          <a:xfrm>
            <a:off x="163285" y="1465837"/>
            <a:ext cx="1502596" cy="135718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670560" y="1690686"/>
            <a:ext cx="10683240" cy="4351338"/>
          </a:xfrm>
        </p:spPr>
        <p:txBody>
          <a:bodyPr/>
          <a:lstStyle/>
          <a:p>
            <a:pPr marL="0" indent="0">
              <a:buNone/>
            </a:pPr>
            <a:endParaRPr lang="uk-UA" b="1" dirty="0" smtClean="0"/>
          </a:p>
          <a:p>
            <a:endParaRPr lang="uk-UA" b="1" dirty="0" smtClean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036" t="3836" r="1681" b="16406"/>
          <a:stretch/>
        </p:blipFill>
        <p:spPr>
          <a:xfrm>
            <a:off x="2370968" y="1595887"/>
            <a:ext cx="9584302" cy="5123647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  <p:cxnSp>
        <p:nvCxnSpPr>
          <p:cNvPr id="6" name="Прямая соединительная линия 5"/>
          <p:cNvCxnSpPr/>
          <p:nvPr/>
        </p:nvCxnSpPr>
        <p:spPr>
          <a:xfrm flipV="1">
            <a:off x="2000045" y="1305936"/>
            <a:ext cx="18104" cy="5472009"/>
          </a:xfrm>
          <a:prstGeom prst="line">
            <a:avLst/>
          </a:prstGeom>
          <a:ln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" y="211520"/>
            <a:ext cx="1555611" cy="44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12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9263" y="-153724"/>
            <a:ext cx="9204537" cy="1325563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 smtClean="0"/>
              <a:t>Методична підтримка:</a:t>
            </a:r>
            <a:br>
              <a:rPr lang="uk-UA" sz="3600" b="1" dirty="0" smtClean="0"/>
            </a:br>
            <a:r>
              <a:rPr lang="uk-UA" sz="3600" b="1" dirty="0" smtClean="0"/>
              <a:t>сайт УЦОЯО розділ </a:t>
            </a:r>
            <a:r>
              <a:rPr lang="uk-UA" sz="3600" b="1" dirty="0" smtClean="0">
                <a:solidFill>
                  <a:srgbClr val="ED1150"/>
                </a:solidFill>
              </a:rPr>
              <a:t>«Предмети»</a:t>
            </a:r>
            <a:endParaRPr lang="uk-UA" sz="3600" b="1" dirty="0">
              <a:solidFill>
                <a:srgbClr val="ED115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44200" t="50347" r="45426" b="32986"/>
          <a:stretch/>
        </p:blipFill>
        <p:spPr>
          <a:xfrm>
            <a:off x="163285" y="1465837"/>
            <a:ext cx="1502596" cy="135718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670560" y="1690686"/>
            <a:ext cx="10683240" cy="4351338"/>
          </a:xfrm>
        </p:spPr>
        <p:txBody>
          <a:bodyPr/>
          <a:lstStyle/>
          <a:p>
            <a:pPr marL="0" indent="0">
              <a:buNone/>
            </a:pPr>
            <a:endParaRPr lang="uk-UA" b="1" dirty="0" smtClean="0"/>
          </a:p>
          <a:p>
            <a:endParaRPr lang="uk-UA" b="1" dirty="0" smtClean="0"/>
          </a:p>
          <a:p>
            <a:endParaRPr lang="uk-UA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1704172" y="818826"/>
            <a:ext cx="42236" cy="5857081"/>
          </a:xfrm>
          <a:prstGeom prst="line">
            <a:avLst/>
          </a:prstGeom>
          <a:ln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" y="211520"/>
            <a:ext cx="1555611" cy="4414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3832" t="10298" r="20422" b="6252"/>
          <a:stretch/>
        </p:blipFill>
        <p:spPr>
          <a:xfrm>
            <a:off x="1808831" y="973415"/>
            <a:ext cx="6772275" cy="57024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1665881" y="1778424"/>
            <a:ext cx="2383948" cy="185375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747132" y="1690686"/>
            <a:ext cx="326083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000" dirty="0" smtClean="0"/>
              <a:t>структура </a:t>
            </a:r>
            <a:r>
              <a:rPr lang="uk-UA" sz="2000" dirty="0" smtClean="0"/>
              <a:t>тестів;</a:t>
            </a:r>
            <a:endParaRPr lang="ru-RU" sz="20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000" dirty="0"/>
              <a:t>ч</a:t>
            </a:r>
            <a:r>
              <a:rPr lang="ru-RU" sz="2000" dirty="0" smtClean="0"/>
              <a:t>ас </a:t>
            </a:r>
            <a:r>
              <a:rPr lang="uk-UA" sz="2000" dirty="0" smtClean="0"/>
              <a:t>виконання</a:t>
            </a:r>
            <a:r>
              <a:rPr lang="ru-RU" sz="2000" dirty="0" smtClean="0"/>
              <a:t>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000" dirty="0" smtClean="0"/>
              <a:t>кількість та типи завдань;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000" dirty="0" smtClean="0"/>
              <a:t>схеми нарахування тестових балів;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uk-UA" sz="2000" dirty="0" smtClean="0"/>
              <a:t>завдання </a:t>
            </a:r>
            <a:r>
              <a:rPr lang="uk-UA" sz="2000" dirty="0"/>
              <a:t>тесту зараховуються як результат </a:t>
            </a:r>
            <a:r>
              <a:rPr lang="uk-UA" sz="2000" dirty="0" smtClean="0"/>
              <a:t>ДПА.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30980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4"/>
          <p:cNvSpPr txBox="1">
            <a:spLocks noChangeArrowheads="1"/>
          </p:cNvSpPr>
          <p:nvPr/>
        </p:nvSpPr>
        <p:spPr bwMode="auto">
          <a:xfrm>
            <a:off x="2797176" y="61914"/>
            <a:ext cx="82089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4000" b="1" dirty="0">
                <a:solidFill>
                  <a:srgbClr val="ED11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Українська мова і література</a:t>
            </a:r>
            <a:endParaRPr lang="en-US" sz="4000" b="1" dirty="0">
              <a:solidFill>
                <a:srgbClr val="ED11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grpSp>
        <p:nvGrpSpPr>
          <p:cNvPr id="19459" name="Группа 18"/>
          <p:cNvGrpSpPr>
            <a:grpSpLocks/>
          </p:cNvGrpSpPr>
          <p:nvPr/>
        </p:nvGrpSpPr>
        <p:grpSpPr bwMode="auto">
          <a:xfrm>
            <a:off x="2220774" y="885324"/>
            <a:ext cx="9749035" cy="5727993"/>
            <a:chOff x="309859" y="1052736"/>
            <a:chExt cx="8379815" cy="4896545"/>
          </a:xfrm>
        </p:grpSpPr>
        <p:sp>
          <p:nvSpPr>
            <p:cNvPr id="15" name="Правая фигурная скобка 14"/>
            <p:cNvSpPr/>
            <p:nvPr/>
          </p:nvSpPr>
          <p:spPr>
            <a:xfrm>
              <a:off x="5435128" y="1628461"/>
              <a:ext cx="793309" cy="3815620"/>
            </a:xfrm>
            <a:prstGeom prst="rightBrace">
              <a:avLst/>
            </a:prstGeom>
            <a:ln w="57150">
              <a:solidFill>
                <a:srgbClr val="008000"/>
              </a:solidFill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3" name="Левая фигурная скобка 2"/>
            <p:cNvSpPr/>
            <p:nvPr/>
          </p:nvSpPr>
          <p:spPr>
            <a:xfrm>
              <a:off x="2267695" y="1628461"/>
              <a:ext cx="359672" cy="1800581"/>
            </a:xfrm>
            <a:prstGeom prst="leftBrace">
              <a:avLst>
                <a:gd name="adj1" fmla="val 8333"/>
                <a:gd name="adj2" fmla="val 51016"/>
              </a:avLst>
            </a:prstGeom>
            <a:ln w="57150">
              <a:solidFill>
                <a:srgbClr val="0070C0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>
              <a:off x="309859" y="1724346"/>
              <a:ext cx="1696633" cy="1608810"/>
            </a:xfrm>
            <a:prstGeom prst="ellipse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uk-UA" sz="35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70C0"/>
                  </a:solidFill>
                  <a:cs typeface="Times New Roman" pitchFamily="18" charset="0"/>
                </a:rPr>
                <a:t>ДПА</a:t>
              </a:r>
              <a:r>
                <a:rPr lang="uk-UA" sz="35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cs typeface="Times New Roman" pitchFamily="18" charset="0"/>
                </a:rPr>
                <a:t> </a:t>
              </a:r>
            </a:p>
            <a:p>
              <a:pPr algn="ctr">
                <a:defRPr/>
              </a:pPr>
              <a:r>
                <a:rPr lang="uk-UA" sz="16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70C0"/>
                  </a:solidFill>
                  <a:cs typeface="Times New Roman" pitchFamily="18" charset="0"/>
                </a:rPr>
                <a:t>(результат)</a:t>
              </a:r>
              <a:endParaRPr lang="en-US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cs typeface="Times New Roman" pitchFamily="18" charset="0"/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2771450" y="1052736"/>
              <a:ext cx="2663946" cy="1152890"/>
            </a:xfrm>
            <a:prstGeom prst="ellipse">
              <a:avLst/>
            </a:prstGeom>
            <a:noFill/>
            <a:ln w="28575">
              <a:solidFill>
                <a:srgbClr val="006600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uk-UA" sz="2000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cs typeface="Times New Roman" pitchFamily="18" charset="0"/>
                </a:rPr>
                <a:t>Завдання з української </a:t>
              </a:r>
              <a:r>
                <a:rPr lang="uk-UA" sz="2000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cs typeface="Times New Roman" pitchFamily="18" charset="0"/>
                </a:rPr>
                <a:t>мови</a:t>
              </a:r>
              <a:endParaRPr lang="en-US" sz="2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cs typeface="Times New Roman" pitchFamily="18" charset="0"/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>
              <a:off x="2771450" y="2853317"/>
              <a:ext cx="2736454" cy="1440753"/>
            </a:xfrm>
            <a:prstGeom prst="ellipse">
              <a:avLst/>
            </a:prstGeom>
            <a:noFill/>
            <a:ln w="38100">
              <a:solidFill>
                <a:srgbClr val="006600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uk-UA" sz="2000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cs typeface="Times New Roman" pitchFamily="18" charset="0"/>
                </a:rPr>
                <a:t>Творче завдання  (власне висловлювання – </a:t>
              </a:r>
              <a:r>
                <a:rPr lang="uk-UA" sz="2000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cs typeface="Times New Roman" pitchFamily="18" charset="0"/>
                </a:rPr>
                <a:t>завдання)</a:t>
              </a:r>
              <a:endParaRPr lang="en-US" sz="2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cs typeface="Times New Roman" pitchFamily="18" charset="0"/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00392" y="4839570"/>
              <a:ext cx="2735004" cy="1109711"/>
            </a:xfrm>
            <a:prstGeom prst="ellipse">
              <a:avLst/>
            </a:prstGeom>
            <a:noFill/>
            <a:ln w="38100">
              <a:solidFill>
                <a:srgbClr val="0066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uk-UA" sz="2000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cs typeface="Times New Roman" pitchFamily="18" charset="0"/>
                </a:rPr>
                <a:t>Завдання з української </a:t>
              </a:r>
              <a:r>
                <a:rPr lang="uk-UA" sz="2000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cs typeface="Times New Roman" pitchFamily="18" charset="0"/>
                </a:rPr>
                <a:t>літератури</a:t>
              </a:r>
              <a:endParaRPr lang="uk-UA" sz="20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cs typeface="Times New Roman" pitchFamily="18" charset="0"/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>
              <a:off x="6528742" y="2564735"/>
              <a:ext cx="2160932" cy="2015039"/>
            </a:xfrm>
            <a:prstGeom prst="ellipse">
              <a:avLst/>
            </a:prstGeom>
            <a:noFill/>
            <a:ln w="762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uk-UA" sz="3500" b="1" dirty="0">
                  <a:solidFill>
                    <a:srgbClr val="002060"/>
                  </a:solidFill>
                  <a:cs typeface="Times New Roman" pitchFamily="18" charset="0"/>
                </a:rPr>
                <a:t>ЗНО </a:t>
              </a:r>
              <a:r>
                <a:rPr lang="uk-UA" sz="1600" b="1" dirty="0">
                  <a:solidFill>
                    <a:srgbClr val="002060"/>
                  </a:solidFill>
                  <a:cs typeface="Times New Roman" pitchFamily="18" charset="0"/>
                </a:rPr>
                <a:t>(результат)</a:t>
              </a:r>
              <a:endParaRPr lang="en-US" sz="1600" b="1" dirty="0">
                <a:solidFill>
                  <a:srgbClr val="002060"/>
                </a:solidFill>
                <a:cs typeface="Times New Roman" pitchFamily="18" charset="0"/>
              </a:endParaRPr>
            </a:p>
          </p:txBody>
        </p:sp>
        <p:sp>
          <p:nvSpPr>
            <p:cNvPr id="17" name="Крест 16"/>
            <p:cNvSpPr/>
            <p:nvPr/>
          </p:nvSpPr>
          <p:spPr>
            <a:xfrm>
              <a:off x="3994990" y="4436562"/>
              <a:ext cx="288607" cy="289302"/>
            </a:xfrm>
            <a:prstGeom prst="plus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8" name="Крест 17"/>
            <p:cNvSpPr/>
            <p:nvPr/>
          </p:nvSpPr>
          <p:spPr>
            <a:xfrm>
              <a:off x="3994990" y="2421523"/>
              <a:ext cx="288607" cy="286424"/>
            </a:xfrm>
            <a:prstGeom prst="plus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</p:grpSp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" y="211520"/>
            <a:ext cx="1555611" cy="441472"/>
          </a:xfrm>
          <a:prstGeom prst="rect">
            <a:avLst/>
          </a:prstGeom>
        </p:spPr>
      </p:pic>
      <p:cxnSp>
        <p:nvCxnSpPr>
          <p:cNvPr id="22" name="Прямая соединительная линия 21"/>
          <p:cNvCxnSpPr/>
          <p:nvPr/>
        </p:nvCxnSpPr>
        <p:spPr>
          <a:xfrm flipH="1" flipV="1">
            <a:off x="1879600" y="652992"/>
            <a:ext cx="32310" cy="6124955"/>
          </a:xfrm>
          <a:prstGeom prst="line">
            <a:avLst/>
          </a:prstGeom>
          <a:ln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3"/>
          <a:srcRect l="34271" t="68205" r="60709" b="17510"/>
          <a:stretch/>
        </p:blipFill>
        <p:spPr>
          <a:xfrm>
            <a:off x="484717" y="5521990"/>
            <a:ext cx="805180" cy="9759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6" name="Picture 2" descr="http://netgribkov.ru/wp-content/uploads/2016/12/preimushestv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05" y="1404995"/>
            <a:ext cx="1128148" cy="1292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190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8235" y="128112"/>
            <a:ext cx="9795216" cy="1325563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/>
              <a:t>Інформаційно - роз'яснювальна робота</a:t>
            </a:r>
            <a:endParaRPr lang="uk-UA" b="1" dirty="0"/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670560" y="1690686"/>
            <a:ext cx="10683240" cy="4351338"/>
          </a:xfrm>
        </p:spPr>
        <p:txBody>
          <a:bodyPr/>
          <a:lstStyle/>
          <a:p>
            <a:pPr marL="0" indent="0">
              <a:buNone/>
            </a:pPr>
            <a:endParaRPr lang="uk-UA" b="1" dirty="0" smtClean="0"/>
          </a:p>
          <a:p>
            <a:endParaRPr lang="uk-UA" b="1" dirty="0" smtClean="0"/>
          </a:p>
          <a:p>
            <a:endParaRPr lang="uk-UA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484408" y="1523205"/>
            <a:ext cx="9345299" cy="4518819"/>
          </a:xfrm>
        </p:spPr>
        <p:txBody>
          <a:bodyPr>
            <a:noAutofit/>
          </a:bodyPr>
          <a:lstStyle/>
          <a:p>
            <a:pPr>
              <a:buClr>
                <a:srgbClr val="ED1150"/>
              </a:buClr>
              <a:buFont typeface="Wingdings" panose="05000000000000000000" pitchFamily="2" charset="2"/>
              <a:buChar char="q"/>
            </a:pPr>
            <a:r>
              <a:rPr lang="uk-UA" dirty="0"/>
              <a:t>  Інформаційні куточки у навчальних </a:t>
            </a:r>
            <a:r>
              <a:rPr lang="uk-UA" dirty="0" smtClean="0"/>
              <a:t>закладах.</a:t>
            </a:r>
          </a:p>
          <a:p>
            <a:pPr>
              <a:buClr>
                <a:srgbClr val="ED1150"/>
              </a:buClr>
              <a:buFont typeface="Wingdings" panose="05000000000000000000" pitchFamily="2" charset="2"/>
              <a:buChar char="q"/>
            </a:pPr>
            <a:endParaRPr lang="uk-UA" sz="1050" dirty="0"/>
          </a:p>
          <a:p>
            <a:pPr>
              <a:buClr>
                <a:srgbClr val="ED1150"/>
              </a:buClr>
              <a:buFont typeface="Wingdings" panose="05000000000000000000" pitchFamily="2" charset="2"/>
              <a:buChar char="q"/>
            </a:pPr>
            <a:r>
              <a:rPr lang="uk-UA" sz="2000" dirty="0" smtClean="0"/>
              <a:t> </a:t>
            </a:r>
            <a:r>
              <a:rPr lang="uk-UA" dirty="0" smtClean="0"/>
              <a:t>Сайти: </a:t>
            </a:r>
          </a:p>
          <a:p>
            <a:pPr marL="449263" indent="-182563">
              <a:buClr>
                <a:srgbClr val="ED1150"/>
              </a:buClr>
              <a:buFont typeface="Wingdings" panose="05000000000000000000" pitchFamily="2" charset="2"/>
              <a:buChar char="ü"/>
            </a:pPr>
            <a:r>
              <a:rPr lang="uk-UA" dirty="0" smtClean="0"/>
              <a:t> УЦОЯО </a:t>
            </a:r>
            <a:r>
              <a:rPr lang="en-US" dirty="0" smtClean="0"/>
              <a:t>testportal.gov.ua</a:t>
            </a:r>
            <a:endParaRPr lang="uk-UA" dirty="0" smtClean="0"/>
          </a:p>
          <a:p>
            <a:pPr marL="449263" indent="-182563">
              <a:buClr>
                <a:srgbClr val="ED1150"/>
              </a:buClr>
              <a:buFont typeface="Wingdings" panose="05000000000000000000" pitchFamily="2" charset="2"/>
              <a:buChar char="ü"/>
            </a:pPr>
            <a:r>
              <a:rPr lang="uk-UA" dirty="0" smtClean="0"/>
              <a:t> ХРЦОЯО </a:t>
            </a:r>
            <a:r>
              <a:rPr lang="en-US" dirty="0" smtClean="0"/>
              <a:t>zno-kharkiv.org.ua</a:t>
            </a:r>
            <a:endParaRPr lang="uk-UA" dirty="0" smtClean="0"/>
          </a:p>
          <a:p>
            <a:pPr>
              <a:buClr>
                <a:srgbClr val="ED1150"/>
              </a:buClr>
              <a:buFont typeface="Wingdings" panose="05000000000000000000" pitchFamily="2" charset="2"/>
              <a:buChar char="ü"/>
            </a:pPr>
            <a:endParaRPr lang="uk-UA" sz="900" dirty="0" smtClean="0"/>
          </a:p>
          <a:p>
            <a:pPr>
              <a:buClr>
                <a:srgbClr val="ED1150"/>
              </a:buClr>
              <a:buFont typeface="Wingdings" panose="05000000000000000000" pitchFamily="2" charset="2"/>
              <a:buChar char="q"/>
            </a:pPr>
            <a:r>
              <a:rPr lang="uk-UA" sz="2000" dirty="0" smtClean="0"/>
              <a:t> </a:t>
            </a:r>
            <a:r>
              <a:rPr lang="uk-UA" dirty="0" smtClean="0"/>
              <a:t>Он-лайн консультаційні пункти ХРЦОЯО:</a:t>
            </a:r>
          </a:p>
          <a:p>
            <a:pPr marL="534988" indent="-268288">
              <a:buClr>
                <a:srgbClr val="ED1150"/>
              </a:buClr>
              <a:buFont typeface="Wingdings" panose="05000000000000000000" pitchFamily="2" charset="2"/>
              <a:buChar char="ü"/>
            </a:pPr>
            <a:r>
              <a:rPr lang="uk-UA" dirty="0" smtClean="0"/>
              <a:t> </a:t>
            </a:r>
            <a:r>
              <a:rPr lang="uk-UA" dirty="0"/>
              <a:t>методична підтримка 057 705 39 </a:t>
            </a:r>
            <a:r>
              <a:rPr lang="uk-UA" dirty="0" smtClean="0"/>
              <a:t>10;</a:t>
            </a:r>
            <a:endParaRPr lang="uk-UA" dirty="0"/>
          </a:p>
          <a:p>
            <a:pPr marL="534988" indent="-268288">
              <a:buClr>
                <a:srgbClr val="ED1150"/>
              </a:buClr>
              <a:buFont typeface="Wingdings" panose="05000000000000000000" pitchFamily="2" charset="2"/>
              <a:buChar char="ü"/>
            </a:pPr>
            <a:r>
              <a:rPr lang="uk-UA" dirty="0"/>
              <a:t> організаційні питання 057 705 07 </a:t>
            </a:r>
            <a:r>
              <a:rPr lang="uk-UA" dirty="0" smtClean="0"/>
              <a:t>37, </a:t>
            </a:r>
            <a:r>
              <a:rPr lang="ru-RU" dirty="0">
                <a:cs typeface="Arial" panose="020B0604020202020204" pitchFamily="34" charset="0"/>
              </a:rPr>
              <a:t>097 83 23 </a:t>
            </a:r>
            <a:r>
              <a:rPr lang="ru-RU" dirty="0" smtClean="0">
                <a:cs typeface="Arial" panose="020B0604020202020204" pitchFamily="34" charset="0"/>
              </a:rPr>
              <a:t>496.</a:t>
            </a:r>
            <a:endParaRPr kumimoji="1" lang="en-US" altLang="ru-RU" dirty="0">
              <a:cs typeface="Arial" panose="020B0604020202020204" pitchFamily="34" charset="0"/>
            </a:endParaRPr>
          </a:p>
          <a:p>
            <a:pPr marL="0" indent="0">
              <a:buClr>
                <a:srgbClr val="ED1150"/>
              </a:buClr>
              <a:buNone/>
            </a:pPr>
            <a:endParaRPr lang="uk-UA" sz="2000" dirty="0" smtClean="0"/>
          </a:p>
          <a:p>
            <a:pPr>
              <a:buClr>
                <a:srgbClr val="ED1150"/>
              </a:buClr>
              <a:buFont typeface="Wingdings" panose="05000000000000000000" pitchFamily="2" charset="2"/>
              <a:buChar char="q"/>
            </a:pPr>
            <a:r>
              <a:rPr lang="uk-UA" sz="2000" dirty="0" smtClean="0"/>
              <a:t> </a:t>
            </a:r>
            <a:r>
              <a:rPr lang="uk-UA" dirty="0" err="1" smtClean="0"/>
              <a:t>Соцмережі</a:t>
            </a:r>
            <a:endParaRPr lang="uk-UA" dirty="0" smtClean="0"/>
          </a:p>
        </p:txBody>
      </p:sp>
      <p:pic>
        <p:nvPicPr>
          <p:cNvPr id="7" name="Рисунок 6"/>
          <p:cNvPicPr/>
          <p:nvPr/>
        </p:nvPicPr>
        <p:blipFill rotWithShape="1">
          <a:blip r:embed="rId2"/>
          <a:srcRect l="26648" t="45338" r="61403" b="32806"/>
          <a:stretch/>
        </p:blipFill>
        <p:spPr bwMode="auto">
          <a:xfrm>
            <a:off x="194652" y="1305936"/>
            <a:ext cx="1426758" cy="13147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>
          <a:xfrm flipV="1">
            <a:off x="2000045" y="1305936"/>
            <a:ext cx="18104" cy="5472009"/>
          </a:xfrm>
          <a:prstGeom prst="line">
            <a:avLst/>
          </a:prstGeom>
          <a:ln>
            <a:solidFill>
              <a:srgbClr val="FF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9" y="211520"/>
            <a:ext cx="1555611" cy="4414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86719" t="39302" r="4415" b="53366"/>
          <a:stretch/>
        </p:blipFill>
        <p:spPr>
          <a:xfrm>
            <a:off x="4923744" y="5646729"/>
            <a:ext cx="2432116" cy="1131216"/>
          </a:xfrm>
          <a:prstGeom prst="rect">
            <a:avLst/>
          </a:prstGeom>
        </p:spPr>
      </p:pic>
      <p:pic>
        <p:nvPicPr>
          <p:cNvPr id="1026" name="Picture 2" descr="http://ainol.ua/image/data/news/youtub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843" y="6012858"/>
            <a:ext cx="532353" cy="532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22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6"/>
          <p:cNvSpPr txBox="1">
            <a:spLocks noChangeArrowheads="1"/>
          </p:cNvSpPr>
          <p:nvPr/>
        </p:nvSpPr>
        <p:spPr bwMode="auto">
          <a:xfrm rot="20793709">
            <a:off x="1992313" y="5949951"/>
            <a:ext cx="19431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uk-UA" altLang="ru-RU" sz="1800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4812946" y="432256"/>
            <a:ext cx="367347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ru-RU" sz="5000" b="1" dirty="0">
                <a:solidFill>
                  <a:srgbClr val="ED11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КОНТАКТИ</a:t>
            </a:r>
            <a:endParaRPr lang="uk-UA" sz="5000" b="1" dirty="0">
              <a:solidFill>
                <a:srgbClr val="ED11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8436" name="Text Box 8"/>
          <p:cNvSpPr txBox="1">
            <a:spLocks noChangeArrowheads="1"/>
          </p:cNvSpPr>
          <p:nvPr/>
        </p:nvSpPr>
        <p:spPr bwMode="auto">
          <a:xfrm>
            <a:off x="2384897" y="1514475"/>
            <a:ext cx="8529572" cy="495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kumimoji="1" lang="uk-UA" altLang="ru-RU" sz="2800" b="1" dirty="0">
                <a:solidFill>
                  <a:srgbClr val="ED1150"/>
                </a:solidFill>
                <a:latin typeface="Times New Roman" panose="02020603050405020304" pitchFamily="18" charset="0"/>
              </a:rPr>
              <a:t>Телефон/факс (приймальна):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1" lang="uk-UA" altLang="ru-RU" sz="2800" dirty="0">
                <a:latin typeface="Times New Roman" panose="02020603050405020304" pitchFamily="18" charset="0"/>
              </a:rPr>
              <a:t>(057)705-15-64</a:t>
            </a:r>
          </a:p>
          <a:p>
            <a:pPr algn="ctr">
              <a:spcBef>
                <a:spcPct val="0"/>
              </a:spcBef>
              <a:buFontTx/>
              <a:buNone/>
            </a:pPr>
            <a:endParaRPr kumimoji="1" lang="en-US" altLang="ru-RU" sz="900" dirty="0">
              <a:solidFill>
                <a:srgbClr val="004376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1" lang="uk-UA" altLang="ru-RU" sz="2800" b="1" dirty="0">
                <a:solidFill>
                  <a:srgbClr val="ED1150"/>
                </a:solidFill>
                <a:latin typeface="Times New Roman" panose="02020603050405020304" pitchFamily="18" charset="0"/>
              </a:rPr>
              <a:t>Телефон інформаційної служби: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1" lang="uk-UA" altLang="ru-RU" sz="2800" dirty="0">
                <a:latin typeface="Times New Roman" panose="02020603050405020304" pitchFamily="18" charset="0"/>
              </a:rPr>
              <a:t>(057)705-07-37</a:t>
            </a:r>
            <a:endParaRPr kumimoji="1" lang="en-US" altLang="ru-RU" sz="2800" dirty="0"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kumimoji="1" lang="en-US" altLang="ru-RU" sz="900" dirty="0"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1" lang="uk-UA" altLang="ru-RU" sz="2800" b="1" dirty="0">
                <a:solidFill>
                  <a:srgbClr val="ED1150"/>
                </a:solidFill>
                <a:latin typeface="Times New Roman" panose="02020603050405020304" pitchFamily="18" charset="0"/>
              </a:rPr>
              <a:t>Електронна пошта: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1" lang="en-US" altLang="ru-RU" sz="2800" dirty="0" smtClean="0">
                <a:latin typeface="Times New Roman" panose="02020603050405020304" pitchFamily="18" charset="0"/>
                <a:hlinkClick r:id="rId2"/>
              </a:rPr>
              <a:t>office@zno-kharkiv.org.ua</a:t>
            </a:r>
            <a:r>
              <a:rPr kumimoji="1" lang="uk-UA" altLang="ru-RU" sz="2800" dirty="0" smtClean="0">
                <a:latin typeface="Times New Roman" panose="02020603050405020304" pitchFamily="18" charset="0"/>
              </a:rPr>
              <a:t> </a:t>
            </a:r>
            <a:endParaRPr kumimoji="1" lang="en-US" altLang="ru-RU" sz="2800" dirty="0"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kumimoji="1" lang="uk-UA" altLang="ru-RU" sz="900" dirty="0"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1" lang="uk-UA" altLang="ru-RU" sz="2800" b="1" dirty="0">
                <a:solidFill>
                  <a:srgbClr val="ED1150"/>
                </a:solidFill>
                <a:latin typeface="Times New Roman" panose="02020603050405020304" pitchFamily="18" charset="0"/>
              </a:rPr>
              <a:t>Сайт: </a:t>
            </a:r>
            <a:endParaRPr kumimoji="1" lang="en-US" altLang="ru-RU" sz="2800" b="1" dirty="0">
              <a:solidFill>
                <a:srgbClr val="ED1150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1" lang="en-US" altLang="ru-RU" sz="2800" u="sng" dirty="0" smtClean="0">
                <a:latin typeface="Times New Roman" panose="02020603050405020304" pitchFamily="18" charset="0"/>
                <a:hlinkClick r:id="rId3"/>
              </a:rPr>
              <a:t>www.zno-kharkiv.org.ua</a:t>
            </a:r>
            <a:r>
              <a:rPr kumimoji="1" lang="uk-UA" altLang="ru-RU" sz="2800" u="sng" dirty="0" smtClean="0">
                <a:latin typeface="Times New Roman" panose="02020603050405020304" pitchFamily="18" charset="0"/>
              </a:rPr>
              <a:t> </a:t>
            </a:r>
            <a:endParaRPr kumimoji="1" lang="en-US" altLang="ru-RU" sz="2800" u="sng" dirty="0"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kumimoji="1" lang="en-US" altLang="ru-RU" sz="900" b="1" dirty="0"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1" lang="uk-UA" altLang="ru-RU" sz="2800" b="1" dirty="0">
                <a:solidFill>
                  <a:srgbClr val="ED1150"/>
                </a:solidFill>
                <a:latin typeface="Times New Roman" panose="02020603050405020304" pitchFamily="18" charset="0"/>
              </a:rPr>
              <a:t>Адреса: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1" lang="uk-UA" altLang="ru-RU" sz="2800" dirty="0">
                <a:latin typeface="Times New Roman" panose="02020603050405020304" pitchFamily="18" charset="0"/>
              </a:rPr>
              <a:t>майдан Свободи, 6, офіс 463, м. Харків, 61022</a:t>
            </a:r>
            <a:endParaRPr kumimoji="1" lang="ru-RU" altLang="ru-RU" sz="2800" dirty="0">
              <a:latin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74" y="100424"/>
            <a:ext cx="1555611" cy="44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7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1513</TotalTime>
  <Words>689</Words>
  <Application>Microsoft Office PowerPoint</Application>
  <PresentationFormat>Произвольный</PresentationFormat>
  <Paragraphs>131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Нормативне забезпечення щодо ДПА у формі ЗНО для ПТНЗ та ВНЗ І-ІІ р.а. </vt:lpstr>
      <vt:lpstr>Нормативне забезпечення щодо ДПА у формі ЗНО для ВНЗ І-ІІ р.а. </vt:lpstr>
      <vt:lpstr>Презентация PowerPoint</vt:lpstr>
      <vt:lpstr>Адміністрування</vt:lpstr>
      <vt:lpstr>Сайт УЦОЯО testportal.gov.ua  розділ «Керівникам навчальних закладів»</vt:lpstr>
      <vt:lpstr>Презентация PowerPoint</vt:lpstr>
      <vt:lpstr>Реєстрація </vt:lpstr>
      <vt:lpstr>Проведення</vt:lpstr>
      <vt:lpstr>Мережа округів з української мови і літератури </vt:lpstr>
      <vt:lpstr>Презентация PowerPoint</vt:lpstr>
      <vt:lpstr>Презентация PowerPoint</vt:lpstr>
      <vt:lpstr>Методична підтримка: сайт УЦОЯО testportal.gov.ua  розділи «Учасникам», «Предмети»</vt:lpstr>
      <vt:lpstr>Методична підтримка: сайт УЦОЯО розділ «Предмети»</vt:lpstr>
      <vt:lpstr>Презентация PowerPoint</vt:lpstr>
      <vt:lpstr>Інформаційно - роз'яснювальна робота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Русанова</dc:creator>
  <cp:lastModifiedBy>User</cp:lastModifiedBy>
  <cp:revision>119</cp:revision>
  <cp:lastPrinted>2017-10-30T13:38:15Z</cp:lastPrinted>
  <dcterms:created xsi:type="dcterms:W3CDTF">2016-02-01T11:13:14Z</dcterms:created>
  <dcterms:modified xsi:type="dcterms:W3CDTF">2017-10-31T10:45:57Z</dcterms:modified>
</cp:coreProperties>
</file>