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3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5;&#1083;&#1102;&#1096;&#1082;&#1072;\Desktop\&#1075;&#1077;&#1085;&#1076;&#1077;&#1088;\&#1079;&#1074;&#1110;&#1090;\7%20&#1082;&#1083;.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sz="1200" b="1">
                <a:solidFill>
                  <a:sysClr val="windowText" lastClr="000000"/>
                </a:solidFill>
              </a:rPr>
              <a:t>Діаграма 18 (7кл).  Якщо так, то які саме уроки праці мають відвідувати хлопці?</a:t>
            </a:r>
          </a:p>
        </c:rich>
      </c:tx>
      <c:layout/>
      <c:spPr>
        <a:noFill/>
        <a:ln w="25400">
          <a:noFill/>
        </a:ln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rgbClr val="4F81BD"/>
              </a:solidFill>
              <a:ln w="12700">
                <a:solidFill>
                  <a:srgbClr val="FFFFFF"/>
                </a:solidFill>
                <a:prstDash val="solid"/>
              </a:ln>
            </c:spPr>
          </c:dPt>
          <c:dPt>
            <c:idx val="1"/>
            <c:spPr>
              <a:solidFill>
                <a:srgbClr val="C0504D"/>
              </a:solidFill>
              <a:ln w="12700">
                <a:solidFill>
                  <a:srgbClr val="FFFFFF"/>
                </a:solidFill>
                <a:prstDash val="solid"/>
              </a:ln>
            </c:spPr>
          </c:dPt>
          <c:dPt>
            <c:idx val="2"/>
            <c:spPr>
              <a:solidFill>
                <a:srgbClr val="9BBB59"/>
              </a:solidFill>
              <a:ln w="12700">
                <a:solidFill>
                  <a:srgbClr val="FFFFFF"/>
                </a:solidFill>
                <a:prstDash val="solid"/>
              </a:ln>
            </c:spPr>
          </c:dPt>
          <c:dPt>
            <c:idx val="3"/>
            <c:spPr>
              <a:solidFill>
                <a:srgbClr val="8064A2"/>
              </a:solidFill>
              <a:ln w="127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8051643192488273E-2"/>
                  <c:y val="-0.18492871216582754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1.1737089201878002E-3"/>
                  <c:y val="2.8084716557244802E-3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9.2331152267938338E-3"/>
                  <c:y val="-3.5164787227081377E-2"/>
                </c:manualLayout>
              </c:layout>
              <c:dLblPos val="bestFit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-1.5023474178403761E-2"/>
                  <c:y val="0"/>
                </c:manualLayout>
              </c:layout>
              <c:dLblPos val="bestFit"/>
              <c:showVal val="1"/>
              <c:showCatName val="1"/>
              <c:separator>
</c:separator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showCatName val="1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</c:dLbls>
          <c:cat>
            <c:strRef>
              <c:f>'135'!$A$155:$A$158</c:f>
              <c:strCache>
                <c:ptCount val="4"/>
                <c:pt idx="0">
                  <c:v>Різьблення по дереву</c:v>
                </c:pt>
                <c:pt idx="1">
                  <c:v>Столярна справа</c:v>
                </c:pt>
                <c:pt idx="2">
                  <c:v>Інше</c:v>
                </c:pt>
                <c:pt idx="3">
                  <c:v>Уроки праці спільні</c:v>
                </c:pt>
              </c:strCache>
            </c:strRef>
          </c:cat>
          <c:val>
            <c:numRef>
              <c:f>'135'!$B$155:$B$158</c:f>
              <c:numCache>
                <c:formatCode>General</c:formatCode>
                <c:ptCount val="4"/>
                <c:pt idx="0">
                  <c:v>67.75</c:v>
                </c:pt>
                <c:pt idx="1">
                  <c:v>50.65</c:v>
                </c:pt>
                <c:pt idx="2">
                  <c:v>10.61</c:v>
                </c:pt>
                <c:pt idx="3">
                  <c:v>8.44</c:v>
                </c:pt>
              </c:numCache>
            </c:numRef>
          </c:val>
        </c:ser>
        <c:firstSliceAng val="150"/>
      </c:pieChart>
      <c:spPr>
        <a:noFill/>
        <a:ln w="25400">
          <a:noFill/>
        </a:ln>
      </c:spPr>
    </c:plotArea>
    <c:plotVisOnly val="1"/>
    <c:dispBlanksAs val="zero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ostenkopr@ukr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077072"/>
            <a:ext cx="3816424" cy="172819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uk-UA" sz="2800" dirty="0" smtClean="0">
                <a:solidFill>
                  <a:schemeClr val="tx2"/>
                </a:solidFill>
              </a:rPr>
              <a:t>Костенко Андріана Миколаївна,</a:t>
            </a:r>
          </a:p>
          <a:p>
            <a:pPr algn="l"/>
            <a:r>
              <a:rPr lang="uk-UA" sz="2800" dirty="0" smtClean="0">
                <a:solidFill>
                  <a:schemeClr val="tx2"/>
                </a:solidFill>
              </a:rPr>
              <a:t>кандидат політичних наук,</a:t>
            </a:r>
          </a:p>
          <a:p>
            <a:pPr algn="l"/>
            <a:r>
              <a:rPr lang="uk-UA" sz="2800" dirty="0" smtClean="0">
                <a:solidFill>
                  <a:schemeClr val="tx2"/>
                </a:solidFill>
              </a:rPr>
              <a:t>доцент</a:t>
            </a:r>
          </a:p>
          <a:p>
            <a:pPr algn="l"/>
            <a:r>
              <a:rPr lang="en-US" sz="2800" dirty="0" smtClean="0">
                <a:solidFill>
                  <a:schemeClr val="tx2"/>
                </a:solidFill>
                <a:hlinkClick r:id="rId2"/>
              </a:rPr>
              <a:t>kostenkopr@ukr.net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endParaRPr lang="uk-UA" sz="2800" dirty="0" smtClean="0">
              <a:solidFill>
                <a:schemeClr val="tx2"/>
              </a:solidFill>
            </a:endParaRPr>
          </a:p>
          <a:p>
            <a:pPr algn="r"/>
            <a:endParaRPr lang="uk-UA" sz="28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Гендерні аспекти насильства у школах України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51720" y="274638"/>
            <a:ext cx="5328592" cy="1143000"/>
          </a:xfrm>
        </p:spPr>
        <p:txBody>
          <a:bodyPr>
            <a:normAutofit/>
          </a:bodyPr>
          <a:lstStyle/>
          <a:p>
            <a:r>
              <a:rPr lang="uk-UA" sz="2400" dirty="0" err="1" smtClean="0"/>
              <a:t>Гендернообумовлене</a:t>
            </a:r>
            <a:r>
              <a:rPr lang="uk-UA" sz="2400" dirty="0" smtClean="0"/>
              <a:t> насильство?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sz="quarter" idx="1"/>
          </p:nvPr>
        </p:nvSpPr>
        <p:spPr>
          <a:xfrm>
            <a:off x="1403648" y="2780928"/>
            <a:ext cx="7283152" cy="1728192"/>
          </a:xfrm>
        </p:spPr>
        <p:txBody>
          <a:bodyPr>
            <a:normAutofit/>
          </a:bodyPr>
          <a:lstStyle/>
          <a:p>
            <a:r>
              <a:rPr lang="uk-UA" dirty="0" smtClean="0"/>
              <a:t>Дія або бездіяльність (умисні чи неумисні) заснована на стереотипах та  </a:t>
            </a:r>
            <a:r>
              <a:rPr lang="ru-RU" dirty="0" smtClean="0"/>
              <a:t>чиниться над особою тому, </a:t>
            </a:r>
            <a:r>
              <a:rPr lang="ru-RU" dirty="0" err="1" smtClean="0"/>
              <a:t>що</a:t>
            </a:r>
            <a:r>
              <a:rPr lang="ru-RU" dirty="0" smtClean="0"/>
              <a:t> вона </a:t>
            </a:r>
            <a:r>
              <a:rPr lang="ru-RU" dirty="0" err="1" smtClean="0"/>
              <a:t>належить</a:t>
            </a:r>
            <a:r>
              <a:rPr lang="ru-RU" dirty="0" smtClean="0"/>
              <a:t> до </a:t>
            </a:r>
            <a:r>
              <a:rPr lang="ru-RU" dirty="0" err="1" smtClean="0"/>
              <a:t>тієї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статі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7650" name="AutoShape 2" descr="Результат пошуку зображень за запитом &quot;жіночий консорціум україн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Результат пошуку зображень за запитом &quot;жіночий консорціум україн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3" name="Picture 5" descr="C:\Users\Плюшка\Desktop\footer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1448784" cy="2016224"/>
          </a:xfrm>
          <a:prstGeom prst="rect">
            <a:avLst/>
          </a:prstGeom>
          <a:noFill/>
        </p:spPr>
      </p:pic>
      <p:pic>
        <p:nvPicPr>
          <p:cNvPr id="27654" name="Picture 6" descr="C:\Users\Плюшка\Desktop\sumdu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32656"/>
            <a:ext cx="1373377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sz="quarter" idx="1"/>
          </p:nvPr>
        </p:nvSpPr>
        <p:spPr>
          <a:xfrm>
            <a:off x="914400" y="2204864"/>
            <a:ext cx="7772400" cy="38149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uk-UA" dirty="0" smtClean="0"/>
              <a:t>Дослідження проводилося Центром соціально-гуманітарних аспектів регіональних досліджень Сумського державного університету протягом грудня 2016 – січня 2017 рр. серед учнів/учениць та вчителів шкіл у Рівненській, Черкаській та Сумській областях.</a:t>
            </a:r>
          </a:p>
          <a:p>
            <a:pPr>
              <a:buNone/>
            </a:pPr>
            <a:r>
              <a:rPr lang="uk-UA" b="1" dirty="0" smtClean="0"/>
              <a:t>Цільові групи:</a:t>
            </a:r>
            <a:r>
              <a:rPr lang="uk-UA" dirty="0" smtClean="0"/>
              <a:t>  </a:t>
            </a:r>
            <a:endParaRPr lang="ru-RU" dirty="0" smtClean="0"/>
          </a:p>
          <a:p>
            <a:r>
              <a:rPr lang="uk-UA" dirty="0" smtClean="0"/>
              <a:t>Учні (4-их, 7-их, 10-их класів) </a:t>
            </a:r>
          </a:p>
          <a:p>
            <a:r>
              <a:rPr lang="uk-UA" dirty="0" smtClean="0"/>
              <a:t>Вчителі: початкових класів,  класні керівники, </a:t>
            </a:r>
            <a:r>
              <a:rPr lang="uk-UA" dirty="0" err="1" smtClean="0"/>
              <a:t>вчителі-предметники</a:t>
            </a:r>
            <a:r>
              <a:rPr lang="uk-UA" dirty="0" smtClean="0"/>
              <a:t>, адміністрація. 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7650" name="AutoShape 2" descr="Результат пошуку зображень за запитом &quot;жіночий консорціум україн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Результат пошуку зображень за запитом &quot;жіночий консорціум україни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3" name="Picture 5" descr="C:\Users\Плюшка\Desktop\footer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1448784" cy="2016224"/>
          </a:xfrm>
          <a:prstGeom prst="rect">
            <a:avLst/>
          </a:prstGeom>
          <a:noFill/>
        </p:spPr>
      </p:pic>
      <p:pic>
        <p:nvPicPr>
          <p:cNvPr id="27654" name="Picture 6" descr="C:\Users\Плюшка\Desktop\sumdu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32656"/>
            <a:ext cx="1373377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pPr algn="ctr"/>
            <a:r>
              <a:rPr lang="uk-UA" dirty="0" smtClean="0"/>
              <a:t>Цілі дослідження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489505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оцінити, чи мають хлопці та дівчата рівні можливості бути залученими до різного роду заходів у навчальному процесі та позашкільної діяльності;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виявити особливості ставлення вчителів до дітей, що ґрунтується на ознаці статі у навчальному процесі;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дослідити, чи існує проблема гендерного насильства у загальноосвітніх навчальних закладах і як бачать її самі учні та вчителі;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визначити, які саме прояви опитані найчастіше відносять до гендерного насильства;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визначити найбільш прийнятні з токи зору опитаних учнів та вчителів  шляхи вирішення проблеми гендерного насильства;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900" dirty="0" smtClean="0">
                <a:latin typeface="Times New Roman" pitchFamily="18" charset="0"/>
                <a:cs typeface="Times New Roman" pitchFamily="18" charset="0"/>
              </a:rPr>
              <a:t>визначити найбільш прийнятні форми допомоги вчителям та учням у випадках  проявів гендерного насильства.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15334"/>
            <a:ext cx="7488832" cy="5265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99592" y="2060848"/>
          <a:ext cx="7920882" cy="2859376"/>
        </p:xfrm>
        <a:graphic>
          <a:graphicData uri="http://schemas.openxmlformats.org/drawingml/2006/table">
            <a:tbl>
              <a:tblPr/>
              <a:tblGrid>
                <a:gridCol w="2053564"/>
                <a:gridCol w="880098"/>
                <a:gridCol w="806756"/>
                <a:gridCol w="806756"/>
                <a:gridCol w="1043808"/>
                <a:gridCol w="694262"/>
                <a:gridCol w="975565"/>
                <a:gridCol w="660073"/>
              </a:tblGrid>
              <a:tr h="7148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вчителі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жінки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чоловіки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усього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Так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49,06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58,66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70,22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92,74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72,52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64,18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67,67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Ні, хлопці мають більше можливостей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13,57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10,39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8,82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0,95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3,81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12,21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8,43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Ні, дівчата мають більше можливостей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9,81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10,17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6,25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3,79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8,89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6,34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7,51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Важко відповісти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27,56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20,78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14,71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2,52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14,79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17,27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16,39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uk-UA" sz="2000" b="1" dirty="0" smtClean="0"/>
              <a:t>Як ви вважаєте</a:t>
            </a:r>
            <a:r>
              <a:rPr lang="uk-UA" sz="2000" dirty="0" smtClean="0"/>
              <a:t> </a:t>
            </a:r>
            <a:r>
              <a:rPr lang="uk-UA" sz="2000" b="1" dirty="0" smtClean="0"/>
              <a:t>чи мають однакові можливості для розвитку своїх талантів та здібностей  хлопці та дівчата у вашому загальноосвітньому навчальному закладі?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814509" cy="462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Результат пошуку зображень за запитом &quot;біл гейц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Результат пошуку зображень за запитом &quot;біл гейц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Результат пошуку зображень за запитом &quot;біл гейц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14400" y="548680"/>
            <a:ext cx="7772400" cy="868958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 smtClean="0"/>
              <a:t>На Вашу думку, чи мають однакове представництво хлопці та дівчата у органі учнівського самоврядуванні?</a:t>
            </a:r>
            <a:endParaRPr lang="ru-RU" sz="2000" b="1" dirty="0" smtClean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55571" y="1628800"/>
          <a:ext cx="7416828" cy="3483387"/>
        </p:xfrm>
        <a:graphic>
          <a:graphicData uri="http://schemas.openxmlformats.org/drawingml/2006/table">
            <a:tbl>
              <a:tblPr/>
              <a:tblGrid>
                <a:gridCol w="2016229"/>
                <a:gridCol w="864096"/>
                <a:gridCol w="748176"/>
                <a:gridCol w="828646"/>
                <a:gridCol w="754879"/>
                <a:gridCol w="642590"/>
                <a:gridCol w="877002"/>
                <a:gridCol w="685210"/>
              </a:tblGrid>
              <a:tr h="882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10-й кл.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вчителі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жінки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чоловіки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усього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Так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8,77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17,32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47,43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75,39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38,62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35,60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37,23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Ні, хлопці більше представлені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27,14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9,52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6,62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0,00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7,38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14,76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10,82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Ні, дівчата більше представлені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23,38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23,16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15,81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17,98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24,82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15,86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20,08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Важко відповісти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40,71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50,00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30,15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6,62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29,18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33,78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31,87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429000"/>
            <a:ext cx="5472609" cy="33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302"/>
            <a:ext cx="5472608" cy="3308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45720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7000" y="260648"/>
            <a:ext cx="5207000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267075"/>
            <a:ext cx="54864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283968" cy="3040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8157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48680"/>
            <a:ext cx="486003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Диаграмма 9"/>
          <p:cNvGraphicFramePr/>
          <p:nvPr/>
        </p:nvGraphicFramePr>
        <p:xfrm>
          <a:off x="251520" y="3068960"/>
          <a:ext cx="5414010" cy="344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36096" cy="3394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56992"/>
            <a:ext cx="550810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4222" y="445403"/>
            <a:ext cx="6954162" cy="6007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734481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5282579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573016"/>
            <a:ext cx="4608513" cy="2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644155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616" y="404664"/>
            <a:ext cx="8468145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82608" cy="5588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274" y="1124744"/>
            <a:ext cx="798041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202" y="1124744"/>
            <a:ext cx="80151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7391637" cy="5298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8229600" cy="1143000"/>
          </a:xfrm>
        </p:spPr>
        <p:txBody>
          <a:bodyPr/>
          <a:lstStyle/>
          <a:p>
            <a:pPr algn="ctr"/>
            <a:r>
              <a:rPr lang="uk-UA" dirty="0" smtClean="0"/>
              <a:t>Ваші питання)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183</TotalTime>
  <Words>395</Words>
  <Application>Microsoft Office PowerPoint</Application>
  <PresentationFormat>Экран (4:3)</PresentationFormat>
  <Paragraphs>105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Справедливость</vt:lpstr>
      <vt:lpstr>Гендерні аспекти насильства у школах України</vt:lpstr>
      <vt:lpstr>Гендернообумовлене насильство?</vt:lpstr>
      <vt:lpstr>Слайд 3</vt:lpstr>
      <vt:lpstr>Цілі дослідження</vt:lpstr>
      <vt:lpstr>Слайд 5</vt:lpstr>
      <vt:lpstr>Як ви вважаєте чи мають однакові можливості для розвитку своїх талантів та здібностей  хлопці та дівчата у вашому загальноосвітньому навчальному закладі?</vt:lpstr>
      <vt:lpstr>Слайд 7</vt:lpstr>
      <vt:lpstr>На Вашу думку, чи мають однакове представництво хлопці та дівчата у органі учнівського самоврядуванні?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Ваші питання)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Формула успіху</dc:title>
  <dc:creator>Катюша</dc:creator>
  <cp:lastModifiedBy>Плюшка</cp:lastModifiedBy>
  <cp:revision>24</cp:revision>
  <dcterms:created xsi:type="dcterms:W3CDTF">2017-08-31T21:12:58Z</dcterms:created>
  <dcterms:modified xsi:type="dcterms:W3CDTF">2017-09-25T20:22:52Z</dcterms:modified>
</cp:coreProperties>
</file>