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8"/>
  </p:notes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AE65C0-20AD-4256-89B3-E65F550D0DFB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D03D05-ED1F-4ED7-8977-24BEBDC9D64D}">
      <dgm:prSet phldrT="[Текст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uk-UA" dirty="0" smtClean="0"/>
            <a:t>Жертва</a:t>
          </a:r>
          <a:endParaRPr lang="ru-RU" dirty="0"/>
        </a:p>
      </dgm:t>
    </dgm:pt>
    <dgm:pt modelId="{2D858238-3ED3-4F07-AA5C-B3B571F80576}" type="parTrans" cxnId="{DD31CFDC-6BDE-447E-A067-487D5AC5B3AD}">
      <dgm:prSet/>
      <dgm:spPr/>
      <dgm:t>
        <a:bodyPr/>
        <a:lstStyle/>
        <a:p>
          <a:endParaRPr lang="ru-RU"/>
        </a:p>
      </dgm:t>
    </dgm:pt>
    <dgm:pt modelId="{482AC581-2F7E-4549-B473-BA4CEB94ED17}" type="sibTrans" cxnId="{DD31CFDC-6BDE-447E-A067-487D5AC5B3AD}">
      <dgm:prSet/>
      <dgm:spPr/>
      <dgm:t>
        <a:bodyPr/>
        <a:lstStyle/>
        <a:p>
          <a:endParaRPr lang="ru-RU"/>
        </a:p>
      </dgm:t>
    </dgm:pt>
    <dgm:pt modelId="{4154B2A1-FA05-46BF-8517-7E33F593DBDC}">
      <dgm:prSet phldrT="[Текст]"/>
      <dgm:spPr>
        <a:solidFill>
          <a:schemeClr val="accent1"/>
        </a:solidFill>
      </dgm:spPr>
      <dgm:t>
        <a:bodyPr/>
        <a:lstStyle/>
        <a:p>
          <a:r>
            <a:rPr lang="uk-UA" dirty="0" smtClean="0"/>
            <a:t>Агресор</a:t>
          </a:r>
          <a:endParaRPr lang="ru-RU" dirty="0"/>
        </a:p>
      </dgm:t>
    </dgm:pt>
    <dgm:pt modelId="{012BB3BC-2B7E-4BFB-8014-2DF8E24254E6}" type="parTrans" cxnId="{35792B50-C548-4567-B618-B286F0E15778}">
      <dgm:prSet/>
      <dgm:spPr/>
      <dgm:t>
        <a:bodyPr/>
        <a:lstStyle/>
        <a:p>
          <a:endParaRPr lang="ru-RU"/>
        </a:p>
      </dgm:t>
    </dgm:pt>
    <dgm:pt modelId="{7CC96F04-6DAA-474D-AEB6-EAC0048D9F82}" type="sibTrans" cxnId="{35792B50-C548-4567-B618-B286F0E15778}">
      <dgm:prSet/>
      <dgm:spPr/>
      <dgm:t>
        <a:bodyPr/>
        <a:lstStyle/>
        <a:p>
          <a:endParaRPr lang="ru-RU"/>
        </a:p>
      </dgm:t>
    </dgm:pt>
    <dgm:pt modelId="{4DC28BD1-71B0-4C5B-A3AD-126F5682656E}" type="pres">
      <dgm:prSet presAssocID="{E2AE65C0-20AD-4256-89B3-E65F550D0DFB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2830FFDF-0C62-4E76-8D0E-D69BE3F79D27}" type="pres">
      <dgm:prSet presAssocID="{E2AE65C0-20AD-4256-89B3-E65F550D0DFB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884343-EFA0-4D88-A1F1-2D2BEB1342B2}" type="pres">
      <dgm:prSet presAssocID="{E2AE65C0-20AD-4256-89B3-E65F550D0DFB}" presName="LeftNode" presStyleLbl="bgImgPlace1" presStyleIdx="0" presStyleCnt="2" custScaleX="835917" custScaleY="92840" custLinFactNeighborX="11857" custLinFactNeighborY="1610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02A2240D-DD44-4F36-B3B0-0CD5A92E0DBF}" type="pres">
      <dgm:prSet presAssocID="{E2AE65C0-20AD-4256-89B3-E65F550D0DFB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A642DF-B90B-4088-86EE-5A0E68A50C92}" type="pres">
      <dgm:prSet presAssocID="{E2AE65C0-20AD-4256-89B3-E65F550D0DFB}" presName="RightNode" presStyleLbl="bgImgPlace1" presStyleIdx="1" presStyleCnt="2" custScaleX="418381" custScaleY="91255" custLinFactX="22766" custLinFactNeighborX="100000" custLinFactNeighborY="124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C1EE9372-3773-4BA6-9B8D-6451FCBF67B3}" type="pres">
      <dgm:prSet presAssocID="{E2AE65C0-20AD-4256-89B3-E65F550D0DFB}" presName="TopArrow" presStyleLbl="node1" presStyleIdx="0" presStyleCnt="2" custLinFactNeighborX="-24760" custLinFactNeighborY="1376"/>
      <dgm:spPr/>
    </dgm:pt>
    <dgm:pt modelId="{9E2060EA-7B00-4700-ACB0-BCA5C7F46CC1}" type="pres">
      <dgm:prSet presAssocID="{E2AE65C0-20AD-4256-89B3-E65F550D0DFB}" presName="BottomArrow" presStyleLbl="node1" presStyleIdx="1" presStyleCnt="2" custLinFactNeighborX="-37140" custLinFactNeighborY="-2751"/>
      <dgm:spPr/>
    </dgm:pt>
  </dgm:ptLst>
  <dgm:cxnLst>
    <dgm:cxn modelId="{B4019FF7-98FB-450B-8776-94DE42821258}" type="presOf" srcId="{4154B2A1-FA05-46BF-8517-7E33F593DBDC}" destId="{02A2240D-DD44-4F36-B3B0-0CD5A92E0DBF}" srcOrd="0" destOrd="0" presId="urn:microsoft.com/office/officeart/2009/layout/ReverseList"/>
    <dgm:cxn modelId="{8CF1011C-212A-4411-900A-FE7653884929}" type="presOf" srcId="{32D03D05-ED1F-4ED7-8977-24BEBDC9D64D}" destId="{BE884343-EFA0-4D88-A1F1-2D2BEB1342B2}" srcOrd="1" destOrd="0" presId="urn:microsoft.com/office/officeart/2009/layout/ReverseList"/>
    <dgm:cxn modelId="{35792B50-C548-4567-B618-B286F0E15778}" srcId="{E2AE65C0-20AD-4256-89B3-E65F550D0DFB}" destId="{4154B2A1-FA05-46BF-8517-7E33F593DBDC}" srcOrd="1" destOrd="0" parTransId="{012BB3BC-2B7E-4BFB-8014-2DF8E24254E6}" sibTransId="{7CC96F04-6DAA-474D-AEB6-EAC0048D9F82}"/>
    <dgm:cxn modelId="{2253E5FD-6AD7-4022-A8C4-2FA42201CDF3}" type="presOf" srcId="{E2AE65C0-20AD-4256-89B3-E65F550D0DFB}" destId="{4DC28BD1-71B0-4C5B-A3AD-126F5682656E}" srcOrd="0" destOrd="0" presId="urn:microsoft.com/office/officeart/2009/layout/ReverseList"/>
    <dgm:cxn modelId="{8A7E95CF-6D17-497A-8797-FD65D3D0335C}" type="presOf" srcId="{4154B2A1-FA05-46BF-8517-7E33F593DBDC}" destId="{C5A642DF-B90B-4088-86EE-5A0E68A50C92}" srcOrd="1" destOrd="0" presId="urn:microsoft.com/office/officeart/2009/layout/ReverseList"/>
    <dgm:cxn modelId="{DD31CFDC-6BDE-447E-A067-487D5AC5B3AD}" srcId="{E2AE65C0-20AD-4256-89B3-E65F550D0DFB}" destId="{32D03D05-ED1F-4ED7-8977-24BEBDC9D64D}" srcOrd="0" destOrd="0" parTransId="{2D858238-3ED3-4F07-AA5C-B3B571F80576}" sibTransId="{482AC581-2F7E-4549-B473-BA4CEB94ED17}"/>
    <dgm:cxn modelId="{E1E50B7B-552B-4D1D-B0C7-A42ED252E5B6}" type="presOf" srcId="{32D03D05-ED1F-4ED7-8977-24BEBDC9D64D}" destId="{2830FFDF-0C62-4E76-8D0E-D69BE3F79D27}" srcOrd="0" destOrd="0" presId="urn:microsoft.com/office/officeart/2009/layout/ReverseList"/>
    <dgm:cxn modelId="{984D659E-D267-45E5-A201-27187DB72DD4}" type="presParOf" srcId="{4DC28BD1-71B0-4C5B-A3AD-126F5682656E}" destId="{2830FFDF-0C62-4E76-8D0E-D69BE3F79D27}" srcOrd="0" destOrd="0" presId="urn:microsoft.com/office/officeart/2009/layout/ReverseList"/>
    <dgm:cxn modelId="{4B3F029D-928F-439D-87C1-A86B8DF76968}" type="presParOf" srcId="{4DC28BD1-71B0-4C5B-A3AD-126F5682656E}" destId="{BE884343-EFA0-4D88-A1F1-2D2BEB1342B2}" srcOrd="1" destOrd="0" presId="urn:microsoft.com/office/officeart/2009/layout/ReverseList"/>
    <dgm:cxn modelId="{C1B78A6A-AAC7-4DDF-8E13-59D0A48FBCE5}" type="presParOf" srcId="{4DC28BD1-71B0-4C5B-A3AD-126F5682656E}" destId="{02A2240D-DD44-4F36-B3B0-0CD5A92E0DBF}" srcOrd="2" destOrd="0" presId="urn:microsoft.com/office/officeart/2009/layout/ReverseList"/>
    <dgm:cxn modelId="{8798A67D-BC41-43B2-9DD8-4DF79669873A}" type="presParOf" srcId="{4DC28BD1-71B0-4C5B-A3AD-126F5682656E}" destId="{C5A642DF-B90B-4088-86EE-5A0E68A50C92}" srcOrd="3" destOrd="0" presId="urn:microsoft.com/office/officeart/2009/layout/ReverseList"/>
    <dgm:cxn modelId="{544557D0-46BE-48B2-8E69-E5A7E195E1AC}" type="presParOf" srcId="{4DC28BD1-71B0-4C5B-A3AD-126F5682656E}" destId="{C1EE9372-3773-4BA6-9B8D-6451FCBF67B3}" srcOrd="4" destOrd="0" presId="urn:microsoft.com/office/officeart/2009/layout/ReverseList"/>
    <dgm:cxn modelId="{20FAB6A4-4CA5-4B93-90EB-33791E679D60}" type="presParOf" srcId="{4DC28BD1-71B0-4C5B-A3AD-126F5682656E}" destId="{9E2060EA-7B00-4700-ACB0-BCA5C7F46CC1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C0542E-5125-4200-96F9-85AC7973DA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F387D81-2650-4AB2-B68A-130190235B7B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uk-UA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нездатність правильно розуміти як власні емоції, так і інших людей </a:t>
          </a:r>
          <a:endParaRPr lang="ru-RU" sz="2400" dirty="0"/>
        </a:p>
      </dgm:t>
    </dgm:pt>
    <dgm:pt modelId="{47D33773-9B3B-47E2-BB8C-A904D9C34178}" type="parTrans" cxnId="{9171F3B8-730F-45D3-A0B8-E3FFD645CDB1}">
      <dgm:prSet/>
      <dgm:spPr/>
      <dgm:t>
        <a:bodyPr/>
        <a:lstStyle/>
        <a:p>
          <a:endParaRPr lang="ru-RU"/>
        </a:p>
      </dgm:t>
    </dgm:pt>
    <dgm:pt modelId="{A7FBC091-A234-4241-8FAC-85FD871AC5FA}" type="sibTrans" cxnId="{9171F3B8-730F-45D3-A0B8-E3FFD645CDB1}">
      <dgm:prSet/>
      <dgm:spPr/>
      <dgm:t>
        <a:bodyPr/>
        <a:lstStyle/>
        <a:p>
          <a:endParaRPr lang="ru-RU"/>
        </a:p>
      </dgm:t>
    </dgm:pt>
    <dgm:pt modelId="{BF8AE6EF-BA1E-421C-AEB8-5783F37510FD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uk-UA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неможливість побудувати конструктивні стосунки з оточуючими</a:t>
          </a:r>
          <a:endParaRPr lang="ru-RU" sz="2400" dirty="0"/>
        </a:p>
      </dgm:t>
    </dgm:pt>
    <dgm:pt modelId="{44908F2B-5E70-42CF-BA1A-ABA6D4C13752}" type="parTrans" cxnId="{2F7B90D3-8691-476A-B7ED-FA3D2FCA3157}">
      <dgm:prSet/>
      <dgm:spPr/>
      <dgm:t>
        <a:bodyPr/>
        <a:lstStyle/>
        <a:p>
          <a:endParaRPr lang="ru-RU"/>
        </a:p>
      </dgm:t>
    </dgm:pt>
    <dgm:pt modelId="{A5CAB92E-13BD-4C24-B86C-CC15359FB007}" type="sibTrans" cxnId="{2F7B90D3-8691-476A-B7ED-FA3D2FCA3157}">
      <dgm:prSet/>
      <dgm:spPr/>
      <dgm:t>
        <a:bodyPr/>
        <a:lstStyle/>
        <a:p>
          <a:endParaRPr lang="ru-RU"/>
        </a:p>
      </dgm:t>
    </dgm:pt>
    <dgm:pt modelId="{5B594F22-1118-4F3A-858D-ACA3498B29D5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uk-UA" sz="2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девіації</a:t>
          </a:r>
          <a:r>
            <a:rPr lang="uk-UA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поведінки, однією з яких є схильність особистості до </a:t>
          </a:r>
          <a:r>
            <a:rPr lang="uk-UA" sz="2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віктимної</a:t>
          </a:r>
          <a:r>
            <a:rPr lang="uk-UA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поведінки, прояву насилля тощо.</a:t>
          </a:r>
          <a:endParaRPr lang="ru-RU" sz="2800" dirty="0"/>
        </a:p>
      </dgm:t>
    </dgm:pt>
    <dgm:pt modelId="{E93BEBEE-A066-4425-A918-E42EC5132CAE}" type="parTrans" cxnId="{177FCA73-3E69-418D-B8CB-A5FF8372EB43}">
      <dgm:prSet/>
      <dgm:spPr/>
      <dgm:t>
        <a:bodyPr/>
        <a:lstStyle/>
        <a:p>
          <a:endParaRPr lang="ru-RU"/>
        </a:p>
      </dgm:t>
    </dgm:pt>
    <dgm:pt modelId="{0EE8FFC2-05C7-4221-85BE-5213A31E7F03}" type="sibTrans" cxnId="{177FCA73-3E69-418D-B8CB-A5FF8372EB43}">
      <dgm:prSet/>
      <dgm:spPr/>
      <dgm:t>
        <a:bodyPr/>
        <a:lstStyle/>
        <a:p>
          <a:endParaRPr lang="ru-RU"/>
        </a:p>
      </dgm:t>
    </dgm:pt>
    <dgm:pt modelId="{E7573397-45D3-41A2-978D-174A05478FB5}" type="pres">
      <dgm:prSet presAssocID="{42C0542E-5125-4200-96F9-85AC7973DAAF}" presName="Name0" presStyleCnt="0">
        <dgm:presLayoutVars>
          <dgm:dir/>
          <dgm:animLvl val="lvl"/>
          <dgm:resizeHandles val="exact"/>
        </dgm:presLayoutVars>
      </dgm:prSet>
      <dgm:spPr/>
    </dgm:pt>
    <dgm:pt modelId="{48C21D27-E61D-4E5D-8895-C54201BEA11F}" type="pres">
      <dgm:prSet presAssocID="{AF387D81-2650-4AB2-B68A-130190235B7B}" presName="parTxOnly" presStyleLbl="node1" presStyleIdx="0" presStyleCnt="3" custScaleX="26635" custScaleY="313983" custLinFactNeighborX="-92561" custLinFactNeighborY="-849">
        <dgm:presLayoutVars>
          <dgm:chMax val="0"/>
          <dgm:chPref val="0"/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ru-RU"/>
        </a:p>
      </dgm:t>
    </dgm:pt>
    <dgm:pt modelId="{6FB81E2A-339A-4B18-A311-6ED8BE0887D1}" type="pres">
      <dgm:prSet presAssocID="{A7FBC091-A234-4241-8FAC-85FD871AC5FA}" presName="parTxOnlySpace" presStyleCnt="0"/>
      <dgm:spPr/>
    </dgm:pt>
    <dgm:pt modelId="{CE29E7B1-D20F-490A-84FD-DE7EB4B47513}" type="pres">
      <dgm:prSet presAssocID="{BF8AE6EF-BA1E-421C-AEB8-5783F37510FD}" presName="parTxOnly" presStyleLbl="node1" presStyleIdx="1" presStyleCnt="3" custScaleX="28759" custScaleY="313983" custLinFactNeighborX="44238" custLinFactNeighborY="3394">
        <dgm:presLayoutVars>
          <dgm:chMax val="0"/>
          <dgm:chPref val="0"/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ru-RU"/>
        </a:p>
      </dgm:t>
    </dgm:pt>
    <dgm:pt modelId="{DC36FEC1-8982-499F-A8F1-47F51E9D6DBD}" type="pres">
      <dgm:prSet presAssocID="{A5CAB92E-13BD-4C24-B86C-CC15359FB007}" presName="parTxOnlySpace" presStyleCnt="0"/>
      <dgm:spPr/>
    </dgm:pt>
    <dgm:pt modelId="{565FA3AB-04EF-47C3-B788-836092D8C460}" type="pres">
      <dgm:prSet presAssocID="{5B594F22-1118-4F3A-858D-ACA3498B29D5}" presName="parTxOnly" presStyleLbl="node1" presStyleIdx="2" presStyleCnt="3" custScaleX="31270" custScaleY="316888" custLinFactX="9135" custLinFactNeighborX="100000" custLinFactNeighborY="-1697">
        <dgm:presLayoutVars>
          <dgm:chMax val="0"/>
          <dgm:chPref val="0"/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ru-RU"/>
        </a:p>
      </dgm:t>
    </dgm:pt>
  </dgm:ptLst>
  <dgm:cxnLst>
    <dgm:cxn modelId="{9171F3B8-730F-45D3-A0B8-E3FFD645CDB1}" srcId="{42C0542E-5125-4200-96F9-85AC7973DAAF}" destId="{AF387D81-2650-4AB2-B68A-130190235B7B}" srcOrd="0" destOrd="0" parTransId="{47D33773-9B3B-47E2-BB8C-A904D9C34178}" sibTransId="{A7FBC091-A234-4241-8FAC-85FD871AC5FA}"/>
    <dgm:cxn modelId="{2F7B90D3-8691-476A-B7ED-FA3D2FCA3157}" srcId="{42C0542E-5125-4200-96F9-85AC7973DAAF}" destId="{BF8AE6EF-BA1E-421C-AEB8-5783F37510FD}" srcOrd="1" destOrd="0" parTransId="{44908F2B-5E70-42CF-BA1A-ABA6D4C13752}" sibTransId="{A5CAB92E-13BD-4C24-B86C-CC15359FB007}"/>
    <dgm:cxn modelId="{177FCA73-3E69-418D-B8CB-A5FF8372EB43}" srcId="{42C0542E-5125-4200-96F9-85AC7973DAAF}" destId="{5B594F22-1118-4F3A-858D-ACA3498B29D5}" srcOrd="2" destOrd="0" parTransId="{E93BEBEE-A066-4425-A918-E42EC5132CAE}" sibTransId="{0EE8FFC2-05C7-4221-85BE-5213A31E7F03}"/>
    <dgm:cxn modelId="{D0ECA5FC-B1DC-4AF5-9B12-8A67FDFAD165}" type="presOf" srcId="{AF387D81-2650-4AB2-B68A-130190235B7B}" destId="{48C21D27-E61D-4E5D-8895-C54201BEA11F}" srcOrd="0" destOrd="0" presId="urn:microsoft.com/office/officeart/2005/8/layout/chevron1"/>
    <dgm:cxn modelId="{B4224D40-4B63-49A3-BCC7-457CD8016025}" type="presOf" srcId="{5B594F22-1118-4F3A-858D-ACA3498B29D5}" destId="{565FA3AB-04EF-47C3-B788-836092D8C460}" srcOrd="0" destOrd="0" presId="urn:microsoft.com/office/officeart/2005/8/layout/chevron1"/>
    <dgm:cxn modelId="{0AFAB13E-A4E5-411F-973F-423AE016515F}" type="presOf" srcId="{42C0542E-5125-4200-96F9-85AC7973DAAF}" destId="{E7573397-45D3-41A2-978D-174A05478FB5}" srcOrd="0" destOrd="0" presId="urn:microsoft.com/office/officeart/2005/8/layout/chevron1"/>
    <dgm:cxn modelId="{C4E9866E-9565-4EEF-96D5-9105246DFF1D}" type="presOf" srcId="{BF8AE6EF-BA1E-421C-AEB8-5783F37510FD}" destId="{CE29E7B1-D20F-490A-84FD-DE7EB4B47513}" srcOrd="0" destOrd="0" presId="urn:microsoft.com/office/officeart/2005/8/layout/chevron1"/>
    <dgm:cxn modelId="{7123C816-4AFE-45D0-B428-6DAEE6FEF048}" type="presParOf" srcId="{E7573397-45D3-41A2-978D-174A05478FB5}" destId="{48C21D27-E61D-4E5D-8895-C54201BEA11F}" srcOrd="0" destOrd="0" presId="urn:microsoft.com/office/officeart/2005/8/layout/chevron1"/>
    <dgm:cxn modelId="{2878A981-73A3-4AB7-98A0-73067141C434}" type="presParOf" srcId="{E7573397-45D3-41A2-978D-174A05478FB5}" destId="{6FB81E2A-339A-4B18-A311-6ED8BE0887D1}" srcOrd="1" destOrd="0" presId="urn:microsoft.com/office/officeart/2005/8/layout/chevron1"/>
    <dgm:cxn modelId="{A0F88793-BD07-4D30-89D8-C4E490AA835F}" type="presParOf" srcId="{E7573397-45D3-41A2-978D-174A05478FB5}" destId="{CE29E7B1-D20F-490A-84FD-DE7EB4B47513}" srcOrd="2" destOrd="0" presId="urn:microsoft.com/office/officeart/2005/8/layout/chevron1"/>
    <dgm:cxn modelId="{5879C8BF-4F7A-4453-ACA7-692515CC2E02}" type="presParOf" srcId="{E7573397-45D3-41A2-978D-174A05478FB5}" destId="{DC36FEC1-8982-499F-A8F1-47F51E9D6DBD}" srcOrd="3" destOrd="0" presId="urn:microsoft.com/office/officeart/2005/8/layout/chevron1"/>
    <dgm:cxn modelId="{250B0A68-D50C-4C9C-A9D1-40A32CD18F8D}" type="presParOf" srcId="{E7573397-45D3-41A2-978D-174A05478FB5}" destId="{565FA3AB-04EF-47C3-B788-836092D8C460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884343-EFA0-4D88-A1F1-2D2BEB1342B2}">
      <dsp:nvSpPr>
        <dsp:cNvPr id="0" name=""/>
        <dsp:cNvSpPr/>
      </dsp:nvSpPr>
      <dsp:spPr>
        <a:xfrm rot="16200000">
          <a:off x="3809874" y="-2817848"/>
          <a:ext cx="1486190" cy="817747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285750" rIns="257175" bIns="285750" numCol="1" spcCol="1270" anchor="t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500" kern="1200" dirty="0" smtClean="0"/>
            <a:t>Жертва</a:t>
          </a:r>
          <a:endParaRPr lang="ru-RU" sz="4500" kern="1200" dirty="0"/>
        </a:p>
      </dsp:txBody>
      <dsp:txXfrm rot="5400000">
        <a:off x="536796" y="600356"/>
        <a:ext cx="8104910" cy="1341064"/>
      </dsp:txXfrm>
    </dsp:sp>
    <dsp:sp modelId="{C5A642DF-B90B-4088-86EE-5A0E68A50C92}">
      <dsp:nvSpPr>
        <dsp:cNvPr id="0" name=""/>
        <dsp:cNvSpPr/>
      </dsp:nvSpPr>
      <dsp:spPr>
        <a:xfrm rot="5400000">
          <a:off x="5930228" y="-781453"/>
          <a:ext cx="1460818" cy="409287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7175" tIns="285750" rIns="171450" bIns="285750" numCol="1" spcCol="1270" anchor="t" anchorCtr="0">
          <a:noAutofit/>
        </a:bodyPr>
        <a:lstStyle/>
        <a:p>
          <a:pPr lvl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500" kern="1200" dirty="0" smtClean="0"/>
            <a:t>Агресор</a:t>
          </a:r>
          <a:endParaRPr lang="ru-RU" sz="4500" kern="1200" dirty="0"/>
        </a:p>
      </dsp:txBody>
      <dsp:txXfrm rot="-5400000">
        <a:off x="4614202" y="605897"/>
        <a:ext cx="4021546" cy="1318170"/>
      </dsp:txXfrm>
    </dsp:sp>
    <dsp:sp modelId="{C1EE9372-3773-4BA6-9B8D-6451FCBF67B3}">
      <dsp:nvSpPr>
        <dsp:cNvPr id="0" name=""/>
        <dsp:cNvSpPr/>
      </dsp:nvSpPr>
      <dsp:spPr>
        <a:xfrm>
          <a:off x="4183660" y="14071"/>
          <a:ext cx="1022684" cy="102263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2060EA-7B00-4700-ACB0-BCA5C7F46CC1}">
      <dsp:nvSpPr>
        <dsp:cNvPr id="0" name=""/>
        <dsp:cNvSpPr/>
      </dsp:nvSpPr>
      <dsp:spPr>
        <a:xfrm rot="10800000">
          <a:off x="4057052" y="1439213"/>
          <a:ext cx="1022684" cy="1022635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C21D27-E61D-4E5D-8895-C54201BEA11F}">
      <dsp:nvSpPr>
        <dsp:cNvPr id="0" name=""/>
        <dsp:cNvSpPr/>
      </dsp:nvSpPr>
      <dsp:spPr>
        <a:xfrm>
          <a:off x="806831" y="0"/>
          <a:ext cx="2880391" cy="4975412"/>
        </a:xfrm>
        <a:prstGeom prst="homePlate">
          <a:avLst/>
        </a:prstGeom>
        <a:solidFill>
          <a:schemeClr val="accent1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нездатність правильно розуміти як власні емоції, так і інших людей </a:t>
          </a:r>
          <a:endParaRPr lang="ru-RU" sz="2400" kern="1200" dirty="0"/>
        </a:p>
      </dsp:txBody>
      <dsp:txXfrm>
        <a:off x="806831" y="0"/>
        <a:ext cx="2160293" cy="4975412"/>
      </dsp:txXfrm>
    </dsp:sp>
    <dsp:sp modelId="{CE29E7B1-D20F-490A-84FD-DE7EB4B47513}">
      <dsp:nvSpPr>
        <dsp:cNvPr id="0" name=""/>
        <dsp:cNvSpPr/>
      </dsp:nvSpPr>
      <dsp:spPr>
        <a:xfrm>
          <a:off x="4085179" y="0"/>
          <a:ext cx="3110087" cy="4975412"/>
        </a:xfrm>
        <a:prstGeom prst="homePlate">
          <a:avLst/>
        </a:prstGeom>
        <a:solidFill>
          <a:schemeClr val="accent1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неможливість побудувати конструктивні стосунки з оточуючими</a:t>
          </a:r>
          <a:endParaRPr lang="ru-RU" sz="2400" kern="1200" dirty="0"/>
        </a:p>
      </dsp:txBody>
      <dsp:txXfrm>
        <a:off x="4085179" y="0"/>
        <a:ext cx="2332565" cy="4975412"/>
      </dsp:txXfrm>
    </dsp:sp>
    <dsp:sp modelId="{565FA3AB-04EF-47C3-B788-836092D8C460}">
      <dsp:nvSpPr>
        <dsp:cNvPr id="0" name=""/>
        <dsp:cNvSpPr/>
      </dsp:nvSpPr>
      <dsp:spPr>
        <a:xfrm>
          <a:off x="7443247" y="-23016"/>
          <a:ext cx="3381635" cy="5021444"/>
        </a:xfrm>
        <a:prstGeom prst="homePlate">
          <a:avLst/>
        </a:prstGeom>
        <a:solidFill>
          <a:schemeClr val="accent1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девіації</a:t>
          </a:r>
          <a:r>
            <a:rPr lang="uk-UA" sz="2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поведінки, однією з яких є схильність особистості до </a:t>
          </a:r>
          <a:r>
            <a:rPr lang="uk-UA" sz="2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віктимної</a:t>
          </a:r>
          <a:r>
            <a:rPr lang="uk-UA" sz="2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поведінки, прояву насилля тощо.</a:t>
          </a:r>
          <a:endParaRPr lang="ru-RU" sz="2800" kern="1200" dirty="0"/>
        </a:p>
      </dsp:txBody>
      <dsp:txXfrm>
        <a:off x="7443247" y="-23016"/>
        <a:ext cx="2536226" cy="50214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68D85-F428-4209-AE66-855E461DA358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DD8A9-0F0E-4458-A652-1F2E717DA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242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DD8A9-0F0E-4458-A652-1F2E717DAFD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837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A7864-B9DA-430F-8C22-25852C02B3C1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8228373-7C4B-485E-8792-9C632E10A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35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A7864-B9DA-430F-8C22-25852C02B3C1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28373-7C4B-485E-8792-9C632E10A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907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A7864-B9DA-430F-8C22-25852C02B3C1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8228373-7C4B-485E-8792-9C632E10A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959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A7864-B9DA-430F-8C22-25852C02B3C1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8228373-7C4B-485E-8792-9C632E10A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808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A7864-B9DA-430F-8C22-25852C02B3C1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8228373-7C4B-485E-8792-9C632E10A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835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A7864-B9DA-430F-8C22-25852C02B3C1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28373-7C4B-485E-8792-9C632E10A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71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A7864-B9DA-430F-8C22-25852C02B3C1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28373-7C4B-485E-8792-9C632E10A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956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A7864-B9DA-430F-8C22-25852C02B3C1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28373-7C4B-485E-8792-9C632E10A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422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A7864-B9DA-430F-8C22-25852C02B3C1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8228373-7C4B-485E-8792-9C632E10A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433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A7864-B9DA-430F-8C22-25852C02B3C1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8228373-7C4B-485E-8792-9C632E10A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499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A7864-B9DA-430F-8C22-25852C02B3C1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8228373-7C4B-485E-8792-9C632E10A05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5061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A7864-B9DA-430F-8C22-25852C02B3C1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8228373-7C4B-485E-8792-9C632E10A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473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A7864-B9DA-430F-8C22-25852C02B3C1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8228373-7C4B-485E-8792-9C632E10A05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7833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A7864-B9DA-430F-8C22-25852C02B3C1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8228373-7C4B-485E-8792-9C632E10A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48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A7864-B9DA-430F-8C22-25852C02B3C1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28373-7C4B-485E-8792-9C632E10A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978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A7864-B9DA-430F-8C22-25852C02B3C1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28373-7C4B-485E-8792-9C632E10A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549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A7864-B9DA-430F-8C22-25852C02B3C1}" type="datetimeFigureOut">
              <a:rPr lang="ru-RU" smtClean="0"/>
              <a:t>25.09.2017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8228373-7C4B-485E-8792-9C632E10A0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482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93577" y="1210236"/>
            <a:ext cx="9111036" cy="2151529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емоційного інтелекту як складова профілактики насилля у дитячому та молодіжному </a:t>
            </a: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3" y="4397188"/>
            <a:ext cx="8915399" cy="1949824"/>
          </a:xfrm>
        </p:spPr>
        <p:txBody>
          <a:bodyPr>
            <a:noAutofit/>
          </a:bodyPr>
          <a:lstStyle/>
          <a:p>
            <a:pPr algn="r"/>
            <a:r>
              <a:rPr lang="uk-UA" sz="2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Колісник Людмила, </a:t>
            </a:r>
            <a:endParaRPr lang="uk-UA" sz="2400" b="1" i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r"/>
            <a:r>
              <a:rPr lang="uk-UA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практичний </a:t>
            </a:r>
            <a:r>
              <a:rPr lang="uk-UA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психолог Сумського державного університету, </a:t>
            </a:r>
            <a:endParaRPr lang="uk-UA" sz="2000" i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r"/>
            <a:r>
              <a:rPr lang="uk-UA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кандидат </a:t>
            </a:r>
            <a:r>
              <a:rPr lang="uk-UA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психологічних наук, </a:t>
            </a:r>
            <a:endParaRPr lang="uk-UA" sz="2000" i="1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r"/>
            <a:r>
              <a:rPr lang="uk-UA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фахівець </a:t>
            </a:r>
            <a:r>
              <a:rPr lang="uk-UA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 кататимно-імагінативної психотерапії.</a:t>
            </a:r>
            <a:endParaRPr lang="ru-RU" sz="20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434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93896"/>
            <a:ext cx="8911687" cy="757338"/>
          </a:xfrm>
        </p:spPr>
        <p:txBody>
          <a:bodyPr/>
          <a:lstStyle/>
          <a:p>
            <a:pPr algn="ctr"/>
            <a:r>
              <a:rPr lang="uk-UA" b="1" dirty="0" smtClean="0"/>
              <a:t>Насилля у шкільному середовищі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955" y="3774843"/>
            <a:ext cx="4537039" cy="2597821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307" y="1332576"/>
            <a:ext cx="3409918" cy="22609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4177973"/>
            <a:ext cx="3226365" cy="24197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970" y="1332576"/>
            <a:ext cx="1821157" cy="244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06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1" y="624110"/>
            <a:ext cx="9858692" cy="128089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 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успішності дій </a:t>
            </a:r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напрямку розв'язання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 насилля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0154" y="2133600"/>
            <a:ext cx="9394458" cy="399991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uk-UA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системність </a:t>
            </a:r>
            <a:r>
              <a:rPr lang="uk-UA" sz="3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</a:p>
          <a:p>
            <a:pPr>
              <a:lnSpc>
                <a:spcPct val="150000"/>
              </a:lnSpc>
            </a:pPr>
            <a:r>
              <a:rPr lang="uk-UA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одночасне отримання допомоги, уваги та підтримки не лише учнями, а й всім педагогічним колективом</a:t>
            </a:r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3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профілактик</a:t>
            </a: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832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7785" y="624109"/>
            <a:ext cx="9886827" cy="1964345"/>
          </a:xfrm>
        </p:spPr>
        <p:txBody>
          <a:bodyPr>
            <a:normAutofit/>
          </a:bodyPr>
          <a:lstStyle/>
          <a:p>
            <a:pPr algn="ctr"/>
            <a:r>
              <a:rPr lang="uk-UA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Віктимна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поведінка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нездатність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уникнути небезпеки там, де це об’єктивно можна було зробити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7712751"/>
              </p:ext>
            </p:extLst>
          </p:nvPr>
        </p:nvGraphicFramePr>
        <p:xfrm>
          <a:off x="1758461" y="2996419"/>
          <a:ext cx="8873955" cy="2489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2985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3545" y="624110"/>
            <a:ext cx="9521067" cy="909268"/>
          </a:xfrm>
        </p:spPr>
        <p:txBody>
          <a:bodyPr/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віктимної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особистості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1175" y="1533377"/>
            <a:ext cx="10339754" cy="4909625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низька </a:t>
            </a:r>
            <a:r>
              <a:rPr lang="uk-UA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стресостійкість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внутрішньої 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гармонії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нездатність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будувати та підтримувати 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стосунки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деструктивна позиція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вирішенні 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конфліктів;</a:t>
            </a:r>
          </a:p>
          <a:p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брак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навичок переконання та впливу на 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інших; </a:t>
            </a:r>
          </a:p>
          <a:p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рак здатності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 працювати у команді та керувати 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нею; </a:t>
            </a:r>
          </a:p>
          <a:p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залежність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чужої 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похвали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нездатність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протистояти маніпуляціям  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uk-UA" sz="2800" dirty="0">
                <a:solidFill>
                  <a:schemeClr val="tx1"/>
                </a:solidFill>
              </a:rPr>
              <a:t>.</a:t>
            </a:r>
            <a:endParaRPr lang="ru-RU" sz="28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7590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860612"/>
            <a:ext cx="8911687" cy="1098176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Емоційний інтелект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 </a:t>
            </a:r>
            <a:r>
              <a:rPr lang="uk-UA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 ідентифікувати та розуміти як власні емоції, так і емоції оточуючих, використовувати емоції для підвищення ефективності мислення й діяльності; свідомо керувати емоціями.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9540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Емоційний інтелект </a:t>
            </a:r>
            <a:endParaRPr lang="ru-RU" sz="4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36376" y="1905000"/>
            <a:ext cx="9568236" cy="444201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 будувати міжособистісні стосунки на основі розуміння як власних емоцій і почуттів, так й оточуючих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людей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осмислити міжособистісні взаємини на основі розуміння емоцій та почуттів суб’єктів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опомагає вибудовувати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лінію поведінки в потрібному річищі, що, в свою чергу, призводить до максимально комфортного співіснування в соціумі та допомагає домагатися поставлених 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абезпечує гармонійну інтеграцію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систему людських стосунків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9181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разі низького емоційного інтелекту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8813659"/>
              </p:ext>
            </p:extLst>
          </p:nvPr>
        </p:nvGraphicFramePr>
        <p:xfrm>
          <a:off x="954741" y="1532964"/>
          <a:ext cx="10824883" cy="4975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6770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53989" y="537883"/>
            <a:ext cx="4370294" cy="914400"/>
          </a:xfrm>
        </p:spPr>
        <p:txBody>
          <a:bodyPr/>
          <a:lstStyle/>
          <a:p>
            <a:pPr algn="ctr"/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исокий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 </a:t>
            </a:r>
            <a:endParaRPr lang="uk-UA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емоційного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інтелекту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74058" y="1640543"/>
            <a:ext cx="5452929" cy="4598893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дає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 самостійно визначати цілі власної життєдіяльності та активно їх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здійснювати;</a:t>
            </a:r>
          </a:p>
          <a:p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регулювати свій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настрій;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 бачити, розуміти та керувати власними емоціями, емоціями інших людей та навіть цілих груп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осіб.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506629" y="537884"/>
            <a:ext cx="3999001" cy="699245"/>
          </a:xfrm>
        </p:spPr>
        <p:txBody>
          <a:bodyPr/>
          <a:lstStyle/>
          <a:p>
            <a:pPr algn="ctr"/>
            <a:r>
              <a:rPr lang="uk-UA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іктимна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41141" y="1640543"/>
            <a:ext cx="5567083" cy="4961962"/>
          </a:xfrm>
        </p:spPr>
        <p:txBody>
          <a:bodyPr>
            <a:noAutofit/>
          </a:bodyPr>
          <a:lstStyle/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виявляється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установці на власну безпорадність;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підвищене почуття тривожності та хворобливе ставлення до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критики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зумовлює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 при подоланні тиску оточуючих, переживанні власних емоцій та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може брати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себе відповідальність за почуття та стани іншої людини.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575634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3647" y="887505"/>
            <a:ext cx="10098741" cy="555363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 </a:t>
            </a: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 з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 емоційного інтелекту в школах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підтверджує, що розвинений емоційний інтелект допомагає попереджувати проблемну поведінку та забезпечувати 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просоціальну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поведінку юнаків та юнок, зменшує насилля у групі однолітків та інші види неадаптивної поведінки, такі, як вживання наркотиків та залякування однолітків.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005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3306" y="309282"/>
            <a:ext cx="9931305" cy="108921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Консорціум У.Т.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Гранта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США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Дієві компоненти профілактичних програм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00954" y="1398494"/>
            <a:ext cx="4276165" cy="5257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Вміння впоратися з емоціями: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 і вербалізація переживань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Вираження переживань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 сили переживань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Керування переживаннями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Відстрочення задоволення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Контролювання спонукань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Ослаблення стресу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З'ясування різниці між переживаннями та поведінкою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77118" y="1492624"/>
            <a:ext cx="3966882" cy="51636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Когнітивні здібності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Ведення внутрішнього діалогу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Зчитування та тлумачення соціальної інформації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Кроки у напрямку вирішення проблем та прийняття рішень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 точок зору інших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 правил поведінки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Позитивне ставлення до життя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Самоусвідомлення, реалістичні очікування щодо себе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9022977" y="1398494"/>
            <a:ext cx="2958352" cy="525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uk-UA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Поведінкові навички: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Невербальні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Вербальні: чітке формулювання вимог, дієве реагування на критику, супротив негативному впливові, вміння вислухати інших, допомогти їм, участь у «позитивних» групах.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940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впровадження програми розвитку дитини.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Е.Шепс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Каліфорнія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8494" y="2070847"/>
            <a:ext cx="10106118" cy="4545105"/>
          </a:xfrm>
        </p:spPr>
        <p:txBody>
          <a:bodyPr/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Більша відповідальність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Більша впевненість у собі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Більша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просоціальність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готовність допомогти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Краще розуміння інших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Більша тактовність та турботливість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 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просоціальні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стратегії вирішення міжособистісних проблем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Більша гармонійність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Більша демократичність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 вміння вирішувати конфлікти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5498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впровадження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 САСМ.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М.Грінберг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Вашингтон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8118" y="2133600"/>
            <a:ext cx="9756494" cy="4468906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Покращення соціальних когнітивних навичок</a:t>
            </a:r>
          </a:p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Покращення емоційного стану, усвідомлення та розуміння,</a:t>
            </a:r>
          </a:p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Кращий самоконтроль</a:t>
            </a:r>
          </a:p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 вдале планування при вирішенні когнітивних задач</a:t>
            </a:r>
          </a:p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Діти більше думають, перш ніж діють</a:t>
            </a:r>
          </a:p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 успішне розв'язання конфліктів</a:t>
            </a:r>
          </a:p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 позитивна атмосфера у класі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350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впровадження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проекту соціального розвитку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Дж.Д.Хокінс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Сіетл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США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69141" y="1905000"/>
            <a:ext cx="9635471" cy="4697506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 позитивна прив'язаність до сім'ї та школи</a:t>
            </a:r>
          </a:p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Хлопчики менш агресивні, дівчата менш схильні до самоприниження</a:t>
            </a:r>
          </a:p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Менша кількість тимчасових виключень та виключень учнів з низькою успішністю</a:t>
            </a:r>
          </a:p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Менше випадків залучення до вживання наркотиків</a:t>
            </a:r>
          </a:p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Менше правопорушень</a:t>
            </a:r>
          </a:p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 високі результати по стандартизованим тестам досягнень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044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впровадження </a:t>
            </a:r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 творчого підходу до вирішення конфліктів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4294" y="2133599"/>
            <a:ext cx="9420318" cy="4334435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Менше хуліганських дій у класі</a:t>
            </a:r>
          </a:p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Менше словесних образ у класі</a:t>
            </a:r>
          </a:p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Атмосфера, де проявляється більша турбота</a:t>
            </a:r>
          </a:p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Більша готовність до співпраці</a:t>
            </a:r>
          </a:p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Більша емпатія</a:t>
            </a:r>
          </a:p>
          <a:p>
            <a:pPr algn="ctr">
              <a:lnSpc>
                <a:spcPct val="150000"/>
              </a:lnSpc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Кращі навички спілкування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253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2151528"/>
            <a:ext cx="8911687" cy="3119717"/>
          </a:xfrm>
        </p:spPr>
        <p:txBody>
          <a:bodyPr>
            <a:normAutofit/>
          </a:bodyPr>
          <a:lstStyle/>
          <a:p>
            <a:pPr algn="ctr"/>
            <a:r>
              <a:rPr lang="uk-UA" sz="66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увагу!!!</a:t>
            </a:r>
            <a:endParaRPr lang="ru-RU" sz="66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40639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671</Words>
  <Application>Microsoft Office PowerPoint</Application>
  <PresentationFormat>Широкоэкранный</PresentationFormat>
  <Paragraphs>103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Times New Roman</vt:lpstr>
      <vt:lpstr>Wingdings 3</vt:lpstr>
      <vt:lpstr>Легкий дым</vt:lpstr>
      <vt:lpstr>Розвиток емоційного інтелекту як складова профілактики насилля у дитячому та молодіжному середовищі</vt:lpstr>
      <vt:lpstr>Насилля у шкільному середовищі</vt:lpstr>
      <vt:lpstr>Умови для успішності дій у напрямку розв'язання проблеми насилля</vt:lpstr>
      <vt:lpstr>Віктимна поведінка - нездатність уникнути небезпеки там, де це об’єктивно можна було зробити</vt:lpstr>
      <vt:lpstr>Характеристика віктимної особистості</vt:lpstr>
      <vt:lpstr>Емоційний інтелект - </vt:lpstr>
      <vt:lpstr>Емоційний інтелект </vt:lpstr>
      <vt:lpstr>У разі низького емоційного інтелекту </vt:lpstr>
      <vt:lpstr>Презентация PowerPoint</vt:lpstr>
      <vt:lpstr>Презентация PowerPoint</vt:lpstr>
      <vt:lpstr>Консорціум У.Т. Гранта, США Дієві компоненти профілактичних програм</vt:lpstr>
      <vt:lpstr>Результати впровадження програми розвитку дитини. Е.Шепс, Каліфорнія</vt:lpstr>
      <vt:lpstr>Результати впровадження програми САСМ. М.Грінберг, Вашингтон</vt:lpstr>
      <vt:lpstr>Результати впровадження проекту соціального розвитку Дж.Д.Хокінс, Сіетл, США</vt:lpstr>
      <vt:lpstr>Результати впровадження програми творчого підходу до вирішення конфліктів</vt:lpstr>
      <vt:lpstr>Дякую за увагу!!!</vt:lpstr>
    </vt:vector>
  </TitlesOfParts>
  <Company>Hamous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Розвиток емоційного інтелекту як складова профілактики насилля у дитячому та молодіжному середовищі</dc:title>
  <dc:creator>USER</dc:creator>
  <cp:lastModifiedBy>USER</cp:lastModifiedBy>
  <cp:revision>21</cp:revision>
  <dcterms:created xsi:type="dcterms:W3CDTF">2017-09-24T17:10:29Z</dcterms:created>
  <dcterms:modified xsi:type="dcterms:W3CDTF">2017-09-25T17:42:38Z</dcterms:modified>
</cp:coreProperties>
</file>