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notesMasterIdLst>
    <p:notesMasterId r:id="rId18"/>
  </p:notesMasterIdLst>
  <p:sldIdLst>
    <p:sldId id="258" r:id="rId2"/>
    <p:sldId id="272" r:id="rId3"/>
    <p:sldId id="273" r:id="rId4"/>
    <p:sldId id="274" r:id="rId5"/>
    <p:sldId id="275" r:id="rId6"/>
    <p:sldId id="278" r:id="rId7"/>
    <p:sldId id="279" r:id="rId8"/>
    <p:sldId id="280" r:id="rId9"/>
    <p:sldId id="281" r:id="rId10"/>
    <p:sldId id="268" r:id="rId11"/>
    <p:sldId id="276" r:id="rId12"/>
    <p:sldId id="277" r:id="rId13"/>
    <p:sldId id="270" r:id="rId14"/>
    <p:sldId id="269" r:id="rId15"/>
    <p:sldId id="267" r:id="rId16"/>
    <p:sldId id="271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2430F-0C58-4598-B5DC-E088A2561158}" type="datetimeFigureOut">
              <a:rPr lang="uk-UA" smtClean="0"/>
              <a:t>22.09.2017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143A8-61BA-4922-B5E4-AB40BCA7BE4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16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143A8-61BA-4922-B5E4-AB40BCA7BE49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4003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uk-UA" dirty="0">
                <a:solidFill>
                  <a:srgbClr val="000000"/>
                </a:solidFill>
              </a:endParaRPr>
            </a:p>
          </p:txBody>
        </p:sp>
      </p:grpSp>
      <p:sp>
        <p:nvSpPr>
          <p:cNvPr id="1331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42936-9E84-4A41-8F73-3B39A85441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3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5062B-00E3-4CA3-8C89-C0653B58D4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9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DF0F-9162-4E57-A6C8-2E25A84B1992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7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8085D-B131-4272-9B23-9C7FD74951BC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26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11E50-0A48-4C9C-8665-588CF2BE3D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0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8F845-C3C3-4834-AC15-49833844CE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5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7F18A-08FF-4CB2-B891-1E39E1943753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0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BBEB5-08F2-4E16-A158-D8818B60FD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1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5CA9F-FA3D-43A1-8C20-66E6181A82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0030-FE8E-4D24-8C0D-9C1B48E19E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7799E-EDB7-4F84-87D7-FA9F786584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2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229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uk-UA" dirty="0">
                <a:solidFill>
                  <a:srgbClr val="000000"/>
                </a:solidFill>
              </a:endParaRPr>
            </a:p>
          </p:txBody>
        </p:sp>
      </p:grp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8A4213-C821-4EA4-8A42-8146F081B15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9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9.jpe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microsoft.com/office/2007/relationships/hdphoto" Target="../media/hdphoto8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microsoft.com/office/2007/relationships/hdphoto" Target="../media/hdphoto7.wdp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26.jpeg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7.jpg"/><Relationship Id="rId7" Type="http://schemas.microsoft.com/office/2007/relationships/hdphoto" Target="../media/hdphoto1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10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7086600"/>
            <a:ext cx="6400800" cy="152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800" dirty="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685800"/>
            <a:ext cx="8534400" cy="2971800"/>
          </a:xfrm>
        </p:spPr>
        <p:txBody>
          <a:bodyPr/>
          <a:lstStyle/>
          <a:p>
            <a:pPr eaLnBrk="1" hangingPunct="1">
              <a:defRPr/>
            </a:pPr>
            <a:r>
              <a:rPr lang="uk-UA" sz="40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Особливості організації та проведення </a:t>
            </a:r>
            <a:r>
              <a:rPr lang="ru-RU" sz="40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Всеукраїнського  фізичного конкурсу </a:t>
            </a:r>
            <a:r>
              <a:rPr lang="ru-RU" sz="40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«Левеня» </a:t>
            </a:r>
            <a:r>
              <a:rPr lang="ru-RU" sz="40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 Сумській області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4880401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 smtClean="0">
                <a:solidFill>
                  <a:srgbClr val="002060"/>
                </a:solidFill>
              </a:rPr>
              <a:t>Лабудько С.П., обласний координатор конкурсу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86200"/>
            <a:ext cx="2236787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uk-UA" sz="2400" dirty="0" smtClean="0">
                <a:solidFill>
                  <a:srgbClr val="002060"/>
                </a:solidFill>
              </a:rPr>
              <a:t>Учнівський фізичний конкурс «Левеня» започаткований у 2001 році Львівським фізико-математичним ліцеєм-інтернатом при ЛНУ ім. Івана Франка </a:t>
            </a:r>
            <a:endParaRPr lang="uk-UA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66455"/>
            <a:ext cx="3429000" cy="25703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78419"/>
            <a:ext cx="4254500" cy="3194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479473" y="18288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solidFill>
                  <a:srgbClr val="002060"/>
                </a:solidFill>
              </a:rPr>
              <a:t>З</a:t>
            </a:r>
            <a:r>
              <a:rPr lang="uk-UA" b="1" i="1" dirty="0" smtClean="0">
                <a:solidFill>
                  <a:srgbClr val="002060"/>
                </a:solidFill>
              </a:rPr>
              <a:t> </a:t>
            </a:r>
            <a:r>
              <a:rPr lang="uk-UA" b="1" i="1" dirty="0">
                <a:solidFill>
                  <a:srgbClr val="002060"/>
                </a:solidFill>
              </a:rPr>
              <a:t>2002 року </a:t>
            </a:r>
            <a:r>
              <a:rPr lang="uk-UA" b="1" i="1" dirty="0" smtClean="0">
                <a:solidFill>
                  <a:srgbClr val="002060"/>
                </a:solidFill>
              </a:rPr>
              <a:t>конкурс набув </a:t>
            </a:r>
            <a:r>
              <a:rPr lang="uk-UA" b="1" i="1" dirty="0">
                <a:solidFill>
                  <a:srgbClr val="002060"/>
                </a:solidFill>
              </a:rPr>
              <a:t>статусу Всеукраїнського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3438525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75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07627" y="274638"/>
            <a:ext cx="6179172" cy="2002234"/>
          </a:xfrm>
        </p:spPr>
        <p:txBody>
          <a:bodyPr/>
          <a:lstStyle/>
          <a:p>
            <a:pPr>
              <a:defRPr/>
            </a:pPr>
            <a:r>
              <a:rPr lang="uk-UA" sz="2400" dirty="0" smtClean="0">
                <a:solidFill>
                  <a:srgbClr val="002060"/>
                </a:solidFill>
              </a:rPr>
              <a:t>Ліцей. Тут знаходиться координаційний центр конкурсу, проходять осінні навчальні табори, готуються матеріали конкурсу. У ліцеї побували учні ССШ №29, Шосткинської гімназії, Сумської гімназії №1, </a:t>
            </a:r>
            <a:r>
              <a:rPr lang="uk-UA" sz="2400" dirty="0" smtClean="0">
                <a:solidFill>
                  <a:srgbClr val="002060"/>
                </a:solidFill>
              </a:rPr>
              <a:t>Сумської класичної </a:t>
            </a:r>
            <a:r>
              <a:rPr lang="uk-UA" sz="2400" dirty="0" smtClean="0">
                <a:solidFill>
                  <a:srgbClr val="002060"/>
                </a:solidFill>
              </a:rPr>
              <a:t>гімназії</a:t>
            </a:r>
            <a:r>
              <a:rPr lang="uk-UA" sz="2400" dirty="0" smtClean="0">
                <a:solidFill>
                  <a:srgbClr val="002060"/>
                </a:solidFill>
              </a:rPr>
              <a:t>.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8135" name="Picture 7" descr="F:\Ліцей\PA290548.JPG"/>
          <p:cNvPicPr>
            <a:picLocks noChangeAspect="1" noChangeArrowheads="1"/>
          </p:cNvPicPr>
          <p:nvPr/>
        </p:nvPicPr>
        <p:blipFill>
          <a:blip r:embed="rId3" cstate="print"/>
          <a:srcRect l="8072" r="1794" b="26457"/>
          <a:stretch>
            <a:fillRect/>
          </a:stretch>
        </p:blipFill>
        <p:spPr bwMode="auto">
          <a:xfrm>
            <a:off x="179512" y="2474921"/>
            <a:ext cx="4509655" cy="2759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708920"/>
            <a:ext cx="3677920" cy="2758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404664"/>
            <a:ext cx="2514942" cy="192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95" y="4904628"/>
            <a:ext cx="2484760" cy="1863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62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pPr eaLnBrk="1" hangingPunct="1">
              <a:defRPr/>
            </a:pPr>
            <a:r>
              <a:rPr lang="uk-UA" sz="2400" dirty="0" smtClean="0">
                <a:solidFill>
                  <a:srgbClr val="002060"/>
                </a:solidFill>
              </a:rPr>
              <a:t>Переваги конкурсу: використання ІКТ, розв'язування тестових завдань, підготовка до ЗНО, розвиток логічного мислення, складання і пошук цікавих і </a:t>
            </a:r>
            <a:r>
              <a:rPr lang="uk-UA" sz="2400" dirty="0">
                <a:solidFill>
                  <a:srgbClr val="002060"/>
                </a:solidFill>
              </a:rPr>
              <a:t>оригінальних задач, прищеплення любові до фізики. 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  <p:pic>
        <p:nvPicPr>
          <p:cNvPr id="37891" name="Picture 5" descr="%25D0%25A0%25D0%25B5%25D1%2594%25D1%2581%25D1%2582%25D1%2580%25D0%25B0%25D1%2586%25D1%2596%25D1%258F20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4352925" cy="2786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938" name="Picture 2" descr="D:\Levenja\2014\НМР_сем_кер_МО_фіз26.08-14\НМР\Слайд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70" y="2162175"/>
            <a:ext cx="4191000" cy="3143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733800"/>
            <a:ext cx="3841750" cy="2880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011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42" y="4024575"/>
            <a:ext cx="3575273" cy="2681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18" y="1220746"/>
            <a:ext cx="3733800" cy="2800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914" name="Picture 2" descr="D:\Levenja\2011\СШ7\СШ7Кудоя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49" y="4239950"/>
            <a:ext cx="3247828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205083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Велика підготовча робота проводиться у багатьох закладах області, що неодмінно дає свої плоди</a:t>
            </a:r>
            <a:endParaRPr lang="uk-UA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C:\Users\116\Desktop\Новая папка\IMG_42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31043" y="1345355"/>
            <a:ext cx="3401663" cy="2551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3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рагмент екрана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8159"/>
            <a:ext cx="8280920" cy="6067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365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рагмент екрана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5617"/>
            <a:ext cx="8352928" cy="5843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1077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рагмент екрана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496944" cy="6048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5539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рагмент екрана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120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9157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16632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accent6">
                    <a:lumMod val="75000"/>
                  </a:schemeClr>
                </a:solidFill>
              </a:rPr>
              <a:t>Досягнення Сумської області у конкурсі «Левеня-2017»</a:t>
            </a:r>
            <a:endParaRPr lang="uk-UA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025" y="3971222"/>
            <a:ext cx="4193057" cy="24818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Фрагмент екрана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2943636" cy="1952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95936" y="1367911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7030A0"/>
                </a:solidFill>
              </a:rPr>
              <a:t>Кількість учасників Всеукраїнського фізичного конкурсу «Левеня-2017» в Україні – 89163 учасники;</a:t>
            </a:r>
          </a:p>
          <a:p>
            <a:r>
              <a:rPr lang="uk-UA" b="1" i="1" dirty="0" smtClean="0">
                <a:solidFill>
                  <a:srgbClr val="7030A0"/>
                </a:solidFill>
              </a:rPr>
              <a:t>У Сумській області – 5293 учасники. Область посіла 5-е місце в Україні по кількості учасників.</a:t>
            </a:r>
          </a:p>
          <a:p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3971222"/>
            <a:ext cx="3920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7030A0"/>
                </a:solidFill>
              </a:rPr>
              <a:t>Частка учасників конкурсу в Україні складає 6.3%.</a:t>
            </a:r>
          </a:p>
          <a:p>
            <a:r>
              <a:rPr lang="uk-UA" b="1" i="1" dirty="0" smtClean="0">
                <a:solidFill>
                  <a:srgbClr val="7030A0"/>
                </a:solidFill>
              </a:rPr>
              <a:t>У Сумській області частка учасників конкурсу складає 15.2%. За цим показником область займає перше місце в Україні декілька років поспіль, відірвавшись від найближчого переслідувача майже на 4%.</a:t>
            </a:r>
            <a:endParaRPr lang="uk-UA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16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54476"/>
            <a:ext cx="8515893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75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8640"/>
            <a:ext cx="4638675" cy="29523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3429000"/>
            <a:ext cx="4638675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7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611560" y="33265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i="1" dirty="0">
                <a:solidFill>
                  <a:srgbClr val="008AB9">
                    <a:lumMod val="75000"/>
                  </a:srgbClr>
                </a:solidFill>
              </a:rPr>
              <a:t>Заохочення </a:t>
            </a:r>
            <a:r>
              <a:rPr lang="uk-UA" sz="2400" b="1" i="1" dirty="0" smtClean="0">
                <a:solidFill>
                  <a:srgbClr val="008AB9">
                    <a:lumMod val="75000"/>
                  </a:srgbClr>
                </a:solidFill>
              </a:rPr>
              <a:t>учнів до участі у конкурсі </a:t>
            </a:r>
            <a:endParaRPr lang="uk-UA" sz="2400" b="1" i="1" dirty="0">
              <a:solidFill>
                <a:srgbClr val="008AB9">
                  <a:lumMod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980728"/>
            <a:ext cx="82089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7030A0"/>
                </a:solidFill>
              </a:rPr>
              <a:t>Кожний учасник отримує сертифікат про участь у конкурсі.</a:t>
            </a:r>
          </a:p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7030A0"/>
                </a:solidFill>
              </a:rPr>
              <a:t>Кожний учасник отримує оригінальний календарик.</a:t>
            </a:r>
          </a:p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7030A0"/>
                </a:solidFill>
              </a:rPr>
              <a:t>Учасник, який отримав відмінний результат, отримує інформаційний вісник «Всеукраїнський фізичний конкурс».</a:t>
            </a:r>
          </a:p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7030A0"/>
                </a:solidFill>
              </a:rPr>
              <a:t>Учасники, які отримали відмінний результат і є переможцями (або учасниками) обласної олімпіади з фізики, запрошуються на осінню школу юних фізиків у м. Львів .</a:t>
            </a:r>
          </a:p>
          <a:p>
            <a:pPr marL="342900" indent="-342900">
              <a:buAutoNum type="arabicPeriod"/>
            </a:pPr>
            <a:r>
              <a:rPr lang="uk-UA" b="1" i="1" dirty="0" smtClean="0">
                <a:solidFill>
                  <a:srgbClr val="7030A0"/>
                </a:solidFill>
              </a:rPr>
              <a:t>Через кожні п’ять  років видається збірник задач «Левеня», яким поповнюються фізичні кабінети шкіл учасників конкурсу.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01301"/>
            <a:ext cx="3888432" cy="29163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85570"/>
            <a:ext cx="3930381" cy="29320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445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9" y="774424"/>
            <a:ext cx="2985205" cy="2238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Фрагмент екрана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01" y="774424"/>
            <a:ext cx="4505834" cy="2363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Фрагмент екрана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77030"/>
            <a:ext cx="3890098" cy="2679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907704" y="116632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chemeClr val="accent6">
                    <a:lumMod val="75000"/>
                  </a:schemeClr>
                </a:solidFill>
              </a:rPr>
              <a:t>Заохочення координаторів</a:t>
            </a:r>
            <a:endParaRPr lang="uk-UA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0989" y="3498310"/>
            <a:ext cx="281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3344044"/>
            <a:ext cx="468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7030A0"/>
                </a:solidFill>
              </a:rPr>
              <a:t>Один раз у </a:t>
            </a:r>
            <a:r>
              <a:rPr lang="uk-UA" b="1" i="1" dirty="0">
                <a:solidFill>
                  <a:srgbClr val="7030A0"/>
                </a:solidFill>
              </a:rPr>
              <a:t>5 років </a:t>
            </a:r>
            <a:r>
              <a:rPr lang="uk-UA" b="1" i="1" dirty="0" smtClean="0">
                <a:solidFill>
                  <a:srgbClr val="7030A0"/>
                </a:solidFill>
              </a:rPr>
              <a:t>координатори:</a:t>
            </a:r>
          </a:p>
          <a:p>
            <a:r>
              <a:rPr lang="uk-UA" b="1" i="1" dirty="0" smtClean="0">
                <a:solidFill>
                  <a:srgbClr val="7030A0"/>
                </a:solidFill>
              </a:rPr>
              <a:t>які мають не менше 100 учасників, відзначаються подяками Сумського ОІППО;</a:t>
            </a:r>
          </a:p>
          <a:p>
            <a:r>
              <a:rPr lang="uk-UA" b="1" i="1" dirty="0">
                <a:solidFill>
                  <a:srgbClr val="7030A0"/>
                </a:solidFill>
              </a:rPr>
              <a:t>я</a:t>
            </a:r>
            <a:r>
              <a:rPr lang="uk-UA" b="1" i="1" dirty="0" smtClean="0">
                <a:solidFill>
                  <a:srgbClr val="7030A0"/>
                </a:solidFill>
              </a:rPr>
              <a:t>кі щорічно мають понад 100-150 і більше учасників, відзначаються подяками МОН України;</a:t>
            </a:r>
          </a:p>
          <a:p>
            <a:r>
              <a:rPr lang="uk-UA" b="1" i="1" dirty="0">
                <a:solidFill>
                  <a:srgbClr val="7030A0"/>
                </a:solidFill>
              </a:rPr>
              <a:t>я</a:t>
            </a:r>
            <a:r>
              <a:rPr lang="uk-UA" b="1" i="1" dirty="0" smtClean="0">
                <a:solidFill>
                  <a:srgbClr val="7030A0"/>
                </a:solidFill>
              </a:rPr>
              <a:t>кі організували участь понад 1700 учасників (сумарно за декілька років), запрошуються на Всеукраїнський семінар координаторів. </a:t>
            </a:r>
          </a:p>
        </p:txBody>
      </p:sp>
    </p:spTree>
    <p:extLst>
      <p:ext uri="{BB962C8B-B14F-4D97-AF65-F5344CB8AC3E}">
        <p14:creationId xmlns:p14="http://schemas.microsoft.com/office/powerpoint/2010/main" val="187339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55576" y="570887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b="1" i="1" dirty="0" smtClean="0">
                <a:solidFill>
                  <a:srgbClr val="008AB9">
                    <a:lumMod val="75000"/>
                  </a:srgbClr>
                </a:solidFill>
              </a:rPr>
              <a:t>Команди Сумської області у різні роки  </a:t>
            </a:r>
            <a:endParaRPr lang="uk-UA" sz="2400" b="1" i="1" dirty="0">
              <a:solidFill>
                <a:srgbClr val="008AB9">
                  <a:lumMod val="75000"/>
                </a:srgb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2856"/>
            <a:ext cx="3048000" cy="406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48" y="1511991"/>
            <a:ext cx="4112260" cy="3085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5" descr="Изображение 227"/>
          <p:cNvPicPr>
            <a:picLocks noChangeAspect="1" noChangeArrowheads="1"/>
          </p:cNvPicPr>
          <p:nvPr/>
        </p:nvPicPr>
        <p:blipFill>
          <a:blip r:embed="rId5" cstate="print"/>
          <a:srcRect t="3703" b="3703"/>
          <a:stretch>
            <a:fillRect/>
          </a:stretch>
        </p:blipFill>
        <p:spPr bwMode="auto">
          <a:xfrm>
            <a:off x="1175109" y="4775955"/>
            <a:ext cx="2876769" cy="1998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113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526884"/>
            <a:ext cx="5257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rgbClr val="002060"/>
                </a:solidFill>
              </a:rPr>
              <a:t>Матеріали для презентації надали:</a:t>
            </a:r>
          </a:p>
          <a:p>
            <a:r>
              <a:rPr lang="uk-UA" sz="2000" dirty="0">
                <a:solidFill>
                  <a:srgbClr val="002060"/>
                </a:solidFill>
              </a:rPr>
              <a:t>у</a:t>
            </a:r>
            <a:r>
              <a:rPr lang="uk-UA" sz="2000" dirty="0" smtClean="0">
                <a:solidFill>
                  <a:srgbClr val="002060"/>
                </a:solidFill>
              </a:rPr>
              <a:t>чителі фізики, координатори конкурсу </a:t>
            </a:r>
          </a:p>
          <a:p>
            <a:pPr marL="285750" indent="-285750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Казбан Т.Л., Сумська гімназія №1;</a:t>
            </a:r>
          </a:p>
          <a:p>
            <a:pPr marL="285750" indent="-285750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Кудояр Н.О., ССШ №7;</a:t>
            </a:r>
          </a:p>
          <a:p>
            <a:pPr marL="285750" indent="-285750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Северин В.М., Олександрівська гімназія;</a:t>
            </a:r>
          </a:p>
          <a:p>
            <a:pPr marL="285750" indent="-285750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Феденко І.М., ССШ №29;</a:t>
            </a:r>
          </a:p>
          <a:p>
            <a:pPr marL="285750" indent="-285750">
              <a:buFontTx/>
              <a:buChar char="-"/>
            </a:pPr>
            <a:r>
              <a:rPr lang="uk-UA" sz="2000" dirty="0" smtClean="0">
                <a:solidFill>
                  <a:srgbClr val="002060"/>
                </a:solidFill>
              </a:rPr>
              <a:t>Хоруженко І.Ф., Глухівська ЗОШ №6. </a:t>
            </a:r>
          </a:p>
          <a:p>
            <a:pPr marL="285750" indent="-285750">
              <a:buFontTx/>
              <a:buChar char="-"/>
            </a:pPr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26884"/>
            <a:ext cx="2286000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8600" y="4029074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defRPr>
            </a:lvl9pPr>
          </a:lstStyle>
          <a:p>
            <a:r>
              <a:rPr lang="uk-UA" b="1" kern="0" smtClean="0">
                <a:solidFill>
                  <a:srgbClr val="002060"/>
                </a:solidFill>
              </a:rPr>
              <a:t>Дякую за увагу!</a:t>
            </a:r>
            <a:endParaRPr lang="uk-UA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7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Разрез">
  <a:themeElements>
    <a:clrScheme name="Разрез 8">
      <a:dk1>
        <a:srgbClr val="000000"/>
      </a:dk1>
      <a:lt1>
        <a:srgbClr val="D0DAE2"/>
      </a:lt1>
      <a:dk2>
        <a:srgbClr val="000000"/>
      </a:dk2>
      <a:lt2>
        <a:srgbClr val="E7EDF1"/>
      </a:lt2>
      <a:accent1>
        <a:srgbClr val="33CCCC"/>
      </a:accent1>
      <a:accent2>
        <a:srgbClr val="0099CC"/>
      </a:accent2>
      <a:accent3>
        <a:srgbClr val="E4EAEE"/>
      </a:accent3>
      <a:accent4>
        <a:srgbClr val="000000"/>
      </a:accent4>
      <a:accent5>
        <a:srgbClr val="ADE2E2"/>
      </a:accent5>
      <a:accent6>
        <a:srgbClr val="008AB9"/>
      </a:accent6>
      <a:hlink>
        <a:srgbClr val="3333CC"/>
      </a:hlink>
      <a:folHlink>
        <a:srgbClr val="00808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397</Words>
  <Application>Microsoft Office PowerPoint</Application>
  <PresentationFormat>Екран (4:3)</PresentationFormat>
  <Paragraphs>33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7" baseType="lpstr">
      <vt:lpstr>Разрез</vt:lpstr>
      <vt:lpstr>Особливості організації та проведення Всеукраїнського  фізичного конкурсу «Левеня» у Сумській області</vt:lpstr>
      <vt:lpstr>Учнівський фізичний конкурс «Левеня» започаткований у 2001 році Львівським фізико-математичним ліцеєм-інтернатом при ЛНУ ім. Івана Франка </vt:lpstr>
      <vt:lpstr>Ліцей. Тут знаходиться координаційний центр конкурсу, проходять осінні навчальні табори, готуються матеріали конкурсу. У ліцеї побували учні ССШ №29, Шосткинської гімназії, Сумської гімназії №1, Сумської класичної гімназії. </vt:lpstr>
      <vt:lpstr>Переваги конкурсу: використання ІКТ, розв'язування тестових завдань, підготовка до ЗНО, розвиток логічного мислення, складання і пошук цікавих і оригінальних задач, прищеплення любові до фізики.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2017-03-16T16:10:36Z</dcterms:created>
  <dcterms:modified xsi:type="dcterms:W3CDTF">2017-09-22T15:54:07Z</dcterms:modified>
</cp:coreProperties>
</file>