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6"/>
  </p:notesMasterIdLst>
  <p:sldIdLst>
    <p:sldId id="283" r:id="rId2"/>
    <p:sldId id="300" r:id="rId3"/>
    <p:sldId id="299" r:id="rId4"/>
    <p:sldId id="257" r:id="rId5"/>
    <p:sldId id="275" r:id="rId6"/>
    <p:sldId id="258" r:id="rId7"/>
    <p:sldId id="259" r:id="rId8"/>
    <p:sldId id="260" r:id="rId9"/>
    <p:sldId id="312" r:id="rId10"/>
    <p:sldId id="301" r:id="rId11"/>
    <p:sldId id="313" r:id="rId12"/>
    <p:sldId id="261" r:id="rId13"/>
    <p:sldId id="262" r:id="rId14"/>
    <p:sldId id="263" r:id="rId15"/>
    <p:sldId id="267" r:id="rId16"/>
    <p:sldId id="311" r:id="rId17"/>
    <p:sldId id="297" r:id="rId18"/>
    <p:sldId id="315" r:id="rId19"/>
    <p:sldId id="317" r:id="rId20"/>
    <p:sldId id="318" r:id="rId21"/>
    <p:sldId id="276" r:id="rId22"/>
    <p:sldId id="316" r:id="rId23"/>
    <p:sldId id="319" r:id="rId24"/>
    <p:sldId id="314" r:id="rId25"/>
  </p:sldIdLst>
  <p:sldSz cx="9144000" cy="6858000" type="screen4x3"/>
  <p:notesSz cx="6756400" cy="98679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F7FEB2"/>
    <a:srgbClr val="FFFFCC"/>
    <a:srgbClr val="08B3E8"/>
    <a:srgbClr val="CCFF33"/>
    <a:srgbClr val="99FF99"/>
    <a:srgbClr val="70FC9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7773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7063" y="0"/>
            <a:ext cx="2927773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E0516-F590-43D7-8BCE-543E1D54B942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640" y="4687253"/>
            <a:ext cx="5405120" cy="4440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792"/>
            <a:ext cx="2927773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7063" y="9372792"/>
            <a:ext cx="2927773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BD416-01B9-47F6-9DAB-E936E9E154D4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1684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BD416-01B9-47F6-9DAB-E936E9E154D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9192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8347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7770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318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5894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399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0551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5083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892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3663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732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093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F7FEB2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682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954JW1wN2o" TargetMode="External"/><Relationship Id="rId2" Type="http://schemas.openxmlformats.org/officeDocument/2006/relationships/hyperlink" Target="http://www.imzo.gov.ua/stem-osvita/glosariy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pedpresa.ua/185891-online-122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805895179541236/" TargetMode="External"/><Relationship Id="rId2" Type="http://schemas.openxmlformats.org/officeDocument/2006/relationships/hyperlink" Target="https://imzo.gov.ua/tag/stem-osvit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pisa.testportal.gov.u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mon.gov.ua/activity/education-/zagalna-serednya/navchalni-programy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mzo.gov.ua/pidruchniki/elektronni-versiyi-pidruchnikiv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hoollife.org.ua/usi-uroky-himiji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08912" cy="324036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7030A0"/>
                </a:solidFill>
              </a:rPr>
              <a:t>Пріоритетні напрями викладання хімії в основній школі</a:t>
            </a:r>
            <a:br>
              <a:rPr lang="uk-UA" b="1" dirty="0" smtClean="0">
                <a:solidFill>
                  <a:srgbClr val="7030A0"/>
                </a:solidFill>
              </a:rPr>
            </a:br>
            <a:r>
              <a:rPr lang="uk-UA" b="1" dirty="0" smtClean="0">
                <a:solidFill>
                  <a:srgbClr val="7030A0"/>
                </a:solidFill>
              </a:rPr>
              <a:t>у 2017-2018 навчальному році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uk-UA" b="1" dirty="0" smtClean="0">
                <a:solidFill>
                  <a:srgbClr val="7030A0"/>
                </a:solidFill>
              </a:rPr>
              <a:t>в контексті концепції </a:t>
            </a:r>
            <a:br>
              <a:rPr lang="uk-UA" b="1" dirty="0" smtClean="0">
                <a:solidFill>
                  <a:srgbClr val="7030A0"/>
                </a:solidFill>
              </a:rPr>
            </a:br>
            <a:r>
              <a:rPr lang="uk-UA" b="1" dirty="0" smtClean="0">
                <a:solidFill>
                  <a:srgbClr val="7030A0"/>
                </a:solidFill>
              </a:rPr>
              <a:t>«Нова українська школа»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" name="Picture 2" descr="http://nus.org.ua/wp-content/uploads/2016/09/NS_1_bl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76672"/>
            <a:ext cx="1656183" cy="56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649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Загальні зміни в програмі 7-9 класу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5472608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endParaRPr lang="ru-RU" sz="1100" dirty="0"/>
          </a:p>
          <a:p>
            <a:pPr lvl="0" algn="just"/>
            <a:r>
              <a:rPr lang="uk-UA" sz="3600" dirty="0" smtClean="0"/>
              <a:t>Визначено для всіх тем програми наскрізні </a:t>
            </a:r>
            <a:r>
              <a:rPr lang="uk-UA" sz="3600" dirty="0"/>
              <a:t>змістові лінії: «Екологічна безпека і сталий розвиток», «Громадянська відповідальність», «Здоров'я і безпека», «Підприємливість і фінансова </a:t>
            </a:r>
            <a:r>
              <a:rPr lang="uk-UA" sz="3600" dirty="0" smtClean="0"/>
              <a:t>грамотність». </a:t>
            </a:r>
          </a:p>
          <a:p>
            <a:pPr marL="0" lvl="0" indent="0">
              <a:buNone/>
            </a:pPr>
            <a:endParaRPr lang="uk-UA" sz="1100" dirty="0" smtClean="0"/>
          </a:p>
          <a:p>
            <a:pPr lvl="0" algn="just"/>
            <a:r>
              <a:rPr lang="uk-UA" sz="3600" dirty="0"/>
              <a:t>Програма не містить чіткого розподілу годин по темам у рамках кожного класу (указано лише загальну кількість годин на рік та на тиждень).</a:t>
            </a:r>
          </a:p>
          <a:p>
            <a:pPr marL="0" indent="0">
              <a:buNone/>
            </a:pPr>
            <a:endParaRPr lang="ru-RU" sz="1100" dirty="0"/>
          </a:p>
          <a:p>
            <a:pPr lvl="0" algn="just"/>
            <a:r>
              <a:rPr lang="uk-UA" sz="3600" dirty="0"/>
              <a:t>Практичну частину оновлено завдяки дослідам з використанням препаратів побутової хімії (у чинних межах). </a:t>
            </a:r>
            <a:endParaRPr lang="ru-RU" sz="3600" dirty="0"/>
          </a:p>
          <a:p>
            <a:pPr marL="0" lvl="0" indent="0">
              <a:buNone/>
            </a:pPr>
            <a:endParaRPr lang="ru-RU" sz="1100" dirty="0"/>
          </a:p>
          <a:p>
            <a:pPr lvl="0" algn="just"/>
            <a:r>
              <a:rPr lang="uk-UA" sz="3600" dirty="0"/>
              <a:t>Підсилено практичну складову навчальної програми за рахунок збільшення кількості практичних робіт</a:t>
            </a:r>
            <a:r>
              <a:rPr lang="en-US" sz="3600" dirty="0"/>
              <a:t> (10    13)</a:t>
            </a:r>
            <a:r>
              <a:rPr lang="uk-UA" sz="3600" dirty="0"/>
              <a:t> та навчальних проектів</a:t>
            </a:r>
            <a:r>
              <a:rPr lang="en-US" sz="3600" dirty="0"/>
              <a:t> (36     41)</a:t>
            </a:r>
            <a:r>
              <a:rPr lang="uk-UA" sz="3600" dirty="0"/>
              <a:t>. Відповідно до провідних змістових ліній уточнено їх теми. Розширено місця проведення екскурсій. </a:t>
            </a:r>
          </a:p>
          <a:p>
            <a:pPr marL="0" lvl="0" indent="0">
              <a:buNone/>
            </a:pPr>
            <a:endParaRPr lang="uk-UA" sz="1300" dirty="0"/>
          </a:p>
          <a:p>
            <a:pPr lvl="0"/>
            <a:r>
              <a:rPr lang="uk-UA" sz="3600" dirty="0"/>
              <a:t>Розширено та уточнено тематику навчальних проектів</a:t>
            </a:r>
            <a:r>
              <a:rPr lang="uk-UA" sz="3600" dirty="0" smtClean="0"/>
              <a:t>.</a:t>
            </a:r>
          </a:p>
          <a:p>
            <a:pPr lvl="0" algn="just"/>
            <a:r>
              <a:rPr lang="uk-UA" sz="3600" dirty="0" smtClean="0"/>
              <a:t>Державні </a:t>
            </a:r>
            <a:r>
              <a:rPr lang="uk-UA" sz="3600" dirty="0"/>
              <a:t>вимоги до рівня загальноосвітньої підготовки учнів розглядаються як очікувані результати навчально-пізнавальної діяльності учнів</a:t>
            </a:r>
            <a:r>
              <a:rPr lang="uk-UA" sz="3600" dirty="0" smtClean="0"/>
              <a:t>.</a:t>
            </a:r>
          </a:p>
          <a:p>
            <a:pPr marL="0" lvl="0" indent="0">
              <a:buNone/>
            </a:pPr>
            <a:endParaRPr lang="uk-UA" sz="1100" dirty="0" smtClean="0"/>
          </a:p>
          <a:p>
            <a:pPr algn="just"/>
            <a:r>
              <a:rPr lang="uk-UA" sz="3600" dirty="0"/>
              <a:t>Результати навчання визначено згідно зі структурою компетентності за складниками: знаннєвим, </a:t>
            </a:r>
            <a:r>
              <a:rPr lang="uk-UA" sz="3600" dirty="0" smtClean="0"/>
              <a:t>діяльнісним, ціннісним (скорельовано </a:t>
            </a:r>
            <a:r>
              <a:rPr lang="uk-UA" sz="3600" dirty="0"/>
              <a:t>зі змістовими </a:t>
            </a:r>
            <a:r>
              <a:rPr lang="uk-UA" sz="3600" dirty="0" smtClean="0"/>
              <a:t>лініями).</a:t>
            </a:r>
            <a:endParaRPr lang="en-US" sz="3600" dirty="0" smtClean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178119" y="3850258"/>
            <a:ext cx="17144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463517" y="3604599"/>
            <a:ext cx="17144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0238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56784" cy="634082"/>
          </a:xfrm>
        </p:spPr>
        <p:txBody>
          <a:bodyPr>
            <a:noAutofit/>
          </a:bodyPr>
          <a:lstStyle/>
          <a:p>
            <a:r>
              <a:rPr lang="uk-UA" sz="4000" b="1" dirty="0" smtClean="0"/>
              <a:t>Складники компетентностей</a:t>
            </a:r>
            <a:endParaRPr lang="ru-RU" sz="4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93941281"/>
              </p:ext>
            </p:extLst>
          </p:nvPr>
        </p:nvGraphicFramePr>
        <p:xfrm>
          <a:off x="395536" y="1196752"/>
          <a:ext cx="8496944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64807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Складники компетентності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Предметні компетенції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noProof="0" dirty="0" smtClean="0"/>
                        <a:t>Знаннєвий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Називає, наводить приклади, знає і розуміє, пояснює, формулює, записує</a:t>
                      </a:r>
                      <a:endParaRPr lang="ru-RU" sz="1800" b="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noProof="0" dirty="0" smtClean="0"/>
                        <a:t>Діяльнісний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Виконує, дотримується, розрізняє, спостерігає,</a:t>
                      </a:r>
                      <a:r>
                        <a:rPr lang="uk-UA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описує,</a:t>
                      </a:r>
                      <a:r>
                        <a:rPr lang="uk-UA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використовує, складає, визначає, обчислює, характеризує,</a:t>
                      </a:r>
                      <a:r>
                        <a:rPr lang="uk-UA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uk-UA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дотримується, аналізує,</a:t>
                      </a:r>
                      <a:r>
                        <a:rPr lang="uk-UA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виготовляє, розпізнає, володіє, планує, прогнозує, порівнює, класифікує, установлює, розв</a:t>
                      </a:r>
                      <a:r>
                        <a:rPr lang="en-US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uk-UA" sz="1800" b="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язує</a:t>
                      </a:r>
                      <a:r>
                        <a:rPr lang="uk-UA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проводить, виявляє, використовує</a:t>
                      </a:r>
                      <a:endParaRPr lang="ru-RU" sz="1800" b="0" i="1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b="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Ціннісний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висловлює судження,</a:t>
                      </a:r>
                      <a:r>
                        <a:rPr lang="uk-UA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робить висновки,</a:t>
                      </a:r>
                      <a:r>
                        <a:rPr lang="uk-UA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усвідомлює, виробляє власні ставлення, обґрунтовує, оцінює, відповідально ставиться,</a:t>
                      </a:r>
                      <a:r>
                        <a:rPr lang="uk-UA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критично ставиться</a:t>
                      </a:r>
                      <a:r>
                        <a:rPr lang="uk-UA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ru-RU" sz="1800" b="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b="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7177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51520" y="116633"/>
            <a:ext cx="8712968" cy="64807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dirty="0"/>
              <a:t>ПОРІВНЯЛЬНИЙ АНАЛІЗ НАВЧАЛЬНИХ ПРОГРАМ З ХІМІЇ</a:t>
            </a:r>
            <a:endParaRPr lang="ru-RU" sz="3600" dirty="0"/>
          </a:p>
          <a:p>
            <a:pPr algn="ctr"/>
            <a:r>
              <a:rPr lang="uk-UA" sz="3600" b="1" dirty="0"/>
              <a:t>ДЛЯ 7-9 КЛАСІВ</a:t>
            </a:r>
            <a:endParaRPr lang="ru-RU" sz="36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3557388"/>
              </p:ext>
            </p:extLst>
          </p:nvPr>
        </p:nvGraphicFramePr>
        <p:xfrm>
          <a:off x="179511" y="836711"/>
          <a:ext cx="8784978" cy="57759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392489"/>
                <a:gridCol w="4392489"/>
              </a:tblGrid>
              <a:tr h="171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Навчальна програма з хімії </a:t>
                      </a:r>
                      <a:r>
                        <a:rPr lang="uk-UA" sz="1400" b="1" dirty="0" smtClean="0">
                          <a:effectLst/>
                        </a:rPr>
                        <a:t>для </a:t>
                      </a:r>
                      <a:r>
                        <a:rPr lang="uk-UA" sz="1400" b="1" dirty="0">
                          <a:effectLst/>
                        </a:rPr>
                        <a:t>7-9 класів 2015 року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061" marR="390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Навчальна програма з хімії </a:t>
                      </a:r>
                      <a:r>
                        <a:rPr lang="uk-UA" sz="1400" b="1" dirty="0" smtClean="0">
                          <a:effectLst/>
                        </a:rPr>
                        <a:t> для </a:t>
                      </a:r>
                      <a:r>
                        <a:rPr lang="uk-UA" sz="1400" b="1" dirty="0">
                          <a:effectLst/>
                        </a:rPr>
                        <a:t>7-9 класів 2017 року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061" marR="39061" marT="0" marB="0"/>
                </a:tc>
              </a:tr>
              <a:tr h="20434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Arial Black" pitchFamily="34" charset="0"/>
                        </a:rPr>
                        <a:t>7 КЛАС</a:t>
                      </a:r>
                      <a:endParaRPr lang="ru-RU" sz="1400" b="1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39061" marR="3906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6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C00000"/>
                          </a:solidFill>
                          <a:effectLst/>
                        </a:rPr>
                        <a:t>Тема: Кисень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Тема уроку: Маркування небезпечних речовин</a:t>
                      </a:r>
                      <a:endParaRPr lang="ru-RU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b="1" i="1" dirty="0">
                          <a:solidFill>
                            <a:srgbClr val="FF0000"/>
                          </a:solidFill>
                          <a:effectLst/>
                        </a:rPr>
                        <a:t>Демонстрація</a:t>
                      </a:r>
                      <a:endParaRPr lang="ru-RU" sz="1300" b="1" i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15. Маркування небезпечних речовин 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061" marR="390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300" b="1" dirty="0">
                          <a:solidFill>
                            <a:srgbClr val="C00000"/>
                          </a:solidFill>
                          <a:effectLst/>
                        </a:rPr>
                        <a:t>Тема: Початкові хімічні поняття</a:t>
                      </a:r>
                      <a:endParaRPr lang="ru-RU" sz="13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Тема уроку: Ознайомлення з  лабораторним посудом та обладнанням кабінету хімії, </a:t>
                      </a:r>
                      <a:r>
                        <a:rPr lang="uk-UA" sz="1300" dirty="0" err="1">
                          <a:effectLst/>
                          <a:highlight>
                            <a:srgbClr val="FFFF00"/>
                          </a:highlight>
                        </a:rPr>
                        <a:t>маркованням</a:t>
                      </a:r>
                      <a:r>
                        <a:rPr lang="uk-UA" sz="1300" dirty="0">
                          <a:effectLst/>
                          <a:highlight>
                            <a:srgbClr val="FFFF00"/>
                          </a:highlight>
                        </a:rPr>
                        <a:t> небезпечних речовин.</a:t>
                      </a:r>
                      <a:r>
                        <a:rPr lang="uk-UA" sz="1300" dirty="0">
                          <a:effectLst/>
                        </a:rPr>
                        <a:t> </a:t>
                      </a:r>
                      <a:endParaRPr lang="ru-RU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b="1" i="1" dirty="0">
                          <a:solidFill>
                            <a:srgbClr val="FF0000"/>
                          </a:solidFill>
                          <a:effectLst/>
                        </a:rPr>
                        <a:t>Лабораторні  досліди</a:t>
                      </a:r>
                      <a:endParaRPr lang="ru-RU" sz="1300" b="1" i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2. Ознайомлення з </a:t>
                      </a:r>
                      <a:r>
                        <a:rPr lang="uk-UA" sz="1300" dirty="0" err="1">
                          <a:effectLst/>
                        </a:rPr>
                        <a:t>маркованням</a:t>
                      </a:r>
                      <a:r>
                        <a:rPr lang="uk-UA" sz="1300" dirty="0">
                          <a:effectLst/>
                        </a:rPr>
                        <a:t> небезпечних речовин (на прикладі побутових хімікатів).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061" marR="39061" marT="0" marB="0"/>
                </a:tc>
              </a:tr>
              <a:tr h="9548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b="1" dirty="0">
                          <a:solidFill>
                            <a:srgbClr val="C00000"/>
                          </a:solidFill>
                          <a:effectLst/>
                        </a:rPr>
                        <a:t>Тема: Кисень</a:t>
                      </a:r>
                      <a:endParaRPr lang="ru-RU" sz="13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Закон збереження маси речовин під час хімічних реакцій. Схема хімічної реакції. Хімічні рівняння.</a:t>
                      </a:r>
                      <a:endParaRPr lang="ru-RU" sz="13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300" b="1" i="1" dirty="0">
                          <a:solidFill>
                            <a:srgbClr val="FF0000"/>
                          </a:solidFill>
                          <a:effectLst/>
                        </a:rPr>
                        <a:t>Демонстрації</a:t>
                      </a:r>
                      <a:endParaRPr lang="ru-RU" sz="1300" b="1" i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5. Дослід, що ілюструє закон збереження маси речовин (реальний або віртуальний).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061" marR="390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300" b="1" dirty="0">
                          <a:solidFill>
                            <a:srgbClr val="C00000"/>
                          </a:solidFill>
                          <a:effectLst/>
                        </a:rPr>
                        <a:t>Тема: Початкові хімічні поняття</a:t>
                      </a:r>
                      <a:endParaRPr lang="ru-RU" sz="13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Закон збереження маси речовин під час хімічних реакцій. Схема хімічної реакції. Хімічні рівняння.</a:t>
                      </a:r>
                      <a:endParaRPr lang="ru-RU" sz="13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300" b="1" i="1" dirty="0">
                          <a:solidFill>
                            <a:srgbClr val="FF0000"/>
                          </a:solidFill>
                          <a:effectLst/>
                        </a:rPr>
                        <a:t>Демонстрації</a:t>
                      </a:r>
                      <a:endParaRPr lang="ru-RU" sz="1300" b="1" i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5. Дослід, що ілюструє закон збереження маси речовин (реальний або віртуальний).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061" marR="39061" marT="0" marB="0"/>
                </a:tc>
              </a:tr>
              <a:tr h="3472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300" b="1" i="1" dirty="0">
                          <a:solidFill>
                            <a:srgbClr val="FF0000"/>
                          </a:solidFill>
                          <a:effectLst/>
                        </a:rPr>
                        <a:t>Розрахункові задачі </a:t>
                      </a:r>
                      <a:endParaRPr lang="ru-RU" sz="1300" b="1" i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-------------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061" marR="390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300" b="1" i="1" dirty="0">
                          <a:solidFill>
                            <a:srgbClr val="FF0000"/>
                          </a:solidFill>
                          <a:effectLst/>
                        </a:rPr>
                        <a:t>Розрахункові задачі </a:t>
                      </a:r>
                      <a:endParaRPr lang="ru-RU" sz="1300" b="1" i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3. Обчислення маси елемента в складній речовині за його масовою часткою. 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061" marR="39061" marT="0" marB="0"/>
                </a:tc>
              </a:tr>
              <a:tr h="12152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b="1" dirty="0">
                          <a:solidFill>
                            <a:srgbClr val="C00000"/>
                          </a:solidFill>
                          <a:effectLst/>
                        </a:rPr>
                        <a:t>Тема: Кисень</a:t>
                      </a:r>
                      <a:endParaRPr lang="ru-RU" sz="13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061" marR="3906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53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300" b="1" i="1" dirty="0">
                          <a:solidFill>
                            <a:srgbClr val="FF0000"/>
                          </a:solidFill>
                          <a:effectLst/>
                        </a:rPr>
                        <a:t>Практичні роботи</a:t>
                      </a:r>
                      <a:endParaRPr lang="ru-RU" sz="1300" b="1" i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4. Добування кисню з гідроген пероксиду, збирання, доведення його наявності.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061" marR="390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300" b="1" i="1" dirty="0">
                          <a:solidFill>
                            <a:srgbClr val="FF0000"/>
                          </a:solidFill>
                          <a:effectLst/>
                        </a:rPr>
                        <a:t>Практичні роботи</a:t>
                      </a:r>
                      <a:endParaRPr lang="ru-RU" sz="1300" b="1" i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4. Добування кисню з гідроген пероксиду </a:t>
                      </a:r>
                      <a:r>
                        <a:rPr lang="uk-UA" sz="1300" dirty="0">
                          <a:effectLst/>
                          <a:highlight>
                            <a:srgbClr val="FFFF00"/>
                          </a:highlight>
                        </a:rPr>
                        <a:t>з використанням різних біологічних каталізаторів,</a:t>
                      </a:r>
                      <a:r>
                        <a:rPr lang="uk-UA" sz="1300" dirty="0">
                          <a:effectLst/>
                        </a:rPr>
                        <a:t> доведення його наявності.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061" marR="39061" marT="0" marB="0"/>
                </a:tc>
              </a:tr>
              <a:tr h="12152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b="1" dirty="0">
                          <a:solidFill>
                            <a:srgbClr val="C00000"/>
                          </a:solidFill>
                          <a:effectLst/>
                        </a:rPr>
                        <a:t>Тема: Вода</a:t>
                      </a:r>
                      <a:endParaRPr lang="ru-RU" sz="13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061" marR="3906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7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 </a:t>
                      </a:r>
                      <a:r>
                        <a:rPr lang="uk-UA" sz="1300" b="1" i="1" dirty="0" smtClean="0">
                          <a:solidFill>
                            <a:srgbClr val="FF0000"/>
                          </a:solidFill>
                          <a:effectLst/>
                        </a:rPr>
                        <a:t>Розрахункові </a:t>
                      </a:r>
                      <a:r>
                        <a:rPr lang="uk-UA" sz="1300" b="1" i="1" dirty="0">
                          <a:solidFill>
                            <a:srgbClr val="FF0000"/>
                          </a:solidFill>
                          <a:effectLst/>
                        </a:rPr>
                        <a:t>задачі</a:t>
                      </a:r>
                      <a:endParaRPr lang="ru-RU" sz="1300" b="1" i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4. Обчислення масової частки і маси розчиненої речовини в розчині.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061" marR="390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300" b="1" i="1" dirty="0">
                          <a:solidFill>
                            <a:srgbClr val="FF0000"/>
                          </a:solidFill>
                          <a:effectLst/>
                        </a:rPr>
                        <a:t>Розрахункові задачі</a:t>
                      </a:r>
                      <a:endParaRPr lang="ru-RU" sz="1300" b="1" i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4. Обчислення масової частки, маси розчиненої речовини, </a:t>
                      </a:r>
                      <a:r>
                        <a:rPr lang="uk-UA" sz="1300" dirty="0">
                          <a:effectLst/>
                          <a:highlight>
                            <a:srgbClr val="FFFF00"/>
                          </a:highlight>
                        </a:rPr>
                        <a:t>маси і об’єму  води в розчині.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061" marR="39061" marT="0" marB="0"/>
                </a:tc>
              </a:tr>
              <a:tr h="4730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300" b="1" i="1" dirty="0">
                          <a:solidFill>
                            <a:srgbClr val="FF0000"/>
                          </a:solidFill>
                          <a:effectLst/>
                        </a:rPr>
                        <a:t>Лабораторні роботи</a:t>
                      </a:r>
                      <a:endParaRPr lang="ru-RU" sz="1300" b="1" i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4. Виготовлення водних розчинів із заданими масовими частками розчинених речовин.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061" marR="3906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300" b="1" i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Практичні</a:t>
                      </a:r>
                      <a:r>
                        <a:rPr lang="uk-UA" sz="1300" b="1" i="1" dirty="0">
                          <a:solidFill>
                            <a:srgbClr val="FF0000"/>
                          </a:solidFill>
                          <a:effectLst/>
                        </a:rPr>
                        <a:t> роботи</a:t>
                      </a:r>
                      <a:endParaRPr lang="ru-RU" sz="1300" b="1" i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5. Виготовлення водних розчинів із заданими масовими частками розчинених речовин.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061" marR="3906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5234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5513155"/>
              </p:ext>
            </p:extLst>
          </p:nvPr>
        </p:nvGraphicFramePr>
        <p:xfrm>
          <a:off x="197073" y="404664"/>
          <a:ext cx="8767416" cy="59001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383708"/>
                <a:gridCol w="4383708"/>
              </a:tblGrid>
              <a:tr h="259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Навчальна програма з хімії </a:t>
                      </a:r>
                      <a:r>
                        <a:rPr lang="uk-UA" sz="1400" b="1" dirty="0" smtClean="0">
                          <a:effectLst/>
                        </a:rPr>
                        <a:t> для </a:t>
                      </a:r>
                      <a:r>
                        <a:rPr lang="uk-UA" sz="1400" b="1" dirty="0">
                          <a:effectLst/>
                        </a:rPr>
                        <a:t>7-9 класів 2015 року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760" marR="41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Навчальна програма з хімії </a:t>
                      </a:r>
                      <a:r>
                        <a:rPr lang="uk-UA" sz="1400" b="1" dirty="0" smtClean="0">
                          <a:effectLst/>
                        </a:rPr>
                        <a:t>для </a:t>
                      </a:r>
                      <a:r>
                        <a:rPr lang="uk-UA" sz="1400" b="1" dirty="0">
                          <a:effectLst/>
                        </a:rPr>
                        <a:t>7-9 класів 2017 року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760" marR="41760" marT="0" marB="0"/>
                </a:tc>
              </a:tr>
              <a:tr h="16433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Arial Black" pitchFamily="34" charset="0"/>
                        </a:rPr>
                        <a:t>8 КЛАС</a:t>
                      </a:r>
                      <a:endParaRPr lang="ru-RU" sz="1400" b="1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41760" marR="4176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92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C00000"/>
                          </a:solidFill>
                          <a:effectLst/>
                        </a:rPr>
                        <a:t>Тема: Повторення найважливіших питань курсу хімії 7 класу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760" marR="4176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Тема уроку: Масова частка розчиненої речовини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760" marR="41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r>
                        <a:rPr lang="uk-UA" sz="1400" dirty="0" smtClean="0">
                          <a:effectLst/>
                        </a:rPr>
                        <a:t>--------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760" marR="41760" marT="0" marB="0"/>
                </a:tc>
              </a:tr>
              <a:tr h="25984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C00000"/>
                          </a:solidFill>
                          <a:effectLst/>
                        </a:rPr>
                        <a:t>Тема. Періодичний закон і періодична система хімічних елементів. Будова атома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760" marR="4176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96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Тема уроку: Будова атома. Склад атомних ядер (протони і нейтрони). Протонне число. </a:t>
                      </a:r>
                      <a:r>
                        <a:rPr lang="uk-UA" sz="1400" dirty="0" err="1">
                          <a:effectLst/>
                        </a:rPr>
                        <a:t>Нуклонне</a:t>
                      </a:r>
                      <a:r>
                        <a:rPr lang="uk-UA" sz="1400" dirty="0">
                          <a:effectLst/>
                        </a:rPr>
                        <a:t> число. </a:t>
                      </a:r>
                      <a:r>
                        <a:rPr lang="uk-UA" sz="1400" dirty="0">
                          <a:effectLst/>
                          <a:highlight>
                            <a:srgbClr val="FFFF00"/>
                          </a:highlight>
                        </a:rPr>
                        <a:t>Ізотопи. Нуклід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760" marR="41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Тема уроку: Будова атома. Склад атомних ядер (протони і нейтрони). Протонне число. Нуклонне число.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760" marR="41760" marT="0" marB="0"/>
                </a:tc>
              </a:tr>
              <a:tr h="12992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spc="-50" dirty="0">
                          <a:solidFill>
                            <a:srgbClr val="C00000"/>
                          </a:solidFill>
                          <a:effectLst/>
                        </a:rPr>
                        <a:t>Тема.</a:t>
                      </a:r>
                      <a:r>
                        <a:rPr lang="uk-UA" sz="1400" b="1" dirty="0">
                          <a:solidFill>
                            <a:srgbClr val="C00000"/>
                          </a:solidFill>
                          <a:effectLst/>
                        </a:rPr>
                        <a:t> Хімічний зв’язок і будова речовини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760" marR="4176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9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Тема уроку: Ступінь окиснення. Визначення ступеня окиснення елемента за хімічною формулою сполуки. Складання формули сполуки за відомими ступенями окиснення елементів.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760" marR="41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spc="-5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------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highlight>
                            <a:srgbClr val="FFFF00"/>
                          </a:highlight>
                        </a:rPr>
                        <a:t>(перенесено в 9 клас)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760" marR="41760" marT="0" marB="0"/>
                </a:tc>
              </a:tr>
              <a:tr h="10022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solidFill>
                            <a:srgbClr val="FF0000"/>
                          </a:solidFill>
                          <a:effectLst/>
                        </a:rPr>
                        <a:t>Демонстрації 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6. Фізичні властивості речовин атомної, молекулярної та </a:t>
                      </a:r>
                      <a:r>
                        <a:rPr lang="uk-UA" sz="1400" dirty="0" err="1">
                          <a:effectLst/>
                        </a:rPr>
                        <a:t>йонної</a:t>
                      </a:r>
                      <a:r>
                        <a:rPr lang="uk-UA" sz="1400" dirty="0">
                          <a:effectLst/>
                        </a:rPr>
                        <a:t> будови.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solidFill>
                            <a:srgbClr val="FF0000"/>
                          </a:solidFill>
                          <a:effectLst/>
                        </a:rPr>
                        <a:t>Домашній експеримент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1. Дослідження фізичних властивостей речовин з різними типами кристалічних ґраток </a:t>
                      </a:r>
                      <a:r>
                        <a:rPr lang="uk-UA" sz="1400" dirty="0">
                          <a:effectLst/>
                          <a:highlight>
                            <a:srgbClr val="FFFF00"/>
                          </a:highlight>
                        </a:rPr>
                        <a:t>(наприклад: води, кухонної солі, піску).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760" marR="417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solidFill>
                            <a:srgbClr val="FF0000"/>
                          </a:solidFill>
                          <a:effectLst/>
                        </a:rPr>
                        <a:t>Демонстрації 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----------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solidFill>
                            <a:srgbClr val="FF0000"/>
                          </a:solidFill>
                          <a:effectLst/>
                        </a:rPr>
                        <a:t>Практичні роботи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1. Дослідження фізичних властивостей речовин з різними типами кристалічних ґраток </a:t>
                      </a:r>
                      <a:r>
                        <a:rPr lang="uk-UA" sz="1400" dirty="0">
                          <a:effectLst/>
                          <a:highlight>
                            <a:srgbClr val="FFFF00"/>
                          </a:highlight>
                        </a:rPr>
                        <a:t>(наприклад: цукру, кухонної солі, графіту).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760" marR="41760" marT="0" marB="0"/>
                </a:tc>
              </a:tr>
              <a:tr h="12992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C00000"/>
                          </a:solidFill>
                          <a:effectLst/>
                        </a:rPr>
                        <a:t>Тема. Основні класи неорганічних сполук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760" marR="4176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Тема уроку: Загальні способи добування оксидів, кислот, основ і середніх солей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760" marR="41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-------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760" marR="41760" marT="0" marB="0"/>
                </a:tc>
              </a:tr>
              <a:tr h="631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solidFill>
                            <a:srgbClr val="FF0000"/>
                          </a:solidFill>
                          <a:effectLst/>
                        </a:rPr>
                        <a:t>Демонстрації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Спалювання фосфору, розчинення добутого фосфор(</a:t>
                      </a:r>
                      <a:r>
                        <a:rPr lang="en-US" sz="1400" dirty="0">
                          <a:effectLst/>
                        </a:rPr>
                        <a:t>V</a:t>
                      </a:r>
                      <a:r>
                        <a:rPr lang="uk-UA" sz="1400" dirty="0">
                          <a:effectLst/>
                        </a:rPr>
                        <a:t>) оксиду у теплій воді, дослідження розчину індикатором і нейтралізація лугом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760" marR="41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solidFill>
                            <a:srgbClr val="FF0000"/>
                          </a:solidFill>
                          <a:effectLst/>
                        </a:rPr>
                        <a:t>Демонстрації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-------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760" marR="4176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0432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1986869"/>
              </p:ext>
            </p:extLst>
          </p:nvPr>
        </p:nvGraphicFramePr>
        <p:xfrm>
          <a:off x="107504" y="116632"/>
          <a:ext cx="8928992" cy="66753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032448"/>
                <a:gridCol w="4896544"/>
              </a:tblGrid>
              <a:tr h="182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50" b="1" dirty="0">
                          <a:effectLst/>
                        </a:rPr>
                        <a:t>Навчальна програма з хімії </a:t>
                      </a:r>
                      <a:r>
                        <a:rPr lang="uk-UA" sz="1350" b="1" dirty="0" smtClean="0">
                          <a:effectLst/>
                        </a:rPr>
                        <a:t>для </a:t>
                      </a:r>
                      <a:r>
                        <a:rPr lang="uk-UA" sz="1350" b="1" dirty="0">
                          <a:effectLst/>
                        </a:rPr>
                        <a:t>7-9 класів 2015 року</a:t>
                      </a:r>
                      <a:endParaRPr lang="ru-RU" sz="13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409" marR="294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Навчальна програма з хімії </a:t>
                      </a:r>
                      <a:r>
                        <a:rPr lang="uk-UA" sz="1400" b="1" dirty="0" smtClean="0">
                          <a:effectLst/>
                        </a:rPr>
                        <a:t>для </a:t>
                      </a:r>
                      <a:r>
                        <a:rPr lang="uk-UA" sz="1400" b="1" dirty="0">
                          <a:effectLst/>
                        </a:rPr>
                        <a:t>7-9 класів 2017 року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409" marR="29409" marT="0" marB="0"/>
                </a:tc>
              </a:tr>
              <a:tr h="9503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Arial Black" pitchFamily="34" charset="0"/>
                        </a:rPr>
                        <a:t>9 КЛАС</a:t>
                      </a:r>
                      <a:endParaRPr lang="ru-RU" sz="1400" b="1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29409" marR="2940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49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C00000"/>
                          </a:solidFill>
                          <a:effectLst/>
                        </a:rPr>
                        <a:t>Тема: Розчини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409" marR="294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8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Тема уроку: Виявлення в розчині гідроксид-іонів та </a:t>
                      </a:r>
                      <a:r>
                        <a:rPr lang="uk-UA" sz="1300" dirty="0" err="1">
                          <a:effectLst/>
                        </a:rPr>
                        <a:t>йонів</a:t>
                      </a:r>
                      <a:r>
                        <a:rPr lang="uk-UA" sz="1300" dirty="0">
                          <a:effectLst/>
                        </a:rPr>
                        <a:t> Гідрогену. Якісні реакції </a:t>
                      </a:r>
                      <a:r>
                        <a:rPr lang="uk-UA" sz="1300" dirty="0">
                          <a:effectLst/>
                          <a:highlight>
                            <a:srgbClr val="FFFF00"/>
                          </a:highlight>
                        </a:rPr>
                        <a:t>на </a:t>
                      </a:r>
                      <a:r>
                        <a:rPr lang="uk-UA" sz="1300" dirty="0" err="1">
                          <a:effectLst/>
                          <a:highlight>
                            <a:srgbClr val="FFFF00"/>
                          </a:highlight>
                        </a:rPr>
                        <a:t>хлорид-</a:t>
                      </a:r>
                      <a:r>
                        <a:rPr lang="uk-UA" sz="1300" dirty="0">
                          <a:effectLst/>
                          <a:highlight>
                            <a:srgbClr val="FFFF00"/>
                          </a:highlight>
                        </a:rPr>
                        <a:t>, </a:t>
                      </a:r>
                      <a:r>
                        <a:rPr lang="uk-UA" sz="1300" dirty="0" err="1">
                          <a:effectLst/>
                          <a:highlight>
                            <a:srgbClr val="FFFF00"/>
                          </a:highlight>
                        </a:rPr>
                        <a:t>бромід-</a:t>
                      </a:r>
                      <a:r>
                        <a:rPr lang="uk-UA" sz="1300" dirty="0">
                          <a:effectLst/>
                          <a:highlight>
                            <a:srgbClr val="FFFF00"/>
                          </a:highlight>
                        </a:rPr>
                        <a:t>, </a:t>
                      </a:r>
                      <a:r>
                        <a:rPr lang="uk-UA" sz="1300" dirty="0" err="1">
                          <a:effectLst/>
                          <a:highlight>
                            <a:srgbClr val="FFFF00"/>
                          </a:highlight>
                        </a:rPr>
                        <a:t>йодид-</a:t>
                      </a:r>
                      <a:r>
                        <a:rPr lang="uk-UA" sz="1300" dirty="0">
                          <a:effectLst/>
                          <a:highlight>
                            <a:srgbClr val="FFFF00"/>
                          </a:highlight>
                        </a:rPr>
                        <a:t>, </a:t>
                      </a:r>
                      <a:r>
                        <a:rPr lang="uk-UA" sz="1300" dirty="0" err="1">
                          <a:effectLst/>
                          <a:highlight>
                            <a:srgbClr val="FFFF00"/>
                          </a:highlight>
                        </a:rPr>
                        <a:t>сульфат-</a:t>
                      </a:r>
                      <a:r>
                        <a:rPr lang="uk-UA" sz="1300" dirty="0">
                          <a:effectLst/>
                          <a:highlight>
                            <a:srgbClr val="FFFF00"/>
                          </a:highlight>
                        </a:rPr>
                        <a:t>, </a:t>
                      </a:r>
                      <a:r>
                        <a:rPr lang="uk-UA" sz="1300" dirty="0" err="1">
                          <a:effectLst/>
                          <a:highlight>
                            <a:srgbClr val="FFFF00"/>
                          </a:highlight>
                        </a:rPr>
                        <a:t>ортофосфат-</a:t>
                      </a:r>
                      <a:r>
                        <a:rPr lang="uk-UA" sz="1300" dirty="0">
                          <a:effectLst/>
                          <a:highlight>
                            <a:srgbClr val="FFFF00"/>
                          </a:highlight>
                        </a:rPr>
                        <a:t>, </a:t>
                      </a:r>
                      <a:r>
                        <a:rPr lang="uk-UA" sz="1300" dirty="0" err="1">
                          <a:effectLst/>
                          <a:highlight>
                            <a:srgbClr val="FFFF00"/>
                          </a:highlight>
                        </a:rPr>
                        <a:t>карбонатіони</a:t>
                      </a:r>
                      <a:r>
                        <a:rPr lang="uk-UA" sz="1300" dirty="0">
                          <a:effectLst/>
                          <a:highlight>
                            <a:srgbClr val="FFFF00"/>
                          </a:highlight>
                        </a:rPr>
                        <a:t>.</a:t>
                      </a:r>
                      <a:r>
                        <a:rPr lang="uk-UA" sz="1300" dirty="0">
                          <a:effectLst/>
                        </a:rPr>
                        <a:t> Застосування якісних реакцій.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409" marR="294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Тема уроку: Виявлення в розчині гідроксид-іонів та </a:t>
                      </a:r>
                      <a:r>
                        <a:rPr lang="uk-UA" sz="1300" dirty="0" err="1">
                          <a:effectLst/>
                        </a:rPr>
                        <a:t>йонів</a:t>
                      </a:r>
                      <a:r>
                        <a:rPr lang="uk-UA" sz="1300" dirty="0">
                          <a:effectLst/>
                        </a:rPr>
                        <a:t> Гідрогену. Якісні реакції </a:t>
                      </a:r>
                      <a:r>
                        <a:rPr lang="uk-UA" sz="1300" dirty="0">
                          <a:effectLst/>
                          <a:highlight>
                            <a:srgbClr val="FFFF00"/>
                          </a:highlight>
                        </a:rPr>
                        <a:t>на деякі </a:t>
                      </a:r>
                      <a:r>
                        <a:rPr lang="uk-UA" sz="1300" dirty="0" err="1">
                          <a:effectLst/>
                          <a:highlight>
                            <a:srgbClr val="FFFF00"/>
                          </a:highlight>
                        </a:rPr>
                        <a:t>йони</a:t>
                      </a:r>
                      <a:r>
                        <a:rPr lang="uk-UA" sz="1300" dirty="0">
                          <a:effectLst/>
                          <a:highlight>
                            <a:srgbClr val="FFFF00"/>
                          </a:highlight>
                        </a:rPr>
                        <a:t>.</a:t>
                      </a:r>
                      <a:r>
                        <a:rPr lang="uk-UA" sz="1300" dirty="0">
                          <a:effectLst/>
                        </a:rPr>
                        <a:t> Застосування якісних реакцій.</a:t>
                      </a:r>
                      <a:endParaRPr lang="ru-RU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(відповідно до очікуваних результатів прибрано </a:t>
                      </a:r>
                      <a:r>
                        <a:rPr lang="uk-UA" sz="1300" dirty="0" err="1">
                          <a:effectLst/>
                        </a:rPr>
                        <a:t>бромід-</a:t>
                      </a:r>
                      <a:r>
                        <a:rPr lang="uk-UA" sz="1300" dirty="0">
                          <a:effectLst/>
                        </a:rPr>
                        <a:t>, </a:t>
                      </a:r>
                      <a:r>
                        <a:rPr lang="uk-UA" sz="1300" dirty="0" err="1">
                          <a:effectLst/>
                        </a:rPr>
                        <a:t>йодид-</a:t>
                      </a:r>
                      <a:r>
                        <a:rPr lang="uk-UA" sz="1300" dirty="0">
                          <a:effectLst/>
                        </a:rPr>
                        <a:t>, </a:t>
                      </a:r>
                      <a:r>
                        <a:rPr lang="uk-UA" sz="1300" dirty="0" err="1">
                          <a:effectLst/>
                        </a:rPr>
                        <a:t>ортофосфатіони</a:t>
                      </a:r>
                      <a:r>
                        <a:rPr lang="uk-UA" sz="1300" dirty="0">
                          <a:effectLst/>
                        </a:rPr>
                        <a:t>)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409" marR="29409" marT="0" marB="0"/>
                </a:tc>
              </a:tr>
              <a:tr h="444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300" b="1" i="1" dirty="0">
                          <a:solidFill>
                            <a:srgbClr val="FF0000"/>
                          </a:solidFill>
                          <a:effectLst/>
                        </a:rPr>
                        <a:t>Розрахункові задачі </a:t>
                      </a:r>
                      <a:endParaRPr lang="ru-RU" sz="1300" b="1" i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1. Розв’язування задач </a:t>
                      </a:r>
                      <a:r>
                        <a:rPr lang="uk-UA" sz="1300" dirty="0">
                          <a:effectLst/>
                          <a:highlight>
                            <a:srgbClr val="FFFF00"/>
                          </a:highlight>
                        </a:rPr>
                        <a:t>на приготування розчинів із кристалогідратів</a:t>
                      </a:r>
                      <a:r>
                        <a:rPr lang="uk-UA" sz="1300" dirty="0">
                          <a:effectLst/>
                        </a:rPr>
                        <a:t>.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409" marR="294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300" b="1" i="1" dirty="0">
                          <a:solidFill>
                            <a:srgbClr val="FF0000"/>
                          </a:solidFill>
                          <a:effectLst/>
                        </a:rPr>
                        <a:t>Розрахункові задачі </a:t>
                      </a:r>
                      <a:endParaRPr lang="ru-RU" sz="1300" b="1" i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1. Розв’язування задач </a:t>
                      </a:r>
                      <a:r>
                        <a:rPr lang="uk-UA" sz="1300" dirty="0">
                          <a:effectLst/>
                          <a:highlight>
                            <a:srgbClr val="FFFF00"/>
                          </a:highlight>
                        </a:rPr>
                        <a:t>за рівняннями реакцій з використанням розчинів із певною масовою часткою розчиненої речовини.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409" marR="29409" marT="0" marB="0"/>
                </a:tc>
              </a:tr>
              <a:tr h="6273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Тема уроку: Поняття про </a:t>
                      </a:r>
                      <a:r>
                        <a:rPr lang="uk-UA" sz="1300" dirty="0" err="1">
                          <a:effectLst/>
                        </a:rPr>
                        <a:t>рН</a:t>
                      </a:r>
                      <a:r>
                        <a:rPr lang="uk-UA" sz="1300" dirty="0">
                          <a:effectLst/>
                        </a:rPr>
                        <a:t> розчину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409" marR="294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Тема уроку: Поняття про </a:t>
                      </a:r>
                      <a:r>
                        <a:rPr lang="uk-UA" sz="1300" dirty="0" err="1">
                          <a:effectLst/>
                        </a:rPr>
                        <a:t>рН</a:t>
                      </a:r>
                      <a:r>
                        <a:rPr lang="uk-UA" sz="1300" dirty="0">
                          <a:effectLst/>
                        </a:rPr>
                        <a:t> розчину (без математичних розрахунків). </a:t>
                      </a:r>
                      <a:r>
                        <a:rPr lang="uk-UA" sz="1300" dirty="0">
                          <a:effectLst/>
                          <a:highlight>
                            <a:srgbClr val="FFFF00"/>
                          </a:highlight>
                        </a:rPr>
                        <a:t>Значення </a:t>
                      </a:r>
                      <a:r>
                        <a:rPr lang="uk-UA" sz="1300" dirty="0" err="1">
                          <a:effectLst/>
                          <a:highlight>
                            <a:srgbClr val="FFFF00"/>
                          </a:highlight>
                        </a:rPr>
                        <a:t>рН</a:t>
                      </a:r>
                      <a:r>
                        <a:rPr lang="uk-UA" sz="1300" dirty="0">
                          <a:effectLst/>
                          <a:highlight>
                            <a:srgbClr val="FFFF00"/>
                          </a:highlight>
                        </a:rPr>
                        <a:t> для характеристики кислотного чи лужного середовища.</a:t>
                      </a:r>
                      <a:endParaRPr lang="ru-RU" sz="13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300" b="1" i="1" dirty="0">
                          <a:solidFill>
                            <a:srgbClr val="FF0000"/>
                          </a:solidFill>
                          <a:effectLst/>
                        </a:rPr>
                        <a:t>Лабораторні досліди </a:t>
                      </a:r>
                      <a:endParaRPr lang="ru-RU" sz="1300" b="1" i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highlight>
                            <a:srgbClr val="FFFF00"/>
                          </a:highlight>
                        </a:rPr>
                        <a:t>3. Дослідження </a:t>
                      </a:r>
                      <a:r>
                        <a:rPr lang="uk-UA" sz="1300" dirty="0" err="1">
                          <a:effectLst/>
                          <a:highlight>
                            <a:srgbClr val="FFFF00"/>
                          </a:highlight>
                        </a:rPr>
                        <a:t>рН</a:t>
                      </a:r>
                      <a:r>
                        <a:rPr lang="uk-UA" sz="1300" dirty="0">
                          <a:effectLst/>
                          <a:highlight>
                            <a:srgbClr val="FFFF00"/>
                          </a:highlight>
                        </a:rPr>
                        <a:t> харчової і косметичної продукції.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409" marR="29409" marT="0" marB="0"/>
                </a:tc>
              </a:tr>
              <a:tr h="9149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C00000"/>
                          </a:solidFill>
                          <a:effectLst/>
                        </a:rPr>
                        <a:t>Тема. Хімічні реакції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409" marR="294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89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3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-----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dirty="0" smtClean="0">
                          <a:effectLst/>
                          <a:highlight>
                            <a:srgbClr val="FFFF00"/>
                          </a:highlight>
                        </a:rPr>
                        <a:t>(розглядалося</a:t>
                      </a:r>
                      <a:r>
                        <a:rPr lang="uk-UA" sz="1300" baseline="0" dirty="0" smtClean="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uk-UA" sz="1300" dirty="0" smtClean="0">
                          <a:effectLst/>
                          <a:highlight>
                            <a:srgbClr val="FFFF00"/>
                          </a:highlight>
                        </a:rPr>
                        <a:t>в 8 класі)</a:t>
                      </a:r>
                      <a:endParaRPr lang="ru-RU" sz="13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409" marR="294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Тема уроку: Ступінь окиснення. Визначення ступеня окиснення елемента за хімічною формулою сполуки. Складання формули сполуки за відомими ступенями окиснення елементів. 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409" marR="29409" marT="0" marB="0"/>
                </a:tc>
              </a:tr>
              <a:tr h="444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b="1" i="1" dirty="0">
                          <a:solidFill>
                            <a:srgbClr val="FF0000"/>
                          </a:solidFill>
                          <a:effectLst/>
                        </a:rPr>
                        <a:t>Лабораторна робота</a:t>
                      </a:r>
                      <a:endParaRPr lang="ru-RU" sz="1300" b="1" i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11. Вплив площі поверхні контакту реагентів, концентрації і температури на швидкість реакції цинку з </a:t>
                      </a:r>
                      <a:r>
                        <a:rPr lang="uk-UA" sz="1300" dirty="0" err="1">
                          <a:effectLst/>
                        </a:rPr>
                        <a:t>хлоридною</a:t>
                      </a:r>
                      <a:r>
                        <a:rPr lang="uk-UA" sz="1300" dirty="0">
                          <a:effectLst/>
                        </a:rPr>
                        <a:t> кислотою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409" marR="2940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300" b="1" i="1" dirty="0">
                          <a:solidFill>
                            <a:srgbClr val="FF0000"/>
                          </a:solidFill>
                          <a:effectLst/>
                        </a:rPr>
                        <a:t>Практичні роботи</a:t>
                      </a:r>
                      <a:endParaRPr lang="ru-RU" sz="1300" b="1" i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highlight>
                            <a:srgbClr val="FFFF00"/>
                          </a:highlight>
                        </a:rPr>
                        <a:t>3. Вплив різних чинників на швидкість хімічних реакцій.</a:t>
                      </a:r>
                      <a:endParaRPr lang="ru-RU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409" marR="29409" marT="0" marB="0"/>
                </a:tc>
              </a:tr>
              <a:tr h="9149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C00000"/>
                          </a:solidFill>
                          <a:effectLst/>
                        </a:rPr>
                        <a:t>Тема. Початкові поняття про органічні сполуки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409" marR="294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Тема уроку: Молекулярна і структурна формули метану. Основний і збуджений стани атома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409" marR="294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-----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409" marR="29409" marT="0" marB="0"/>
                </a:tc>
              </a:tr>
              <a:tr h="2744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-----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409" marR="294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Тема уроку: Перегонка нафти. Вуглеводнева сировина й охорона довкілля.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409" marR="29409" marT="0" marB="0"/>
                </a:tc>
              </a:tr>
              <a:tr h="457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-----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409" marR="2940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Елементи-органогени</a:t>
                      </a:r>
                      <a:r>
                        <a:rPr lang="uk-UA" sz="1300" dirty="0" smtClean="0">
                          <a:effectLst/>
                        </a:rPr>
                        <a:t>. Гомологія. Реакція </a:t>
                      </a:r>
                      <a:r>
                        <a:rPr lang="uk-UA" sz="1300" dirty="0">
                          <a:effectLst/>
                        </a:rPr>
                        <a:t>заміщення для метану.</a:t>
                      </a:r>
                      <a:endParaRPr lang="ru-RU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Реакція приєднання для </a:t>
                      </a:r>
                      <a:r>
                        <a:rPr lang="uk-UA" sz="1300" dirty="0" err="1">
                          <a:effectLst/>
                        </a:rPr>
                        <a:t>етену</a:t>
                      </a:r>
                      <a:r>
                        <a:rPr lang="uk-UA" sz="1300" dirty="0">
                          <a:effectLst/>
                        </a:rPr>
                        <a:t> й </a:t>
                      </a:r>
                      <a:r>
                        <a:rPr lang="uk-UA" sz="1300" dirty="0" err="1">
                          <a:effectLst/>
                        </a:rPr>
                        <a:t>етину</a:t>
                      </a:r>
                      <a:r>
                        <a:rPr lang="uk-UA" sz="1300" dirty="0">
                          <a:effectLst/>
                        </a:rPr>
                        <a:t> (галогенування, гідрування). 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409" marR="29409" marT="0" marB="0"/>
                </a:tc>
              </a:tr>
              <a:tr h="352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-----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409" marR="2940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300" b="1" i="1" spc="-50" dirty="0">
                          <a:solidFill>
                            <a:srgbClr val="FF0000"/>
                          </a:solidFill>
                          <a:effectLst/>
                        </a:rPr>
                        <a:t>Домашній експеримент</a:t>
                      </a:r>
                      <a:endParaRPr lang="ru-RU" sz="1300" b="1" i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 spc="-50" dirty="0">
                          <a:effectLst/>
                        </a:rPr>
                        <a:t>2. </a:t>
                      </a:r>
                      <a:r>
                        <a:rPr lang="uk-UA" sz="1300" dirty="0">
                          <a:effectLst/>
                        </a:rPr>
                        <a:t>Порівняння мийної дії мила та прального порошку вітчизняного виробника.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409" marR="2940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7722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Вивчення хімії в старшій школі</a:t>
            </a:r>
            <a:r>
              <a:rPr lang="en-US" sz="3200" b="1" dirty="0" smtClean="0"/>
              <a:t> </a:t>
            </a:r>
            <a:r>
              <a:rPr lang="uk-UA" sz="3200" b="1" dirty="0" smtClean="0"/>
              <a:t>(10-11 класи) у 2018-2019 </a:t>
            </a:r>
            <a:r>
              <a:rPr lang="uk-UA" sz="3200" b="1" dirty="0" err="1" smtClean="0"/>
              <a:t>н.р</a:t>
            </a:r>
            <a:r>
              <a:rPr lang="uk-UA" sz="3200" b="1" dirty="0" smtClean="0"/>
              <a:t>.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013576" cy="4536504"/>
          </a:xfrm>
        </p:spPr>
        <p:txBody>
          <a:bodyPr>
            <a:normAutofit/>
          </a:bodyPr>
          <a:lstStyle/>
          <a:p>
            <a:pPr marL="206375" indent="-206375" algn="just">
              <a:buFontTx/>
              <a:buChar char="-"/>
            </a:pPr>
            <a:r>
              <a:rPr lang="uk-UA" sz="2000" dirty="0" smtClean="0"/>
              <a:t>Рішення Колегії Міністерства освіти і науки України від 22.06.2017 протокол № 5/3-2 «Про типові навчальні плани для 10-11 класів загальноосвітніх навчальних закладів»</a:t>
            </a:r>
            <a:endParaRPr lang="en-US" sz="2000" dirty="0"/>
          </a:p>
          <a:p>
            <a:pPr marL="0" indent="0" algn="just">
              <a:buNone/>
            </a:pPr>
            <a:endParaRPr lang="uk-UA" sz="1000" dirty="0" smtClean="0"/>
          </a:p>
          <a:p>
            <a:pPr marL="206375" indent="-206375" algn="just">
              <a:buFontTx/>
              <a:buChar char="-"/>
            </a:pPr>
            <a:r>
              <a:rPr lang="uk-UA" sz="2000" dirty="0" smtClean="0"/>
              <a:t>Проект програми для 10-11 класів рівню стандарт</a:t>
            </a:r>
            <a:endParaRPr lang="en-US" sz="2000" dirty="0" smtClean="0"/>
          </a:p>
          <a:p>
            <a:pPr marL="206375" indent="-206375" algn="just">
              <a:buFontTx/>
              <a:buChar char="-"/>
            </a:pPr>
            <a:endParaRPr lang="en-US" sz="1000" dirty="0" smtClean="0"/>
          </a:p>
          <a:p>
            <a:pPr marL="179388" indent="-179388" algn="just">
              <a:buFontTx/>
              <a:buChar char="-"/>
            </a:pPr>
            <a:r>
              <a:rPr lang="uk-UA" sz="2000" dirty="0"/>
              <a:t>Проект програми для 10-11 класів </a:t>
            </a:r>
            <a:r>
              <a:rPr lang="uk-UA" sz="2000" dirty="0" smtClean="0"/>
              <a:t>профільного рівн</a:t>
            </a:r>
            <a:r>
              <a:rPr lang="uk-UA" sz="2000" dirty="0"/>
              <a:t>ю</a:t>
            </a:r>
            <a:endParaRPr lang="uk-UA" sz="2000" dirty="0" smtClean="0"/>
          </a:p>
          <a:p>
            <a:pPr marL="179388" indent="-179388" algn="just">
              <a:buFontTx/>
              <a:buChar char="-"/>
            </a:pPr>
            <a:endParaRPr lang="uk-UA" sz="1000" dirty="0" smtClean="0"/>
          </a:p>
          <a:p>
            <a:pPr marL="247650" indent="-247650" algn="just">
              <a:buFontTx/>
              <a:buChar char="-"/>
            </a:pPr>
            <a:r>
              <a:rPr lang="uk-UA" sz="2000" dirty="0" smtClean="0"/>
              <a:t>Проект програми «Природничі науки» (пілотний інтегрований курс, який включає шість предметів: біологію, хімію, фізику</a:t>
            </a:r>
            <a:r>
              <a:rPr lang="uk-UA" sz="2000" dirty="0"/>
              <a:t>, </a:t>
            </a:r>
            <a:r>
              <a:rPr lang="uk-UA" sz="2000" dirty="0" smtClean="0"/>
              <a:t>астрономію, географію, економіку)</a:t>
            </a:r>
            <a:endParaRPr lang="en-US" sz="2000" dirty="0" smtClean="0"/>
          </a:p>
          <a:p>
            <a:pPr marL="247650" indent="-247650" algn="just">
              <a:buFontTx/>
              <a:buChar char="-"/>
            </a:pPr>
            <a:endParaRPr lang="uk-UA" sz="2000" dirty="0" smtClean="0"/>
          </a:p>
          <a:p>
            <a:pPr marL="0" indent="355600" algn="just">
              <a:buNone/>
            </a:pPr>
            <a:r>
              <a:rPr lang="uk-UA" sz="1600" dirty="0" smtClean="0"/>
              <a:t>Усі програми були розміщені на платформі </a:t>
            </a:r>
            <a:r>
              <a:rPr lang="en-US" sz="1600" dirty="0" err="1" smtClean="0"/>
              <a:t>EdEra</a:t>
            </a:r>
            <a:r>
              <a:rPr lang="uk-UA" sz="1600" dirty="0" smtClean="0"/>
              <a:t> у рубриці «Громадські обговорення» і зараз знаходяться на доопрацюванні.</a:t>
            </a:r>
          </a:p>
        </p:txBody>
      </p:sp>
    </p:spTree>
    <p:extLst>
      <p:ext uri="{BB962C8B-B14F-4D97-AF65-F5344CB8AC3E}">
        <p14:creationId xmlns:p14="http://schemas.microsoft.com/office/powerpoint/2010/main" xmlns="" val="85838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61" y="-2"/>
            <a:ext cx="4109435" cy="342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4788024" y="126269"/>
            <a:ext cx="4321317" cy="3878796"/>
            <a:chOff x="4262284" y="96353"/>
            <a:chExt cx="4847057" cy="504606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2284" y="96353"/>
              <a:ext cx="4824475" cy="1316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2284" y="1412776"/>
              <a:ext cx="4847057" cy="3729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970663" y="2790933"/>
            <a:ext cx="3794741" cy="3963478"/>
            <a:chOff x="6897" y="3569050"/>
            <a:chExt cx="4255388" cy="4966108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7" y="3569050"/>
              <a:ext cx="4255388" cy="2005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7" y="5574311"/>
              <a:ext cx="4255388" cy="2960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Прямоугольник 5"/>
          <p:cNvSpPr/>
          <p:nvPr/>
        </p:nvSpPr>
        <p:spPr>
          <a:xfrm>
            <a:off x="28561" y="2420888"/>
            <a:ext cx="4109435" cy="1507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993283" y="5117690"/>
            <a:ext cx="3794741" cy="942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4849489" y="2126942"/>
            <a:ext cx="4239719" cy="2515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599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22240" y="255786"/>
            <a:ext cx="3988060" cy="65293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STEM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освіта</a:t>
            </a:r>
            <a:endParaRPr lang="ru-RU" sz="3600" b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23528" y="734428"/>
            <a:ext cx="8424936" cy="17281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just">
              <a:buFont typeface="Arial" pitchFamily="34" charset="0"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STEM-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англійською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Science, Technology, Engineering, Math,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що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перекладі означає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науку,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інженерію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 математику) –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це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низка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чи послідовність курсів або програм навчання, яка готує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учнів до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успішного працевлаштування, до освіти після школи або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до того й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іншого, вимагає різних і більш технічно складних навичок, зокрема із застосуванням математичних знань і наукових понять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Font typeface="Arial" pitchFamily="34" charset="0"/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018456" y="2462620"/>
            <a:ext cx="7040016" cy="1522676"/>
            <a:chOff x="1492424" y="2861072"/>
            <a:chExt cx="7040016" cy="179206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461792" y="2861072"/>
              <a:ext cx="3312368" cy="576063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29000">
                  <a:schemeClr val="accent1">
                    <a:tint val="44500"/>
                    <a:satMod val="160000"/>
                  </a:schemeClr>
                </a:gs>
                <a:gs pos="68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STEM-</a:t>
              </a:r>
              <a:r>
                <a:rPr lang="uk-UA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освіта</a:t>
              </a:r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5436096" y="3861048"/>
              <a:ext cx="3096344" cy="792088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29000">
                  <a:schemeClr val="accent1">
                    <a:tint val="44500"/>
                    <a:satMod val="160000"/>
                  </a:schemeClr>
                </a:gs>
                <a:gs pos="68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</a:t>
              </a:r>
              <a:r>
                <a:rPr lang="uk-UA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ормує дослідницькі навички</a:t>
              </a:r>
              <a:endPara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1492424" y="3861048"/>
              <a:ext cx="3007568" cy="792088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29000">
                  <a:schemeClr val="accent1">
                    <a:tint val="44500"/>
                    <a:satMod val="160000"/>
                  </a:schemeClr>
                </a:gs>
                <a:gs pos="68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формує критичне мислення</a:t>
              </a:r>
              <a:endPara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Стрелка вниз 10"/>
            <p:cNvSpPr/>
            <p:nvPr/>
          </p:nvSpPr>
          <p:spPr>
            <a:xfrm>
              <a:off x="4139952" y="3437136"/>
              <a:ext cx="288032" cy="42391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трелка вниз 11"/>
            <p:cNvSpPr/>
            <p:nvPr/>
          </p:nvSpPr>
          <p:spPr>
            <a:xfrm>
              <a:off x="5724128" y="3437136"/>
              <a:ext cx="288032" cy="42391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67544" y="4221088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Упровадження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STEM-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напряму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освіті передбачає: </a:t>
            </a:r>
          </a:p>
          <a:p>
            <a:pPr marL="355600" indent="-3556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створення  програми підвищення кваліфікації для вчителів і проведення відповідних тренінгів;</a:t>
            </a:r>
          </a:p>
          <a:p>
            <a:pPr marL="355600" indent="-3556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поглиблення співпраці між науковими й освітніми установами, зокрема збільшення кількості учнів, які співпрацюють із науковими установами;</a:t>
            </a:r>
          </a:p>
          <a:p>
            <a:pPr marL="355600" indent="-3556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зростання на рівні МАН числа практико-орієнтованих наукових проектів школярів.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348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78098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Напрями діяльності </a:t>
            </a:r>
            <a:r>
              <a:rPr lang="en-US" sz="3200" b="1" dirty="0"/>
              <a:t>STEM-</a:t>
            </a:r>
            <a:r>
              <a:rPr lang="uk-UA" sz="3200" b="1" dirty="0"/>
              <a:t>відділу </a:t>
            </a:r>
            <a:r>
              <a:rPr lang="uk-UA" sz="3200" b="1" dirty="0" smtClean="0"/>
              <a:t>Інституту модернізації змісту освіти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00600"/>
          </a:xfrm>
        </p:spPr>
        <p:txBody>
          <a:bodyPr>
            <a:normAutofit fontScale="92500" lnSpcReduction="10000"/>
          </a:bodyPr>
          <a:lstStyle/>
          <a:p>
            <a:pPr algn="just">
              <a:buFontTx/>
              <a:buChar char="−"/>
            </a:pPr>
            <a:r>
              <a:rPr lang="uk-UA" sz="2100" dirty="0" smtClean="0"/>
              <a:t>Розроблено Методичні</a:t>
            </a:r>
            <a:r>
              <a:rPr lang="ru-RU" sz="2100" dirty="0" smtClean="0"/>
              <a:t> </a:t>
            </a:r>
            <a:r>
              <a:rPr lang="uk-UA" sz="2100" dirty="0" smtClean="0"/>
              <a:t>рекомендації</a:t>
            </a:r>
            <a:r>
              <a:rPr lang="ru-RU" sz="2100" dirty="0" smtClean="0"/>
              <a:t> </a:t>
            </a:r>
            <a:r>
              <a:rPr lang="uk-UA" sz="2100" dirty="0" smtClean="0"/>
              <a:t>щодо</a:t>
            </a:r>
            <a:r>
              <a:rPr lang="ru-RU" sz="2100" dirty="0" smtClean="0"/>
              <a:t> </a:t>
            </a:r>
            <a:r>
              <a:rPr lang="uk-UA" sz="2100" dirty="0" smtClean="0"/>
              <a:t>впровадження</a:t>
            </a:r>
            <a:r>
              <a:rPr lang="ru-RU" sz="2100" dirty="0" smtClean="0"/>
              <a:t> </a:t>
            </a:r>
            <a:r>
              <a:rPr lang="uk-UA" sz="2100" dirty="0" err="1" smtClean="0"/>
              <a:t>SТЕМ-освіти</a:t>
            </a:r>
            <a:r>
              <a:rPr lang="ru-RU" sz="2100" dirty="0" smtClean="0"/>
              <a:t> </a:t>
            </a:r>
            <a:r>
              <a:rPr lang="ru-RU" sz="2100" dirty="0"/>
              <a:t>у </a:t>
            </a:r>
            <a:r>
              <a:rPr lang="uk-UA" sz="2100" dirty="0" smtClean="0"/>
              <a:t>загальноосвітніх</a:t>
            </a:r>
            <a:r>
              <a:rPr lang="ru-RU" sz="2100" dirty="0" smtClean="0"/>
              <a:t> </a:t>
            </a:r>
            <a:r>
              <a:rPr lang="ru-RU" sz="2100" dirty="0"/>
              <a:t>та </a:t>
            </a:r>
            <a:r>
              <a:rPr lang="uk-UA" sz="2100" dirty="0" smtClean="0"/>
              <a:t>позашкільних</a:t>
            </a:r>
            <a:r>
              <a:rPr lang="ru-RU" sz="2100" dirty="0" smtClean="0"/>
              <a:t> </a:t>
            </a:r>
            <a:r>
              <a:rPr lang="uk-UA" sz="2100" dirty="0" smtClean="0"/>
              <a:t>навчальних</a:t>
            </a:r>
            <a:r>
              <a:rPr lang="ru-RU" sz="2100" dirty="0" smtClean="0"/>
              <a:t> </a:t>
            </a:r>
            <a:r>
              <a:rPr lang="ru-RU" sz="2100" dirty="0"/>
              <a:t>закладах </a:t>
            </a:r>
            <a:r>
              <a:rPr lang="uk-UA" sz="2100" dirty="0" smtClean="0"/>
              <a:t>України</a:t>
            </a:r>
            <a:r>
              <a:rPr lang="ru-RU" sz="2100" dirty="0" smtClean="0"/>
              <a:t> </a:t>
            </a:r>
            <a:r>
              <a:rPr lang="ru-RU" sz="2100" dirty="0"/>
              <a:t>на 2017/2018 </a:t>
            </a:r>
            <a:r>
              <a:rPr lang="uk-UA" sz="2100" dirty="0" smtClean="0"/>
              <a:t>навчальний</a:t>
            </a:r>
            <a:r>
              <a:rPr lang="ru-RU" sz="2100" dirty="0" smtClean="0"/>
              <a:t> </a:t>
            </a:r>
            <a:r>
              <a:rPr lang="uk-UA" sz="2100" dirty="0" smtClean="0"/>
              <a:t>рік</a:t>
            </a:r>
            <a:r>
              <a:rPr lang="en-US" sz="2100" dirty="0" smtClean="0"/>
              <a:t>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(Лист Інституту модернізації змісту освіти від </a:t>
            </a:r>
            <a:r>
              <a:rPr lang="ru-RU" sz="2100" dirty="0" smtClean="0"/>
              <a:t>13.07.2017 року  № 21.1/10-1470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FontTx/>
              <a:buChar char="−"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−"/>
            </a:pPr>
            <a:r>
              <a:rPr lang="uk-UA" sz="2100" dirty="0" smtClean="0"/>
              <a:t>Розроблено</a:t>
            </a:r>
            <a:r>
              <a:rPr lang="ru-RU" sz="2100" dirty="0" smtClean="0"/>
              <a:t> </a:t>
            </a:r>
            <a:r>
              <a:rPr lang="uk-UA" sz="2100" dirty="0" smtClean="0"/>
              <a:t>глосарій</a:t>
            </a:r>
            <a:r>
              <a:rPr lang="ru-RU" sz="2100" dirty="0" smtClean="0"/>
              <a:t> </a:t>
            </a:r>
            <a:r>
              <a:rPr lang="uk-UA" sz="2100" dirty="0" smtClean="0"/>
              <a:t>термінів </a:t>
            </a:r>
            <a:r>
              <a:rPr lang="ru-RU" sz="2100" dirty="0" smtClean="0"/>
              <a:t>з </a:t>
            </a:r>
            <a:r>
              <a:rPr lang="ru-RU" sz="2100" dirty="0"/>
              <a:t>метою </a:t>
            </a:r>
            <a:r>
              <a:rPr lang="uk-UA" sz="2100" dirty="0" smtClean="0"/>
              <a:t>популяризації</a:t>
            </a:r>
            <a:r>
              <a:rPr lang="ru-RU" sz="2100" dirty="0" smtClean="0"/>
              <a:t> </a:t>
            </a:r>
            <a:r>
              <a:rPr lang="ru-RU" sz="2100" dirty="0"/>
              <a:t>та </a:t>
            </a:r>
            <a:r>
              <a:rPr lang="uk-UA" sz="2100" dirty="0" smtClean="0"/>
              <a:t>узгодження</a:t>
            </a:r>
            <a:r>
              <a:rPr lang="ru-RU" sz="2100" dirty="0" smtClean="0"/>
              <a:t> </a:t>
            </a:r>
            <a:r>
              <a:rPr lang="uk-UA" sz="2100" dirty="0" smtClean="0"/>
              <a:t>розуміння</a:t>
            </a:r>
            <a:r>
              <a:rPr lang="ru-RU" sz="2100" dirty="0" smtClean="0"/>
              <a:t> </a:t>
            </a:r>
            <a:r>
              <a:rPr lang="uk-UA" sz="2100" dirty="0" smtClean="0"/>
              <a:t>сутності</a:t>
            </a:r>
            <a:r>
              <a:rPr lang="ru-RU" sz="2100" dirty="0" smtClean="0"/>
              <a:t> </a:t>
            </a:r>
            <a:r>
              <a:rPr lang="uk-UA" sz="2100" dirty="0" smtClean="0"/>
              <a:t>поняття</a:t>
            </a:r>
            <a:r>
              <a:rPr lang="ru-RU" sz="2100" dirty="0" smtClean="0"/>
              <a:t> </a:t>
            </a:r>
            <a:r>
              <a:rPr lang="en-US" sz="2100" dirty="0"/>
              <a:t>STEM, </a:t>
            </a:r>
            <a:r>
              <a:rPr lang="uk-UA" sz="2100" dirty="0" smtClean="0"/>
              <a:t>науково-методичних</a:t>
            </a:r>
            <a:r>
              <a:rPr lang="ru-RU" sz="2100" dirty="0" smtClean="0"/>
              <a:t> </a:t>
            </a:r>
            <a:r>
              <a:rPr lang="uk-UA" sz="2100" dirty="0" smtClean="0"/>
              <a:t>підходів</a:t>
            </a:r>
            <a:r>
              <a:rPr lang="ru-RU" sz="2100" dirty="0" smtClean="0"/>
              <a:t> </a:t>
            </a:r>
            <a:r>
              <a:rPr lang="ru-RU" sz="2100" dirty="0"/>
              <a:t>до </a:t>
            </a:r>
            <a:r>
              <a:rPr lang="uk-UA" sz="2100" dirty="0" smtClean="0"/>
              <a:t>розбудови</a:t>
            </a:r>
            <a:r>
              <a:rPr lang="ru-RU" sz="2100" dirty="0" smtClean="0"/>
              <a:t> </a:t>
            </a:r>
            <a:r>
              <a:rPr lang="uk-UA" sz="2100" dirty="0" smtClean="0"/>
              <a:t>напрямів</a:t>
            </a:r>
            <a:r>
              <a:rPr lang="ru-RU" sz="2100" dirty="0" smtClean="0"/>
              <a:t> </a:t>
            </a:r>
            <a:r>
              <a:rPr lang="en-US" sz="2100" dirty="0" smtClean="0"/>
              <a:t>STEM-</a:t>
            </a:r>
            <a:r>
              <a:rPr lang="uk-UA" sz="2100" dirty="0" smtClean="0"/>
              <a:t>освіти</a:t>
            </a:r>
            <a:r>
              <a:rPr lang="ru-RU" sz="2100" dirty="0" smtClean="0"/>
              <a:t> </a:t>
            </a:r>
            <a:r>
              <a:rPr lang="ru-RU" sz="2100" dirty="0"/>
              <a:t>(режим доступу: </a:t>
            </a:r>
            <a:r>
              <a:rPr lang="en-US" sz="2100" dirty="0">
                <a:hlinkClick r:id="rId2"/>
              </a:rPr>
              <a:t>http://www.imzo.gov.ua/stem-osvita/glosariy</a:t>
            </a:r>
            <a:r>
              <a:rPr lang="en-US" sz="2100" dirty="0" smtClean="0">
                <a:hlinkClick r:id="rId2"/>
              </a:rPr>
              <a:t>/</a:t>
            </a:r>
            <a:r>
              <a:rPr lang="uk-UA" sz="2100" dirty="0" smtClean="0"/>
              <a:t> </a:t>
            </a:r>
            <a:r>
              <a:rPr lang="en-US" sz="2100" dirty="0" smtClean="0"/>
              <a:t>)</a:t>
            </a:r>
            <a:endParaRPr lang="uk-UA" sz="2100" dirty="0" smtClean="0"/>
          </a:p>
          <a:p>
            <a:pPr algn="just">
              <a:buFontTx/>
              <a:buChar char="−"/>
            </a:pPr>
            <a:endParaRPr lang="uk-UA" sz="1300" dirty="0" smtClean="0"/>
          </a:p>
          <a:p>
            <a:pPr algn="just">
              <a:buFontTx/>
              <a:buChar char="−"/>
            </a:pP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Створено </a:t>
            </a:r>
            <a:r>
              <a:rPr lang="uk-UA" sz="2100" dirty="0" smtClean="0"/>
              <a:t>Всеукраїнський</a:t>
            </a:r>
            <a:r>
              <a:rPr lang="ru-RU" sz="2100" dirty="0" smtClean="0"/>
              <a:t> </a:t>
            </a:r>
            <a:r>
              <a:rPr lang="uk-UA" sz="2100" dirty="0" smtClean="0"/>
              <a:t>науково-методичний</a:t>
            </a:r>
            <a:r>
              <a:rPr lang="ru-RU" sz="2100" dirty="0" smtClean="0"/>
              <a:t> </a:t>
            </a:r>
            <a:r>
              <a:rPr lang="uk-UA" sz="2100" dirty="0" smtClean="0"/>
              <a:t>віртуальний</a:t>
            </a:r>
            <a:r>
              <a:rPr lang="ru-RU" sz="2100" dirty="0" smtClean="0"/>
              <a:t> STEM-центр </a:t>
            </a:r>
            <a:r>
              <a:rPr lang="ru-RU" sz="2100" dirty="0"/>
              <a:t>(ВНМВ STEM-центр</a:t>
            </a:r>
            <a:r>
              <a:rPr lang="ru-RU" sz="2100" dirty="0" smtClean="0"/>
              <a:t>) </a:t>
            </a:r>
            <a:r>
              <a:rPr lang="ru-RU" sz="2100" dirty="0"/>
              <a:t>на 2017-2021 </a:t>
            </a:r>
            <a:r>
              <a:rPr lang="ru-RU" sz="2100" dirty="0" smtClean="0"/>
              <a:t>роки</a:t>
            </a:r>
          </a:p>
          <a:p>
            <a:pPr algn="just">
              <a:buFontTx/>
              <a:buChar char="−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5560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−    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25 відео від спікерів </a:t>
            </a:r>
            <a:r>
              <a:rPr lang="uk-UA" sz="2100" dirty="0" smtClean="0"/>
              <a:t>STEM-школи</a:t>
            </a:r>
            <a:r>
              <a:rPr lang="ru-RU" sz="2100" dirty="0" smtClean="0"/>
              <a:t> </a:t>
            </a:r>
            <a:r>
              <a:rPr lang="uk-UA" sz="2100" dirty="0" smtClean="0"/>
              <a:t>розміщено</a:t>
            </a:r>
            <a:r>
              <a:rPr lang="ru-RU" sz="2100" dirty="0" smtClean="0"/>
              <a:t>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YouTube</a:t>
            </a:r>
            <a:r>
              <a:rPr lang="uk-UA" sz="2000" dirty="0" smtClean="0"/>
              <a:t> (режим доступу :  </a:t>
            </a:r>
            <a:r>
              <a:rPr lang="en-US" sz="2000" u="sng" dirty="0" smtClean="0">
                <a:hlinkClick r:id="rId3"/>
              </a:rPr>
              <a:t>https</a:t>
            </a:r>
            <a:r>
              <a:rPr lang="en-US" sz="2000" u="sng" dirty="0">
                <a:hlinkClick r:id="rId3"/>
              </a:rPr>
              <a:t>://</a:t>
            </a:r>
            <a:r>
              <a:rPr lang="en-US" sz="2000" u="sng" dirty="0" smtClean="0">
                <a:hlinkClick r:id="rId3"/>
              </a:rPr>
              <a:t>www.youtube.com/watch?v=R954JW1wN2o</a:t>
            </a:r>
            <a:r>
              <a:rPr lang="en-US" sz="2000" u="sng" dirty="0" smtClean="0"/>
              <a:t>)</a:t>
            </a:r>
          </a:p>
          <a:p>
            <a:pPr marL="355600" indent="-355600">
              <a:buNone/>
            </a:pPr>
            <a:endParaRPr lang="ru-RU" sz="1200" dirty="0" smtClean="0"/>
          </a:p>
          <a:p>
            <a:pPr marL="273050" indent="-273050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−    22-29 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2017 року 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відбулась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перша 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сесія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287338" indent="82550">
              <a:buNone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Web-STEM-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школа-2017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відеоматеріали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розміщено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7338" indent="82550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освітньому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порталі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Педагогічна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преса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» - режим </a:t>
            </a:r>
          </a:p>
          <a:p>
            <a:pPr marL="287338" indent="82550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доступу: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en-US" sz="2100" dirty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  <a:hlinkClick r:id="rId4"/>
              </a:rPr>
              <a:t>pedpresa.ua/185891-online-122.html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53136"/>
            <a:ext cx="2561524" cy="1998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4304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8291264" cy="3600400"/>
          </a:xfrm>
        </p:spPr>
        <p:txBody>
          <a:bodyPr>
            <a:normAutofit fontScale="92500" lnSpcReduction="10000"/>
          </a:bodyPr>
          <a:lstStyle/>
          <a:p>
            <a:pPr algn="just">
              <a:buFontTx/>
              <a:buChar char="−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Марафон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STEM-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уроків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у рамках фестивалю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UKRAINE STEM FESTIVAL-2017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>
              <a:buFontTx/>
              <a:buChar char="−"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−"/>
            </a:pP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Всеукраїнський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100" dirty="0" err="1" smtClean="0">
                <a:latin typeface="Times New Roman" pitchFamily="18" charset="0"/>
                <a:cs typeface="Times New Roman" pitchFamily="18" charset="0"/>
              </a:rPr>
              <a:t>вебінар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«Напрямки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STEM-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змагання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Роботрафік-2018» </a:t>
            </a:r>
          </a:p>
          <a:p>
            <a:pPr algn="just">
              <a:buFontTx/>
              <a:buChar char="−"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−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Краща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STEM-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публікація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– 2017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buNone/>
            </a:pPr>
            <a:endParaRPr lang="uk-UA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Інституту модернізації змісту освіти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5560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режим доступу: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2"/>
              </a:rPr>
              <a:t>https://imzo.gov.ua/tag/stem-osvita/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Сторінка на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facebook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7338" indent="8255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режим доступу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3"/>
              </a:rPr>
              <a:t>://www.facebook.com/groups/805895179541236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36104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Напрями діяльності </a:t>
            </a:r>
            <a:r>
              <a:rPr lang="en-US" sz="3200" b="1" dirty="0"/>
              <a:t>STEM-</a:t>
            </a:r>
            <a:r>
              <a:rPr lang="uk-UA" sz="3200" b="1" dirty="0"/>
              <a:t>відділу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uk-UA" sz="3200" b="1" dirty="0" smtClean="0"/>
              <a:t>Інституту модернізації змісту освіти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14612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634082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9 ключових компонентів «Нової школи»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0002" y="836712"/>
            <a:ext cx="6134486" cy="590465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sz="1800" b="1" dirty="0" smtClean="0"/>
              <a:t>/01 </a:t>
            </a:r>
            <a:r>
              <a:rPr lang="uk-UA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Новий зміст освіти, заснований на формуванні компетентностей, потрібних для успішної самореалізації в суспільстві.</a:t>
            </a:r>
          </a:p>
          <a:p>
            <a:pPr marL="0" indent="0" algn="just">
              <a:buNone/>
            </a:pPr>
            <a:endParaRPr lang="uk-UA" sz="7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uk-UA" sz="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/02 </a:t>
            </a:r>
            <a:r>
              <a:rPr lang="uk-UA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Умотивований учитель, який має свободу творчості й розвивається професійно.</a:t>
            </a:r>
          </a:p>
          <a:p>
            <a:pPr marL="0" indent="0" algn="just">
              <a:buNone/>
            </a:pPr>
            <a:endParaRPr lang="uk-UA" sz="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/03 </a:t>
            </a:r>
            <a:r>
              <a:rPr lang="uk-UA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Наскрізний процес виховання, який формує цінності.</a:t>
            </a:r>
          </a:p>
          <a:p>
            <a:pPr marL="0" indent="0" algn="just">
              <a:buNone/>
            </a:pPr>
            <a:endParaRPr lang="uk-UA" sz="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/04 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Децентралізація та ефективне управління, що надасть школі реальну автономію.</a:t>
            </a:r>
          </a:p>
          <a:p>
            <a:pPr marL="0" indent="0" algn="just">
              <a:buNone/>
            </a:pPr>
            <a:endParaRPr lang="uk-UA" sz="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/05 </a:t>
            </a:r>
            <a:r>
              <a:rPr lang="uk-UA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Педагогіка, що ґрунтується на партнерстві між учнем, учителем і батьками.</a:t>
            </a:r>
          </a:p>
          <a:p>
            <a:pPr marL="0" indent="0" algn="just">
              <a:buNone/>
            </a:pPr>
            <a:endParaRPr lang="uk-UA" sz="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/06 </a:t>
            </a:r>
            <a:r>
              <a:rPr lang="uk-UA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Орієнтація на потреби учня в освітньому процесі, дитиноцентризм.</a:t>
            </a:r>
          </a:p>
          <a:p>
            <a:pPr marL="0" indent="0" algn="just">
              <a:buNone/>
            </a:pPr>
            <a:endParaRPr lang="uk-UA" sz="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/07 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Нова структура школи, яка дає змогу добре засвоїти </a:t>
            </a:r>
            <a:r>
              <a:rPr lang="uk-UA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новий зміст і набути компетентності  для життя.</a:t>
            </a:r>
          </a:p>
          <a:p>
            <a:pPr marL="0" indent="0" algn="just">
              <a:buNone/>
            </a:pPr>
            <a:endParaRPr lang="uk-UA" sz="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/08 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Справедливий розподіл публічних коштів, який забезпечує рівний доступ усіх дітей до якісної освіти. </a:t>
            </a:r>
          </a:p>
          <a:p>
            <a:pPr marL="0" indent="0" algn="just">
              <a:buNone/>
            </a:pPr>
            <a:endParaRPr lang="uk-UA" sz="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/09 </a:t>
            </a:r>
            <a:r>
              <a:rPr lang="uk-UA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Сучасне освітнє середовище, яке забезпечить необхідні умови, засоби і технології для навчання учнів, освітян, батьків не лише в приміщенні навчального закладу.</a:t>
            </a:r>
            <a:endParaRPr lang="ru-RU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70" r="26458" b="8738"/>
          <a:stretch/>
        </p:blipFill>
        <p:spPr bwMode="auto">
          <a:xfrm>
            <a:off x="107504" y="1484784"/>
            <a:ext cx="2722497" cy="3924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205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uk-UA" sz="3600" b="1" dirty="0" smtClean="0"/>
              <a:t>Міжнародне оцінювання </a:t>
            </a:r>
            <a:r>
              <a:rPr lang="en-US" sz="3600" b="1" dirty="0"/>
              <a:t>PISA-2018</a:t>
            </a:r>
            <a:r>
              <a:rPr lang="uk-UA" sz="3600" dirty="0" smtClean="0"/>
              <a:t>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598" y="1052736"/>
            <a:ext cx="8568952" cy="5544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 smtClean="0"/>
              <a:t>Мета </a:t>
            </a:r>
            <a:r>
              <a:rPr lang="uk-UA" sz="2200" b="1" dirty="0" smtClean="0"/>
              <a:t>дослідження</a:t>
            </a:r>
            <a:r>
              <a:rPr lang="ru-RU" sz="2200" b="1" dirty="0" smtClean="0"/>
              <a:t>: </a:t>
            </a:r>
            <a:r>
              <a:rPr lang="uk-UA" sz="2200" dirty="0" smtClean="0"/>
              <a:t>порівняти освітні системи близько 80 країн світу через вимірювання компетентностей учнів із</a:t>
            </a:r>
            <a:r>
              <a:rPr lang="uk-UA" sz="2200" i="1" dirty="0" smtClean="0"/>
              <a:t> читання, математики та природничих дисциплін,</a:t>
            </a:r>
            <a:r>
              <a:rPr lang="uk-UA" sz="2200" dirty="0" smtClean="0"/>
              <a:t> прямо не пов’язаних з оволодінням шкільними програмами.</a:t>
            </a:r>
          </a:p>
          <a:p>
            <a:pPr marL="0" indent="0" algn="just">
              <a:buNone/>
            </a:pPr>
            <a:endParaRPr lang="uk-UA" sz="1000" dirty="0"/>
          </a:p>
        </p:txBody>
      </p:sp>
      <p:sp>
        <p:nvSpPr>
          <p:cNvPr id="4" name="Zástupný symbol pro text 1"/>
          <p:cNvSpPr txBox="1">
            <a:spLocks/>
          </p:cNvSpPr>
          <p:nvPr/>
        </p:nvSpPr>
        <p:spPr>
          <a:xfrm>
            <a:off x="266598" y="2488252"/>
            <a:ext cx="8697890" cy="792088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uk-UA" sz="2200" b="1" dirty="0" smtClean="0">
                <a:solidFill>
                  <a:schemeClr val="tx1"/>
                </a:solidFill>
              </a:rPr>
              <a:t>Основне питання </a:t>
            </a:r>
            <a:r>
              <a:rPr lang="en-US" sz="2200" b="1" dirty="0" smtClean="0">
                <a:solidFill>
                  <a:schemeClr val="tx1"/>
                </a:solidFill>
              </a:rPr>
              <a:t>PISA</a:t>
            </a:r>
            <a:r>
              <a:rPr lang="uk-UA" sz="2200" b="1" dirty="0" smtClean="0">
                <a:solidFill>
                  <a:schemeClr val="tx1"/>
                </a:solidFill>
              </a:rPr>
              <a:t>: </a:t>
            </a:r>
            <a:r>
              <a:rPr lang="uk-UA" sz="2200" dirty="0" smtClean="0">
                <a:solidFill>
                  <a:schemeClr val="tx1"/>
                </a:solidFill>
              </a:rPr>
              <a:t>Чи володіють </a:t>
            </a:r>
            <a:r>
              <a:rPr lang="ru-RU" sz="2200" dirty="0" smtClean="0">
                <a:solidFill>
                  <a:schemeClr val="tx1"/>
                </a:solidFill>
              </a:rPr>
              <a:t>15-річні </a:t>
            </a:r>
            <a:r>
              <a:rPr lang="uk-UA" sz="2200" dirty="0" smtClean="0">
                <a:solidFill>
                  <a:schemeClr val="tx1"/>
                </a:solidFill>
              </a:rPr>
              <a:t>підлітки, компетенціями</a:t>
            </a:r>
            <a:r>
              <a:rPr lang="ru-RU" sz="2200" dirty="0" smtClean="0">
                <a:solidFill>
                  <a:schemeClr val="tx1"/>
                </a:solidFill>
              </a:rPr>
              <a:t>, </a:t>
            </a:r>
            <a:r>
              <a:rPr lang="uk-UA" sz="2200" dirty="0" smtClean="0">
                <a:solidFill>
                  <a:schemeClr val="tx1"/>
                </a:solidFill>
              </a:rPr>
              <a:t>які необхідні їм </a:t>
            </a:r>
            <a:r>
              <a:rPr lang="ru-RU" sz="2200" dirty="0" smtClean="0">
                <a:solidFill>
                  <a:schemeClr val="tx1"/>
                </a:solidFill>
              </a:rPr>
              <a:t>для </a:t>
            </a:r>
            <a:r>
              <a:rPr lang="uk-UA" sz="2200" dirty="0" smtClean="0">
                <a:solidFill>
                  <a:schemeClr val="tx1"/>
                </a:solidFill>
              </a:rPr>
              <a:t>повноцінного функціонування у суспільстві</a:t>
            </a:r>
            <a:r>
              <a:rPr lang="ru-RU" sz="2200" dirty="0" smtClean="0">
                <a:solidFill>
                  <a:schemeClr val="tx1"/>
                </a:solidFill>
              </a:rPr>
              <a:t>? 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412828" y="3425830"/>
            <a:ext cx="8191620" cy="2977198"/>
            <a:chOff x="412828" y="3425830"/>
            <a:chExt cx="8191620" cy="297719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12828" y="4505012"/>
              <a:ext cx="2432407" cy="18980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dirty="0" smtClean="0">
                  <a:solidFill>
                    <a:schemeClr val="tx1"/>
                  </a:solidFill>
                </a:rPr>
                <a:t>оцінити </a:t>
              </a:r>
              <a:r>
                <a:rPr lang="uk-UA" sz="1600" dirty="0">
                  <a:solidFill>
                    <a:schemeClr val="tx1"/>
                  </a:solidFill>
                </a:rPr>
                <a:t>наскільки учень зможе використовувати знання й уміння, отримані в школі,</a:t>
              </a:r>
              <a:r>
                <a:rPr lang="ru-RU" sz="1600" dirty="0">
                  <a:solidFill>
                    <a:schemeClr val="tx1"/>
                  </a:solidFill>
                </a:rPr>
                <a:t> за </a:t>
              </a:r>
              <a:r>
                <a:rPr lang="uk-UA" sz="1600" dirty="0">
                  <a:solidFill>
                    <a:schemeClr val="tx1"/>
                  </a:solidFill>
                </a:rPr>
                <a:t>можливих життєвих труднощів і викликів</a:t>
              </a:r>
              <a:endParaRPr lang="ru-RU" sz="1600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131841" y="5632265"/>
              <a:ext cx="1944216" cy="74019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dirty="0" smtClean="0">
                  <a:solidFill>
                    <a:schemeClr val="tx1"/>
                  </a:solidFill>
                </a:rPr>
                <a:t>соціальні</a:t>
              </a:r>
              <a:r>
                <a:rPr lang="ru-RU" sz="1600" dirty="0" smtClean="0">
                  <a:solidFill>
                    <a:schemeClr val="tx1"/>
                  </a:solidFill>
                </a:rPr>
                <a:t> </a:t>
              </a:r>
              <a:r>
                <a:rPr lang="uk-UA" sz="1600" dirty="0" smtClean="0">
                  <a:solidFill>
                    <a:schemeClr val="tx1"/>
                  </a:solidFill>
                </a:rPr>
                <a:t>чинники </a:t>
              </a:r>
              <a:endParaRPr lang="ru-RU" sz="1600" dirty="0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3003689" y="3425830"/>
              <a:ext cx="2448272" cy="64807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dirty="0" smtClean="0">
                  <a:solidFill>
                    <a:schemeClr val="tx1"/>
                  </a:solidFill>
                </a:rPr>
                <a:t>Завдання </a:t>
              </a:r>
              <a:r>
                <a:rPr lang="en-US" sz="2400" b="1" dirty="0">
                  <a:solidFill>
                    <a:schemeClr val="tx1"/>
                  </a:solidFill>
                </a:rPr>
                <a:t>PISA</a:t>
              </a:r>
              <a:r>
                <a:rPr lang="uk-UA" sz="2400" b="1" dirty="0" smtClean="0">
                  <a:solidFill>
                    <a:schemeClr val="tx1"/>
                  </a:solidFill>
                </a:rPr>
                <a:t> 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Прямая со стрелкой 9"/>
            <p:cNvCxnSpPr>
              <a:endCxn id="20" idx="0"/>
            </p:cNvCxnSpPr>
            <p:nvPr/>
          </p:nvCxnSpPr>
          <p:spPr>
            <a:xfrm>
              <a:off x="4615543" y="4096321"/>
              <a:ext cx="1396617" cy="185361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 flipH="1">
              <a:off x="1941169" y="4099340"/>
              <a:ext cx="1808132" cy="3646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5472361" y="5620366"/>
              <a:ext cx="3024336" cy="7520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dirty="0" smtClean="0">
                  <a:solidFill>
                    <a:schemeClr val="tx1"/>
                  </a:solidFill>
                </a:rPr>
                <a:t>збір інформації про школи, в яких навчаються учні, які беруть участь у дослідженні  </a:t>
              </a:r>
              <a:endParaRPr lang="ru-RU" sz="1600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419872" y="4281682"/>
              <a:ext cx="5184576" cy="9371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>
                  <a:solidFill>
                    <a:schemeClr val="tx1"/>
                  </a:solidFill>
                </a:rPr>
                <a:t>Визначення чинників, що впливають на рівень навчальних досягнень учнів, які залучені до тестування  (шляхом анкетування)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 flipH="1">
              <a:off x="4129489" y="5231773"/>
              <a:ext cx="1184362" cy="3598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>
              <a:off x="6372200" y="5218793"/>
              <a:ext cx="1008112" cy="35058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97911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404664"/>
            <a:ext cx="3182390" cy="56207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PISA-2018</a:t>
            </a:r>
            <a:endParaRPr lang="ru-RU" b="1" dirty="0"/>
          </a:p>
        </p:txBody>
      </p:sp>
      <p:sp>
        <p:nvSpPr>
          <p:cNvPr id="5" name="Zástupný symbol pro text 1"/>
          <p:cNvSpPr txBox="1">
            <a:spLocks/>
          </p:cNvSpPr>
          <p:nvPr/>
        </p:nvSpPr>
        <p:spPr>
          <a:xfrm>
            <a:off x="287580" y="2708920"/>
            <a:ext cx="8244860" cy="2952328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uk-UA" altLang="cs-CZ" sz="2200" b="1" dirty="0">
                <a:solidFill>
                  <a:schemeClr val="tx1"/>
                </a:solidFill>
              </a:rPr>
              <a:t>Специфіка </a:t>
            </a:r>
            <a:r>
              <a:rPr lang="en-US" altLang="cs-CZ" sz="2200" b="1" dirty="0">
                <a:solidFill>
                  <a:schemeClr val="tx1"/>
                </a:solidFill>
              </a:rPr>
              <a:t>PISA-</a:t>
            </a:r>
            <a:r>
              <a:rPr lang="uk-UA" altLang="cs-CZ" sz="2200" b="1" dirty="0">
                <a:solidFill>
                  <a:schemeClr val="tx1"/>
                </a:solidFill>
              </a:rPr>
              <a:t>2018 (</a:t>
            </a:r>
            <a:r>
              <a:rPr lang="uk-UA" altLang="cs-CZ" sz="2200" b="1" dirty="0" smtClean="0">
                <a:solidFill>
                  <a:schemeClr val="tx1"/>
                </a:solidFill>
              </a:rPr>
              <a:t>Україна):</a:t>
            </a:r>
            <a:endParaRPr lang="cs-CZ" altLang="uk-UA" sz="2200" b="1" dirty="0">
              <a:solidFill>
                <a:schemeClr val="tx1"/>
              </a:solidFill>
            </a:endParaRPr>
          </a:p>
          <a:p>
            <a:pPr marL="355600" indent="-2603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uk-UA" altLang="uk-UA" sz="2200" dirty="0" smtClean="0">
                <a:solidFill>
                  <a:schemeClr val="tx1"/>
                </a:solidFill>
              </a:rPr>
              <a:t>Україна бере участь у дослідженні вперше</a:t>
            </a:r>
          </a:p>
          <a:p>
            <a:pPr marL="355600" indent="-2603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uk-UA" altLang="uk-UA" sz="2200" u="sng" dirty="0" smtClean="0">
                <a:solidFill>
                  <a:schemeClr val="tx1"/>
                </a:solidFill>
              </a:rPr>
              <a:t>Паперове дослідження</a:t>
            </a:r>
            <a:r>
              <a:rPr lang="uk-UA" altLang="uk-UA" sz="2200" dirty="0" smtClean="0">
                <a:solidFill>
                  <a:schemeClr val="tx1"/>
                </a:solidFill>
              </a:rPr>
              <a:t> (а не </a:t>
            </a:r>
            <a:r>
              <a:rPr lang="uk-UA" altLang="uk-UA" sz="2200" dirty="0" err="1" smtClean="0">
                <a:solidFill>
                  <a:schemeClr val="tx1"/>
                </a:solidFill>
              </a:rPr>
              <a:t>комп</a:t>
            </a:r>
            <a:r>
              <a:rPr lang="en-US" altLang="uk-UA" sz="2200" dirty="0" smtClean="0">
                <a:solidFill>
                  <a:schemeClr val="tx1"/>
                </a:solidFill>
              </a:rPr>
              <a:t>’</a:t>
            </a:r>
            <a:r>
              <a:rPr lang="uk-UA" altLang="uk-UA" sz="2200" dirty="0" err="1" smtClean="0">
                <a:solidFill>
                  <a:schemeClr val="tx1"/>
                </a:solidFill>
              </a:rPr>
              <a:t>юторне</a:t>
            </a:r>
            <a:r>
              <a:rPr lang="uk-UA" altLang="uk-UA" sz="2200" dirty="0" smtClean="0">
                <a:solidFill>
                  <a:schemeClr val="tx1"/>
                </a:solidFill>
              </a:rPr>
              <a:t>) </a:t>
            </a:r>
          </a:p>
          <a:p>
            <a:pPr marL="355600" indent="-2603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uk-UA" altLang="uk-UA" sz="2200" dirty="0" smtClean="0">
                <a:solidFill>
                  <a:schemeClr val="tx1"/>
                </a:solidFill>
              </a:rPr>
              <a:t>Провідна галузь – </a:t>
            </a:r>
            <a:r>
              <a:rPr lang="uk-UA" altLang="uk-UA" sz="2200" u="sng" dirty="0" smtClean="0">
                <a:solidFill>
                  <a:schemeClr val="tx1"/>
                </a:solidFill>
              </a:rPr>
              <a:t>читацька грамотність</a:t>
            </a:r>
          </a:p>
          <a:p>
            <a:pPr marL="355600" indent="-2603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uk-UA" altLang="uk-UA" sz="2200" dirty="0" smtClean="0">
                <a:solidFill>
                  <a:schemeClr val="tx1"/>
                </a:solidFill>
              </a:rPr>
              <a:t>Тестування буде проводитися двома мовами: українською та російською</a:t>
            </a:r>
          </a:p>
          <a:p>
            <a:pPr marL="355600" indent="-2603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uk-UA" altLang="uk-UA" sz="2200" dirty="0" smtClean="0">
                <a:solidFill>
                  <a:schemeClr val="tx1"/>
                </a:solidFill>
              </a:rPr>
              <a:t>Дослідження вибіркового характеру (учні віком 15 років)</a:t>
            </a:r>
          </a:p>
          <a:p>
            <a:pPr marL="355600" indent="-2603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uk-UA" altLang="uk-UA" sz="2200" dirty="0" smtClean="0">
                <a:solidFill>
                  <a:schemeClr val="tx1"/>
                </a:solidFill>
              </a:rPr>
              <a:t>Під час дослідження збираються дані про особу учня</a:t>
            </a:r>
          </a:p>
          <a:p>
            <a:pPr marL="355600" indent="-2603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uk-UA" altLang="uk-UA" sz="2200" dirty="0" smtClean="0">
                <a:solidFill>
                  <a:schemeClr val="tx1"/>
                </a:solidFill>
              </a:rPr>
              <a:t>Дослідження не зосереджується на предметній галузі</a:t>
            </a:r>
            <a:endParaRPr lang="en-US" altLang="uk-UA" sz="2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96547" y="1052736"/>
            <a:ext cx="8573436" cy="1584176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200" b="1" dirty="0" smtClean="0"/>
              <a:t>Мета дослідження 2018 року</a:t>
            </a:r>
            <a:r>
              <a:rPr lang="uk-UA" sz="2200" dirty="0" smtClean="0"/>
              <a:t>: «зібрати реальні підтвердження рівня майстерності учнів </a:t>
            </a:r>
            <a:r>
              <a:rPr lang="uk-UA" sz="2200" u="sng" dirty="0" smtClean="0"/>
              <a:t>з читання</a:t>
            </a:r>
            <a:r>
              <a:rPr lang="uk-UA" sz="2200" dirty="0" smtClean="0"/>
              <a:t>, організувавши читацьку діяльність, яку вони могли би здійснювати в школі або за її межами в підлітковому або в дорослому віці».</a:t>
            </a:r>
            <a:endParaRPr lang="ru-RU" sz="2200" dirty="0" smtClean="0"/>
          </a:p>
        </p:txBody>
      </p:sp>
    </p:spTree>
    <p:extLst>
      <p:ext uri="{BB962C8B-B14F-4D97-AF65-F5344CB8AC3E}">
        <p14:creationId xmlns:p14="http://schemas.microsoft.com/office/powerpoint/2010/main" xmlns="" val="84180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694" y="260648"/>
            <a:ext cx="8229600" cy="648072"/>
          </a:xfrm>
        </p:spPr>
        <p:txBody>
          <a:bodyPr>
            <a:normAutofit/>
          </a:bodyPr>
          <a:lstStyle/>
          <a:p>
            <a:pPr fontAlgn="base"/>
            <a:r>
              <a:rPr lang="ru-RU" sz="3200" b="1" dirty="0"/>
              <a:t>СТРУКТУРА ТЕСТІВ І ОПИТУВАЛЬНИКІВ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6022" y="1124744"/>
            <a:ext cx="849694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2000" dirty="0" smtClean="0">
                <a:latin typeface="Arial Black" pitchFamily="34" charset="0"/>
              </a:rPr>
              <a:t>Структура тестів</a:t>
            </a:r>
          </a:p>
          <a:p>
            <a:pPr fontAlgn="base"/>
            <a:r>
              <a:rPr lang="uk-UA" sz="2000" dirty="0" smtClean="0"/>
              <a:t>Тестування впродовж 2-х годин</a:t>
            </a:r>
          </a:p>
          <a:p>
            <a:pPr fontAlgn="base"/>
            <a:r>
              <a:rPr lang="uk-UA" sz="2000" dirty="0" smtClean="0"/>
              <a:t>Кожен з обраних учнів одерже один з 13 тестових зошитів. </a:t>
            </a:r>
          </a:p>
          <a:p>
            <a:pPr fontAlgn="base"/>
            <a:endParaRPr lang="en-US" sz="1000" dirty="0" smtClean="0"/>
          </a:p>
          <a:p>
            <a:pPr indent="355600" algn="just" fontAlgn="base"/>
            <a:r>
              <a:rPr lang="uk-UA" sz="2000" dirty="0"/>
              <a:t>У тестуванні надається </a:t>
            </a:r>
            <a:r>
              <a:rPr lang="uk-UA" sz="2000" i="1" dirty="0"/>
              <a:t>стимул</a:t>
            </a:r>
            <a:r>
              <a:rPr lang="uk-UA" sz="2000" dirty="0"/>
              <a:t> (текст або уривок з тексту, який презентує реальну життєву ситуацію або розкриває зміст певної проблеми), а також декілька тестових запитань до цього </a:t>
            </a:r>
            <a:r>
              <a:rPr lang="uk-UA" sz="2000" dirty="0" smtClean="0"/>
              <a:t>стимулу, що передбачають:</a:t>
            </a:r>
            <a:endParaRPr lang="uk-UA" sz="2000" dirty="0"/>
          </a:p>
          <a:p>
            <a:pPr marL="342900" indent="-342900" fontAlgn="base">
              <a:buFont typeface="Calibri" pitchFamily="34" charset="0"/>
              <a:buChar char="−"/>
            </a:pPr>
            <a:r>
              <a:rPr lang="uk-UA" sz="2000" dirty="0" smtClean="0"/>
              <a:t>вибір одного з варіантів відповіді;</a:t>
            </a:r>
          </a:p>
          <a:p>
            <a:pPr marL="342900" indent="-342900" fontAlgn="base">
              <a:buFont typeface="Calibri" pitchFamily="34" charset="0"/>
              <a:buChar char="−"/>
            </a:pPr>
            <a:r>
              <a:rPr lang="uk-UA" sz="2000" dirty="0" smtClean="0"/>
              <a:t>надання короткої  відповіді; </a:t>
            </a:r>
          </a:p>
          <a:p>
            <a:pPr marL="342900" indent="-342900" fontAlgn="base">
              <a:buFont typeface="Calibri" pitchFamily="34" charset="0"/>
              <a:buChar char="−"/>
            </a:pPr>
            <a:r>
              <a:rPr lang="uk-UA" sz="2000" dirty="0" smtClean="0"/>
              <a:t>надання розгорнутої відповіді. </a:t>
            </a:r>
          </a:p>
          <a:p>
            <a:pPr fontAlgn="base"/>
            <a:endParaRPr lang="uk-UA" sz="1600" dirty="0" smtClean="0"/>
          </a:p>
          <a:p>
            <a:pPr fontAlgn="base"/>
            <a:r>
              <a:rPr lang="uk-UA" sz="2000" dirty="0" smtClean="0">
                <a:latin typeface="Arial Black" pitchFamily="34" charset="0"/>
              </a:rPr>
              <a:t>Структура опитувальників </a:t>
            </a:r>
            <a:endParaRPr lang="uk-UA" sz="2000" dirty="0">
              <a:latin typeface="Arial Black" pitchFamily="34" charset="0"/>
            </a:endParaRPr>
          </a:p>
          <a:p>
            <a:pPr indent="450850" algn="just" fontAlgn="base"/>
            <a:r>
              <a:rPr lang="uk-UA" sz="2000" dirty="0" smtClean="0"/>
              <a:t>Підлітки  отримують анкету, у якій вони надають інформацію про себе, про свої оселі, спосіб життя тощо. </a:t>
            </a:r>
          </a:p>
          <a:p>
            <a:pPr indent="450850" algn="just" fontAlgn="base"/>
            <a:r>
              <a:rPr lang="uk-UA" sz="2000" dirty="0" smtClean="0"/>
              <a:t>Директори шкіл </a:t>
            </a:r>
            <a:r>
              <a:rPr lang="uk-UA" sz="2000" dirty="0"/>
              <a:t>отримують</a:t>
            </a:r>
            <a:r>
              <a:rPr lang="uk-UA" sz="2000" dirty="0" smtClean="0"/>
              <a:t> анкету із запитаннями, що стосуються умов, у яких навчаються учні, варіативних компонентів, які пропонує школа, кваліфікації персоналу тощо.</a:t>
            </a:r>
          </a:p>
        </p:txBody>
      </p:sp>
    </p:spTree>
    <p:extLst>
      <p:ext uri="{BB962C8B-B14F-4D97-AF65-F5344CB8AC3E}">
        <p14:creationId xmlns:p14="http://schemas.microsoft.com/office/powerpoint/2010/main" xmlns="" val="406858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sz="3600" b="1" dirty="0"/>
              <a:t>Завдання для </a:t>
            </a:r>
            <a:r>
              <a:rPr lang="uk-UA" sz="3600" b="1" dirty="0" err="1" smtClean="0"/>
              <a:t>вчителів-предметників</a:t>
            </a:r>
            <a:r>
              <a:rPr lang="uk-UA" sz="3600" b="1" dirty="0" smtClean="0"/>
              <a:t> </a:t>
            </a:r>
            <a:endParaRPr lang="ru-RU" sz="3600" dirty="0"/>
          </a:p>
        </p:txBody>
      </p:sp>
      <p:sp>
        <p:nvSpPr>
          <p:cNvPr id="4" name="Zástupný symbol pro text 1"/>
          <p:cNvSpPr txBox="1">
            <a:spLocks/>
          </p:cNvSpPr>
          <p:nvPr/>
        </p:nvSpPr>
        <p:spPr>
          <a:xfrm>
            <a:off x="174707" y="908720"/>
            <a:ext cx="8462831" cy="1152128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850" algn="just">
              <a:lnSpc>
                <a:spcPct val="80000"/>
              </a:lnSpc>
              <a:defRPr/>
            </a:pPr>
            <a:r>
              <a:rPr lang="uk-UA" sz="2200" dirty="0">
                <a:solidFill>
                  <a:schemeClr val="tx1"/>
                </a:solidFill>
              </a:rPr>
              <a:t>П</a:t>
            </a:r>
            <a:r>
              <a:rPr lang="uk-UA" sz="2200" dirty="0" smtClean="0">
                <a:solidFill>
                  <a:schemeClr val="tx1"/>
                </a:solidFill>
              </a:rPr>
              <a:t>ри доборі дидактичного матеріалу для учнів звернуть увагу на завдання, спрямовані на формування та перевірку читацької компетентності (приклади розміщені на сайті Українського центру оцінювання якості освіти </a:t>
            </a:r>
            <a:r>
              <a:rPr lang="en-US" sz="2200" dirty="0">
                <a:solidFill>
                  <a:schemeClr val="tx1"/>
                </a:solidFill>
                <a:hlinkClick r:id="rId2"/>
              </a:rPr>
              <a:t>http://pisa.testportal.gov.ua</a:t>
            </a:r>
            <a:r>
              <a:rPr lang="en-US" sz="2200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uk-UA" sz="2200" dirty="0" smtClean="0">
                <a:solidFill>
                  <a:schemeClr val="tx1"/>
                </a:solidFill>
              </a:rPr>
              <a:t> )</a:t>
            </a:r>
            <a:endParaRPr lang="ru-RU" sz="2200" dirty="0">
              <a:solidFill>
                <a:schemeClr val="tx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1600" y="2058927"/>
            <a:ext cx="8980332" cy="4797152"/>
            <a:chOff x="166133" y="2060848"/>
            <a:chExt cx="8980332" cy="479715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133" y="2060848"/>
              <a:ext cx="4954150" cy="3096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1766" y="3838371"/>
              <a:ext cx="4604699" cy="3019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Стрелка вправо 4"/>
            <p:cNvSpPr/>
            <p:nvPr/>
          </p:nvSpPr>
          <p:spPr>
            <a:xfrm>
              <a:off x="4226778" y="4653136"/>
              <a:ext cx="504056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5219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Бажаю успіху і натхнення в роботі</a:t>
            </a:r>
            <a:b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6000" b="1" dirty="0" smtClean="0">
                <a:solidFill>
                  <a:schemeClr val="accent2">
                    <a:lumMod val="75000"/>
                  </a:schemeClr>
                </a:solidFill>
              </a:rPr>
              <a:t>Дякую за увагу!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038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510" y="26064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Ключові компетентності для життя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79512" y="2060848"/>
            <a:ext cx="3605384" cy="22768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779912" y="1022026"/>
            <a:ext cx="5122965" cy="57880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800" b="1" dirty="0" smtClean="0">
                <a:solidFill>
                  <a:srgbClr val="C00000"/>
                </a:solidFill>
              </a:rPr>
              <a:t>/01 </a:t>
            </a:r>
            <a:r>
              <a:rPr lang="uk-UA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Спілкування рідною мовою</a:t>
            </a:r>
          </a:p>
          <a:p>
            <a:pPr marL="0" indent="0" algn="just">
              <a:buNone/>
            </a:pPr>
            <a:endParaRPr lang="uk-UA" sz="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uk-UA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/02 Спілкування іноземними мовами</a:t>
            </a:r>
          </a:p>
          <a:p>
            <a:pPr marL="0" indent="0" algn="just">
              <a:buNone/>
            </a:pPr>
            <a:endParaRPr lang="uk-UA" sz="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uk-UA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/03 Математична компетентність</a:t>
            </a:r>
          </a:p>
          <a:p>
            <a:pPr marL="0" indent="0" algn="just">
              <a:buNone/>
            </a:pPr>
            <a:endParaRPr lang="uk-UA" sz="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55600" indent="-355600" algn="just">
              <a:buNone/>
            </a:pPr>
            <a:r>
              <a:rPr lang="uk-UA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/04 Основні компетентності у природничих науках і технологіях</a:t>
            </a:r>
          </a:p>
          <a:p>
            <a:pPr marL="0" indent="0" algn="just">
              <a:buNone/>
            </a:pPr>
            <a:endParaRPr lang="uk-UA" sz="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55600" indent="-355600" algn="just">
              <a:buNone/>
            </a:pPr>
            <a:r>
              <a:rPr lang="uk-UA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/05 Інформаційно-цифрова компетентність</a:t>
            </a:r>
          </a:p>
          <a:p>
            <a:pPr marL="0" indent="0" algn="just">
              <a:buNone/>
            </a:pPr>
            <a:endParaRPr lang="uk-UA" sz="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uk-UA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/06 Уміння вчитися впродовж </a:t>
            </a:r>
            <a:r>
              <a:rPr lang="en-US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життя</a:t>
            </a:r>
          </a:p>
          <a:p>
            <a:pPr marL="0" indent="0" algn="just">
              <a:buNone/>
            </a:pPr>
            <a:endParaRPr lang="uk-UA" sz="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uk-UA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/07 Ініціативність і підприємливість</a:t>
            </a:r>
          </a:p>
          <a:p>
            <a:pPr marL="0" indent="0" algn="just">
              <a:buNone/>
            </a:pPr>
            <a:endParaRPr lang="uk-UA" sz="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55600" indent="-355600" algn="just">
              <a:buNone/>
              <a:tabLst>
                <a:tab pos="450850" algn="l"/>
              </a:tabLst>
            </a:pPr>
            <a:r>
              <a:rPr lang="uk-UA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/08</a:t>
            </a:r>
            <a:r>
              <a:rPr lang="en-US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Соціальна та громадянська </a:t>
            </a:r>
            <a:r>
              <a:rPr lang="uk-UA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компе-тентність</a:t>
            </a:r>
            <a:r>
              <a:rPr lang="uk-UA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None/>
            </a:pPr>
            <a:endParaRPr lang="uk-UA" sz="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55600" indent="-355600" algn="just">
              <a:buNone/>
            </a:pPr>
            <a:r>
              <a:rPr lang="uk-UA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/09 Обізнаність та самовираження у сфері культури</a:t>
            </a:r>
          </a:p>
          <a:p>
            <a:pPr marL="0" indent="0" algn="just">
              <a:buNone/>
            </a:pPr>
            <a:endParaRPr lang="uk-UA" sz="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55600" indent="-355600" algn="just">
              <a:buNone/>
            </a:pPr>
            <a:r>
              <a:rPr lang="uk-UA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/10 Екологічна грамотність і здорове життя</a:t>
            </a:r>
            <a:endParaRPr lang="ru-RU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99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476672"/>
            <a:ext cx="8352928" cy="5760640"/>
          </a:xfrm>
        </p:spPr>
        <p:txBody>
          <a:bodyPr>
            <a:normAutofit/>
          </a:bodyPr>
          <a:lstStyle/>
          <a:p>
            <a:pPr marL="533400" indent="-533400" algn="just">
              <a:lnSpc>
                <a:spcPct val="90000"/>
              </a:lnSpc>
              <a:buFontTx/>
              <a:buNone/>
            </a:pPr>
            <a:r>
              <a:rPr lang="uk-UA" sz="3200" b="1" i="1" u="sng" dirty="0"/>
              <a:t>Тема методичної </a:t>
            </a:r>
            <a:r>
              <a:rPr lang="uk-UA" b="1" i="1" u="sng" dirty="0" smtClean="0"/>
              <a:t>роботи методичної </a:t>
            </a:r>
            <a:r>
              <a:rPr lang="uk-UA" sz="3200" b="1" i="1" u="sng" dirty="0" smtClean="0"/>
              <a:t>служби Сумської області</a:t>
            </a:r>
            <a:r>
              <a:rPr lang="uk-UA" sz="3200" b="1" i="1" u="sng" dirty="0"/>
              <a:t>: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uk-UA" dirty="0"/>
              <a:t> </a:t>
            </a:r>
            <a:r>
              <a:rPr lang="uk-UA" sz="2800" dirty="0" smtClean="0"/>
              <a:t>«Забезпечення </a:t>
            </a:r>
            <a:r>
              <a:rPr lang="uk-UA" sz="2800" dirty="0"/>
              <a:t>якісної освіти шляхом формування інноваційної культури педагога, як важливого чинника в реалізації державних освітніх ініціатив, творчому та інтелектуальному розвитку </a:t>
            </a:r>
            <a:r>
              <a:rPr lang="uk-UA" sz="2800" dirty="0" smtClean="0"/>
              <a:t>учнів»</a:t>
            </a:r>
            <a:endParaRPr lang="uk-UA" sz="2800" dirty="0"/>
          </a:p>
          <a:p>
            <a:pPr marL="0" indent="0" algn="just">
              <a:lnSpc>
                <a:spcPct val="90000"/>
              </a:lnSpc>
              <a:buNone/>
            </a:pPr>
            <a:endParaRPr lang="en-US" sz="1600" i="1" u="sng" dirty="0" smtClean="0"/>
          </a:p>
          <a:p>
            <a:pPr marL="1588" indent="-1588" algn="ctr">
              <a:lnSpc>
                <a:spcPct val="90000"/>
              </a:lnSpc>
              <a:buNone/>
            </a:pPr>
            <a:r>
              <a:rPr lang="uk-UA" b="1" i="1" u="sng" dirty="0" smtClean="0"/>
              <a:t>Тема науково-методичної роботи методичного кабінету з хімії Сумського ОІППО:</a:t>
            </a:r>
          </a:p>
          <a:p>
            <a:pPr marL="533400" indent="-533400">
              <a:lnSpc>
                <a:spcPct val="90000"/>
              </a:lnSpc>
              <a:buNone/>
            </a:pPr>
            <a:r>
              <a:rPr lang="uk-UA" sz="3600" dirty="0" smtClean="0">
                <a:latin typeface="Arial" pitchFamily="34" charset="0"/>
                <a:cs typeface="Arial" pitchFamily="34" charset="0"/>
              </a:rPr>
              <a:t>«Розвиток особистісно-професійної компетентності вчителя хімії»</a:t>
            </a:r>
          </a:p>
          <a:p>
            <a:pPr marL="533400" indent="-533400" algn="just">
              <a:lnSpc>
                <a:spcPct val="90000"/>
              </a:lnSpc>
              <a:buFontTx/>
              <a:buNone/>
            </a:pPr>
            <a:endParaRPr lang="uk-UA" sz="1600" dirty="0">
              <a:solidFill>
                <a:srgbClr val="FF0000"/>
              </a:solidFill>
            </a:endParaRPr>
          </a:p>
          <a:p>
            <a:pPr marL="533400" indent="-533400" algn="just">
              <a:lnSpc>
                <a:spcPct val="90000"/>
              </a:lnSpc>
              <a:buFontTx/>
              <a:buNone/>
            </a:pPr>
            <a:endParaRPr lang="uk-UA" sz="2800" i="1" u="sng" dirty="0">
              <a:solidFill>
                <a:srgbClr val="FF0000"/>
              </a:solidFill>
            </a:endParaRPr>
          </a:p>
          <a:p>
            <a:pPr marL="533400" indent="-533400" algn="just">
              <a:lnSpc>
                <a:spcPct val="90000"/>
              </a:lnSpc>
              <a:buFontTx/>
              <a:buNone/>
            </a:pPr>
            <a:endParaRPr lang="ru-RU" sz="28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39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344816" cy="792088"/>
          </a:xfrm>
        </p:spPr>
        <p:txBody>
          <a:bodyPr>
            <a:noAutofit/>
          </a:bodyPr>
          <a:lstStyle/>
          <a:p>
            <a:r>
              <a:rPr lang="uk-UA" sz="2800" b="1" i="1" u="sng" dirty="0" smtClean="0"/>
              <a:t>Завдання методичного кабінету з хімії Сумського ОІППО:</a:t>
            </a:r>
            <a:endParaRPr lang="ru-RU" sz="2800" b="1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68760"/>
            <a:ext cx="8352928" cy="5256584"/>
          </a:xfrm>
        </p:spPr>
        <p:txBody>
          <a:bodyPr>
            <a:normAutofit fontScale="77500" lnSpcReduction="20000"/>
          </a:bodyPr>
          <a:lstStyle/>
          <a:p>
            <a:pPr marL="268288" indent="-268288" algn="just">
              <a:lnSpc>
                <a:spcPct val="90000"/>
              </a:lnSpc>
              <a:buAutoNum type="arabicPeriod"/>
              <a:tabLst>
                <a:tab pos="355600" algn="l"/>
              </a:tabLst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Переведення 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навчально-виховного процесу з хімії на оновлену програму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(2017 року) та 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Державний стандарт базової і повної середньої освіти (2011 року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273050" indent="-273050" algn="just">
              <a:lnSpc>
                <a:spcPct val="90000"/>
              </a:lnSpc>
              <a:buNone/>
            </a:pPr>
            <a:endParaRPr lang="uk-UA" sz="1100" dirty="0">
              <a:latin typeface="Arial" pitchFamily="34" charset="0"/>
              <a:cs typeface="Arial" pitchFamily="34" charset="0"/>
            </a:endParaRPr>
          </a:p>
          <a:p>
            <a:pPr marL="273050" indent="-273050" algn="just">
              <a:buNone/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2. Організація і проведення обласних заходів, консультацій, спрямованих на розвиток особистісно-професійної компетентності вчителя хімії (організація семінарів, творчих груп, методичних порадників тощо) у контексті концепції «Нова українська школа».</a:t>
            </a:r>
          </a:p>
          <a:p>
            <a:pPr marL="273050" indent="-273050" algn="just">
              <a:buNone/>
            </a:pPr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 marL="273050" indent="-273050" algn="just">
              <a:buNone/>
              <a:tabLst>
                <a:tab pos="273050" algn="l"/>
              </a:tabLst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3.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Поширення перспективного педагогічного досвіду 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учителів хімії з впровадження інноваційних технологій навчання через участь у творчих групах, семінарах, розробку моделей уроків, що опираються на ці технології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73050" indent="-273050" algn="just">
              <a:buNone/>
            </a:pPr>
            <a:endParaRPr lang="uk-UA" sz="1300" dirty="0" smtClean="0">
              <a:latin typeface="Arial" pitchFamily="34" charset="0"/>
              <a:cs typeface="Arial" pitchFamily="34" charset="0"/>
            </a:endParaRPr>
          </a:p>
          <a:p>
            <a:pPr marL="273050" indent="-273050" algn="just">
              <a:buNone/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4.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Сприяння 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забезпеченню кабінетів хімії сучасними засобами навчання (обладнанням, хімічним посудом, хімічними реактивами), сучасними дидактичними матеріалами (дидактичними посібниками, розробками провідних педагогів області тощо). </a:t>
            </a:r>
          </a:p>
          <a:p>
            <a:pPr marL="273050" indent="-273050" algn="just">
              <a:buNone/>
            </a:pPr>
            <a:endParaRPr lang="uk-UA" sz="2800" i="1" u="sng" dirty="0">
              <a:latin typeface="Arial" pitchFamily="34" charset="0"/>
              <a:cs typeface="Arial" pitchFamily="34" charset="0"/>
            </a:endParaRPr>
          </a:p>
          <a:p>
            <a:pPr marL="533400" indent="-533400" algn="just">
              <a:lnSpc>
                <a:spcPct val="90000"/>
              </a:lnSpc>
              <a:buFontTx/>
              <a:buNone/>
            </a:pPr>
            <a:endParaRPr lang="ru-RU" sz="28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543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49966" y="374002"/>
            <a:ext cx="8714522" cy="6079334"/>
            <a:chOff x="179512" y="421254"/>
            <a:chExt cx="8714522" cy="6079334"/>
          </a:xfrm>
        </p:grpSpPr>
        <p:sp>
          <p:nvSpPr>
            <p:cNvPr id="16" name="Стрелка влево 15"/>
            <p:cNvSpPr/>
            <p:nvPr/>
          </p:nvSpPr>
          <p:spPr>
            <a:xfrm>
              <a:off x="3670397" y="4132489"/>
              <a:ext cx="397547" cy="32705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лево 14"/>
            <p:cNvSpPr/>
            <p:nvPr/>
          </p:nvSpPr>
          <p:spPr>
            <a:xfrm>
              <a:off x="3670397" y="2476305"/>
              <a:ext cx="397547" cy="288032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 влево 13"/>
            <p:cNvSpPr/>
            <p:nvPr/>
          </p:nvSpPr>
          <p:spPr>
            <a:xfrm>
              <a:off x="3586419" y="961315"/>
              <a:ext cx="481525" cy="362862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трелка вправо 12"/>
            <p:cNvSpPr/>
            <p:nvPr/>
          </p:nvSpPr>
          <p:spPr>
            <a:xfrm>
              <a:off x="5037515" y="4132489"/>
              <a:ext cx="492086" cy="35702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трелка вправо 11"/>
            <p:cNvSpPr/>
            <p:nvPr/>
          </p:nvSpPr>
          <p:spPr>
            <a:xfrm>
              <a:off x="5076056" y="1501375"/>
              <a:ext cx="492086" cy="32685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45900" y="2008425"/>
              <a:ext cx="3240360" cy="122379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dirty="0" smtClean="0">
                  <a:solidFill>
                    <a:schemeClr val="bg1">
                      <a:lumMod val="10000"/>
                    </a:schemeClr>
                  </a:solidFill>
                </a:rPr>
                <a:t>Лист МОНУ від 09.08.2017 № 1/9-436 «Щодо методичних рекомендацій про викладання навчальних предметів у загальноосвітніх навчальних закладах у 2017/2018 навчальному році»</a:t>
              </a:r>
              <a:endParaRPr lang="ru-RU" sz="140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557539" y="3883480"/>
              <a:ext cx="3324338" cy="11521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dirty="0" smtClean="0">
                  <a:solidFill>
                    <a:schemeClr val="tx1"/>
                  </a:solidFill>
                </a:rPr>
                <a:t>Лист МОНУ від 17.08.201</a:t>
              </a:r>
              <a:r>
                <a:rPr lang="en-US" sz="1400" dirty="0" smtClean="0">
                  <a:solidFill>
                    <a:schemeClr val="tx1"/>
                  </a:solidFill>
                </a:rPr>
                <a:t>7</a:t>
              </a:r>
              <a:r>
                <a:rPr lang="uk-UA" sz="1400" dirty="0" smtClean="0">
                  <a:solidFill>
                    <a:schemeClr val="tx1"/>
                  </a:solidFill>
                </a:rPr>
                <a:t> № 1/</a:t>
              </a:r>
              <a:r>
                <a:rPr lang="en-US" sz="1400" dirty="0" smtClean="0">
                  <a:solidFill>
                    <a:schemeClr val="tx1"/>
                  </a:solidFill>
                </a:rPr>
                <a:t>11</a:t>
              </a:r>
              <a:r>
                <a:rPr lang="uk-UA" sz="1400" dirty="0" smtClean="0">
                  <a:solidFill>
                    <a:schemeClr val="tx1"/>
                  </a:solidFill>
                </a:rPr>
                <a:t>-</a:t>
              </a:r>
              <a:r>
                <a:rPr lang="en-US" sz="1400" dirty="0" smtClean="0">
                  <a:solidFill>
                    <a:schemeClr val="tx1"/>
                  </a:solidFill>
                </a:rPr>
                <a:t>8269</a:t>
              </a:r>
              <a:r>
                <a:rPr lang="uk-UA" sz="1400" dirty="0" smtClean="0">
                  <a:solidFill>
                    <a:schemeClr val="tx1"/>
                  </a:solidFill>
                </a:rPr>
                <a:t> «Про перелік навчальної літератури, рекомендованої МОНУ для  використання у ЗНЗ»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569696" y="421254"/>
              <a:ext cx="3324338" cy="30271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dirty="0" smtClean="0">
                  <a:solidFill>
                    <a:schemeClr val="bg1">
                      <a:lumMod val="10000"/>
                    </a:schemeClr>
                  </a:solidFill>
                </a:rPr>
                <a:t>Наказ МОНУ від 07.06.2017 № 804 </a:t>
              </a:r>
            </a:p>
            <a:p>
              <a:pPr algn="ctr"/>
              <a:r>
                <a:rPr lang="uk-UA" sz="1400" dirty="0" smtClean="0">
                  <a:solidFill>
                    <a:schemeClr val="bg1">
                      <a:lumMod val="10000"/>
                    </a:schemeClr>
                  </a:solidFill>
                </a:rPr>
                <a:t>«Про оновлені навчальні програми для учнів 5-9 класів загальноосвітніх навчальних закладів»</a:t>
              </a:r>
            </a:p>
            <a:p>
              <a:pPr algn="ctr"/>
              <a:endParaRPr lang="uk-UA" sz="800" dirty="0" smtClean="0">
                <a:solidFill>
                  <a:schemeClr val="bg1">
                    <a:lumMod val="10000"/>
                  </a:schemeClr>
                </a:solidFill>
              </a:endParaRPr>
            </a:p>
            <a:p>
              <a:pPr algn="ctr"/>
              <a:r>
                <a:rPr lang="uk-UA" sz="1400" dirty="0" smtClean="0">
                  <a:solidFill>
                    <a:schemeClr val="bg1">
                      <a:lumMod val="10000"/>
                    </a:schemeClr>
                  </a:solidFill>
                </a:rPr>
                <a:t>Наказ від 14.07.2016 № 826 </a:t>
              </a:r>
            </a:p>
            <a:p>
              <a:pPr algn="ctr"/>
              <a:r>
                <a:rPr lang="uk-UA" sz="1400" dirty="0" smtClean="0">
                  <a:solidFill>
                    <a:schemeClr val="bg1">
                      <a:lumMod val="10000"/>
                    </a:schemeClr>
                  </a:solidFill>
                </a:rPr>
                <a:t>«Про затвердження навчальних програм для 10-11 класів загальноосвітніх навчальних закладів»</a:t>
              </a:r>
            </a:p>
            <a:p>
              <a:pPr algn="ctr"/>
              <a:endParaRPr lang="uk-UA" sz="800" dirty="0" smtClean="0">
                <a:solidFill>
                  <a:schemeClr val="bg1">
                    <a:lumMod val="10000"/>
                  </a:schemeClr>
                </a:solidFill>
              </a:endParaRPr>
            </a:p>
            <a:p>
              <a:pPr algn="ctr"/>
              <a:r>
                <a:rPr lang="uk-UA" sz="1400" dirty="0" smtClean="0">
                  <a:solidFill>
                    <a:schemeClr val="bg1">
                      <a:lumMod val="10000"/>
                    </a:schemeClr>
                  </a:solidFill>
                </a:rPr>
                <a:t>Наказ </a:t>
              </a:r>
              <a:r>
                <a:rPr lang="uk-UA" sz="1400" dirty="0">
                  <a:solidFill>
                    <a:schemeClr val="bg1">
                      <a:lumMod val="10000"/>
                    </a:schemeClr>
                  </a:solidFill>
                </a:rPr>
                <a:t>від </a:t>
              </a:r>
              <a:r>
                <a:rPr lang="uk-UA" sz="1400" dirty="0" smtClean="0">
                  <a:solidFill>
                    <a:schemeClr val="bg1">
                      <a:lumMod val="10000"/>
                    </a:schemeClr>
                  </a:solidFill>
                </a:rPr>
                <a:t>28.10.2010 </a:t>
              </a:r>
              <a:r>
                <a:rPr lang="uk-UA" sz="1400" dirty="0">
                  <a:solidFill>
                    <a:schemeClr val="bg1">
                      <a:lumMod val="10000"/>
                    </a:schemeClr>
                  </a:solidFill>
                </a:rPr>
                <a:t>№ </a:t>
              </a:r>
              <a:r>
                <a:rPr lang="uk-UA" sz="1400" dirty="0" smtClean="0">
                  <a:solidFill>
                    <a:schemeClr val="bg1">
                      <a:lumMod val="10000"/>
                    </a:schemeClr>
                  </a:solidFill>
                </a:rPr>
                <a:t>1021 </a:t>
              </a:r>
              <a:endParaRPr lang="uk-UA" sz="1400" dirty="0">
                <a:solidFill>
                  <a:schemeClr val="bg1">
                    <a:lumMod val="10000"/>
                  </a:schemeClr>
                </a:solidFill>
              </a:endParaRPr>
            </a:p>
            <a:p>
              <a:pPr algn="ctr"/>
              <a:r>
                <a:rPr lang="uk-UA" sz="1400" dirty="0">
                  <a:solidFill>
                    <a:schemeClr val="bg1">
                      <a:lumMod val="10000"/>
                    </a:schemeClr>
                  </a:solidFill>
                </a:rPr>
                <a:t>«Про </a:t>
              </a:r>
              <a:r>
                <a:rPr lang="uk-UA" sz="1400" dirty="0" smtClean="0">
                  <a:solidFill>
                    <a:schemeClr val="bg1">
                      <a:lumMod val="10000"/>
                    </a:schemeClr>
                  </a:solidFill>
                </a:rPr>
                <a:t>надання навчальних програм для 11-річної школи грифа «Затверджено  Міністерством освіти і науки України»</a:t>
              </a:r>
              <a:endParaRPr lang="uk-UA" sz="1400" dirty="0">
                <a:solidFill>
                  <a:schemeClr val="bg1">
                    <a:lumMod val="10000"/>
                  </a:schemeClr>
                </a:solidFill>
              </a:endParaRPr>
            </a:p>
            <a:p>
              <a:pPr algn="ctr"/>
              <a:endParaRPr lang="ru-RU" sz="140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46059" y="3448413"/>
              <a:ext cx="3324338" cy="136815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dirty="0" smtClean="0">
                  <a:solidFill>
                    <a:schemeClr val="bg1">
                      <a:lumMod val="10000"/>
                    </a:schemeClr>
                  </a:solidFill>
                </a:rPr>
                <a:t>Наказ МОНУ від 22.06.2016 № 704  «Про затвердження Типового переліку засобів навчання та обладнання навчального і загального призначення для кабінетів природничо-математичних предметів ЗНЗ»</a:t>
              </a:r>
              <a:endParaRPr lang="ru-RU" sz="140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4067944" y="709221"/>
              <a:ext cx="1008112" cy="4434399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uk-UA" sz="2400" dirty="0" smtClean="0">
                  <a:solidFill>
                    <a:schemeClr val="bg1">
                      <a:lumMod val="10000"/>
                    </a:schemeClr>
                  </a:solidFill>
                </a:rPr>
                <a:t>Нормативні документи, щодо викладання хімії в ЗНЗ</a:t>
              </a:r>
              <a:endParaRPr lang="ru-RU" sz="240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79512" y="521302"/>
              <a:ext cx="3406907" cy="11158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dirty="0" smtClean="0">
                  <a:solidFill>
                    <a:schemeClr val="bg1">
                      <a:lumMod val="10000"/>
                    </a:schemeClr>
                  </a:solidFill>
                </a:rPr>
                <a:t>Лист МОНУ від 07.06.2017 № 1/9-315 «Про структуру 2017/2018 навчального року та навчальні плани загальноосвітніх навчальних закладів»</a:t>
              </a:r>
              <a:endParaRPr lang="ru-RU" sz="140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557330" y="5348460"/>
              <a:ext cx="3741093" cy="11521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ОРГАНІЗАЦІЯ ВИКЛАДАННЯ ХІМІЇ В </a:t>
              </a:r>
              <a:r>
                <a:rPr lang="uk-UA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201</a:t>
              </a:r>
              <a:r>
                <a:rPr lang="en-US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7</a:t>
              </a:r>
              <a:r>
                <a:rPr lang="uk-UA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-201</a:t>
              </a:r>
              <a:r>
                <a:rPr lang="en-US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</a:t>
              </a:r>
              <a:r>
                <a:rPr lang="uk-UA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uk-UA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НАВЧАЛЬНОМУ РОЦІ</a:t>
              </a:r>
              <a:endPara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uk-UA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МЕТОДИЧНІ РЕКОМЕНДАЦІЇ СУМСЬКОГО ОІППО</a:t>
              </a:r>
              <a:endPara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6411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70111" y="223498"/>
            <a:ext cx="8793878" cy="6401692"/>
            <a:chOff x="170111" y="223498"/>
            <a:chExt cx="8793878" cy="6401692"/>
          </a:xfrm>
        </p:grpSpPr>
        <p:sp>
          <p:nvSpPr>
            <p:cNvPr id="16" name="Стрелка вправо 15"/>
            <p:cNvSpPr/>
            <p:nvPr/>
          </p:nvSpPr>
          <p:spPr>
            <a:xfrm>
              <a:off x="5320138" y="3228089"/>
              <a:ext cx="681912" cy="4008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верх 14"/>
            <p:cNvSpPr/>
            <p:nvPr/>
          </p:nvSpPr>
          <p:spPr>
            <a:xfrm>
              <a:off x="4168949" y="2167714"/>
              <a:ext cx="348499" cy="71306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трелка влево 12"/>
            <p:cNvSpPr/>
            <p:nvPr/>
          </p:nvSpPr>
          <p:spPr>
            <a:xfrm>
              <a:off x="2906415" y="3384830"/>
              <a:ext cx="561754" cy="36004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 вправо 13"/>
            <p:cNvSpPr/>
            <p:nvPr/>
          </p:nvSpPr>
          <p:spPr>
            <a:xfrm rot="5400000">
              <a:off x="3985149" y="4303721"/>
              <a:ext cx="504058" cy="34849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с двумя скругленными противолежащими углами 4"/>
            <p:cNvSpPr/>
            <p:nvPr/>
          </p:nvSpPr>
          <p:spPr>
            <a:xfrm>
              <a:off x="170111" y="2497751"/>
              <a:ext cx="2736304" cy="2232248"/>
            </a:xfrm>
            <a:prstGeom prst="round2Diag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7-9 </a:t>
              </a:r>
              <a:r>
                <a:rPr lang="uk-UA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класи</a:t>
              </a:r>
              <a:r>
                <a:rPr lang="uk-UA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uk-UA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uk-UA" sz="14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Програма </a:t>
              </a:r>
              <a:r>
                <a:rPr lang="uk-UA" sz="14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для </a:t>
              </a:r>
              <a:r>
                <a:rPr lang="uk-UA" sz="14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ЗНЗ. </a:t>
              </a:r>
            </a:p>
            <a:p>
              <a:pPr algn="ctr"/>
              <a:r>
                <a:rPr lang="uk-UA" sz="14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Хімія</a:t>
              </a:r>
              <a:r>
                <a:rPr lang="uk-UA" sz="14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. 7-9 </a:t>
              </a:r>
              <a:r>
                <a:rPr lang="uk-UA" sz="14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класи</a:t>
              </a:r>
            </a:p>
            <a:p>
              <a:pPr algn="ctr"/>
              <a:r>
                <a:rPr lang="uk-UA" sz="14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uk-UA" sz="14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(затверджена наказом МОН України </a:t>
              </a:r>
              <a:endParaRPr lang="uk-UA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uk-UA" sz="14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від </a:t>
              </a:r>
              <a:r>
                <a:rPr lang="uk-UA" sz="14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07.06.2017 № 804 </a:t>
              </a:r>
            </a:p>
            <a:p>
              <a:pPr algn="ctr"/>
              <a:r>
                <a:rPr lang="uk-UA" sz="14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«Про оновлені навчальні програми для учнів 5-9 класів загальноосвітніх навчальних закладів</a:t>
              </a:r>
              <a:r>
                <a:rPr lang="uk-UA" sz="14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»). </a:t>
              </a:r>
              <a:endParaRPr lang="ru-RU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Прямоугольник с двумя скругленными противолежащими углами 6"/>
            <p:cNvSpPr/>
            <p:nvPr/>
          </p:nvSpPr>
          <p:spPr>
            <a:xfrm>
              <a:off x="3172340" y="4716979"/>
              <a:ext cx="4143434" cy="1363363"/>
            </a:xfrm>
            <a:prstGeom prst="round2Diag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 smtClean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8-9 класи </a:t>
              </a:r>
            </a:p>
            <a:p>
              <a:pPr algn="ctr"/>
              <a:r>
                <a:rPr lang="uk-UA" b="1" dirty="0" smtClean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з </a:t>
              </a:r>
              <a:r>
                <a:rPr lang="uk-UA" b="1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поглибленим вивченням хімії</a:t>
              </a:r>
              <a:r>
                <a:rPr lang="uk-UA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uk-UA" dirty="0" smtClean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uk-UA" sz="1400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Програма для </a:t>
              </a:r>
              <a:r>
                <a:rPr lang="uk-UA" sz="1400" dirty="0" smtClean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ЗНЗ з </a:t>
              </a:r>
              <a:r>
                <a:rPr lang="uk-UA" sz="1400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поглибленим вивченням хімії (затверджено наказом МОН України від 17.07.2015 № 983).</a:t>
              </a:r>
              <a:endParaRPr lang="ru-RU" sz="14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Прямоугольник с двумя скругленными противолежащими углами 7"/>
            <p:cNvSpPr/>
            <p:nvPr/>
          </p:nvSpPr>
          <p:spPr>
            <a:xfrm>
              <a:off x="1675776" y="223498"/>
              <a:ext cx="4096647" cy="1944216"/>
            </a:xfrm>
            <a:prstGeom prst="round2Diag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b="1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10-11 класи</a:t>
              </a:r>
              <a:r>
                <a:rPr lang="uk-UA" sz="1600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uk-UA" sz="16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uk-UA" sz="1600" b="1" dirty="0" smtClean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Академічний та профільний рівні</a:t>
              </a:r>
            </a:p>
            <a:p>
              <a:pPr algn="ctr"/>
              <a:r>
                <a:rPr lang="uk-UA" sz="1400" dirty="0" smtClean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«</a:t>
              </a:r>
              <a:r>
                <a:rPr lang="uk-UA" sz="1400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Хімія. Програми для профільного навчання учнів загальноосвітніх навчальних закладів: рівень стандарту, академічний рівень, профільний рівень та поглиблене вивчення. 10-11 класи. – Тернопіль : Мандрівець, 2011. </a:t>
              </a:r>
              <a:endParaRPr lang="ru-RU" sz="14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14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3308306" y="2586186"/>
              <a:ext cx="2320812" cy="1800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dirty="0" smtClean="0">
                  <a:solidFill>
                    <a:schemeClr val="bg1">
                      <a:lumMod val="10000"/>
                    </a:schemeClr>
                  </a:solidFill>
                </a:rPr>
                <a:t>Програми з хімії</a:t>
              </a:r>
              <a:endParaRPr lang="ru-RU" sz="2400" b="1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11" name="Прямоугольник с двумя скругленными противолежащими углами 10"/>
            <p:cNvSpPr/>
            <p:nvPr/>
          </p:nvSpPr>
          <p:spPr>
            <a:xfrm>
              <a:off x="6011660" y="1224286"/>
              <a:ext cx="2952329" cy="2723800"/>
            </a:xfrm>
            <a:prstGeom prst="round2Diag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b="1" dirty="0" smtClean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10-11 клас </a:t>
              </a:r>
            </a:p>
            <a:p>
              <a:pPr algn="ctr"/>
              <a:r>
                <a:rPr lang="uk-UA" sz="1600" b="1" dirty="0" smtClean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Рівень стандарту</a:t>
              </a:r>
            </a:p>
            <a:p>
              <a:pPr algn="ctr"/>
              <a:r>
                <a:rPr lang="uk-UA" sz="1400" b="1" dirty="0" smtClean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«Програма з хімії для 10-11 класів загальноосвітніх навчальних закладів рівню стандарт»</a:t>
              </a:r>
            </a:p>
            <a:p>
              <a:pPr algn="ctr"/>
              <a:r>
                <a:rPr lang="uk-UA" sz="1400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Наказ від 14.07.2016 № 826 </a:t>
              </a:r>
            </a:p>
            <a:p>
              <a:pPr algn="ctr"/>
              <a:r>
                <a:rPr lang="uk-UA" sz="1400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«Про затвердження навчальних програм для 10-11 класів загальноосвітніх навчальних закладів</a:t>
              </a:r>
              <a:r>
                <a:rPr lang="uk-UA" sz="1400" dirty="0" smtClean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»</a:t>
              </a:r>
              <a:endParaRPr lang="uk-UA" sz="14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234963" y="6265150"/>
              <a:ext cx="8626650" cy="36004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u="sng" dirty="0">
                  <a:solidFill>
                    <a:srgbClr val="FF0000"/>
                  </a:solidFill>
                  <a:hlinkClick r:id="rId2"/>
                </a:rPr>
                <a:t>http://mon.gov.ua/activity/education-/zagalna-serednya/navchalni-programy.html</a:t>
              </a:r>
              <a:r>
                <a:rPr lang="uk-UA" dirty="0">
                  <a:solidFill>
                    <a:srgbClr val="FF0000"/>
                  </a:solidFill>
                </a:rPr>
                <a:t>.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6315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трелка вверх 14"/>
          <p:cNvSpPr/>
          <p:nvPr/>
        </p:nvSpPr>
        <p:spPr>
          <a:xfrm rot="13689207">
            <a:off x="2668431" y="3038559"/>
            <a:ext cx="360040" cy="792263"/>
          </a:xfrm>
          <a:prstGeom prst="upArrow">
            <a:avLst>
              <a:gd name="adj1" fmla="val 5166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 rot="7905002">
            <a:off x="5581323" y="2821842"/>
            <a:ext cx="365827" cy="99195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верх 2"/>
          <p:cNvSpPr/>
          <p:nvPr/>
        </p:nvSpPr>
        <p:spPr>
          <a:xfrm rot="2414480">
            <a:off x="5756563" y="1731111"/>
            <a:ext cx="360040" cy="69772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19121708">
            <a:off x="2949808" y="1644634"/>
            <a:ext cx="360040" cy="8010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10800000">
            <a:off x="4295134" y="3089420"/>
            <a:ext cx="365827" cy="8823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811236" y="1943248"/>
            <a:ext cx="3240360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>
                    <a:lumMod val="10000"/>
                  </a:schemeClr>
                </a:solidFill>
              </a:rPr>
              <a:t>Методичне забезпечення з хімії</a:t>
            </a:r>
            <a:endParaRPr lang="ru-RU" sz="24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6185300" y="3214892"/>
            <a:ext cx="2649835" cy="1340348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bg1">
                    <a:lumMod val="10000"/>
                  </a:schemeClr>
                </a:solidFill>
              </a:rPr>
              <a:t>Зошити для контрольних робіт</a:t>
            </a:r>
            <a:endParaRPr lang="ru-RU" sz="24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51520" y="3370077"/>
            <a:ext cx="2304570" cy="1185163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bg1">
                    <a:lumMod val="10000"/>
                  </a:schemeClr>
                </a:solidFill>
              </a:rPr>
              <a:t>Робочі зошити</a:t>
            </a:r>
            <a:endParaRPr lang="ru-RU" sz="24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467544" y="332656"/>
            <a:ext cx="3528392" cy="1415890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bg1">
                    <a:lumMod val="10000"/>
                  </a:schemeClr>
                </a:solidFill>
              </a:rPr>
              <a:t>Підручники</a:t>
            </a:r>
            <a:endParaRPr lang="en-US" sz="2400" dirty="0" smtClean="0">
              <a:solidFill>
                <a:schemeClr val="bg1">
                  <a:lumMod val="10000"/>
                </a:schemeClr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>
                    <a:lumMod val="10000"/>
                  </a:schemeClr>
                </a:solidFill>
              </a:rPr>
              <a:t>(</a:t>
            </a:r>
            <a:r>
              <a:rPr lang="uk-UA" sz="1400" dirty="0" smtClean="0">
                <a:solidFill>
                  <a:schemeClr val="bg1">
                    <a:lumMod val="10000"/>
                  </a:schemeClr>
                </a:solidFill>
              </a:rPr>
              <a:t>електронні версії для 7-9 класів</a:t>
            </a:r>
            <a:r>
              <a:rPr lang="en-US" sz="1400" dirty="0" smtClean="0">
                <a:solidFill>
                  <a:schemeClr val="bg1">
                    <a:lumMod val="10000"/>
                  </a:schemeClr>
                </a:solidFill>
              </a:rPr>
              <a:t>)</a:t>
            </a:r>
            <a:r>
              <a:rPr lang="uk-UA" sz="1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endParaRPr lang="en-US" sz="1400" dirty="0" smtClean="0">
              <a:solidFill>
                <a:schemeClr val="bg1">
                  <a:lumMod val="1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  <a:hlinkClick r:id="rId3"/>
              </a:rPr>
              <a:t>https://imzo.gov.ua/pidruchniki/elektronni-versiyi-pidruchnikiv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  <a:hlinkClick r:id="rId3"/>
              </a:rPr>
              <a:t>/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endParaRPr lang="uk-UA" dirty="0" smtClean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3129828" y="3989463"/>
            <a:ext cx="2878528" cy="1239737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Зошити для практичних робіт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94954" y="5589240"/>
            <a:ext cx="8892480" cy="908720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pc="-20" dirty="0" smtClean="0">
                <a:solidFill>
                  <a:schemeClr val="tx1"/>
                </a:solidFill>
                <a:latin typeface="+mj-lt"/>
              </a:rPr>
              <a:t>Відповідно до Типового переліку </a:t>
            </a:r>
            <a:r>
              <a:rPr lang="uk-UA" spc="-20" dirty="0">
                <a:solidFill>
                  <a:schemeClr val="tx1"/>
                </a:solidFill>
                <a:latin typeface="+mj-lt"/>
              </a:rPr>
              <a:t>навчальної літератури, що має відповідний гриф МОНУ</a:t>
            </a:r>
            <a:r>
              <a:rPr lang="uk-UA" spc="-20" dirty="0" smtClean="0">
                <a:solidFill>
                  <a:schemeClr val="tx1"/>
                </a:solidFill>
                <a:latin typeface="+mj-lt"/>
              </a:rPr>
              <a:t> (</a:t>
            </a:r>
            <a:r>
              <a:rPr lang="uk-UA" dirty="0">
                <a:solidFill>
                  <a:schemeClr val="tx1"/>
                </a:solidFill>
              </a:rPr>
              <a:t>Лист МОНУ від 17.08.201</a:t>
            </a:r>
            <a:r>
              <a:rPr lang="en-US" dirty="0">
                <a:solidFill>
                  <a:schemeClr val="tx1"/>
                </a:solidFill>
              </a:rPr>
              <a:t>7</a:t>
            </a:r>
            <a:r>
              <a:rPr lang="uk-UA" dirty="0">
                <a:solidFill>
                  <a:schemeClr val="tx1"/>
                </a:solidFill>
              </a:rPr>
              <a:t> № 1/</a:t>
            </a:r>
            <a:r>
              <a:rPr lang="en-US" dirty="0">
                <a:solidFill>
                  <a:schemeClr val="tx1"/>
                </a:solidFill>
              </a:rPr>
              <a:t>11</a:t>
            </a:r>
            <a:r>
              <a:rPr lang="uk-UA" dirty="0">
                <a:solidFill>
                  <a:schemeClr val="tx1"/>
                </a:solidFill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8269</a:t>
            </a:r>
            <a:r>
              <a:rPr lang="uk-UA" dirty="0">
                <a:solidFill>
                  <a:schemeClr val="tx1"/>
                </a:solidFill>
              </a:rPr>
              <a:t> «Про перелік навчальної літератури, рекомендованої МОНУ для  використання у ЗНЗ</a:t>
            </a:r>
            <a:r>
              <a:rPr lang="uk-UA" dirty="0" smtClean="0">
                <a:solidFill>
                  <a:schemeClr val="tx1"/>
                </a:solidFill>
              </a:rPr>
              <a:t>»</a:t>
            </a:r>
            <a:r>
              <a:rPr lang="uk-UA" sz="2400" spc="-20" dirty="0" smtClean="0">
                <a:solidFill>
                  <a:schemeClr val="tx1"/>
                </a:solidFill>
                <a:latin typeface="+mj-lt"/>
              </a:rPr>
              <a:t>)</a:t>
            </a:r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5140529" y="392794"/>
            <a:ext cx="3463920" cy="1440642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Дидактичні матеріали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для вчителя</a:t>
            </a:r>
          </a:p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(електронні версії на платформі </a:t>
            </a:r>
            <a:r>
              <a:rPr lang="en-US" sz="1400" dirty="0" err="1" smtClean="0">
                <a:solidFill>
                  <a:schemeClr val="tx1"/>
                </a:solidFill>
              </a:rPr>
              <a:t>EdEra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n-US" sz="1600" u="sng" dirty="0" smtClean="0">
                <a:solidFill>
                  <a:srgbClr val="FF0000"/>
                </a:solidFill>
                <a:hlinkClick r:id="rId4"/>
              </a:rPr>
              <a:t>https://www.schoollife.org.ua/usi-uroky-himiji/</a:t>
            </a:r>
            <a:r>
              <a:rPr lang="en-US" sz="1600" u="sng" dirty="0" smtClean="0">
                <a:solidFill>
                  <a:srgbClr val="FF0000"/>
                </a:solidFill>
              </a:rPr>
              <a:t> </a:t>
            </a:r>
            <a:endParaRPr lang="ru-RU" sz="16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39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80" y="536783"/>
            <a:ext cx="5282203" cy="330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6173" y="2996952"/>
            <a:ext cx="5328593" cy="355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8104" y="2001906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Дидактичні матеріали</a:t>
            </a:r>
            <a:r>
              <a:rPr lang="en-US" sz="2400" b="1" dirty="0"/>
              <a:t> </a:t>
            </a:r>
          </a:p>
          <a:p>
            <a:pPr algn="ctr"/>
            <a:r>
              <a:rPr lang="uk-UA" sz="2400" b="1" dirty="0"/>
              <a:t>для вчителя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111" y="179348"/>
            <a:ext cx="5384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>
                    <a:lumMod val="10000"/>
                  </a:schemeClr>
                </a:solidFill>
              </a:rPr>
              <a:t>Е</a:t>
            </a:r>
            <a:r>
              <a:rPr lang="uk-UA" sz="2000" b="1" dirty="0" smtClean="0">
                <a:solidFill>
                  <a:schemeClr val="bg1">
                    <a:lumMod val="10000"/>
                  </a:schemeClr>
                </a:solidFill>
              </a:rPr>
              <a:t>лектронні </a:t>
            </a:r>
            <a:r>
              <a:rPr lang="uk-UA" sz="2000" b="1" dirty="0">
                <a:solidFill>
                  <a:schemeClr val="bg1">
                    <a:lumMod val="10000"/>
                  </a:schemeClr>
                </a:solidFill>
              </a:rPr>
              <a:t>версії </a:t>
            </a:r>
            <a:r>
              <a:rPr lang="uk-UA" sz="2000" b="1" dirty="0" smtClean="0">
                <a:solidFill>
                  <a:schemeClr val="bg1">
                    <a:lumMod val="10000"/>
                  </a:schemeClr>
                </a:solidFill>
              </a:rPr>
              <a:t>підручників для </a:t>
            </a:r>
            <a:r>
              <a:rPr lang="uk-UA" sz="2000" b="1" dirty="0">
                <a:solidFill>
                  <a:schemeClr val="bg1">
                    <a:lumMod val="10000"/>
                  </a:schemeClr>
                </a:solidFill>
              </a:rPr>
              <a:t>7-9 </a:t>
            </a:r>
            <a:r>
              <a:rPr lang="uk-UA" sz="2000" b="1" dirty="0" smtClean="0">
                <a:solidFill>
                  <a:schemeClr val="bg1">
                    <a:lumMod val="10000"/>
                  </a:schemeClr>
                </a:solidFill>
              </a:rPr>
              <a:t>класів </a:t>
            </a:r>
            <a:endParaRPr lang="en-US" sz="2000" b="1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356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3706</TotalTime>
  <Words>2506</Words>
  <Application>Microsoft Office PowerPoint</Application>
  <PresentationFormat>Екран (4:3)</PresentationFormat>
  <Paragraphs>309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25" baseType="lpstr">
      <vt:lpstr>Тема Office</vt:lpstr>
      <vt:lpstr>Пріоритетні напрями викладання хімії в основній школі у 2017-2018 навчальному році  в контексті концепції  «Нова українська школа»</vt:lpstr>
      <vt:lpstr>9 ключових компонентів «Нової школи»</vt:lpstr>
      <vt:lpstr>Ключові компетентності для життя</vt:lpstr>
      <vt:lpstr>Слайд 4</vt:lpstr>
      <vt:lpstr>Завдання методичного кабінету з хімії Сумського ОІППО:</vt:lpstr>
      <vt:lpstr>Слайд 6</vt:lpstr>
      <vt:lpstr>Слайд 7</vt:lpstr>
      <vt:lpstr>Слайд 8</vt:lpstr>
      <vt:lpstr>Слайд 9</vt:lpstr>
      <vt:lpstr>Загальні зміни в програмі 7-9 класу </vt:lpstr>
      <vt:lpstr>Складники компетентностей</vt:lpstr>
      <vt:lpstr>Слайд 12</vt:lpstr>
      <vt:lpstr>Слайд 13</vt:lpstr>
      <vt:lpstr>Слайд 14</vt:lpstr>
      <vt:lpstr>Вивчення хімії в старшій школі (10-11 класи) у 2018-2019 н.р.</vt:lpstr>
      <vt:lpstr>Слайд 16</vt:lpstr>
      <vt:lpstr>STEM − освіта</vt:lpstr>
      <vt:lpstr>Напрями діяльності STEM-відділу Інституту модернізації змісту освіти</vt:lpstr>
      <vt:lpstr>Напрями діяльності STEM-відділу  Інституту модернізації змісту освіти </vt:lpstr>
      <vt:lpstr>Міжнародне оцінювання PISA-2018 </vt:lpstr>
      <vt:lpstr>PISA-2018</vt:lpstr>
      <vt:lpstr>СТРУКТУРА ТЕСТІВ І ОПИТУВАЛЬНИКІВ</vt:lpstr>
      <vt:lpstr>Завдання для вчителів-предметників </vt:lpstr>
      <vt:lpstr>Бажаю успіху і натхнення в роботі 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Аналіз методичної роботи з хімії за 2015-2016 н.р. Актуальні питання організації шкільної хімічної освіти у 2016-2017 н.р.</dc:title>
  <cp:lastModifiedBy>User</cp:lastModifiedBy>
  <cp:revision>333</cp:revision>
  <dcterms:modified xsi:type="dcterms:W3CDTF">2017-09-15T08:41:22Z</dcterms:modified>
</cp:coreProperties>
</file>