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62" r:id="rId4"/>
    <p:sldId id="282" r:id="rId5"/>
    <p:sldId id="280" r:id="rId6"/>
    <p:sldId id="281" r:id="rId7"/>
    <p:sldId id="284" r:id="rId8"/>
    <p:sldId id="267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9F7"/>
    <a:srgbClr val="6699FF"/>
    <a:srgbClr val="0000FF"/>
    <a:srgbClr val="CBFEA4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 autoAdjust="0"/>
    <p:restoredTop sz="94660"/>
  </p:normalViewPr>
  <p:slideViewPr>
    <p:cSldViewPr>
      <p:cViewPr>
        <p:scale>
          <a:sx n="82" d="100"/>
          <a:sy n="82" d="100"/>
        </p:scale>
        <p:origin x="-3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.xls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Microsoft_Excel_97-2003_Worksheet2.xls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00FF"/>
                </a:solidFill>
              </a:defRPr>
            </a:pPr>
            <a:r>
              <a:rPr lang="uk-UA" sz="2000" dirty="0">
                <a:solidFill>
                  <a:srgbClr val="0000FF"/>
                </a:solidFill>
              </a:rPr>
              <a:t>Кількість учнів Сумської області - учасників обох етапів конкурсу "КОЛОСОК" за навчальними роками  </a:t>
            </a:r>
          </a:p>
        </c:rich>
      </c:tx>
      <c:layout>
        <c:manualLayout>
          <c:xMode val="edge"/>
          <c:yMode val="edge"/>
          <c:x val="9.7150000758575702E-2"/>
          <c:y val="1.431264581713143E-3"/>
        </c:manualLayout>
      </c:layout>
      <c:overlay val="0"/>
    </c:title>
    <c:autoTitleDeleted val="0"/>
    <c:view3D>
      <c:rotX val="15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16093679649629"/>
          <c:w val="0.96608863198458572"/>
          <c:h val="0.7934584388284342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'[Диаграмма в Microsoft PowerPoint]участь по роках'!$D$37</c:f>
              <c:strCache>
                <c:ptCount val="1"/>
                <c:pt idx="0">
                  <c:v>Кількість учасників</c:v>
                </c:pt>
              </c:strCache>
            </c:strRef>
          </c:tx>
          <c:spPr>
            <a:solidFill>
              <a:srgbClr val="75B9F7">
                <a:alpha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2.2260868752313364E-2"/>
                  <c:y val="-4.2976083640257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60868752313364E-2"/>
                  <c:y val="-4.2976083640256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971013544365588E-2"/>
                  <c:y val="-4.2976083640257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60868752313364E-2"/>
                  <c:y val="-2.5785988578513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40579635628725E-2"/>
                  <c:y val="-4.2976083640257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PowerPoint]участь по роках'!$C$38:$C$44</c:f>
              <c:strCache>
                <c:ptCount val="7"/>
                <c:pt idx="0">
                  <c:v>2010-2011 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</c:strCache>
            </c:strRef>
          </c:cat>
          <c:val>
            <c:numRef>
              <c:f>'[Диаграмма в Microsoft PowerPoint]участь по роках'!$D$38:$D$44</c:f>
              <c:numCache>
                <c:formatCode>General</c:formatCode>
                <c:ptCount val="7"/>
                <c:pt idx="0">
                  <c:v>22458</c:v>
                </c:pt>
                <c:pt idx="1">
                  <c:v>26969</c:v>
                </c:pt>
                <c:pt idx="2">
                  <c:v>33085</c:v>
                </c:pt>
                <c:pt idx="3">
                  <c:v>34104</c:v>
                </c:pt>
                <c:pt idx="4">
                  <c:v>28801</c:v>
                </c:pt>
                <c:pt idx="5">
                  <c:v>30092</c:v>
                </c:pt>
                <c:pt idx="6">
                  <c:v>30194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93248"/>
        <c:axId val="101894784"/>
        <c:axId val="0"/>
      </c:bar3DChart>
      <c:catAx>
        <c:axId val="1018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uk-UA"/>
          </a:p>
        </c:txPr>
        <c:crossAx val="101894784"/>
        <c:crosses val="autoZero"/>
        <c:auto val="1"/>
        <c:lblAlgn val="ctr"/>
        <c:lblOffset val="100"/>
        <c:noMultiLvlLbl val="0"/>
      </c:catAx>
      <c:valAx>
        <c:axId val="10189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893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07351807462019E-2"/>
          <c:y val="2.5430435579307926E-2"/>
          <c:w val="0.92813368886525538"/>
          <c:h val="0.78585261810736762"/>
        </c:manualLayout>
      </c:layout>
      <c:bar3DChart>
        <c:barDir val="col"/>
        <c:grouping val="clustered"/>
        <c:varyColors val="0"/>
        <c:ser>
          <c:idx val="0"/>
          <c:order val="0"/>
          <c:tx>
            <c:v>осінь 2015</c:v>
          </c:tx>
          <c:spPr>
            <a:solidFill>
              <a:schemeClr val="accent1"/>
            </a:solidFill>
          </c:spPr>
          <c:invertIfNegative val="0"/>
          <c:cat>
            <c:strRef>
              <c:f>'2015-2016'!$C$48:$C$72</c:f>
              <c:strCache>
                <c:ptCount val="25"/>
                <c:pt idx="0">
                  <c:v>Глухівський</c:v>
                </c:pt>
                <c:pt idx="1">
                  <c:v>м. Лебедин</c:v>
                </c:pt>
                <c:pt idx="2">
                  <c:v>Лебединський</c:v>
                </c:pt>
                <c:pt idx="3">
                  <c:v>Кролевецький</c:v>
                </c:pt>
                <c:pt idx="4">
                  <c:v>м.Охтирка</c:v>
                </c:pt>
                <c:pt idx="5">
                  <c:v>С-Будський</c:v>
                </c:pt>
                <c:pt idx="6">
                  <c:v>м.Глухів</c:v>
                </c:pt>
                <c:pt idx="7">
                  <c:v>Краснопільський</c:v>
                </c:pt>
                <c:pt idx="8">
                  <c:v>м.Суми</c:v>
                </c:pt>
                <c:pt idx="9">
                  <c:v>Охтирський</c:v>
                </c:pt>
                <c:pt idx="10">
                  <c:v>м.Конотоп</c:v>
                </c:pt>
                <c:pt idx="11">
                  <c:v>Л-Долинський</c:v>
                </c:pt>
                <c:pt idx="12">
                  <c:v>Білопільський</c:v>
                </c:pt>
                <c:pt idx="13">
                  <c:v>Конотопський</c:v>
                </c:pt>
                <c:pt idx="14">
                  <c:v>Недригайлівський</c:v>
                </c:pt>
                <c:pt idx="15">
                  <c:v>Сумський</c:v>
                </c:pt>
                <c:pt idx="16">
                  <c:v>м.Ромни</c:v>
                </c:pt>
                <c:pt idx="17">
                  <c:v>Шосткинський</c:v>
                </c:pt>
                <c:pt idx="18">
                  <c:v>м.Шостка</c:v>
                </c:pt>
                <c:pt idx="19">
                  <c:v>Роменський</c:v>
                </c:pt>
                <c:pt idx="20">
                  <c:v>Буринський</c:v>
                </c:pt>
                <c:pt idx="21">
                  <c:v>Ямпільський</c:v>
                </c:pt>
                <c:pt idx="22">
                  <c:v>Тростянецький</c:v>
                </c:pt>
                <c:pt idx="23">
                  <c:v>Путивльський</c:v>
                </c:pt>
                <c:pt idx="24">
                  <c:v>В-Писарівський</c:v>
                </c:pt>
              </c:strCache>
            </c:strRef>
          </c:cat>
          <c:val>
            <c:numRef>
              <c:f>'2015-2016'!$D$48:$D$72</c:f>
              <c:numCache>
                <c:formatCode>General</c:formatCode>
                <c:ptCount val="25"/>
                <c:pt idx="0">
                  <c:v>34</c:v>
                </c:pt>
                <c:pt idx="1">
                  <c:v>26</c:v>
                </c:pt>
                <c:pt idx="2">
                  <c:v>25.9</c:v>
                </c:pt>
                <c:pt idx="3">
                  <c:v>25.3</c:v>
                </c:pt>
                <c:pt idx="4">
                  <c:v>21.4</c:v>
                </c:pt>
                <c:pt idx="5">
                  <c:v>21</c:v>
                </c:pt>
                <c:pt idx="6">
                  <c:v>21</c:v>
                </c:pt>
                <c:pt idx="7">
                  <c:v>20.6</c:v>
                </c:pt>
                <c:pt idx="8">
                  <c:v>20.399999999999999</c:v>
                </c:pt>
                <c:pt idx="9">
                  <c:v>19.399999999999999</c:v>
                </c:pt>
                <c:pt idx="10">
                  <c:v>18.600000000000001</c:v>
                </c:pt>
                <c:pt idx="11">
                  <c:v>18.5</c:v>
                </c:pt>
                <c:pt idx="12">
                  <c:v>18.100000000000001</c:v>
                </c:pt>
                <c:pt idx="13">
                  <c:v>17.7</c:v>
                </c:pt>
                <c:pt idx="14">
                  <c:v>16</c:v>
                </c:pt>
                <c:pt idx="15">
                  <c:v>15.6</c:v>
                </c:pt>
                <c:pt idx="16">
                  <c:v>13.4</c:v>
                </c:pt>
                <c:pt idx="17">
                  <c:v>13.3</c:v>
                </c:pt>
                <c:pt idx="18">
                  <c:v>12.9</c:v>
                </c:pt>
                <c:pt idx="19">
                  <c:v>12.7</c:v>
                </c:pt>
                <c:pt idx="20">
                  <c:v>12</c:v>
                </c:pt>
                <c:pt idx="21">
                  <c:v>10.5</c:v>
                </c:pt>
                <c:pt idx="22">
                  <c:v>9</c:v>
                </c:pt>
                <c:pt idx="23">
                  <c:v>2</c:v>
                </c:pt>
              </c:numCache>
            </c:numRef>
          </c:val>
        </c:ser>
        <c:ser>
          <c:idx val="1"/>
          <c:order val="1"/>
          <c:tx>
            <c:v>осінь 2016</c:v>
          </c:tx>
          <c:invertIfNegative val="0"/>
          <c:cat>
            <c:strRef>
              <c:f>'2015-2016'!$C$48:$C$72</c:f>
              <c:strCache>
                <c:ptCount val="25"/>
                <c:pt idx="0">
                  <c:v>Глухівський</c:v>
                </c:pt>
                <c:pt idx="1">
                  <c:v>м. Лебедин</c:v>
                </c:pt>
                <c:pt idx="2">
                  <c:v>Лебединський</c:v>
                </c:pt>
                <c:pt idx="3">
                  <c:v>Кролевецький</c:v>
                </c:pt>
                <c:pt idx="4">
                  <c:v>м.Охтирка</c:v>
                </c:pt>
                <c:pt idx="5">
                  <c:v>С-Будський</c:v>
                </c:pt>
                <c:pt idx="6">
                  <c:v>м.Глухів</c:v>
                </c:pt>
                <c:pt idx="7">
                  <c:v>Краснопільський</c:v>
                </c:pt>
                <c:pt idx="8">
                  <c:v>м.Суми</c:v>
                </c:pt>
                <c:pt idx="9">
                  <c:v>Охтирський</c:v>
                </c:pt>
                <c:pt idx="10">
                  <c:v>м.Конотоп</c:v>
                </c:pt>
                <c:pt idx="11">
                  <c:v>Л-Долинський</c:v>
                </c:pt>
                <c:pt idx="12">
                  <c:v>Білопільський</c:v>
                </c:pt>
                <c:pt idx="13">
                  <c:v>Конотопський</c:v>
                </c:pt>
                <c:pt idx="14">
                  <c:v>Недригайлівський</c:v>
                </c:pt>
                <c:pt idx="15">
                  <c:v>Сумський</c:v>
                </c:pt>
                <c:pt idx="16">
                  <c:v>м.Ромни</c:v>
                </c:pt>
                <c:pt idx="17">
                  <c:v>Шосткинський</c:v>
                </c:pt>
                <c:pt idx="18">
                  <c:v>м.Шостка</c:v>
                </c:pt>
                <c:pt idx="19">
                  <c:v>Роменський</c:v>
                </c:pt>
                <c:pt idx="20">
                  <c:v>Буринський</c:v>
                </c:pt>
                <c:pt idx="21">
                  <c:v>Ямпільський</c:v>
                </c:pt>
                <c:pt idx="22">
                  <c:v>Тростянецький</c:v>
                </c:pt>
                <c:pt idx="23">
                  <c:v>Путивльський</c:v>
                </c:pt>
                <c:pt idx="24">
                  <c:v>В-Писарівський</c:v>
                </c:pt>
              </c:strCache>
            </c:strRef>
          </c:cat>
          <c:val>
            <c:numRef>
              <c:f>'2015-2016'!$E$48:$E$72</c:f>
              <c:numCache>
                <c:formatCode>General</c:formatCode>
                <c:ptCount val="25"/>
                <c:pt idx="0">
                  <c:v>27</c:v>
                </c:pt>
                <c:pt idx="1">
                  <c:v>20</c:v>
                </c:pt>
                <c:pt idx="2">
                  <c:v>16.7</c:v>
                </c:pt>
                <c:pt idx="3">
                  <c:v>22.8</c:v>
                </c:pt>
                <c:pt idx="4">
                  <c:v>23</c:v>
                </c:pt>
                <c:pt idx="5">
                  <c:v>20</c:v>
                </c:pt>
                <c:pt idx="6">
                  <c:v>23</c:v>
                </c:pt>
                <c:pt idx="7">
                  <c:v>14.3</c:v>
                </c:pt>
                <c:pt idx="8">
                  <c:v>18.2</c:v>
                </c:pt>
                <c:pt idx="9">
                  <c:v>20</c:v>
                </c:pt>
                <c:pt idx="10">
                  <c:v>17.100000000000001</c:v>
                </c:pt>
                <c:pt idx="11">
                  <c:v>25</c:v>
                </c:pt>
                <c:pt idx="12">
                  <c:v>17.600000000000001</c:v>
                </c:pt>
                <c:pt idx="13">
                  <c:v>16.7</c:v>
                </c:pt>
                <c:pt idx="14">
                  <c:v>19</c:v>
                </c:pt>
                <c:pt idx="15">
                  <c:v>12</c:v>
                </c:pt>
                <c:pt idx="16">
                  <c:v>11.6</c:v>
                </c:pt>
                <c:pt idx="17">
                  <c:v>17</c:v>
                </c:pt>
                <c:pt idx="18">
                  <c:v>12.9</c:v>
                </c:pt>
                <c:pt idx="19">
                  <c:v>15</c:v>
                </c:pt>
                <c:pt idx="20">
                  <c:v>11</c:v>
                </c:pt>
                <c:pt idx="21">
                  <c:v>13.3</c:v>
                </c:pt>
                <c:pt idx="22">
                  <c:v>10.5</c:v>
                </c:pt>
                <c:pt idx="23">
                  <c:v>6</c:v>
                </c:pt>
                <c:pt idx="2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46"/>
        <c:shape val="cylinder"/>
        <c:axId val="44036864"/>
        <c:axId val="44038400"/>
        <c:axId val="0"/>
      </c:bar3DChart>
      <c:catAx>
        <c:axId val="4403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44038400"/>
        <c:crosses val="autoZero"/>
        <c:auto val="1"/>
        <c:lblAlgn val="ctr"/>
        <c:lblOffset val="100"/>
        <c:noMultiLvlLbl val="0"/>
      </c:catAx>
      <c:valAx>
        <c:axId val="4403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3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79408193078736"/>
          <c:y val="6.4894681160547141E-2"/>
          <c:w val="0.1880617273142311"/>
          <c:h val="0.23558047886415875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51383731209646E-2"/>
          <c:y val="1.4450445108837012E-2"/>
          <c:w val="0.92341301184418456"/>
          <c:h val="0.80466019489884488"/>
        </c:manualLayout>
      </c:layout>
      <c:bar3DChart>
        <c:barDir val="col"/>
        <c:grouping val="clustered"/>
        <c:varyColors val="0"/>
        <c:ser>
          <c:idx val="0"/>
          <c:order val="0"/>
          <c:tx>
            <c:v>весна 2016</c:v>
          </c:tx>
          <c:invertIfNegative val="0"/>
          <c:cat>
            <c:strRef>
              <c:f>'2015-2016'!$C$48:$C$72</c:f>
              <c:strCache>
                <c:ptCount val="25"/>
                <c:pt idx="0">
                  <c:v>Глухівський</c:v>
                </c:pt>
                <c:pt idx="1">
                  <c:v>Л-Долинський</c:v>
                </c:pt>
                <c:pt idx="2">
                  <c:v>Кролевецький</c:v>
                </c:pt>
                <c:pt idx="3">
                  <c:v>Охтирський</c:v>
                </c:pt>
                <c:pt idx="4">
                  <c:v>С-Будський</c:v>
                </c:pt>
                <c:pt idx="5">
                  <c:v>м.Глухів</c:v>
                </c:pt>
                <c:pt idx="6">
                  <c:v>м.Охтирка</c:v>
                </c:pt>
                <c:pt idx="7">
                  <c:v>Краснопільський</c:v>
                </c:pt>
                <c:pt idx="8">
                  <c:v>Конотопський</c:v>
                </c:pt>
                <c:pt idx="9">
                  <c:v>м.Конотоп</c:v>
                </c:pt>
                <c:pt idx="10">
                  <c:v>Білопільський</c:v>
                </c:pt>
                <c:pt idx="11">
                  <c:v>м. Лебедин</c:v>
                </c:pt>
                <c:pt idx="12">
                  <c:v>м.Суми</c:v>
                </c:pt>
                <c:pt idx="13">
                  <c:v>Шосткинський</c:v>
                </c:pt>
                <c:pt idx="14">
                  <c:v>Недригайлівський</c:v>
                </c:pt>
                <c:pt idx="15">
                  <c:v>Роменський</c:v>
                </c:pt>
                <c:pt idx="16">
                  <c:v>Лебединський</c:v>
                </c:pt>
                <c:pt idx="17">
                  <c:v>Ямпільський</c:v>
                </c:pt>
                <c:pt idx="18">
                  <c:v>Сумський</c:v>
                </c:pt>
                <c:pt idx="19">
                  <c:v>м.Ромни</c:v>
                </c:pt>
                <c:pt idx="20">
                  <c:v>Тростянецький</c:v>
                </c:pt>
                <c:pt idx="21">
                  <c:v>В-Писарівський</c:v>
                </c:pt>
                <c:pt idx="22">
                  <c:v>Путивльський</c:v>
                </c:pt>
                <c:pt idx="23">
                  <c:v>м.Шостка</c:v>
                </c:pt>
                <c:pt idx="24">
                  <c:v>Буринський</c:v>
                </c:pt>
              </c:strCache>
            </c:strRef>
          </c:cat>
          <c:val>
            <c:numRef>
              <c:f>'2015-2016'!$D$48:$D$72</c:f>
              <c:numCache>
                <c:formatCode>General</c:formatCode>
                <c:ptCount val="25"/>
                <c:pt idx="0">
                  <c:v>31.3</c:v>
                </c:pt>
                <c:pt idx="1">
                  <c:v>22.4</c:v>
                </c:pt>
                <c:pt idx="2">
                  <c:v>22.3</c:v>
                </c:pt>
                <c:pt idx="3">
                  <c:v>20.6</c:v>
                </c:pt>
                <c:pt idx="4">
                  <c:v>20</c:v>
                </c:pt>
                <c:pt idx="5">
                  <c:v>19.399999999999999</c:v>
                </c:pt>
                <c:pt idx="6">
                  <c:v>17.5</c:v>
                </c:pt>
                <c:pt idx="7">
                  <c:v>16.899999999999999</c:v>
                </c:pt>
                <c:pt idx="8">
                  <c:v>16.8</c:v>
                </c:pt>
                <c:pt idx="9">
                  <c:v>16</c:v>
                </c:pt>
                <c:pt idx="10">
                  <c:v>15</c:v>
                </c:pt>
                <c:pt idx="11">
                  <c:v>14.9</c:v>
                </c:pt>
                <c:pt idx="12">
                  <c:v>14.8</c:v>
                </c:pt>
                <c:pt idx="13">
                  <c:v>14.2</c:v>
                </c:pt>
                <c:pt idx="14">
                  <c:v>14</c:v>
                </c:pt>
                <c:pt idx="15">
                  <c:v>13.1</c:v>
                </c:pt>
                <c:pt idx="16">
                  <c:v>12.9</c:v>
                </c:pt>
                <c:pt idx="17">
                  <c:v>12.6</c:v>
                </c:pt>
                <c:pt idx="18">
                  <c:v>11.9</c:v>
                </c:pt>
                <c:pt idx="19">
                  <c:v>8.6</c:v>
                </c:pt>
                <c:pt idx="20">
                  <c:v>7.6</c:v>
                </c:pt>
                <c:pt idx="21">
                  <c:v>7.5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</c:numCache>
            </c:numRef>
          </c:val>
        </c:ser>
        <c:ser>
          <c:idx val="1"/>
          <c:order val="1"/>
          <c:tx>
            <c:v>весна 2017</c:v>
          </c:tx>
          <c:invertIfNegative val="0"/>
          <c:cat>
            <c:strRef>
              <c:f>'2015-2016'!$C$48:$C$72</c:f>
              <c:strCache>
                <c:ptCount val="25"/>
                <c:pt idx="0">
                  <c:v>Глухівський</c:v>
                </c:pt>
                <c:pt idx="1">
                  <c:v>Л-Долинський</c:v>
                </c:pt>
                <c:pt idx="2">
                  <c:v>Кролевецький</c:v>
                </c:pt>
                <c:pt idx="3">
                  <c:v>Охтирський</c:v>
                </c:pt>
                <c:pt idx="4">
                  <c:v>С-Будський</c:v>
                </c:pt>
                <c:pt idx="5">
                  <c:v>м.Глухів</c:v>
                </c:pt>
                <c:pt idx="6">
                  <c:v>м.Охтирка</c:v>
                </c:pt>
                <c:pt idx="7">
                  <c:v>Краснопільський</c:v>
                </c:pt>
                <c:pt idx="8">
                  <c:v>Конотопський</c:v>
                </c:pt>
                <c:pt idx="9">
                  <c:v>м.Конотоп</c:v>
                </c:pt>
                <c:pt idx="10">
                  <c:v>Білопільський</c:v>
                </c:pt>
                <c:pt idx="11">
                  <c:v>м. Лебедин</c:v>
                </c:pt>
                <c:pt idx="12">
                  <c:v>м.Суми</c:v>
                </c:pt>
                <c:pt idx="13">
                  <c:v>Шосткинський</c:v>
                </c:pt>
                <c:pt idx="14">
                  <c:v>Недригайлівський</c:v>
                </c:pt>
                <c:pt idx="15">
                  <c:v>Роменський</c:v>
                </c:pt>
                <c:pt idx="16">
                  <c:v>Лебединський</c:v>
                </c:pt>
                <c:pt idx="17">
                  <c:v>Ямпільський</c:v>
                </c:pt>
                <c:pt idx="18">
                  <c:v>Сумський</c:v>
                </c:pt>
                <c:pt idx="19">
                  <c:v>м.Ромни</c:v>
                </c:pt>
                <c:pt idx="20">
                  <c:v>Тростянецький</c:v>
                </c:pt>
                <c:pt idx="21">
                  <c:v>В-Писарівський</c:v>
                </c:pt>
                <c:pt idx="22">
                  <c:v>Путивльський</c:v>
                </c:pt>
                <c:pt idx="23">
                  <c:v>м.Шостка</c:v>
                </c:pt>
                <c:pt idx="24">
                  <c:v>Буринський</c:v>
                </c:pt>
              </c:strCache>
            </c:strRef>
          </c:cat>
          <c:val>
            <c:numRef>
              <c:f>'2015-2016'!$E$48:$E$72</c:f>
              <c:numCache>
                <c:formatCode>General</c:formatCode>
                <c:ptCount val="25"/>
                <c:pt idx="0">
                  <c:v>34</c:v>
                </c:pt>
                <c:pt idx="1">
                  <c:v>23.5</c:v>
                </c:pt>
                <c:pt idx="2">
                  <c:v>21</c:v>
                </c:pt>
                <c:pt idx="3">
                  <c:v>21.8</c:v>
                </c:pt>
                <c:pt idx="4">
                  <c:v>16</c:v>
                </c:pt>
                <c:pt idx="5">
                  <c:v>22.4</c:v>
                </c:pt>
                <c:pt idx="6">
                  <c:v>19</c:v>
                </c:pt>
                <c:pt idx="7">
                  <c:v>16.899999999999999</c:v>
                </c:pt>
                <c:pt idx="8">
                  <c:v>16.7</c:v>
                </c:pt>
                <c:pt idx="9">
                  <c:v>18</c:v>
                </c:pt>
                <c:pt idx="10">
                  <c:v>19.399999999999999</c:v>
                </c:pt>
                <c:pt idx="11">
                  <c:v>10</c:v>
                </c:pt>
                <c:pt idx="12">
                  <c:v>16.899999999999999</c:v>
                </c:pt>
                <c:pt idx="13">
                  <c:v>14.1</c:v>
                </c:pt>
                <c:pt idx="14">
                  <c:v>19</c:v>
                </c:pt>
                <c:pt idx="15">
                  <c:v>12</c:v>
                </c:pt>
                <c:pt idx="16">
                  <c:v>17.3</c:v>
                </c:pt>
                <c:pt idx="17">
                  <c:v>15</c:v>
                </c:pt>
                <c:pt idx="18">
                  <c:v>13.8</c:v>
                </c:pt>
                <c:pt idx="19">
                  <c:v>6.3</c:v>
                </c:pt>
                <c:pt idx="20">
                  <c:v>7.4</c:v>
                </c:pt>
                <c:pt idx="21">
                  <c:v>19.5</c:v>
                </c:pt>
                <c:pt idx="22">
                  <c:v>3</c:v>
                </c:pt>
                <c:pt idx="23">
                  <c:v>7.6</c:v>
                </c:pt>
                <c:pt idx="2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46"/>
        <c:shape val="cylinder"/>
        <c:axId val="44228992"/>
        <c:axId val="44230528"/>
        <c:axId val="0"/>
      </c:bar3DChart>
      <c:catAx>
        <c:axId val="4422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4230528"/>
        <c:crosses val="autoZero"/>
        <c:auto val="1"/>
        <c:lblAlgn val="ctr"/>
        <c:lblOffset val="100"/>
        <c:noMultiLvlLbl val="0"/>
      </c:catAx>
      <c:valAx>
        <c:axId val="4423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2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74371550083917"/>
          <c:y val="1.51677280477766E-2"/>
          <c:w val="0.1880617273142311"/>
          <c:h val="0.29714718284189107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spPr>
    <a:gradFill rotWithShape="1">
      <a:gsLst>
        <a:gs pos="0">
          <a:srgbClr val="9BBB59">
            <a:tint val="50000"/>
            <a:satMod val="300000"/>
          </a:srgbClr>
        </a:gs>
        <a:gs pos="35000">
          <a:srgbClr val="9BBB59">
            <a:tint val="37000"/>
            <a:satMod val="300000"/>
          </a:srgbClr>
        </a:gs>
        <a:gs pos="100000">
          <a:srgbClr val="9BBB59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9BBB59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uk-UA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81C75-9329-4E80-B60B-3B148AB4F6C6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7D3A5-AAF0-4042-996C-18D0DC8F73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90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>
              <a:latin typeface="Arial" pitchFamily="34" charset="0"/>
            </a:endParaRPr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3CCDCA4F-CCAC-4B2F-A477-10509CF183BE}" type="slidenum">
              <a:rPr lang="uk-UA" sz="1200"/>
              <a:pPr algn="r" eaLnBrk="1" hangingPunct="1"/>
              <a:t>3</a:t>
            </a:fld>
            <a:endParaRPr lang="uk-UA" sz="1200"/>
          </a:p>
        </p:txBody>
      </p:sp>
      <p:sp>
        <p:nvSpPr>
          <p:cNvPr id="19461" name="Номер слайда 2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2EC35DB-EB35-4EC0-A6A5-5EEA28D166D1}" type="slidenum">
              <a:rPr lang="uk-UA" sz="1200">
                <a:latin typeface="Arial" pitchFamily="34" charset="0"/>
              </a:rPr>
              <a:pPr/>
              <a:t>3</a:t>
            </a:fld>
            <a:endParaRPr lang="uk-UA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2E986F-55A5-41C6-B583-D4EE70D4DD80}" type="slidenum">
              <a:rPr lang="uk-UA" sz="1200">
                <a:latin typeface="Arial" pitchFamily="34" charset="0"/>
              </a:rPr>
              <a:pPr/>
              <a:t>8</a:t>
            </a:fld>
            <a:endParaRPr lang="uk-UA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CA02F37-3A6A-45AC-BB46-7A05D018285B}" type="slidenum">
              <a:rPr lang="uk-UA" sz="1200">
                <a:latin typeface="Arial" pitchFamily="34" charset="0"/>
              </a:rPr>
              <a:pPr/>
              <a:t>9</a:t>
            </a:fld>
            <a:endParaRPr lang="uk-UA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.xml"/><Relationship Id="rId7" Type="http://schemas.openxmlformats.org/officeDocument/2006/relationships/image" Target="../media/image1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olosok.org.ua/bibliotechka-koloska/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2.jpeg"/><Relationship Id="rId3" Type="http://schemas.openxmlformats.org/officeDocument/2006/relationships/notesSlide" Target="../notesSlides/notesSlide2.xml"/><Relationship Id="rId21" Type="http://schemas.openxmlformats.org/officeDocument/2006/relationships/hyperlink" Target="&#1095;&#1072;&#1088;&#1083;&#1080;&#1089;&#1089;&#1103;_short_min.mp4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://kolosok.org.ua/photogallery/%D0%BA%D0%BE%D0%BE%D1%80%D0%B4%D0%B8%D0%BD%D0%B0%D1%82%D0%BE%D1%80%D0%B8-%D0%BA%D0%BE%D0%BD%D0%BA%D1%83%D1%80%D1%81%D1%83-%D0%BA%D0%BE%D0%BB%D0%BE%D1%81%D0%BE%D0%BA-%D1%81%D1%83%D0%BC%D1%81%D1%8C/" TargetMode="External"/><Relationship Id="rId17" Type="http://schemas.openxmlformats.org/officeDocument/2006/relationships/hyperlink" Target="http://kolosok.org.ua/teachertest-2017/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kolosok.org.ua/wp-content/uploads/2017/06/prezentacija-chkp.pdf" TargetMode="External"/><Relationship Id="rId20" Type="http://schemas.openxmlformats.org/officeDocument/2006/relationships/hyperlink" Target="http://kolosok.org.ua/dlja-vchyteliv-pr-predm/" TargetMode="External"/><Relationship Id="rId1" Type="http://schemas.openxmlformats.org/officeDocument/2006/relationships/tags" Target="../tags/tag3.xml"/><Relationship Id="rId6" Type="http://schemas.openxmlformats.org/officeDocument/2006/relationships/hyperlink" Target="http://kolosok.org.ua/arhiv/gyrnaly-ukr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5.jpeg"/><Relationship Id="rId19" Type="http://schemas.openxmlformats.org/officeDocument/2006/relationships/hyperlink" Target="http://kolosok.org.ua/dla-vchytelja-pochatkovyh-klasiv/" TargetMode="External"/><Relationship Id="rId4" Type="http://schemas.openxmlformats.org/officeDocument/2006/relationships/hyperlink" Target="http://kolosok.org.ua/arhiv/gazety-kolosok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youtube.com/channel/UCa5I4D9xoYM_YJASXgkt40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85184"/>
            <a:ext cx="4932040" cy="1743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</a:rPr>
              <a:t>Успенська</a:t>
            </a:r>
            <a:r>
              <a:rPr lang="ru-RU" dirty="0" smtClean="0">
                <a:solidFill>
                  <a:srgbClr val="0000FF"/>
                </a:solidFill>
              </a:rPr>
              <a:t> Валентина </a:t>
            </a:r>
            <a:r>
              <a:rPr lang="ru-RU" dirty="0" err="1">
                <a:solidFill>
                  <a:srgbClr val="0000FF"/>
                </a:solidFill>
              </a:rPr>
              <a:t>Миколаївна</a:t>
            </a:r>
            <a:r>
              <a:rPr lang="ru-RU" dirty="0">
                <a:solidFill>
                  <a:srgbClr val="0000FF"/>
                </a:solidFill>
              </a:rPr>
              <a:t>, доцент </a:t>
            </a:r>
            <a:r>
              <a:rPr lang="ru-RU" dirty="0" err="1">
                <a:solidFill>
                  <a:srgbClr val="0000FF"/>
                </a:solidFill>
              </a:rPr>
              <a:t>кафедри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дошкільної</a:t>
            </a:r>
            <a:r>
              <a:rPr lang="ru-RU" dirty="0">
                <a:solidFill>
                  <a:srgbClr val="0000FF"/>
                </a:solidFill>
              </a:rPr>
              <a:t> та </a:t>
            </a:r>
            <a:r>
              <a:rPr lang="ru-RU" dirty="0" err="1">
                <a:solidFill>
                  <a:srgbClr val="0000FF"/>
                </a:solidFill>
              </a:rPr>
              <a:t>шкільної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освіти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КЗ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СОІППО</a:t>
            </a:r>
            <a:r>
              <a:rPr lang="ru-RU" dirty="0">
                <a:solidFill>
                  <a:srgbClr val="0000FF"/>
                </a:solidFill>
              </a:rPr>
              <a:t>, </a:t>
            </a:r>
            <a:r>
              <a:rPr lang="ru-RU" dirty="0" err="1">
                <a:solidFill>
                  <a:srgbClr val="0000FF"/>
                </a:solidFill>
              </a:rPr>
              <a:t>к.пед.н</a:t>
            </a:r>
            <a:r>
              <a:rPr lang="ru-RU" dirty="0" smtClean="0">
                <a:solidFill>
                  <a:srgbClr val="0000FF"/>
                </a:solidFill>
              </a:rPr>
              <a:t>., </a:t>
            </a:r>
            <a:r>
              <a:rPr lang="ru-RU" dirty="0" err="1" smtClean="0">
                <a:solidFill>
                  <a:srgbClr val="0000FF"/>
                </a:solidFill>
              </a:rPr>
              <a:t>регіональний</a:t>
            </a:r>
            <a:r>
              <a:rPr lang="ru-RU" dirty="0" smtClean="0">
                <a:solidFill>
                  <a:srgbClr val="0000FF"/>
                </a:solidFill>
              </a:rPr>
              <a:t> координатор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7128792" cy="2016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«КОЛОСОК» </a:t>
            </a:r>
            <a:r>
              <a:rPr lang="ru-RU" b="1" dirty="0">
                <a:solidFill>
                  <a:srgbClr val="0000FF"/>
                </a:solidFill>
                <a:latin typeface="Georgia" pitchFamily="18" charset="0"/>
              </a:rPr>
              <a:t>у </a:t>
            </a:r>
            <a:r>
              <a:rPr lang="ru-RU" b="1" dirty="0" err="1">
                <a:solidFill>
                  <a:srgbClr val="0000FF"/>
                </a:solidFill>
                <a:latin typeface="Georgia" pitchFamily="18" charset="0"/>
              </a:rPr>
              <a:t>Сумщині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174" y="2276872"/>
            <a:ext cx="7488832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</a:rPr>
              <a:t>популяризація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природничих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знань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серед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учнівської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молоді</a:t>
            </a:r>
            <a:r>
              <a:rPr lang="ru-RU" dirty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розвиток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читацьких</a:t>
            </a:r>
            <a:r>
              <a:rPr lang="ru-RU" dirty="0">
                <a:solidFill>
                  <a:srgbClr val="0000FF"/>
                </a:solidFill>
              </a:rPr>
              <a:t> та </a:t>
            </a:r>
            <a:r>
              <a:rPr lang="ru-RU" dirty="0" err="1">
                <a:solidFill>
                  <a:srgbClr val="0000FF"/>
                </a:solidFill>
              </a:rPr>
              <a:t>інформаційно-пізнавальних</a:t>
            </a:r>
            <a:r>
              <a:rPr lang="ru-RU" dirty="0">
                <a:solidFill>
                  <a:srgbClr val="0000FF"/>
                </a:solidFill>
              </a:rPr>
              <a:t> компетентностей </a:t>
            </a:r>
            <a:r>
              <a:rPr lang="ru-RU" dirty="0" err="1">
                <a:solidFill>
                  <a:srgbClr val="0000FF"/>
                </a:solidFill>
              </a:rPr>
              <a:t>школярів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159224" y="260648"/>
            <a:ext cx="6984776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Мета конкурсу «КОЛОСОК»: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3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820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18437" name="Picture 3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791" y="6474887"/>
            <a:ext cx="2376487" cy="3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338" y="1397000"/>
            <a:ext cx="898366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FF0000"/>
                </a:solidFill>
              </a:rPr>
              <a:t>Участь учнів Сумської </a:t>
            </a:r>
            <a:r>
              <a:rPr lang="uk-UA" sz="3200" b="1" dirty="0" smtClean="0">
                <a:solidFill>
                  <a:srgbClr val="FF0000"/>
                </a:solidFill>
              </a:rPr>
              <a:t>області у 2016-2017 </a:t>
            </a:r>
            <a:r>
              <a:rPr lang="uk-UA" sz="3200" b="1" dirty="0" err="1" smtClean="0">
                <a:solidFill>
                  <a:srgbClr val="FF0000"/>
                </a:solidFill>
              </a:rPr>
              <a:t>н.р</a:t>
            </a:r>
            <a:r>
              <a:rPr lang="uk-UA" sz="3200" b="1" dirty="0" smtClean="0">
                <a:solidFill>
                  <a:srgbClr val="FF0000"/>
                </a:solidFill>
              </a:rPr>
              <a:t>.:</a:t>
            </a:r>
            <a:endParaRPr lang="uk-UA" sz="32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uk-UA" sz="3200" b="1" dirty="0">
                <a:solidFill>
                  <a:srgbClr val="0000FF"/>
                </a:solidFill>
              </a:rPr>
              <a:t>у осінньому етапі – </a:t>
            </a:r>
            <a:r>
              <a:rPr lang="uk-UA" sz="3200" b="1" dirty="0" smtClean="0">
                <a:solidFill>
                  <a:srgbClr val="0000FF"/>
                </a:solidFill>
              </a:rPr>
              <a:t>15931 учасник </a:t>
            </a:r>
            <a:endParaRPr lang="uk-UA" sz="32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uk-UA" sz="3200" b="1" i="1" dirty="0">
                <a:solidFill>
                  <a:srgbClr val="0000FF"/>
                </a:solidFill>
              </a:rPr>
              <a:t>Частка залучення </a:t>
            </a:r>
            <a:r>
              <a:rPr lang="uk-UA" sz="3200" b="1" i="1" dirty="0" smtClean="0">
                <a:solidFill>
                  <a:srgbClr val="0000FF"/>
                </a:solidFill>
              </a:rPr>
              <a:t>17,38 % (в </a:t>
            </a:r>
            <a:r>
              <a:rPr lang="uk-UA" sz="3200" b="1" i="1" dirty="0">
                <a:solidFill>
                  <a:srgbClr val="0000FF"/>
                </a:solidFill>
              </a:rPr>
              <a:t>Україні </a:t>
            </a:r>
            <a:r>
              <a:rPr lang="uk-UA" sz="3200" b="1" i="1" dirty="0" smtClean="0">
                <a:solidFill>
                  <a:srgbClr val="0000FF"/>
                </a:solidFill>
              </a:rPr>
              <a:t>– 7,83 %)</a:t>
            </a:r>
            <a:endParaRPr lang="uk-UA" sz="3200" b="1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uk-UA" sz="3200" b="1" dirty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uk-UA" sz="3200" b="1" dirty="0">
                <a:solidFill>
                  <a:srgbClr val="0000FF"/>
                </a:solidFill>
              </a:rPr>
              <a:t>у весняному етапі – </a:t>
            </a:r>
            <a:r>
              <a:rPr lang="uk-UA" sz="3200" b="1" dirty="0" smtClean="0">
                <a:solidFill>
                  <a:srgbClr val="0000FF"/>
                </a:solidFill>
              </a:rPr>
              <a:t>14263 учасники </a:t>
            </a:r>
            <a:endParaRPr lang="uk-UA" sz="32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uk-UA" sz="3200" b="1" i="1" dirty="0">
                <a:solidFill>
                  <a:srgbClr val="0000FF"/>
                </a:solidFill>
              </a:rPr>
              <a:t>Частка залучення </a:t>
            </a:r>
            <a:r>
              <a:rPr lang="uk-UA" sz="3200" b="1" i="1" dirty="0" smtClean="0">
                <a:solidFill>
                  <a:srgbClr val="0000FF"/>
                </a:solidFill>
              </a:rPr>
              <a:t>15,56 </a:t>
            </a:r>
            <a:r>
              <a:rPr lang="uk-UA" sz="3200" b="1" i="1" dirty="0">
                <a:solidFill>
                  <a:srgbClr val="0000FF"/>
                </a:solidFill>
              </a:rPr>
              <a:t>%, в Україні - </a:t>
            </a:r>
            <a:r>
              <a:rPr lang="uk-UA" sz="3200" b="1" i="1" dirty="0" smtClean="0">
                <a:solidFill>
                  <a:srgbClr val="0000FF"/>
                </a:solidFill>
              </a:rPr>
              <a:t>6,66 </a:t>
            </a:r>
            <a:r>
              <a:rPr lang="uk-UA" sz="3200" b="1" i="1" dirty="0">
                <a:solidFill>
                  <a:srgbClr val="0000F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8871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618123"/>
              </p:ext>
            </p:extLst>
          </p:nvPr>
        </p:nvGraphicFramePr>
        <p:xfrm>
          <a:off x="539552" y="620688"/>
          <a:ext cx="823912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7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6B0F4-F459-4995-A065-85C0661ED30B}" type="slidenum">
              <a:rPr lang="uk-UA" sz="1400">
                <a:latin typeface="Arial" pitchFamily="34" charset="0"/>
              </a:rPr>
              <a:pPr/>
              <a:t>5</a:t>
            </a:fld>
            <a:endParaRPr lang="uk-UA" sz="1400">
              <a:latin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2375" y="94654"/>
            <a:ext cx="8424936" cy="821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Рейтинг </a:t>
            </a:r>
            <a:r>
              <a:rPr lang="ru-RU" sz="2400" b="1" dirty="0" err="1" smtClean="0">
                <a:solidFill>
                  <a:srgbClr val="0000FF"/>
                </a:solidFill>
              </a:rPr>
              <a:t>районів</a:t>
            </a:r>
            <a:r>
              <a:rPr lang="ru-RU" sz="2400" b="1" dirty="0" smtClean="0">
                <a:solidFill>
                  <a:srgbClr val="0000FF"/>
                </a:solidFill>
              </a:rPr>
              <a:t> і </a:t>
            </a:r>
            <a:r>
              <a:rPr lang="ru-RU" sz="2400" b="1" dirty="0" err="1" smtClean="0">
                <a:solidFill>
                  <a:srgbClr val="0000FF"/>
                </a:solidFill>
              </a:rPr>
              <a:t>міст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Сумської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області</a:t>
            </a:r>
            <a:r>
              <a:rPr lang="ru-RU" sz="2400" b="1" dirty="0" smtClean="0">
                <a:solidFill>
                  <a:srgbClr val="0000FF"/>
                </a:solidFill>
              </a:rPr>
              <a:t> за </a:t>
            </a:r>
            <a:r>
              <a:rPr lang="ru-RU" sz="2400" b="1" dirty="0" err="1" smtClean="0">
                <a:solidFill>
                  <a:srgbClr val="0000FF"/>
                </a:solidFill>
              </a:rPr>
              <a:t>часткою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залучення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учнів</a:t>
            </a:r>
            <a:r>
              <a:rPr lang="ru-RU" sz="2400" b="1" dirty="0" smtClean="0">
                <a:solidFill>
                  <a:srgbClr val="0000FF"/>
                </a:solidFill>
              </a:rPr>
              <a:t> до конкурсу «КОЛОСОК – 2016-</a:t>
            </a:r>
            <a:r>
              <a:rPr lang="ru-RU" sz="2400" b="1" dirty="0" err="1" smtClean="0">
                <a:solidFill>
                  <a:srgbClr val="0000FF"/>
                </a:solidFill>
              </a:rPr>
              <a:t>осінній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53193"/>
              </p:ext>
            </p:extLst>
          </p:nvPr>
        </p:nvGraphicFramePr>
        <p:xfrm>
          <a:off x="467544" y="1052736"/>
          <a:ext cx="842493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6B0F4-F459-4995-A065-85C0661ED30B}" type="slidenum">
              <a:rPr lang="uk-UA" sz="1400">
                <a:latin typeface="Arial" pitchFamily="34" charset="0"/>
              </a:rPr>
              <a:pPr/>
              <a:t>6</a:t>
            </a:fld>
            <a:endParaRPr lang="uk-UA" sz="1400"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83177"/>
              </p:ext>
            </p:extLst>
          </p:nvPr>
        </p:nvGraphicFramePr>
        <p:xfrm>
          <a:off x="539552" y="1124744"/>
          <a:ext cx="7942041" cy="536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одзаголовок 2"/>
          <p:cNvSpPr txBox="1">
            <a:spLocks/>
          </p:cNvSpPr>
          <p:nvPr/>
        </p:nvSpPr>
        <p:spPr>
          <a:xfrm>
            <a:off x="302375" y="94654"/>
            <a:ext cx="8424936" cy="821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Рейтинг </a:t>
            </a:r>
            <a:r>
              <a:rPr lang="ru-RU" sz="2400" b="1" dirty="0" err="1" smtClean="0">
                <a:solidFill>
                  <a:srgbClr val="0000FF"/>
                </a:solidFill>
              </a:rPr>
              <a:t>районів</a:t>
            </a:r>
            <a:r>
              <a:rPr lang="ru-RU" sz="2400" b="1" dirty="0" smtClean="0">
                <a:solidFill>
                  <a:srgbClr val="0000FF"/>
                </a:solidFill>
              </a:rPr>
              <a:t> і </a:t>
            </a:r>
            <a:r>
              <a:rPr lang="ru-RU" sz="2400" b="1" dirty="0" err="1" smtClean="0">
                <a:solidFill>
                  <a:srgbClr val="0000FF"/>
                </a:solidFill>
              </a:rPr>
              <a:t>міст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Сумської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області</a:t>
            </a:r>
            <a:r>
              <a:rPr lang="ru-RU" sz="2400" b="1" dirty="0" smtClean="0">
                <a:solidFill>
                  <a:srgbClr val="0000FF"/>
                </a:solidFill>
              </a:rPr>
              <a:t> за </a:t>
            </a:r>
            <a:r>
              <a:rPr lang="ru-RU" sz="2400" b="1" dirty="0" err="1" smtClean="0">
                <a:solidFill>
                  <a:srgbClr val="0000FF"/>
                </a:solidFill>
              </a:rPr>
              <a:t>часткою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залучення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учнів</a:t>
            </a:r>
            <a:r>
              <a:rPr lang="ru-RU" sz="2400" b="1" dirty="0" smtClean="0">
                <a:solidFill>
                  <a:srgbClr val="0000FF"/>
                </a:solidFill>
              </a:rPr>
              <a:t> до конкурсу «КОЛОСОК – 2017-</a:t>
            </a:r>
            <a:r>
              <a:rPr lang="ru-RU" sz="2400" b="1" dirty="0" err="1" smtClean="0">
                <a:solidFill>
                  <a:srgbClr val="0000FF"/>
                </a:solidFill>
              </a:rPr>
              <a:t>весняний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6B0F4-F459-4995-A065-85C0661ED30B}" type="slidenum">
              <a:rPr lang="uk-UA" sz="1400">
                <a:latin typeface="Arial" pitchFamily="34" charset="0"/>
              </a:rPr>
              <a:pPr/>
              <a:t>7</a:t>
            </a:fld>
            <a:endParaRPr lang="uk-UA" sz="1400">
              <a:latin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2375" y="94654"/>
            <a:ext cx="8424936" cy="821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b="1" dirty="0" err="1">
                <a:solidFill>
                  <a:srgbClr val="0000FF"/>
                </a:solidFill>
              </a:rPr>
              <a:t>Найактивніші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осередки</a:t>
            </a:r>
            <a:r>
              <a:rPr lang="ru-RU" sz="2400" b="1" dirty="0">
                <a:solidFill>
                  <a:srgbClr val="0000FF"/>
                </a:solidFill>
              </a:rPr>
              <a:t> конкурсу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 err="1">
                <a:solidFill>
                  <a:srgbClr val="0000FF"/>
                </a:solidFill>
              </a:rPr>
              <a:t>частка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залучення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учнів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перевищує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загальнообласну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1124744"/>
            <a:ext cx="8280920" cy="5544616"/>
          </a:xfrm>
          <a:prstGeom prst="rect">
            <a:avLst/>
          </a:prstGeom>
          <a:solidFill>
            <a:srgbClr val="CCFFCC">
              <a:alpha val="49020"/>
            </a:srgb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Сумська обласна гімназія-інтернат для талановитих та творчо обдарованих дітей (координатор В.В. </a:t>
            </a:r>
            <a:r>
              <a:rPr lang="uk-UA" sz="2500" b="1" dirty="0" err="1" smtClean="0">
                <a:solidFill>
                  <a:srgbClr val="0000FF"/>
                </a:solidFill>
              </a:rPr>
              <a:t>Яловенко</a:t>
            </a:r>
            <a:r>
              <a:rPr lang="uk-UA" sz="2500" b="1" dirty="0" smtClean="0">
                <a:solidFill>
                  <a:srgbClr val="0000FF"/>
                </a:solidFill>
              </a:rPr>
              <a:t>) 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Глухівський район (районний координатор Т.М. Ковтун)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err="1" smtClean="0">
                <a:solidFill>
                  <a:srgbClr val="0000FF"/>
                </a:solidFill>
              </a:rPr>
              <a:t>Липоводолинський</a:t>
            </a:r>
            <a:r>
              <a:rPr lang="uk-UA" sz="2500" b="1" dirty="0" smtClean="0">
                <a:solidFill>
                  <a:srgbClr val="0000FF"/>
                </a:solidFill>
              </a:rPr>
              <a:t> район (районний координатор Т.І. </a:t>
            </a:r>
            <a:r>
              <a:rPr lang="uk-UA" sz="2500" b="1" dirty="0" err="1" smtClean="0">
                <a:solidFill>
                  <a:srgbClr val="0000FF"/>
                </a:solidFill>
              </a:rPr>
              <a:t>Шитик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0000FF"/>
                </a:solidFill>
              </a:rPr>
              <a:t>м. </a:t>
            </a:r>
            <a:r>
              <a:rPr lang="ru-RU" sz="2500" b="1" dirty="0" err="1" smtClean="0">
                <a:solidFill>
                  <a:srgbClr val="0000FF"/>
                </a:solidFill>
              </a:rPr>
              <a:t>Глухів</a:t>
            </a:r>
            <a:r>
              <a:rPr lang="ru-RU" sz="2500" b="1" dirty="0" smtClean="0">
                <a:solidFill>
                  <a:srgbClr val="0000FF"/>
                </a:solidFill>
              </a:rPr>
              <a:t> (</a:t>
            </a:r>
            <a:r>
              <a:rPr lang="ru-RU" sz="2500" b="1" dirty="0" err="1" smtClean="0">
                <a:solidFill>
                  <a:srgbClr val="0000FF"/>
                </a:solidFill>
              </a:rPr>
              <a:t>міський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І.М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Гулакова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err="1" smtClean="0">
                <a:solidFill>
                  <a:srgbClr val="0000FF"/>
                </a:solidFill>
              </a:rPr>
              <a:t>Кролевецький</a:t>
            </a:r>
            <a:r>
              <a:rPr lang="uk-UA" sz="2500" b="1" dirty="0" smtClean="0">
                <a:solidFill>
                  <a:srgbClr val="0000FF"/>
                </a:solidFill>
              </a:rPr>
              <a:t> район (районний координатор Л.В. </a:t>
            </a:r>
            <a:r>
              <a:rPr lang="uk-UA" sz="2500" b="1" dirty="0" err="1" smtClean="0">
                <a:solidFill>
                  <a:srgbClr val="0000FF"/>
                </a:solidFill>
              </a:rPr>
              <a:t>Штацька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0000FF"/>
                </a:solidFill>
              </a:rPr>
              <a:t>м. </a:t>
            </a:r>
            <a:r>
              <a:rPr lang="ru-RU" sz="2500" b="1" dirty="0" err="1" smtClean="0">
                <a:solidFill>
                  <a:srgbClr val="0000FF"/>
                </a:solidFill>
              </a:rPr>
              <a:t>Охтирка</a:t>
            </a:r>
            <a:r>
              <a:rPr lang="ru-RU" sz="2500" b="1" dirty="0" smtClean="0">
                <a:solidFill>
                  <a:srgbClr val="0000FF"/>
                </a:solidFill>
              </a:rPr>
              <a:t> (</a:t>
            </a:r>
            <a:r>
              <a:rPr lang="ru-RU" sz="2500" b="1" dirty="0" err="1" smtClean="0">
                <a:solidFill>
                  <a:srgbClr val="0000FF"/>
                </a:solidFill>
              </a:rPr>
              <a:t>міський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І.О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Пілюта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Охтирський район (районний координатор Л.О. </a:t>
            </a:r>
            <a:r>
              <a:rPr lang="uk-UA" sz="2500" b="1" dirty="0" err="1" smtClean="0">
                <a:solidFill>
                  <a:srgbClr val="0000FF"/>
                </a:solidFill>
              </a:rPr>
              <a:t>Бездрабко</a:t>
            </a:r>
            <a:r>
              <a:rPr lang="uk-UA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err="1" smtClean="0">
                <a:solidFill>
                  <a:srgbClr val="0000FF"/>
                </a:solidFill>
              </a:rPr>
              <a:t>Недригайлівський</a:t>
            </a:r>
            <a:r>
              <a:rPr lang="ru-RU" sz="2500" b="1" dirty="0" smtClean="0">
                <a:solidFill>
                  <a:srgbClr val="0000FF"/>
                </a:solidFill>
              </a:rPr>
              <a:t> район (</a:t>
            </a:r>
            <a:r>
              <a:rPr lang="ru-RU" sz="2500" b="1" dirty="0" err="1" smtClean="0">
                <a:solidFill>
                  <a:srgbClr val="0000FF"/>
                </a:solidFill>
              </a:rPr>
              <a:t>районний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О.О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Сокрута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00FF"/>
                </a:solidFill>
              </a:rPr>
              <a:t>Білопільський район </a:t>
            </a:r>
            <a:r>
              <a:rPr lang="ru-RU" sz="2500" b="1" dirty="0" smtClean="0">
                <a:solidFill>
                  <a:srgbClr val="0000FF"/>
                </a:solidFill>
              </a:rPr>
              <a:t>(</a:t>
            </a:r>
            <a:r>
              <a:rPr lang="ru-RU" sz="2500" b="1" dirty="0" err="1" smtClean="0">
                <a:solidFill>
                  <a:srgbClr val="0000FF"/>
                </a:solidFill>
              </a:rPr>
              <a:t>районний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О.І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Євтушенко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0000FF"/>
                </a:solidFill>
              </a:rPr>
              <a:t>С-</a:t>
            </a:r>
            <a:r>
              <a:rPr lang="ru-RU" sz="2500" b="1" dirty="0" err="1" smtClean="0">
                <a:solidFill>
                  <a:srgbClr val="0000FF"/>
                </a:solidFill>
              </a:rPr>
              <a:t>Будський</a:t>
            </a:r>
            <a:r>
              <a:rPr lang="ru-RU" sz="2500" b="1" dirty="0" smtClean="0">
                <a:solidFill>
                  <a:srgbClr val="0000FF"/>
                </a:solidFill>
              </a:rPr>
              <a:t> район (</a:t>
            </a:r>
            <a:r>
              <a:rPr lang="ru-RU" sz="2500" b="1" dirty="0" err="1" smtClean="0">
                <a:solidFill>
                  <a:srgbClr val="0000FF"/>
                </a:solidFill>
              </a:rPr>
              <a:t>районний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О.Р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Самодєлко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0000FF"/>
                </a:solidFill>
              </a:rPr>
              <a:t>м. </a:t>
            </a:r>
            <a:r>
              <a:rPr lang="ru-RU" sz="2500" b="1" dirty="0" err="1" smtClean="0">
                <a:solidFill>
                  <a:srgbClr val="0000FF"/>
                </a:solidFill>
              </a:rPr>
              <a:t>Суми</a:t>
            </a:r>
            <a:r>
              <a:rPr lang="ru-RU" sz="2500" b="1" dirty="0" smtClean="0">
                <a:solidFill>
                  <a:srgbClr val="0000FF"/>
                </a:solidFill>
              </a:rPr>
              <a:t> (</a:t>
            </a:r>
            <a:r>
              <a:rPr lang="ru-RU" sz="2500" b="1" dirty="0" err="1" smtClean="0">
                <a:solidFill>
                  <a:srgbClr val="0000FF"/>
                </a:solidFill>
              </a:rPr>
              <a:t>міський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О.М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Ліходієвська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0000FF"/>
                </a:solidFill>
              </a:rPr>
              <a:t>м. Конотоп (</a:t>
            </a:r>
            <a:r>
              <a:rPr lang="ru-RU" sz="2500" b="1" dirty="0" err="1" smtClean="0">
                <a:solidFill>
                  <a:srgbClr val="0000FF"/>
                </a:solidFill>
              </a:rPr>
              <a:t>міський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Т.І</a:t>
            </a:r>
            <a:r>
              <a:rPr lang="ru-RU" sz="2500" b="1" dirty="0" smtClean="0">
                <a:solidFill>
                  <a:srgbClr val="0000FF"/>
                </a:solidFill>
              </a:rPr>
              <a:t>. Кашуба)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err="1" smtClean="0">
                <a:solidFill>
                  <a:srgbClr val="0000FF"/>
                </a:solidFill>
              </a:rPr>
              <a:t>Лебединський</a:t>
            </a:r>
            <a:r>
              <a:rPr lang="ru-RU" sz="2500" b="1" dirty="0" smtClean="0">
                <a:solidFill>
                  <a:srgbClr val="0000FF"/>
                </a:solidFill>
              </a:rPr>
              <a:t> район (</a:t>
            </a:r>
            <a:r>
              <a:rPr lang="ru-RU" sz="2500" b="1" dirty="0" err="1" smtClean="0">
                <a:solidFill>
                  <a:srgbClr val="0000FF"/>
                </a:solidFill>
              </a:rPr>
              <a:t>районний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М.В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Летік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err="1" smtClean="0">
                <a:solidFill>
                  <a:srgbClr val="0000FF"/>
                </a:solidFill>
              </a:rPr>
              <a:t>Конотопський</a:t>
            </a:r>
            <a:r>
              <a:rPr lang="ru-RU" sz="2500" b="1" dirty="0" smtClean="0">
                <a:solidFill>
                  <a:srgbClr val="0000FF"/>
                </a:solidFill>
              </a:rPr>
              <a:t> район (</a:t>
            </a:r>
            <a:r>
              <a:rPr lang="ru-RU" sz="2500" b="1" dirty="0" err="1" smtClean="0">
                <a:solidFill>
                  <a:srgbClr val="0000FF"/>
                </a:solidFill>
              </a:rPr>
              <a:t>районний</a:t>
            </a:r>
            <a:r>
              <a:rPr lang="ru-RU" sz="2500" b="1" dirty="0" smtClean="0">
                <a:solidFill>
                  <a:srgbClr val="0000FF"/>
                </a:solidFill>
              </a:rPr>
              <a:t> координатор </a:t>
            </a:r>
            <a:r>
              <a:rPr lang="ru-RU" sz="2500" b="1" dirty="0" err="1" smtClean="0">
                <a:solidFill>
                  <a:srgbClr val="0000FF"/>
                </a:solidFill>
              </a:rPr>
              <a:t>О.А</a:t>
            </a:r>
            <a:r>
              <a:rPr lang="ru-RU" sz="2500" b="1" dirty="0" smtClean="0">
                <a:solidFill>
                  <a:srgbClr val="0000FF"/>
                </a:solidFill>
              </a:rPr>
              <a:t>. </a:t>
            </a:r>
            <a:r>
              <a:rPr lang="ru-RU" sz="2500" b="1" dirty="0" err="1" smtClean="0">
                <a:solidFill>
                  <a:srgbClr val="0000FF"/>
                </a:solidFill>
              </a:rPr>
              <a:t>Шешеня</a:t>
            </a:r>
            <a:r>
              <a:rPr lang="ru-RU" sz="25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ru-RU" sz="25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5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sz="25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31933">
            <a:off x="98425" y="853017"/>
            <a:ext cx="5905500" cy="10922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uk-UA" sz="3200" b="1" dirty="0" err="1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Репозитарій</a:t>
            </a:r>
            <a:r>
              <a:rPr lang="uk-UA" sz="3200" b="1" dirty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інформаційно-освітніх ресурсів 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24579" name="Picture 4" descr="C:\Documents and Settings\Admin\Рабочий стол\Презентація\Koloso4ok_Logo-0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5" y="5048254"/>
            <a:ext cx="3298825" cy="1797049"/>
          </a:xfrm>
          <a:prstGeom prst="rect">
            <a:avLst/>
          </a:prstGeom>
          <a:solidFill>
            <a:srgbClr val="CBFEA4">
              <a:alpha val="80000"/>
            </a:srgbClr>
          </a:solidFill>
          <a:ln>
            <a:noFill/>
          </a:ln>
        </p:spPr>
      </p:pic>
      <p:pic>
        <p:nvPicPr>
          <p:cNvPr id="24580" name="Рисунок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" y="2533744"/>
            <a:ext cx="3489325" cy="1272117"/>
          </a:xfrm>
          <a:prstGeom prst="rect">
            <a:avLst/>
          </a:prstGeom>
          <a:solidFill>
            <a:srgbClr val="CCFFCC">
              <a:alpha val="75000"/>
            </a:srgbClr>
          </a:solidFill>
          <a:ln>
            <a:noFill/>
          </a:ln>
        </p:spPr>
      </p:pic>
      <p:pic>
        <p:nvPicPr>
          <p:cNvPr id="24583" name="Рисунок 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68" y="1669677"/>
            <a:ext cx="18367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791" y="6474887"/>
            <a:ext cx="2376487" cy="3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6" descr="data:image/jpeg;base64,/9j/4AAQSkZJRgABAQAAAQABAAD/2wCEAAkGBxQQEBUUEBQUFBQUFRcWFRQVFhQUFBUXFxQWGBcUFRUYHCggGB0lHBUUIzEhJSkrLi4uGB8zODMsNygtLisBCgoKDg0OGxAQGiwmICQsLSwsLDAsLC80LiwsLCwsLCwsLS0sLCwsLCwsNCwsLCwsLCwsLCwsNCwsLCwsLCwsLP/AABEIALIBGwMBIgACEQEDEQH/xAAcAAEAAgMBAQEAAAAAAAAAAAAAAQYEBQcCAwj/xABAEAABAwIEAwYDBQYEBwEAAAABAAIRAwQFEiExBkFREyJhcYGRBzKhI0KxwfAUM1JygtEkYpKiQ1Oys8LS4RX/xAAaAQEAAwEBAQAAAAAAAAAAAAAAAQIDBAUG/8QALhEAAgIBAwICCgMBAQAAAAAAAAECAxEEITESQVHwBRMiYXGBkaHR4TJSwTMV/9oADAMBAAIRAxEAPwDtwSUUKxU9IoRQSekUIgPSLypUAlFCISSoCIgJREQBERAEREAREQBERAEREARFCAlFCICUUIgJRQiAKs8V8UfsT6bGU+0e/V0nKGt67ak66eCsyoHxGpDt6B5lpB8g4f3KpY2oSa7IhvBYuHOIGX2cCm5mTLOaCDmB29lm1MHouJJpMJO+iq3w5dNS40jRn0c8fgrwVGmtlKHVkhboIiLUkQohelCAIiIAiIgJREUAIiISERSgIUoiAIiIAiIgCIiAhFKICEUohBCIiAIi1N5jzLeoGXP2Ydqypux3gebXeER49IlJJZYNnV2WixXGXMY2pSaXNbUiruS1oBkwOXjyW1tcQpVx9lVpv/lc130BWixjPZ06z6NM1i9pilI1J3MbkASYGp25pJKUGk8e8r3LJb1m1GhzCC1wBBHMHZUf4hH/ABFEdGOP+4KaHHdpZWbHVnEB1a4p06bWHMGsrPgFkDIAzLoVRsX46F/ch1NmVghjCXalsyXEECJ6Qsbp9NMm+6Im+x0D4ds71c/yD3Lz+YV0VM+GpllczP2jP+23T8Vc1XSf8kWitiFKhSuokKCFKlQCEUqEJCIiAIpRAEREAREQBERAEREAREQBERAERRKAlFh3eJ0qQ77wPDc/TZV+946oM+Qhx5S4a6wYDZnVZWX1w/kyrklyy2Iub33H1Q/ug2eUNJPqDP5Ku3/Fl290OqOH8pLPbKQFyS9JVLjLM5XxR2pa7HMHp3lI06o0Ox5g9R9Fymjimk1qlad9HZo8y8n9EbLSXt84z33Acpc7x6R+Cj/0Itboq9QvA2+PcJ1bR2dtVmQbOc5oPo4a9NIVbdjl/Sq/YXLjH33EvEcmjMY9h+awageNjE9AB9d1m4dTzsPaEyD3Y3f1EbCOviuZ2xj7UNjP1qfCNde8P1bl5qvAc57y95ktBc8/Qa+SxrqtTtH608jmy2WkOnxzQunYdw5cVmfZ0yG7hzjln+p2rvTRVbFvhXilepmf2JzPgN7TM1oI+Y6aR13XZUp2L2k8eex1V9Ulh7HSvg/L7J1YggVapLQd8rWtbJ9Q5XpaTgzh8YdZ07cOzlol7tYLjvlHIdB4LeLqqh0QUSyWDypUKVoQFKhEJJREQBERAEREAREQBERAEREAREQBFj3V4ymO8R5c1XL/AIyptMU4cfCXfhouW/W007Se/gVlNR5ZalhXuLUaM9pUaCNxuR4kDYeJVCvsbuq4OXM1p8cunuq1is0xmrh0DYmMvhtp7rz5el03iuP1/C/Jk7vBHQMU48p0xFNpe4jTXQfzEfgJ9FU8S4uuKw1eKbejNJHiTstfhVMPGd3PYcgFuWMEbLgv19s3hv5GUpyfcqd/iAdrUJdpsZP05nzW0srYNaC4AkjbkPBajjfBSKZrW4h1Mhz6Y2e0GSQOThv4iVs8LvBVDHToQFScU61NP9FMbZMp7+rRHgIWlu4pknZoO51jbmVdcbwjs2NLZ11M+Kq13Qa8OaR8wLSfzHiN/RQ65VSxPuRkrFe+L3T7T+KmmS75tV86NGNDuDHtM7r70xyG67JJLZGDbPTaWdwGscwJk9AI1krr3BXBTLcCtcNzViO6w/LSHl/F16bDqdT8NOFpi6rDQa0QfvH/AJpHT+H36FdMXoaPT7dcvl+TuoqwupkQphEXonSERQgIUqFKkgKVClQSEREAREQBERAEREARFi3mIU6P7x4Hhz9lWUlFZbBlLy+oGiSQB1OipuKcdtGlBuY/xHkqxf4rcXBkucR/lBIA6SAvOv8ASlUNobv7GUrkuNzoN9xLRpaTmPQa+yrl9x0XS2gz+onT06qkVr0M0MydIM6meY81vsLtxTE7uO5j6BeXdrtRYucL3bfv7mTsk/cYWJ3tV4LqhfrqZkBYeFXDa1TaGs3HjyBVugFqpdxbC0uzl0p19QOTajRq0dAWwfRy4q4xlld+fz9jPG+Sy9oXHReq1EPYWvAc1wIc0iQQdCCOi+eEuDngHYkD3KsuNYOKVPM0zrB9UjRbOMpx4jyWSb3Oe2o7B5pGYGrSdy07eo1Hp4qxYRS7Z4aNyq/xGMuWoPuOg/yvIH45D6LJwfEzScHN3Bkf2VsKXTOXHf8A0p3NtjFoaTsrv1KpljR7Bz6Y2Y85R0Y7vNA8ADl/pVrxjFDcvzkQTA0VA4qxb9kvacjM11IZwN9HGCPcrpqpU5zhVxyvl5ZdRzwdFxTiFtSgxvMNAPpoqtSrZ6oA6r4Ydc0rofZPJIGrcriW89YGim7tHNllMEFwh1V3ysDp0aB3n1CAYaBpudIW7qsskvWdivQzStqlzjlAJJJ5cyTKvXAvBrrlwq1/3IPl2pH3W9GA7nn/ANOx4M4CBAfcNLaehDDpUqdDUj5W7d0fXc9MpsDQA0AACABoABsAF6FGky+qfHgXqo36pBjA0AAAAaADQADYAL0iL0jrCIiAKFKIDyiIpIJUqFIUEhERAEREARQStJi3FFGgDrndMZWxE+LtvaT4Kk7IwWZPAzg3crVYrxDRtwczpI+62Pqdh+KomJcV164MHI3kB3RHjzd6+yr7XF7hOpOgBJj0C8m/0quKl83+DCV3aJZ8U4yq1pFHuN6j/wBtz6Qq7d13O+d5J5DYecfmtvaW1NvzDMec7egX2xHDaVVhGUNJGjmgBw9t/Irx7L52SzZIyll8s1WDUA/vO1aDoOpG5KsNG5LTA26KrYE4sYabz3qZLSeuu/qCD6qxWdOdlW3ENkF4IxeJ8MbcsDgAKrDmY7YyPunq07a+fJYOFX2drT1Gx0PkVZLy3LNHaSJVQe0Uq72jZx7Rv9R73+6T/UFWLk04S5QeS6WdkalJzm/d3Vc4itO0pED5mw5v8zdR77HwJWywzGHU2FrTo7cLDqvmT4IuhODhnPcM1WG3ugc3YgEKy33ETqtMNcRA6c/Ncawnis29aoyo0vpdo/KRu0F5gDqFf8JvmXDA+m0kHm5zWfQmfYL0LdLbVlJ4TLOLRgcc14sap5ugDrJIhVbh/i8NaG3LHaffbrPmFseJMSFaplc5uSmSAGnukjQukjXmPdYLcHqPiGBsjTOC0nxDQC4jxAhdNFcI19ElnuV60ti54LjFCvqwhoG5d83ozf3hVTGrJ13eVeyEtaQ11SoQKdOGiQ98RvPdGvQFbbhrDewJNM1K1w/u9mxpaxjYgZnGQSZcYGsHUDULoGB8Dvfldd5KYaSW06TQ0jNqe990nnEc9NStaNPJTfQtvP1LKLkc/wAJ4Wc49laMzPJ71d7AHba5GxLRvuR6rq3CvBVO1AfWPa1RzdqG7be3RWSxsKdBuWkwMb0A38SeZ81kr0a6Ix3e7N4wSCIi2LhERAEREAREQHlERSQSgRFBJKItZieOUqAJe4SOQ/BUnZGCzJ4QNmtDjXFNG2B1zuG4aRA83e6puO8YVLju0gabJiZ1PnyP4KvXAzQXnMZ56x5TtsvJ1HpRLav6+fPuM3YuxucY4rr3Rho7OmdhO46xufX2WnAl+xc73/8AgWNdXYaNN/1otpYNDGz947leVZOy32psybzyfOpYVcpIaD4SJ+q0+EXX+Jc10hzBBadx1/AK4Ua2mqr+O2wbXpVwNZ7N56tcO7PWHZR/UVnTOOenx4+JXGDdYeczpK3lzaFtMOOzlXcHrDNqrnjeI0zQaxjgTpt4bq0KITrnOTxjj4k7HO8Q+yuT0qNkdMzND9C32K3+CYm2m5rnDMByVW45rZLY1W/NSc1zfeCPUEj1WNw1jjblktDp5w0mD0MBXhTOVcbY9tvpwQltk6BieI9sS86cg1c0+I1++3q21SnMs7TNoSMrsmjv9P0Vmu7+nQAdVJE/KCHS4+A5qr1sVNV7nPA72jQdTHSOa2ohONjtmst/6TnG7N1wrjjLwdwHMIzAlrY9XESvvxXfGiwUmQHVGmSCHFrduWknWPIrS8MWXZVXVnMDaeUsc14LS7MJhjfmkbyBzCyLjD6NWpnBrGT3mlwII0ygOABGniI6GV0qhOeYLYhy8Cq0sNNV2SlTNR3QAafzOOjR4kgK0W7KVrbGiXZ6jtXGiR3TJ0FQkN0zbyT0W+wrha4rjLTYKdLxjY+gE+LQCrfgvw9o0odWJqO9Y9zr7Quxaec8ZEa5M5vg2CvquH7NbBh/i71RwHQVKmrfNrW+avGFfD5ztbp8A6ljdyf80aE+Jkq/21s2m3KxoaByAhfVdcNPGPO5tGqKMHDMIo2wiixrfHmfVZyItzUIiIAiIgCIiAIihASihSgPClQpUkBSSoXPviFxYWTb0D3tnuHLqwfn7dVjdaqo9TIbwjM4o41ayaducztsw/8AE/mqHd3jqsl7vTotbaPBGZ+on/Uf7Lc2lYOHyiOkL5rU2Tsl1Tf6MZNvkw/2gAQse4vRCnH7bIw1GaRq4DaOqw8EAe0Pdrm1HgFSNcenrM8msxG8LXNJBjM3WCBurdYV8xHkFj4nYCtRc0jQiFqMEvTEO+dhyvHiOfkd/VayxZVsuAjrdjgGajmMzEjTwn2VRxWlnY5vXSeh5H0MeyzLfiyqKWQEbRPOP0Vq61z3HOcdAJlUuVTcPUrdcks0+EYoKmxGZpLXDmHNMELdi5Malc94Qqt/bKvaCnlqlzm9pIE5iQA5sFpMjmNVYOJQWRlHZsmDlrdpmP8ACMrj9Cum7Rw68EySR8OLb8V4otgtmX+Y2Hvr6LzwJZCk+qC5zRlDpBgAgGM2ka6foLXW1m57hoWjkxurzvv022Gvkrbg3CtxcwxrYZ0gZAY3dyJ8XEuXTGpuHq48FFl7Iwb22bUdmrXBrP1ADBDGidmvfvoNQ1pMrfcPcNVa8dlTytG73CJ15k6+hJ8ldOHuAqNvDqv2j/p78/SArgxgAgAADYDQD0XdXpIr+RrGn+xULHgKk3Wq7MeYaAB+vRb+zwKhSjJTbpzIk/VbJF1KKXBuopcEQpRFJIREQBERAEREAREQBERAFCIgCIiEHgKV5lSFYGn4vxsWVq+rpm+WmDzeQY9oJ9F+f8RvHQ57jLjJMrpXxjuCTRpzoJdHV3L6ArkeMVe6R4QvK1L67lHsjKb3NpQue6wf5Qt/hlcEgctFSMNuM1Jh6CD5jRb2xu4IK4dRTuZy2Zb8Xt+zOV2oInXmCqphp7I9nyYco/l+79IW6v8AGu2a2d2iPP8AUKpX16GXWUujO0RyAcCefiCPZZ105lKEeOSMNlyF13RqqrxEDScbiloWkCoD8rmkwCfET+K2VBrzu3TryWi4oq58tvTlziSXtaJPlAWumrbs93f4EQi08steHVRkzv7I6T+8IjSZ1CruK42+5+zpNIaeQ7znDmdNm+K+ltVAt2UKrGVXNIOjgWAtghrnt0J7rZAnUKy4Rw/dYie4xtKkDsxgpUh4xu4+LpPQLpro32ROW9kVbC6L6bpaBmcMogZnAHfKT3QfGHaeaseEcKV7t4idNCdSQPEnut8hHkul4FwDQoAGr9q7nyb68z+HgrbRpBgDWgNA2AEAei7IaXvIvGn+xVeHeBaFsJf9o+NZ28vHy0HgrWxgaIAAA2A0C9IupJJYRuklsgiIpJCIiAIiIAiIgCIiAIiIAiIgChSoQBF5e6PePdShAUqEUg+QK9Ar5gr0CrA5l8WLcucHx3WNb7uz/wBiuP4k6RK/RHHFg19nVLgT3muPWBDYH1PmV+dsQBEyvOuhi3PiY2cmnsrvsXFrpyOMz0PVWO0dmAyOBHgVVrinK++C1H0qoAE5o+6HRHOFe2pTWe5baSLdVrtotzVHAAdDJ8AqXiF8atbtADoRlHPQyrPfYlSuXfbirUaAA2mwspszCSXOc1uu4EAaDqt/wnwbdXha6hRZb0gQS5w7pifmLpdV576eAVaKlDdLLIjhcIy7bEKrbbWoaY6vbmgkctQS6I7onqvnwnwO+5LuypuNM/8AEq9wO1HzwdeenloF0mx+G1EOpvr1q1V9MkwSG0ySNRkj5fARKu9Ck1jQ1oDQNgAAB5AK9OkUF7T+XnclV+JUME+HlvRIdWAqP6AZGDwgalXGlSDAGtAAGwAgDyC9IulJLZGiSRKIikkIiIAiIgCIiAIiIAiIgCIiAIiIAiIgChEQEIiKSAihEBitcvoCsNj4X3Y9aNEGo43vWUbCs55AluUTzcSIA8V+ccRaS4r9DcccN/8A6VuKWYNLXh7SdRIn9e6qGFfCnvA3VUED7rBBPgXcua4765ymmkVlHJynCsBq3Doo03PPRomPN3JXrB/hBcVB/iHspA7tBzE+YGh9Sux4ZhlK2YGUKbWNAiGgCfM81mgrSNOOSFBIp3D3w1srQhxZ2zxzqwW+jNveVcmNAEAQBoANAElelqaEgr0F8wvQUA9KV5UoSSihSoAREQEooRASihEBKKEQEooRASihEBKKEQBEUICVCIpICgohQEIoRSDV0/zXph3Uot2VPs1fQKEWTJJXpEUA9t3XpEQkh3JS1EUAkKQiISSiIoBKlEUAKERAEREAREQBERAEREAUIikBERCAoREBCKEUglu6O3UInck//9k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75" y="14306554"/>
            <a:ext cx="1951038" cy="220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71" y="2201302"/>
            <a:ext cx="1309861" cy="13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81470" y="3556443"/>
            <a:ext cx="2160240" cy="544468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7030A0"/>
                </a:solidFill>
                <a:latin typeface="Calibri" pitchFamily="32" charset="0"/>
              </a:rPr>
              <a:t>Фотогалерея «КОЛОСКА»</a:t>
            </a:r>
            <a:endParaRPr lang="uk-UA" sz="1400" b="1" dirty="0">
              <a:solidFill>
                <a:srgbClr val="7030A0"/>
              </a:solidFill>
              <a:latin typeface="Calibri" pitchFamily="32" charset="0"/>
            </a:endParaRPr>
          </a:p>
        </p:txBody>
      </p:sp>
      <p:pic>
        <p:nvPicPr>
          <p:cNvPr id="12290" name="Picture 2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42" y="4155315"/>
            <a:ext cx="2066379" cy="19814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77108" y="6057444"/>
            <a:ext cx="30238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16"/>
              </a:rPr>
              <a:t> 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hlinkClick r:id="rId16"/>
              </a:rPr>
              <a:t>ПРЕЗЕНТАЦІЯ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16"/>
              </a:rPr>
              <a:t> КНИГИ „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hlinkClick r:id="rId16"/>
              </a:rPr>
              <a:t>ЧАРІВНА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16"/>
              </a:rPr>
              <a:t> КНИГА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hlinkClick r:id="rId16"/>
              </a:rPr>
              <a:t>ПРИРОДИ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16"/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2299" name="Picture 11" descr="kolosok_zmist_11_15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62" y="46037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5722" y="3556443"/>
            <a:ext cx="2918531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/>
              <a:t>“КОЛОСОК” </a:t>
            </a:r>
            <a:r>
              <a:rPr lang="ru-RU" sz="2000" b="1" dirty="0">
                <a:hlinkClick r:id="rId19"/>
              </a:rPr>
              <a:t>для </a:t>
            </a:r>
            <a:r>
              <a:rPr lang="ru-RU" sz="2000" b="1" dirty="0" err="1">
                <a:hlinkClick r:id="rId19"/>
              </a:rPr>
              <a:t>вчителя</a:t>
            </a:r>
            <a:r>
              <a:rPr lang="ru-RU" sz="2000" b="1" dirty="0">
                <a:hlinkClick r:id="rId19"/>
              </a:rPr>
              <a:t> </a:t>
            </a:r>
            <a:r>
              <a:rPr lang="ru-RU" sz="2000" b="1" dirty="0" err="1">
                <a:hlinkClick r:id="rId19"/>
              </a:rPr>
              <a:t>початкових</a:t>
            </a:r>
            <a:r>
              <a:rPr lang="ru-RU" sz="2000" b="1" dirty="0">
                <a:hlinkClick r:id="rId19"/>
              </a:rPr>
              <a:t> </a:t>
            </a:r>
            <a:r>
              <a:rPr lang="ru-RU" sz="2000" b="1" dirty="0" err="1">
                <a:hlinkClick r:id="rId19"/>
              </a:rPr>
              <a:t>класів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3160" y="4457509"/>
            <a:ext cx="3035758" cy="707886"/>
          </a:xfrm>
          <a:prstGeom prst="rect">
            <a:avLst/>
          </a:prstGeom>
          <a:solidFill>
            <a:srgbClr val="CBFEA4">
              <a:alpha val="49020"/>
            </a:srgb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/>
              <a:t>Колосок </a:t>
            </a:r>
            <a:r>
              <a:rPr lang="ru-RU" sz="2000" b="1" dirty="0">
                <a:hlinkClick r:id="rId20"/>
              </a:rPr>
              <a:t>для </a:t>
            </a:r>
            <a:r>
              <a:rPr lang="ru-RU" sz="2000" b="1" dirty="0" err="1">
                <a:hlinkClick r:id="rId20"/>
              </a:rPr>
              <a:t>вчителів</a:t>
            </a:r>
            <a:r>
              <a:rPr lang="ru-RU" sz="2000" b="1" dirty="0">
                <a:hlinkClick r:id="rId20"/>
              </a:rPr>
              <a:t> </a:t>
            </a:r>
            <a:r>
              <a:rPr lang="ru-RU" sz="2000" b="1" dirty="0" err="1">
                <a:hlinkClick r:id="rId20"/>
              </a:rPr>
              <a:t>природничих</a:t>
            </a:r>
            <a:r>
              <a:rPr lang="ru-RU" sz="2000" b="1" dirty="0">
                <a:hlinkClick r:id="rId20"/>
              </a:rPr>
              <a:t> </a:t>
            </a:r>
            <a:r>
              <a:rPr lang="ru-RU" sz="2000" b="1" dirty="0" err="1">
                <a:hlinkClick r:id="rId20"/>
              </a:rPr>
              <a:t>предметів</a:t>
            </a:r>
            <a:endParaRPr lang="ru-RU" sz="2000" b="1" dirty="0"/>
          </a:p>
        </p:txBody>
      </p:sp>
      <p:sp>
        <p:nvSpPr>
          <p:cNvPr id="16" name="Прямоугольник 15">
            <a:hlinkClick r:id="rId21" action="ppaction://hlinkfile"/>
          </p:cNvPr>
          <p:cNvSpPr/>
          <p:nvPr/>
        </p:nvSpPr>
        <p:spPr>
          <a:xfrm>
            <a:off x="6378109" y="5479744"/>
            <a:ext cx="2450983" cy="461665"/>
          </a:xfrm>
          <a:prstGeom prst="rect">
            <a:avLst/>
          </a:prstGeom>
          <a:solidFill>
            <a:srgbClr val="CBFEA4">
              <a:alpha val="49020"/>
            </a:srgb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Презентації</a:t>
            </a:r>
            <a:r>
              <a:rPr lang="ru-RU" sz="2400" b="1" dirty="0" smtClean="0">
                <a:solidFill>
                  <a:srgbClr val="FF0000"/>
                </a:solidFill>
              </a:rPr>
              <a:t> книг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84784"/>
            <a:ext cx="6156176" cy="2478617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b="1" kern="1200" dirty="0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ДЯКУЮ ЗА УВАГУ!</a:t>
            </a:r>
            <a:r>
              <a:rPr lang="en-US" b="1" kern="1200" dirty="0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/>
            </a:r>
            <a:br>
              <a:rPr lang="en-US" b="1" kern="1200" dirty="0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uk-UA" b="1" kern="1200" dirty="0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/>
            </a:r>
            <a:br>
              <a:rPr lang="uk-UA" b="1" kern="1200" dirty="0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en-US" sz="3600" b="1" dirty="0" err="1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</a:t>
            </a:r>
            <a:r>
              <a:rPr lang="en-US" sz="3600" b="1" kern="1200" dirty="0" err="1" smtClean="0">
                <a:solidFill>
                  <a:srgbClr val="0000F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umylab.zsd@gmail.com</a:t>
            </a:r>
            <a:endParaRPr lang="ru-RU" sz="3600" b="1" u="sng" kern="1200" dirty="0">
              <a:solidFill>
                <a:srgbClr val="0000F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1988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791" y="6474887"/>
            <a:ext cx="2376487" cy="3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307</Words>
  <Application>Microsoft Office PowerPoint</Application>
  <PresentationFormat>Экран (4:3)</PresentationFormat>
  <Paragraphs>48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think-cell Slide</vt:lpstr>
      <vt:lpstr>«КОЛОСОК» у Сумщині</vt:lpstr>
      <vt:lpstr>Мета конкурсу «КОЛОСОК»: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Репозитарій інформаційно-освітніх ресурсів  „КОЛОСКА”</vt:lpstr>
      <vt:lpstr>ДЯКУЮ ЗА УВАГУ!  sumylab.zsd@gmail.com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Валентина</cp:lastModifiedBy>
  <cp:revision>22</cp:revision>
  <dcterms:created xsi:type="dcterms:W3CDTF">2014-07-24T11:59:25Z</dcterms:created>
  <dcterms:modified xsi:type="dcterms:W3CDTF">2017-09-13T17:48:18Z</dcterms:modified>
</cp:coreProperties>
</file>