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83" r:id="rId3"/>
    <p:sldId id="262" r:id="rId4"/>
    <p:sldId id="282" r:id="rId5"/>
    <p:sldId id="280" r:id="rId6"/>
    <p:sldId id="281" r:id="rId7"/>
    <p:sldId id="284" r:id="rId8"/>
    <p:sldId id="267" r:id="rId9"/>
    <p:sldId id="27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9F7"/>
    <a:srgbClr val="6699FF"/>
    <a:srgbClr val="0000FF"/>
    <a:srgbClr val="CBFEA4"/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4" autoAdjust="0"/>
    <p:restoredTop sz="94660"/>
  </p:normalViewPr>
  <p:slideViewPr>
    <p:cSldViewPr>
      <p:cViewPr>
        <p:scale>
          <a:sx n="82" d="100"/>
          <a:sy n="82" d="100"/>
        </p:scale>
        <p:origin x="-396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Microsoft_Excel_97-2003_Worksheet1.xls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Microsoft_Excel_97-2003_Worksheet2.xls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2000">
                <a:solidFill>
                  <a:srgbClr val="0000FF"/>
                </a:solidFill>
              </a:defRPr>
            </a:pPr>
            <a:r>
              <a:rPr lang="uk-UA" sz="2000" dirty="0">
                <a:solidFill>
                  <a:srgbClr val="0000FF"/>
                </a:solidFill>
              </a:rPr>
              <a:t>Кількість учнів Сумської області - учасників обох етапів конкурсу "КОЛОСОК" за навчальними роками  </a:t>
            </a:r>
          </a:p>
        </c:rich>
      </c:tx>
      <c:layout>
        <c:manualLayout>
          <c:xMode val="edge"/>
          <c:yMode val="edge"/>
          <c:x val="9.7150000758575702E-2"/>
          <c:y val="1.431264581713143E-3"/>
        </c:manualLayout>
      </c:layout>
      <c:overlay val="0"/>
    </c:title>
    <c:autoTitleDeleted val="0"/>
    <c:view3D>
      <c:rotX val="15"/>
      <c:rotY val="4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3216093679649629"/>
          <c:w val="0.96608863198458572"/>
          <c:h val="0.79345843882843425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'[Диаграмма в Microsoft PowerPoint]участь по роках'!$D$37</c:f>
              <c:strCache>
                <c:ptCount val="1"/>
                <c:pt idx="0">
                  <c:v>Кількість учасників</c:v>
                </c:pt>
              </c:strCache>
            </c:strRef>
          </c:tx>
          <c:spPr>
            <a:solidFill>
              <a:srgbClr val="75B9F7">
                <a:alpha val="60000"/>
              </a:srgb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dLbl>
              <c:idx val="0"/>
              <c:layout>
                <c:manualLayout>
                  <c:x val="2.2260868752313364E-2"/>
                  <c:y val="-4.2976083640257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60868752313364E-2"/>
                  <c:y val="-4.2976083640256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971013544365588E-2"/>
                  <c:y val="-4.2976083640257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260868752313364E-2"/>
                  <c:y val="-2.5785988578513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40579635628725E-2"/>
                  <c:y val="-4.29760836402570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PowerPoint]участь по роках'!$C$38:$C$44</c:f>
              <c:strCache>
                <c:ptCount val="7"/>
                <c:pt idx="0">
                  <c:v>2010-2011 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  <c:pt idx="5">
                  <c:v>2015-2016</c:v>
                </c:pt>
                <c:pt idx="6">
                  <c:v>2016-2017</c:v>
                </c:pt>
              </c:strCache>
            </c:strRef>
          </c:cat>
          <c:val>
            <c:numRef>
              <c:f>'[Диаграмма в Microsoft PowerPoint]участь по роках'!$D$38:$D$44</c:f>
              <c:numCache>
                <c:formatCode>General</c:formatCode>
                <c:ptCount val="7"/>
                <c:pt idx="0">
                  <c:v>22458</c:v>
                </c:pt>
                <c:pt idx="1">
                  <c:v>26969</c:v>
                </c:pt>
                <c:pt idx="2">
                  <c:v>33085</c:v>
                </c:pt>
                <c:pt idx="3">
                  <c:v>34104</c:v>
                </c:pt>
                <c:pt idx="4">
                  <c:v>28801</c:v>
                </c:pt>
                <c:pt idx="5">
                  <c:v>30092</c:v>
                </c:pt>
                <c:pt idx="6">
                  <c:v>30194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893248"/>
        <c:axId val="101894784"/>
        <c:axId val="0"/>
      </c:bar3DChart>
      <c:catAx>
        <c:axId val="10189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600" b="1"/>
            </a:pPr>
            <a:endParaRPr lang="uk-UA"/>
          </a:p>
        </c:txPr>
        <c:crossAx val="101894784"/>
        <c:crosses val="autoZero"/>
        <c:auto val="1"/>
        <c:lblAlgn val="ctr"/>
        <c:lblOffset val="100"/>
        <c:noMultiLvlLbl val="0"/>
      </c:catAx>
      <c:valAx>
        <c:axId val="1018947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893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3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907351807462019E-2"/>
          <c:y val="2.5430435579307926E-2"/>
          <c:w val="0.92813368886525538"/>
          <c:h val="0.78585261810736762"/>
        </c:manualLayout>
      </c:layout>
      <c:bar3DChart>
        <c:barDir val="col"/>
        <c:grouping val="clustered"/>
        <c:varyColors val="0"/>
        <c:ser>
          <c:idx val="0"/>
          <c:order val="0"/>
          <c:tx>
            <c:v>осінь 2015</c:v>
          </c:tx>
          <c:spPr>
            <a:solidFill>
              <a:schemeClr val="accent1"/>
            </a:solidFill>
          </c:spPr>
          <c:invertIfNegative val="0"/>
          <c:cat>
            <c:strRef>
              <c:f>'2015-2016'!$C$48:$C$72</c:f>
              <c:strCache>
                <c:ptCount val="25"/>
                <c:pt idx="0">
                  <c:v>Глухівський</c:v>
                </c:pt>
                <c:pt idx="1">
                  <c:v>м. Лебедин</c:v>
                </c:pt>
                <c:pt idx="2">
                  <c:v>Лебединський</c:v>
                </c:pt>
                <c:pt idx="3">
                  <c:v>Кролевецький</c:v>
                </c:pt>
                <c:pt idx="4">
                  <c:v>м.Охтирка</c:v>
                </c:pt>
                <c:pt idx="5">
                  <c:v>С-Будський</c:v>
                </c:pt>
                <c:pt idx="6">
                  <c:v>м.Глухів</c:v>
                </c:pt>
                <c:pt idx="7">
                  <c:v>Краснопільський</c:v>
                </c:pt>
                <c:pt idx="8">
                  <c:v>м.Суми</c:v>
                </c:pt>
                <c:pt idx="9">
                  <c:v>Охтирський</c:v>
                </c:pt>
                <c:pt idx="10">
                  <c:v>м.Конотоп</c:v>
                </c:pt>
                <c:pt idx="11">
                  <c:v>Л-Долинський</c:v>
                </c:pt>
                <c:pt idx="12">
                  <c:v>Білопільський</c:v>
                </c:pt>
                <c:pt idx="13">
                  <c:v>Конотопський</c:v>
                </c:pt>
                <c:pt idx="14">
                  <c:v>Недригайлівський</c:v>
                </c:pt>
                <c:pt idx="15">
                  <c:v>Сумський</c:v>
                </c:pt>
                <c:pt idx="16">
                  <c:v>м.Ромни</c:v>
                </c:pt>
                <c:pt idx="17">
                  <c:v>Шосткинський</c:v>
                </c:pt>
                <c:pt idx="18">
                  <c:v>м.Шостка</c:v>
                </c:pt>
                <c:pt idx="19">
                  <c:v>Роменський</c:v>
                </c:pt>
                <c:pt idx="20">
                  <c:v>Буринський</c:v>
                </c:pt>
                <c:pt idx="21">
                  <c:v>Ямпільський</c:v>
                </c:pt>
                <c:pt idx="22">
                  <c:v>Тростянецький</c:v>
                </c:pt>
                <c:pt idx="23">
                  <c:v>Путивльський</c:v>
                </c:pt>
                <c:pt idx="24">
                  <c:v>В-Писарівський</c:v>
                </c:pt>
              </c:strCache>
            </c:strRef>
          </c:cat>
          <c:val>
            <c:numRef>
              <c:f>'2015-2016'!$D$48:$D$72</c:f>
              <c:numCache>
                <c:formatCode>General</c:formatCode>
                <c:ptCount val="25"/>
                <c:pt idx="0">
                  <c:v>34</c:v>
                </c:pt>
                <c:pt idx="1">
                  <c:v>26</c:v>
                </c:pt>
                <c:pt idx="2">
                  <c:v>25.9</c:v>
                </c:pt>
                <c:pt idx="3">
                  <c:v>25.3</c:v>
                </c:pt>
                <c:pt idx="4">
                  <c:v>21.4</c:v>
                </c:pt>
                <c:pt idx="5">
                  <c:v>21</c:v>
                </c:pt>
                <c:pt idx="6">
                  <c:v>21</c:v>
                </c:pt>
                <c:pt idx="7">
                  <c:v>20.6</c:v>
                </c:pt>
                <c:pt idx="8">
                  <c:v>20.399999999999999</c:v>
                </c:pt>
                <c:pt idx="9">
                  <c:v>19.399999999999999</c:v>
                </c:pt>
                <c:pt idx="10">
                  <c:v>18.600000000000001</c:v>
                </c:pt>
                <c:pt idx="11">
                  <c:v>18.5</c:v>
                </c:pt>
                <c:pt idx="12">
                  <c:v>18.100000000000001</c:v>
                </c:pt>
                <c:pt idx="13">
                  <c:v>17.7</c:v>
                </c:pt>
                <c:pt idx="14">
                  <c:v>16</c:v>
                </c:pt>
                <c:pt idx="15">
                  <c:v>15.6</c:v>
                </c:pt>
                <c:pt idx="16">
                  <c:v>13.4</c:v>
                </c:pt>
                <c:pt idx="17">
                  <c:v>13.3</c:v>
                </c:pt>
                <c:pt idx="18">
                  <c:v>12.9</c:v>
                </c:pt>
                <c:pt idx="19">
                  <c:v>12.7</c:v>
                </c:pt>
                <c:pt idx="20">
                  <c:v>12</c:v>
                </c:pt>
                <c:pt idx="21">
                  <c:v>10.5</c:v>
                </c:pt>
                <c:pt idx="22">
                  <c:v>9</c:v>
                </c:pt>
                <c:pt idx="23">
                  <c:v>2</c:v>
                </c:pt>
              </c:numCache>
            </c:numRef>
          </c:val>
        </c:ser>
        <c:ser>
          <c:idx val="1"/>
          <c:order val="1"/>
          <c:tx>
            <c:v>осінь 2016</c:v>
          </c:tx>
          <c:invertIfNegative val="0"/>
          <c:cat>
            <c:strRef>
              <c:f>'2015-2016'!$C$48:$C$72</c:f>
              <c:strCache>
                <c:ptCount val="25"/>
                <c:pt idx="0">
                  <c:v>Глухівський</c:v>
                </c:pt>
                <c:pt idx="1">
                  <c:v>м. Лебедин</c:v>
                </c:pt>
                <c:pt idx="2">
                  <c:v>Лебединський</c:v>
                </c:pt>
                <c:pt idx="3">
                  <c:v>Кролевецький</c:v>
                </c:pt>
                <c:pt idx="4">
                  <c:v>м.Охтирка</c:v>
                </c:pt>
                <c:pt idx="5">
                  <c:v>С-Будський</c:v>
                </c:pt>
                <c:pt idx="6">
                  <c:v>м.Глухів</c:v>
                </c:pt>
                <c:pt idx="7">
                  <c:v>Краснопільський</c:v>
                </c:pt>
                <c:pt idx="8">
                  <c:v>м.Суми</c:v>
                </c:pt>
                <c:pt idx="9">
                  <c:v>Охтирський</c:v>
                </c:pt>
                <c:pt idx="10">
                  <c:v>м.Конотоп</c:v>
                </c:pt>
                <c:pt idx="11">
                  <c:v>Л-Долинський</c:v>
                </c:pt>
                <c:pt idx="12">
                  <c:v>Білопільський</c:v>
                </c:pt>
                <c:pt idx="13">
                  <c:v>Конотопський</c:v>
                </c:pt>
                <c:pt idx="14">
                  <c:v>Недригайлівський</c:v>
                </c:pt>
                <c:pt idx="15">
                  <c:v>Сумський</c:v>
                </c:pt>
                <c:pt idx="16">
                  <c:v>м.Ромни</c:v>
                </c:pt>
                <c:pt idx="17">
                  <c:v>Шосткинський</c:v>
                </c:pt>
                <c:pt idx="18">
                  <c:v>м.Шостка</c:v>
                </c:pt>
                <c:pt idx="19">
                  <c:v>Роменський</c:v>
                </c:pt>
                <c:pt idx="20">
                  <c:v>Буринський</c:v>
                </c:pt>
                <c:pt idx="21">
                  <c:v>Ямпільський</c:v>
                </c:pt>
                <c:pt idx="22">
                  <c:v>Тростянецький</c:v>
                </c:pt>
                <c:pt idx="23">
                  <c:v>Путивльський</c:v>
                </c:pt>
                <c:pt idx="24">
                  <c:v>В-Писарівський</c:v>
                </c:pt>
              </c:strCache>
            </c:strRef>
          </c:cat>
          <c:val>
            <c:numRef>
              <c:f>'2015-2016'!$E$48:$E$72</c:f>
              <c:numCache>
                <c:formatCode>General</c:formatCode>
                <c:ptCount val="25"/>
                <c:pt idx="0">
                  <c:v>27</c:v>
                </c:pt>
                <c:pt idx="1">
                  <c:v>20</c:v>
                </c:pt>
                <c:pt idx="2">
                  <c:v>16.7</c:v>
                </c:pt>
                <c:pt idx="3">
                  <c:v>22.8</c:v>
                </c:pt>
                <c:pt idx="4">
                  <c:v>23</c:v>
                </c:pt>
                <c:pt idx="5">
                  <c:v>20</c:v>
                </c:pt>
                <c:pt idx="6">
                  <c:v>23</c:v>
                </c:pt>
                <c:pt idx="7">
                  <c:v>14.3</c:v>
                </c:pt>
                <c:pt idx="8">
                  <c:v>18.2</c:v>
                </c:pt>
                <c:pt idx="9">
                  <c:v>20</c:v>
                </c:pt>
                <c:pt idx="10">
                  <c:v>17.100000000000001</c:v>
                </c:pt>
                <c:pt idx="11">
                  <c:v>25</c:v>
                </c:pt>
                <c:pt idx="12">
                  <c:v>17.600000000000001</c:v>
                </c:pt>
                <c:pt idx="13">
                  <c:v>16.7</c:v>
                </c:pt>
                <c:pt idx="14">
                  <c:v>19</c:v>
                </c:pt>
                <c:pt idx="15">
                  <c:v>12</c:v>
                </c:pt>
                <c:pt idx="16">
                  <c:v>11.6</c:v>
                </c:pt>
                <c:pt idx="17">
                  <c:v>17</c:v>
                </c:pt>
                <c:pt idx="18">
                  <c:v>12.9</c:v>
                </c:pt>
                <c:pt idx="19">
                  <c:v>15</c:v>
                </c:pt>
                <c:pt idx="20">
                  <c:v>11</c:v>
                </c:pt>
                <c:pt idx="21">
                  <c:v>13.3</c:v>
                </c:pt>
                <c:pt idx="22">
                  <c:v>10.5</c:v>
                </c:pt>
                <c:pt idx="23">
                  <c:v>6</c:v>
                </c:pt>
                <c:pt idx="2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46"/>
        <c:shape val="cylinder"/>
        <c:axId val="44036864"/>
        <c:axId val="44038400"/>
        <c:axId val="0"/>
      </c:bar3DChart>
      <c:catAx>
        <c:axId val="44036864"/>
        <c:scaling>
          <c:orientation val="minMax"/>
        </c:scaling>
        <c:delete val="0"/>
        <c:axPos val="b"/>
        <c:majorTickMark val="out"/>
        <c:minorTickMark val="none"/>
        <c:tickLblPos val="nextTo"/>
        <c:crossAx val="44038400"/>
        <c:crosses val="autoZero"/>
        <c:auto val="1"/>
        <c:lblAlgn val="ctr"/>
        <c:lblOffset val="100"/>
        <c:noMultiLvlLbl val="0"/>
      </c:catAx>
      <c:valAx>
        <c:axId val="44038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0368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379408193078736"/>
          <c:y val="6.4894681160547141E-2"/>
          <c:w val="0.1880617273142311"/>
          <c:h val="0.23558047886415875"/>
        </c:manualLayout>
      </c:layout>
      <c:overlay val="0"/>
      <c:spPr>
        <a:solidFill>
          <a:schemeClr val="accent1">
            <a:lumMod val="20000"/>
            <a:lumOff val="80000"/>
          </a:schemeClr>
        </a:solidFill>
      </c:spPr>
      <c:txPr>
        <a:bodyPr/>
        <a:lstStyle/>
        <a:p>
          <a:pPr>
            <a:defRPr sz="1600"/>
          </a:pPr>
          <a:endParaRPr lang="uk-UA"/>
        </a:p>
      </c:txPr>
    </c:legend>
    <c:plotVisOnly val="1"/>
    <c:dispBlanksAs val="gap"/>
    <c:showDLblsOverMax val="0"/>
  </c:chart>
  <c:spPr>
    <a:gradFill rotWithShape="1">
      <a:gsLst>
        <a:gs pos="0">
          <a:schemeClr val="accent6">
            <a:tint val="50000"/>
            <a:satMod val="300000"/>
          </a:schemeClr>
        </a:gs>
        <a:gs pos="35000">
          <a:schemeClr val="accent6">
            <a:tint val="37000"/>
            <a:satMod val="300000"/>
          </a:schemeClr>
        </a:gs>
        <a:gs pos="100000">
          <a:schemeClr val="accent6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6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351383731209646E-2"/>
          <c:y val="1.4450445108837012E-2"/>
          <c:w val="0.92341301184418456"/>
          <c:h val="0.80466019489884488"/>
        </c:manualLayout>
      </c:layout>
      <c:bar3DChart>
        <c:barDir val="col"/>
        <c:grouping val="clustered"/>
        <c:varyColors val="0"/>
        <c:ser>
          <c:idx val="0"/>
          <c:order val="0"/>
          <c:tx>
            <c:v>весна 2016</c:v>
          </c:tx>
          <c:invertIfNegative val="0"/>
          <c:cat>
            <c:strRef>
              <c:f>'2015-2016'!$C$48:$C$72</c:f>
              <c:strCache>
                <c:ptCount val="25"/>
                <c:pt idx="0">
                  <c:v>Глухівський</c:v>
                </c:pt>
                <c:pt idx="1">
                  <c:v>Л-Долинський</c:v>
                </c:pt>
                <c:pt idx="2">
                  <c:v>Кролевецький</c:v>
                </c:pt>
                <c:pt idx="3">
                  <c:v>Охтирський</c:v>
                </c:pt>
                <c:pt idx="4">
                  <c:v>С-Будський</c:v>
                </c:pt>
                <c:pt idx="5">
                  <c:v>м.Глухів</c:v>
                </c:pt>
                <c:pt idx="6">
                  <c:v>м.Охтирка</c:v>
                </c:pt>
                <c:pt idx="7">
                  <c:v>Краснопільський</c:v>
                </c:pt>
                <c:pt idx="8">
                  <c:v>Конотопський</c:v>
                </c:pt>
                <c:pt idx="9">
                  <c:v>м.Конотоп</c:v>
                </c:pt>
                <c:pt idx="10">
                  <c:v>Білопільський</c:v>
                </c:pt>
                <c:pt idx="11">
                  <c:v>м. Лебедин</c:v>
                </c:pt>
                <c:pt idx="12">
                  <c:v>м.Суми</c:v>
                </c:pt>
                <c:pt idx="13">
                  <c:v>Шосткинський</c:v>
                </c:pt>
                <c:pt idx="14">
                  <c:v>Недригайлівський</c:v>
                </c:pt>
                <c:pt idx="15">
                  <c:v>Роменський</c:v>
                </c:pt>
                <c:pt idx="16">
                  <c:v>Лебединський</c:v>
                </c:pt>
                <c:pt idx="17">
                  <c:v>Ямпільський</c:v>
                </c:pt>
                <c:pt idx="18">
                  <c:v>Сумський</c:v>
                </c:pt>
                <c:pt idx="19">
                  <c:v>м.Ромни</c:v>
                </c:pt>
                <c:pt idx="20">
                  <c:v>Тростянецький</c:v>
                </c:pt>
                <c:pt idx="21">
                  <c:v>В-Писарівський</c:v>
                </c:pt>
                <c:pt idx="22">
                  <c:v>Путивльський</c:v>
                </c:pt>
                <c:pt idx="23">
                  <c:v>м.Шостка</c:v>
                </c:pt>
                <c:pt idx="24">
                  <c:v>Буринський</c:v>
                </c:pt>
              </c:strCache>
            </c:strRef>
          </c:cat>
          <c:val>
            <c:numRef>
              <c:f>'2015-2016'!$D$48:$D$72</c:f>
              <c:numCache>
                <c:formatCode>General</c:formatCode>
                <c:ptCount val="25"/>
                <c:pt idx="0">
                  <c:v>31.3</c:v>
                </c:pt>
                <c:pt idx="1">
                  <c:v>22.4</c:v>
                </c:pt>
                <c:pt idx="2">
                  <c:v>22.3</c:v>
                </c:pt>
                <c:pt idx="3">
                  <c:v>20.6</c:v>
                </c:pt>
                <c:pt idx="4">
                  <c:v>20</c:v>
                </c:pt>
                <c:pt idx="5">
                  <c:v>19.399999999999999</c:v>
                </c:pt>
                <c:pt idx="6">
                  <c:v>17.5</c:v>
                </c:pt>
                <c:pt idx="7">
                  <c:v>16.899999999999999</c:v>
                </c:pt>
                <c:pt idx="8">
                  <c:v>16.8</c:v>
                </c:pt>
                <c:pt idx="9">
                  <c:v>16</c:v>
                </c:pt>
                <c:pt idx="10">
                  <c:v>15</c:v>
                </c:pt>
                <c:pt idx="11">
                  <c:v>14.9</c:v>
                </c:pt>
                <c:pt idx="12">
                  <c:v>14.8</c:v>
                </c:pt>
                <c:pt idx="13">
                  <c:v>14.2</c:v>
                </c:pt>
                <c:pt idx="14">
                  <c:v>14</c:v>
                </c:pt>
                <c:pt idx="15">
                  <c:v>13.1</c:v>
                </c:pt>
                <c:pt idx="16">
                  <c:v>12.9</c:v>
                </c:pt>
                <c:pt idx="17">
                  <c:v>12.6</c:v>
                </c:pt>
                <c:pt idx="18">
                  <c:v>11.9</c:v>
                </c:pt>
                <c:pt idx="19">
                  <c:v>8.6</c:v>
                </c:pt>
                <c:pt idx="20">
                  <c:v>7.6</c:v>
                </c:pt>
                <c:pt idx="21">
                  <c:v>7.5</c:v>
                </c:pt>
                <c:pt idx="22">
                  <c:v>7</c:v>
                </c:pt>
                <c:pt idx="23">
                  <c:v>6</c:v>
                </c:pt>
                <c:pt idx="24">
                  <c:v>5</c:v>
                </c:pt>
              </c:numCache>
            </c:numRef>
          </c:val>
        </c:ser>
        <c:ser>
          <c:idx val="1"/>
          <c:order val="1"/>
          <c:tx>
            <c:v>весна 2017</c:v>
          </c:tx>
          <c:invertIfNegative val="0"/>
          <c:cat>
            <c:strRef>
              <c:f>'2015-2016'!$C$48:$C$72</c:f>
              <c:strCache>
                <c:ptCount val="25"/>
                <c:pt idx="0">
                  <c:v>Глухівський</c:v>
                </c:pt>
                <c:pt idx="1">
                  <c:v>Л-Долинський</c:v>
                </c:pt>
                <c:pt idx="2">
                  <c:v>Кролевецький</c:v>
                </c:pt>
                <c:pt idx="3">
                  <c:v>Охтирський</c:v>
                </c:pt>
                <c:pt idx="4">
                  <c:v>С-Будський</c:v>
                </c:pt>
                <c:pt idx="5">
                  <c:v>м.Глухів</c:v>
                </c:pt>
                <c:pt idx="6">
                  <c:v>м.Охтирка</c:v>
                </c:pt>
                <c:pt idx="7">
                  <c:v>Краснопільський</c:v>
                </c:pt>
                <c:pt idx="8">
                  <c:v>Конотопський</c:v>
                </c:pt>
                <c:pt idx="9">
                  <c:v>м.Конотоп</c:v>
                </c:pt>
                <c:pt idx="10">
                  <c:v>Білопільський</c:v>
                </c:pt>
                <c:pt idx="11">
                  <c:v>м. Лебедин</c:v>
                </c:pt>
                <c:pt idx="12">
                  <c:v>м.Суми</c:v>
                </c:pt>
                <c:pt idx="13">
                  <c:v>Шосткинський</c:v>
                </c:pt>
                <c:pt idx="14">
                  <c:v>Недригайлівський</c:v>
                </c:pt>
                <c:pt idx="15">
                  <c:v>Роменський</c:v>
                </c:pt>
                <c:pt idx="16">
                  <c:v>Лебединський</c:v>
                </c:pt>
                <c:pt idx="17">
                  <c:v>Ямпільський</c:v>
                </c:pt>
                <c:pt idx="18">
                  <c:v>Сумський</c:v>
                </c:pt>
                <c:pt idx="19">
                  <c:v>м.Ромни</c:v>
                </c:pt>
                <c:pt idx="20">
                  <c:v>Тростянецький</c:v>
                </c:pt>
                <c:pt idx="21">
                  <c:v>В-Писарівський</c:v>
                </c:pt>
                <c:pt idx="22">
                  <c:v>Путивльський</c:v>
                </c:pt>
                <c:pt idx="23">
                  <c:v>м.Шостка</c:v>
                </c:pt>
                <c:pt idx="24">
                  <c:v>Буринський</c:v>
                </c:pt>
              </c:strCache>
            </c:strRef>
          </c:cat>
          <c:val>
            <c:numRef>
              <c:f>'2015-2016'!$E$48:$E$72</c:f>
              <c:numCache>
                <c:formatCode>General</c:formatCode>
                <c:ptCount val="25"/>
                <c:pt idx="0">
                  <c:v>34</c:v>
                </c:pt>
                <c:pt idx="1">
                  <c:v>23.5</c:v>
                </c:pt>
                <c:pt idx="2">
                  <c:v>21</c:v>
                </c:pt>
                <c:pt idx="3">
                  <c:v>21.8</c:v>
                </c:pt>
                <c:pt idx="4">
                  <c:v>16</c:v>
                </c:pt>
                <c:pt idx="5">
                  <c:v>22.4</c:v>
                </c:pt>
                <c:pt idx="6">
                  <c:v>19</c:v>
                </c:pt>
                <c:pt idx="7">
                  <c:v>16.899999999999999</c:v>
                </c:pt>
                <c:pt idx="8">
                  <c:v>16.7</c:v>
                </c:pt>
                <c:pt idx="9">
                  <c:v>18</c:v>
                </c:pt>
                <c:pt idx="10">
                  <c:v>19.399999999999999</c:v>
                </c:pt>
                <c:pt idx="11">
                  <c:v>10</c:v>
                </c:pt>
                <c:pt idx="12">
                  <c:v>16.899999999999999</c:v>
                </c:pt>
                <c:pt idx="13">
                  <c:v>14.1</c:v>
                </c:pt>
                <c:pt idx="14">
                  <c:v>19</c:v>
                </c:pt>
                <c:pt idx="15">
                  <c:v>12</c:v>
                </c:pt>
                <c:pt idx="16">
                  <c:v>17.3</c:v>
                </c:pt>
                <c:pt idx="17">
                  <c:v>15</c:v>
                </c:pt>
                <c:pt idx="18">
                  <c:v>13.8</c:v>
                </c:pt>
                <c:pt idx="19">
                  <c:v>6.3</c:v>
                </c:pt>
                <c:pt idx="20">
                  <c:v>7.4</c:v>
                </c:pt>
                <c:pt idx="21">
                  <c:v>19.5</c:v>
                </c:pt>
                <c:pt idx="22">
                  <c:v>3</c:v>
                </c:pt>
                <c:pt idx="23">
                  <c:v>7.6</c:v>
                </c:pt>
                <c:pt idx="2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46"/>
        <c:shape val="cylinder"/>
        <c:axId val="44228992"/>
        <c:axId val="44230528"/>
        <c:axId val="0"/>
      </c:bar3DChart>
      <c:catAx>
        <c:axId val="44228992"/>
        <c:scaling>
          <c:orientation val="minMax"/>
        </c:scaling>
        <c:delete val="0"/>
        <c:axPos val="b"/>
        <c:majorTickMark val="out"/>
        <c:minorTickMark val="none"/>
        <c:tickLblPos val="nextTo"/>
        <c:crossAx val="44230528"/>
        <c:crosses val="autoZero"/>
        <c:auto val="1"/>
        <c:lblAlgn val="ctr"/>
        <c:lblOffset val="100"/>
        <c:noMultiLvlLbl val="0"/>
      </c:catAx>
      <c:valAx>
        <c:axId val="44230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4228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174371550083917"/>
          <c:y val="1.51677280477766E-2"/>
          <c:w val="0.1880617273142311"/>
          <c:h val="0.29714718284189107"/>
        </c:manualLayout>
      </c:layout>
      <c:overlay val="0"/>
      <c:spPr>
        <a:solidFill>
          <a:schemeClr val="accent1">
            <a:lumMod val="20000"/>
            <a:lumOff val="80000"/>
          </a:schemeClr>
        </a:solidFill>
      </c:spPr>
      <c:txPr>
        <a:bodyPr/>
        <a:lstStyle/>
        <a:p>
          <a:pPr>
            <a:defRPr sz="1600"/>
          </a:pPr>
          <a:endParaRPr lang="uk-UA"/>
        </a:p>
      </c:txPr>
    </c:legend>
    <c:plotVisOnly val="1"/>
    <c:dispBlanksAs val="gap"/>
    <c:showDLblsOverMax val="0"/>
  </c:chart>
  <c:spPr>
    <a:gradFill rotWithShape="1">
      <a:gsLst>
        <a:gs pos="0">
          <a:srgbClr val="9BBB59">
            <a:tint val="50000"/>
            <a:satMod val="300000"/>
          </a:srgbClr>
        </a:gs>
        <a:gs pos="35000">
          <a:srgbClr val="9BBB59">
            <a:tint val="37000"/>
            <a:satMod val="300000"/>
          </a:srgbClr>
        </a:gs>
        <a:gs pos="100000">
          <a:srgbClr val="9BBB59">
            <a:tint val="15000"/>
            <a:satMod val="350000"/>
          </a:srgbClr>
        </a:gs>
      </a:gsLst>
      <a:lin ang="16200000" scaled="1"/>
    </a:gradFill>
    <a:ln w="9525" cap="flat" cmpd="sng" algn="ctr">
      <a:solidFill>
        <a:srgbClr val="9BBB59">
          <a:shade val="95000"/>
          <a:satMod val="105000"/>
        </a:srgb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uk-UA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81C75-9329-4E80-B60B-3B148AB4F6C6}" type="datetimeFigureOut">
              <a:rPr lang="uk-UA" smtClean="0"/>
              <a:t>13.09.2017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7D3A5-AAF0-4042-996C-18D0DC8F738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290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459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smtClean="0">
              <a:latin typeface="Arial" pitchFamily="34" charset="0"/>
            </a:endParaRPr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38" tIns="46769" rIns="93538" bIns="46769" anchor="b"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3CCDCA4F-CCAC-4B2F-A477-10509CF183BE}" type="slidenum">
              <a:rPr lang="uk-UA" sz="1200"/>
              <a:pPr algn="r" eaLnBrk="1" hangingPunct="1"/>
              <a:t>3</a:t>
            </a:fld>
            <a:endParaRPr lang="uk-UA" sz="1200"/>
          </a:p>
        </p:txBody>
      </p:sp>
      <p:sp>
        <p:nvSpPr>
          <p:cNvPr id="19461" name="Номер слайда 2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2EC35DB-EB35-4EC0-A6A5-5EEA28D166D1}" type="slidenum">
              <a:rPr lang="uk-UA" sz="1200">
                <a:latin typeface="Arial" pitchFamily="34" charset="0"/>
              </a:rPr>
              <a:pPr/>
              <a:t>3</a:t>
            </a:fld>
            <a:endParaRPr lang="uk-UA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32E986F-55A5-41C6-B583-D4EE70D4DD80}" type="slidenum">
              <a:rPr lang="uk-UA" sz="1200">
                <a:latin typeface="Arial" pitchFamily="34" charset="0"/>
              </a:rPr>
              <a:pPr/>
              <a:t>8</a:t>
            </a:fld>
            <a:endParaRPr lang="uk-UA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>
              <a:latin typeface="Arial" pitchFamily="34" charset="0"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CA02F37-3A6A-45AC-BB46-7A05D018285B}" type="slidenum">
              <a:rPr lang="uk-UA" sz="1200">
                <a:latin typeface="Arial" pitchFamily="34" charset="0"/>
              </a:rPr>
              <a:pPr/>
              <a:t>9</a:t>
            </a:fld>
            <a:endParaRPr lang="uk-UA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s43.radikal.ru/i099/1306/7f/1863f3e653e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3" cstate="print"/>
          <a:srcRect t="72805" r="15873"/>
          <a:stretch>
            <a:fillRect/>
          </a:stretch>
        </p:blipFill>
        <p:spPr bwMode="auto">
          <a:xfrm>
            <a:off x="0" y="4509120"/>
            <a:ext cx="4227747" cy="1728192"/>
          </a:xfrm>
          <a:prstGeom prst="rect">
            <a:avLst/>
          </a:prstGeom>
          <a:noFill/>
        </p:spPr>
      </p:pic>
      <p:pic>
        <p:nvPicPr>
          <p:cNvPr id="10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7377728">
            <a:off x="140034" y="3929074"/>
            <a:ext cx="1008112" cy="1008112"/>
          </a:xfrm>
          <a:prstGeom prst="rect">
            <a:avLst/>
          </a:prstGeom>
          <a:noFill/>
        </p:spPr>
      </p:pic>
      <p:pic>
        <p:nvPicPr>
          <p:cNvPr id="16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2937140" cy="6858000"/>
          </a:xfrm>
          <a:prstGeom prst="rect">
            <a:avLst/>
          </a:prstGeom>
          <a:noFill/>
        </p:spPr>
      </p:pic>
      <p:pic>
        <p:nvPicPr>
          <p:cNvPr id="15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63665">
            <a:off x="1931121" y="3884465"/>
            <a:ext cx="1008112" cy="1008112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9571294">
            <a:off x="560921" y="165383"/>
            <a:ext cx="853956" cy="853956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488942">
            <a:off x="2535920" y="124160"/>
            <a:ext cx="758544" cy="75854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547664" y="692696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067944" y="5661248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4860032" y="4653136"/>
            <a:ext cx="628434" cy="576064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79512" y="1772816"/>
            <a:ext cx="628434" cy="576064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187624" y="2564904"/>
            <a:ext cx="628434" cy="576064"/>
          </a:xfrm>
          <a:prstGeom prst="rect">
            <a:avLst/>
          </a:prstGeom>
          <a:noFill/>
        </p:spPr>
      </p:pic>
      <p:pic>
        <p:nvPicPr>
          <p:cNvPr id="22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187624" y="4797152"/>
            <a:ext cx="392771" cy="360040"/>
          </a:xfrm>
          <a:prstGeom prst="rect">
            <a:avLst/>
          </a:prstGeom>
          <a:noFill/>
        </p:spPr>
      </p:pic>
      <p:pic>
        <p:nvPicPr>
          <p:cNvPr id="23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259632" y="1412776"/>
            <a:ext cx="392771" cy="360040"/>
          </a:xfrm>
          <a:prstGeom prst="rect">
            <a:avLst/>
          </a:prstGeom>
          <a:noFill/>
        </p:spPr>
      </p:pic>
      <p:pic>
        <p:nvPicPr>
          <p:cNvPr id="24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403648" y="4293096"/>
            <a:ext cx="392771" cy="360040"/>
          </a:xfrm>
          <a:prstGeom prst="rect">
            <a:avLst/>
          </a:prstGeom>
          <a:noFill/>
        </p:spPr>
      </p:pic>
      <p:pic>
        <p:nvPicPr>
          <p:cNvPr id="2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3059832" y="188640"/>
            <a:ext cx="392771" cy="360040"/>
          </a:xfrm>
          <a:prstGeom prst="rect">
            <a:avLst/>
          </a:prstGeom>
          <a:noFill/>
        </p:spPr>
      </p:pic>
      <p:pic>
        <p:nvPicPr>
          <p:cNvPr id="2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8" cstate="print"/>
          <a:srcRect l="37799" t="8753" r="44057" b="64986"/>
          <a:stretch>
            <a:fillRect/>
          </a:stretch>
        </p:blipFill>
        <p:spPr bwMode="auto">
          <a:xfrm>
            <a:off x="2339752" y="836712"/>
            <a:ext cx="235663" cy="216024"/>
          </a:xfrm>
          <a:prstGeom prst="rect">
            <a:avLst/>
          </a:prstGeom>
          <a:noFill/>
        </p:spPr>
      </p:pic>
      <p:pic>
        <p:nvPicPr>
          <p:cNvPr id="2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1196752"/>
            <a:ext cx="392771" cy="360040"/>
          </a:xfrm>
          <a:prstGeom prst="rect">
            <a:avLst/>
          </a:prstGeom>
          <a:noFill/>
        </p:spPr>
      </p:pic>
      <p:pic>
        <p:nvPicPr>
          <p:cNvPr id="2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9" cstate="print"/>
          <a:srcRect l="37799" t="8753" r="44057" b="64986"/>
          <a:stretch>
            <a:fillRect/>
          </a:stretch>
        </p:blipFill>
        <p:spPr bwMode="auto">
          <a:xfrm>
            <a:off x="323528" y="4077072"/>
            <a:ext cx="207640" cy="190336"/>
          </a:xfrm>
          <a:prstGeom prst="rect">
            <a:avLst/>
          </a:prstGeom>
          <a:noFill/>
        </p:spPr>
      </p:pic>
      <p:pic>
        <p:nvPicPr>
          <p:cNvPr id="29" name="Picture 2" descr="07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23928" y="5301208"/>
            <a:ext cx="326587" cy="3200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DFCC-B104-43CC-84B0-2DFD8F81AB33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http://www.picshare.ru/uploads/140715/U58bIM0g3k.png"/>
          <p:cNvPicPr>
            <a:picLocks noChangeAspect="1" noChangeArrowheads="1"/>
          </p:cNvPicPr>
          <p:nvPr userDrawn="1"/>
        </p:nvPicPr>
        <p:blipFill>
          <a:blip r:embed="rId2" cstate="print"/>
          <a:srcRect t="72805" r="15873"/>
          <a:stretch>
            <a:fillRect/>
          </a:stretch>
        </p:blipFill>
        <p:spPr bwMode="auto">
          <a:xfrm>
            <a:off x="2483768" y="2204864"/>
            <a:ext cx="6458766" cy="26401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endParaRPr lang="ru-RU"/>
          </a:p>
        </p:txBody>
      </p:sp>
      <p:pic>
        <p:nvPicPr>
          <p:cNvPr id="8194" name="Picture 2" descr="http://s019.radikal.ru/i639/1306/65/cbd5deb0b914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60187" cy="6858000"/>
          </a:xfrm>
          <a:prstGeom prst="rect">
            <a:avLst/>
          </a:prstGeom>
          <a:noFill/>
        </p:spPr>
      </p:pic>
      <p:pic>
        <p:nvPicPr>
          <p:cNvPr id="7170" name="Picture 2" descr="07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49080"/>
            <a:ext cx="326587" cy="320055"/>
          </a:xfrm>
          <a:prstGeom prst="rect">
            <a:avLst/>
          </a:prstGeom>
          <a:noFill/>
        </p:spPr>
      </p:pic>
      <p:pic>
        <p:nvPicPr>
          <p:cNvPr id="14" name="Picture 2" descr="http://img-fotki.yandex.ru/get/6723/16969765.1fc/0_8c9a9_93de2f9b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932623" cy="6858000"/>
          </a:xfrm>
          <a:prstGeom prst="rect">
            <a:avLst/>
          </a:prstGeom>
          <a:noFill/>
        </p:spPr>
      </p:pic>
      <p:pic>
        <p:nvPicPr>
          <p:cNvPr id="15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251520" y="260648"/>
            <a:ext cx="628434" cy="576064"/>
          </a:xfrm>
          <a:prstGeom prst="rect">
            <a:avLst/>
          </a:prstGeom>
          <a:noFill/>
        </p:spPr>
      </p:pic>
      <p:pic>
        <p:nvPicPr>
          <p:cNvPr id="16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259632" y="2132856"/>
            <a:ext cx="628434" cy="576064"/>
          </a:xfrm>
          <a:prstGeom prst="rect">
            <a:avLst/>
          </a:prstGeom>
          <a:noFill/>
        </p:spPr>
      </p:pic>
      <p:pic>
        <p:nvPicPr>
          <p:cNvPr id="17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1043608" y="4941168"/>
            <a:ext cx="628434" cy="576064"/>
          </a:xfrm>
          <a:prstGeom prst="rect">
            <a:avLst/>
          </a:prstGeom>
          <a:noFill/>
        </p:spPr>
      </p:pic>
      <p:pic>
        <p:nvPicPr>
          <p:cNvPr id="18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6" cstate="print"/>
          <a:srcRect l="37799" t="8753" r="44057" b="64986"/>
          <a:stretch>
            <a:fillRect/>
          </a:stretch>
        </p:blipFill>
        <p:spPr bwMode="auto">
          <a:xfrm>
            <a:off x="0" y="6281936"/>
            <a:ext cx="628434" cy="576064"/>
          </a:xfrm>
          <a:prstGeom prst="rect">
            <a:avLst/>
          </a:prstGeom>
          <a:noFill/>
        </p:spPr>
      </p:pic>
      <p:pic>
        <p:nvPicPr>
          <p:cNvPr id="19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1547664" y="3861048"/>
            <a:ext cx="360040" cy="330036"/>
          </a:xfrm>
          <a:prstGeom prst="rect">
            <a:avLst/>
          </a:prstGeom>
          <a:noFill/>
        </p:spPr>
      </p:pic>
      <p:pic>
        <p:nvPicPr>
          <p:cNvPr id="20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827584" y="1556792"/>
            <a:ext cx="360040" cy="330036"/>
          </a:xfrm>
          <a:prstGeom prst="rect">
            <a:avLst/>
          </a:prstGeom>
          <a:noFill/>
        </p:spPr>
      </p:pic>
      <p:pic>
        <p:nvPicPr>
          <p:cNvPr id="21" name="Picture 4" descr="http://s39.radikal.ru/i084/1009/ae/fe0c93152f1a.png"/>
          <p:cNvPicPr>
            <a:picLocks noChangeAspect="1" noChangeArrowheads="1"/>
          </p:cNvPicPr>
          <p:nvPr userDrawn="1"/>
        </p:nvPicPr>
        <p:blipFill>
          <a:blip r:embed="rId7" cstate="print"/>
          <a:srcRect l="37799" t="8753" r="44057" b="64986"/>
          <a:stretch>
            <a:fillRect/>
          </a:stretch>
        </p:blipFill>
        <p:spPr bwMode="auto">
          <a:xfrm>
            <a:off x="251520" y="5805264"/>
            <a:ext cx="360040" cy="330036"/>
          </a:xfrm>
          <a:prstGeom prst="rect">
            <a:avLst/>
          </a:prstGeom>
          <a:noFill/>
        </p:spPr>
      </p:pic>
      <p:pic>
        <p:nvPicPr>
          <p:cNvPr id="13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7668445">
            <a:off x="382425" y="1759706"/>
            <a:ext cx="1010134" cy="1010134"/>
          </a:xfrm>
          <a:prstGeom prst="rect">
            <a:avLst/>
          </a:prstGeom>
          <a:noFill/>
        </p:spPr>
      </p:pic>
      <p:pic>
        <p:nvPicPr>
          <p:cNvPr id="12" name="Picture 6" descr="http://migalaite.blog.tut.by/files/2012/05/0_625cd_ea1f50e9_XL-150x150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 rot="163665">
            <a:off x="1283049" y="5036593"/>
            <a:ext cx="1008112" cy="10081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8DFCC-B104-43CC-84B0-2DFD8F81AB33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15C4A-CFA1-48A5-A64E-9BBC645377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2.xml"/><Relationship Id="rId7" Type="http://schemas.openxmlformats.org/officeDocument/2006/relationships/image" Target="../media/image14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kolosok.org.ua/bibliotechka-koloska/" TargetMode="External"/><Relationship Id="rId13" Type="http://schemas.openxmlformats.org/officeDocument/2006/relationships/image" Target="../media/image20.pn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2.xml"/><Relationship Id="rId21" Type="http://schemas.openxmlformats.org/officeDocument/2006/relationships/hyperlink" Target="&#1095;&#1072;&#1088;&#1083;&#1080;&#1089;&#1089;&#1103;_short_min.mp4" TargetMode="External"/><Relationship Id="rId7" Type="http://schemas.openxmlformats.org/officeDocument/2006/relationships/image" Target="../media/image17.png"/><Relationship Id="rId12" Type="http://schemas.openxmlformats.org/officeDocument/2006/relationships/hyperlink" Target="http://kolosok.org.ua/photogallery/%D0%BA%D0%BE%D0%BE%D1%80%D0%B4%D0%B8%D0%BD%D0%B0%D1%82%D0%BE%D1%80%D0%B8-%D0%BA%D0%BE%D0%BD%D0%BA%D1%83%D1%80%D1%81%D1%83-%D0%BA%D0%BE%D0%BB%D0%BE%D1%81%D0%BE%D0%BA-%D1%81%D1%83%D0%BC%D1%81%D1%8C/" TargetMode="External"/><Relationship Id="rId17" Type="http://schemas.openxmlformats.org/officeDocument/2006/relationships/hyperlink" Target="http://kolosok.org.ua/teachertest-2017/" TargetMode="External"/><Relationship Id="rId2" Type="http://schemas.openxmlformats.org/officeDocument/2006/relationships/slideLayout" Target="../slideLayouts/slideLayout1.xml"/><Relationship Id="rId16" Type="http://schemas.openxmlformats.org/officeDocument/2006/relationships/hyperlink" Target="http://kolosok.org.ua/wp-content/uploads/2017/06/prezentacija-chkp.pdf" TargetMode="External"/><Relationship Id="rId20" Type="http://schemas.openxmlformats.org/officeDocument/2006/relationships/hyperlink" Target="http://kolosok.org.ua/dlja-vchyteliv-pr-predm/" TargetMode="External"/><Relationship Id="rId1" Type="http://schemas.openxmlformats.org/officeDocument/2006/relationships/tags" Target="../tags/tag3.xml"/><Relationship Id="rId6" Type="http://schemas.openxmlformats.org/officeDocument/2006/relationships/hyperlink" Target="http://kolosok.org.ua/arhiv/gyrnaly-ukr/" TargetMode="Externa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1.png"/><Relationship Id="rId10" Type="http://schemas.openxmlformats.org/officeDocument/2006/relationships/image" Target="../media/image15.jpeg"/><Relationship Id="rId19" Type="http://schemas.openxmlformats.org/officeDocument/2006/relationships/hyperlink" Target="http://kolosok.org.ua/dla-vchytelja-pochatkovyh-klasiv/" TargetMode="External"/><Relationship Id="rId4" Type="http://schemas.openxmlformats.org/officeDocument/2006/relationships/hyperlink" Target="http://kolosok.org.ua/arhiv/gazety-kolosok/" TargetMode="External"/><Relationship Id="rId9" Type="http://schemas.openxmlformats.org/officeDocument/2006/relationships/image" Target="../media/image18.png"/><Relationship Id="rId14" Type="http://schemas.openxmlformats.org/officeDocument/2006/relationships/hyperlink" Target="https://www.youtube.com/channel/UCa5I4D9xoYM_YJASXgkt40Q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437112"/>
            <a:ext cx="1368152" cy="1739176"/>
          </a:xfrm>
          <a:prstGeom prst="rect">
            <a:avLst/>
          </a:prstGeom>
          <a:noFill/>
        </p:spPr>
      </p:pic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5085184"/>
            <a:ext cx="4932040" cy="17436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Успенська</a:t>
            </a:r>
            <a:r>
              <a:rPr lang="ru-RU" dirty="0" smtClean="0">
                <a:solidFill>
                  <a:srgbClr val="0000FF"/>
                </a:solidFill>
              </a:rPr>
              <a:t> Валентина </a:t>
            </a:r>
            <a:r>
              <a:rPr lang="ru-RU" dirty="0" err="1">
                <a:solidFill>
                  <a:srgbClr val="0000FF"/>
                </a:solidFill>
              </a:rPr>
              <a:t>Миколаївна</a:t>
            </a:r>
            <a:r>
              <a:rPr lang="ru-RU" dirty="0">
                <a:solidFill>
                  <a:srgbClr val="0000FF"/>
                </a:solidFill>
              </a:rPr>
              <a:t>, доцент </a:t>
            </a:r>
            <a:r>
              <a:rPr lang="ru-RU" dirty="0" err="1">
                <a:solidFill>
                  <a:srgbClr val="0000FF"/>
                </a:solidFill>
              </a:rPr>
              <a:t>кафедри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дошкільної</a:t>
            </a:r>
            <a:r>
              <a:rPr lang="ru-RU" dirty="0">
                <a:solidFill>
                  <a:srgbClr val="0000FF"/>
                </a:solidFill>
              </a:rPr>
              <a:t> та </a:t>
            </a:r>
            <a:r>
              <a:rPr lang="ru-RU" dirty="0" err="1">
                <a:solidFill>
                  <a:srgbClr val="0000FF"/>
                </a:solidFill>
              </a:rPr>
              <a:t>шкільної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освіти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КЗ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СОІППО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ru-RU" dirty="0" err="1">
                <a:solidFill>
                  <a:srgbClr val="0000FF"/>
                </a:solidFill>
              </a:rPr>
              <a:t>к.пед.н</a:t>
            </a:r>
            <a:r>
              <a:rPr lang="ru-RU" dirty="0" smtClean="0">
                <a:solidFill>
                  <a:srgbClr val="0000FF"/>
                </a:solidFill>
              </a:rPr>
              <a:t>., </a:t>
            </a:r>
            <a:r>
              <a:rPr lang="ru-RU" dirty="0" err="1" smtClean="0">
                <a:solidFill>
                  <a:srgbClr val="0000FF"/>
                </a:solidFill>
              </a:rPr>
              <a:t>регіональний</a:t>
            </a:r>
            <a:r>
              <a:rPr lang="ru-RU" dirty="0" smtClean="0">
                <a:solidFill>
                  <a:srgbClr val="0000FF"/>
                </a:solidFill>
              </a:rPr>
              <a:t> координатор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1763688" y="1268760"/>
            <a:ext cx="7128792" cy="201622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Georgia" pitchFamily="18" charset="0"/>
              </a:rPr>
              <a:t>«КОЛОСОК» </a:t>
            </a:r>
            <a:r>
              <a:rPr lang="ru-RU" b="1" dirty="0">
                <a:solidFill>
                  <a:srgbClr val="0000FF"/>
                </a:solidFill>
                <a:latin typeface="Georgia" pitchFamily="18" charset="0"/>
              </a:rPr>
              <a:t>у </a:t>
            </a:r>
            <a:r>
              <a:rPr lang="ru-RU" b="1" dirty="0" err="1">
                <a:solidFill>
                  <a:srgbClr val="0000FF"/>
                </a:solidFill>
                <a:latin typeface="Georgia" pitchFamily="18" charset="0"/>
              </a:rPr>
              <a:t>Сумщині</a:t>
            </a:r>
            <a:endParaRPr lang="ru-RU" b="1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g-fotki.yandex.ru/get/4418/66124276.b/0_5fddb_431b01a1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437112"/>
            <a:ext cx="1368152" cy="1739176"/>
          </a:xfrm>
          <a:prstGeom prst="rect">
            <a:avLst/>
          </a:prstGeom>
          <a:noFill/>
        </p:spPr>
      </p:pic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62174" y="2276872"/>
            <a:ext cx="7488832" cy="216024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ru-RU" dirty="0" err="1" smtClean="0">
                <a:solidFill>
                  <a:srgbClr val="0000FF"/>
                </a:solidFill>
              </a:rPr>
              <a:t>популяризація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природничих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знань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серед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учнівської</a:t>
            </a:r>
            <a:r>
              <a:rPr lang="ru-RU" dirty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молоді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ru-RU" dirty="0" err="1" smtClean="0">
                <a:solidFill>
                  <a:srgbClr val="0000FF"/>
                </a:solidFill>
              </a:rPr>
              <a:t>розвиток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 err="1">
                <a:solidFill>
                  <a:srgbClr val="0000FF"/>
                </a:solidFill>
              </a:rPr>
              <a:t>читацьких</a:t>
            </a:r>
            <a:r>
              <a:rPr lang="ru-RU" dirty="0">
                <a:solidFill>
                  <a:srgbClr val="0000FF"/>
                </a:solidFill>
              </a:rPr>
              <a:t> та </a:t>
            </a:r>
            <a:r>
              <a:rPr lang="ru-RU" dirty="0" err="1">
                <a:solidFill>
                  <a:srgbClr val="0000FF"/>
                </a:solidFill>
              </a:rPr>
              <a:t>інформаційно-пізнавальних</a:t>
            </a:r>
            <a:r>
              <a:rPr lang="ru-RU" dirty="0">
                <a:solidFill>
                  <a:srgbClr val="0000FF"/>
                </a:solidFill>
              </a:rPr>
              <a:t> компетентностей </a:t>
            </a:r>
            <a:r>
              <a:rPr lang="ru-RU" dirty="0" err="1">
                <a:solidFill>
                  <a:srgbClr val="0000FF"/>
                </a:solidFill>
              </a:rPr>
              <a:t>школярів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2159224" y="260648"/>
            <a:ext cx="6984776" cy="1728192"/>
          </a:xfrm>
        </p:spPr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  <a:latin typeface="Georgia" pitchFamily="18" charset="0"/>
              </a:rPr>
              <a:t>Мета конкурсу «КОЛОСОК»:</a:t>
            </a:r>
            <a:endParaRPr lang="ru-RU" b="1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14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Объект 5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3"/>
          <a:ext cx="158750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58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AutoShape 9" descr="data:image/jpeg;base64,/9j/4AAQSkZJRgABAQAAAQABAAD/2wCEAAkGBhQSERUUERQUFRQVDRcaGBYVFxUYFRYUFRUWFCIZFhYZHCcqGB4oIBQYIDggJCcuLC0uFR4xNTAqOCYrLDUBCQoKDgwOGg8PGCkdHR8sNSwwNTQ1LCksLi81NSk1NSwsKSk1LDUpNCk1Ki01NTMpNSwpKTEtLyksKSkpKikpKf/AABEIAFcAoAMBIgACEQEDEQH/xAAcAAABBAMBAAAAAAAAAAAAAAAAAQIFBgQHCAP/xAA9EAACAQMCBAMGAwYDCQAAAAABAgMABBESIQUGEzEiQVEHFDJhcYFCUpEIFSNyobFTYoIWJUNkc5LD4fD/xAAZAQEBAQEBAQAAAAAAAAAAAAAAAQIDBAX/xAAlEQEAAgIBAwIHAAAAAAAAAAAAAQIDESEEEjEyoRNBQlFhcYH/2gAMAwEAAhEDEQA/AN0CnA0wGnA1pk8GnUwGnZoHUtNpQailpaSlqKKKKKAooooCiimyOACT2AoHZoqszc+wgZSOeQe4NcKVibDIjadIzjxZ8qZw32i2ssqQt1IpWsuuVmXQFj89RPwkd9/KgtNFYthxOKdA8MiSIezIwZf1FZVAUUUUGIDTgaYKcK0yeDTgabSipsPFKKbS1NqcKKbS5oHUUlFFLRSUVNhTWuPbRz61harFA2m4nzpYd441+Jh6HfA+vyrYprl324cVM3F5VydMKJGM+WFDHH3Y1RUm5iudev3ibWfxdR8/3qy8B5+lk1W19IZYJ4xE0jAGeJWYYKSHcqDglScEZqJ5G5W/eN4lt1BHqDEscE4UZ8K/iPyz6+lbI4D+z5Mt0puZojbpID4NReQKc6cEeHON9/pQbK9nPIA4VFJGJmlMkuokjSowMABcn9auFJiloCiiigjLu7Ea5IJ9AO5OM0nC+ILPDHKmQroCAe49VPzB2+1QF9cPcXvRjPggtmeTGMGSTKoh289Lt/pFN5OvtMs9se2rrR/ySk61H0kDf94rxU6m05ppb0zG4/jntOca4uLeNnKs+ELaVxkhRk4z54rMhugyK6eIMisMY3DDOf61U7q4ea6lcE9GKHSoXxBpSwJ1Y+HCrtn/ABKyuRLzCS2xO9vL4P8AoS5dMfIeJP8ARWcXUWvltSfE8wsSmJeNqrrGVIdm0qNt2wWx+gJ+1Y/EeY/d4XllikXQsjacoSVj8xg437j+tQvF5f8AeNqP+e/8MlZPPjJ0mEpIjNvJrI/IcZ/oa809Tkrim+/q17m+Npi648qdMAM7ygaI1xqO2o537Abk9hikuOPokqREHXI5VBtgsEMhGfop/Sq/yxeqLt1l3eVB0ZD/AISqMwj0Ixrx+Ify0zirD9422/jF0+gY8Jb3eTZj5DBJzXS/U2mKWrPqn7G1jtuYI3lMZDKwi1+LGCgbSSD8iRkf5hXra8aErOsSlumQGOwAYjVp+uCNvnVeveAvG5uJHBOjphV7BXYMzMfMkqu3YBazPZ22bIHADNdTl/XV1nBz88AVcOXNe3ZfjUcrEzvSSi4+vVETgo7E6c4wxAyVBHnjfHypG5gT3hINLanMmDtgdNdRz9arXOsv8RAvx+92+n16nVXt88Z+31rw43IDcYVyk2LgRsBkDKgMxHngYP3NcLdbamu7mImYn9QncuNrxcSSskasQnxvtoDflB82+Q7DGe4rlv2p2jx8Wuw4OTclgfVXAYY+39q6W5NvI5LZVjXQ0R0SR5yVkG5Jb8WrOvV5hgawOd/Zha8TAaXVHKq4WWPGrT+VgdmFfXxzM1iZnbbl7l2WVLqFoCeqLhNGM51agB2/+xmuz0zgZ743+ta35P8AYfbWNws7SvO6HKBlVUVsY1EDJYjy32rZOa2MTit+sUTuzxphThpWCpqI21MT2zVO5I5vuGWKPifTE9xNIIGgw8bpGoYlnjJVd8jvvVS/aG4LcyLBOgLW0UbhwDsjsw8TD0IwM/L51qzkzmn3aQxy5e1mws8RZlVlyMMCpyGBAOR5AjzoOu0NOqM5du2kt0L41jKsVWRULLtmMSblD5HzqToK5wLhK25mYyB3mnLs2ANgoUL38gP6msSblpTcLOk2hlLjAAIKSLgqd/UKR81qy4pa5zhpOtx48MIjl7haWsPT1h2aV3dtgXaRic4z5DA+1Ytly6sV0LhJv+EyMmNnRiGG+dirAkfzNVjoFWcVJmLa8LpX7zgCyXMU/VA6c+vTjv4GTGc7fEafzRwJbyNk6oTVCyZAB+MYz3qfFLWJ6emta43tVZ4tyukwXEuh1CEOACRImMON9jt96JOXNVzDcNMNUUpcgLgMxhMRHfwjxE1Z6q83GJZOJvZo4iWOwEurCszs76dtQxpXG+O5YVI6fHE7iPyaT9x03UqxUgj1FQ/DuCe7tIYJgFkbUVbBAftqGCME7Z9cetQycw30tzdRQBSbW6t00N01V42UM7sT4hkE6dOwx51hXPOd0scs3UQiHmD3YRBF8cLOiYJ76hqyCPuD3rVsVbT3fNVnseX41m68svUkXOnsEQkYLAZ3bBxk9gdsb15/7OJ72lwZQQnV8GBgiZQO+dsYqtcP53uWvNEjqIf35Na5ZF06Vj1IgK+LqE53Ph2pvDOf7mUWeynq8YkgmfTjZTKVRB66UBLeW3qcZ+BjiI48JqFpsOXBFciaKXGQVdMZDpuVyc/EpJw3zI86sZaqryZxia8hFw8mnNzKDCEXCqjMgQn4tQwCTn12qpe2jnlrQJAo1mWEnQSQhQ6k/iY3bcAgKRupyT2rePHGOvbXwrYVzzRbRvGjzxB5ZSiLqGWdTgrt2IJxvUD7UudW4bY9WMZlkkEceR4VYqTqI88BTt64rSnKPPk0vELYTQ28ym8yqLBGpR5CAXQqAQ2wO+c43roHm/lWLiFq9vNkAkFWHdHGcMB9zt5g10HLPFefL65jaO4uZZI2IJRj4SQcjb7VnezjkiTiV2qYIhRg0z+SoN9OfVuwHzz5Ve7H9m+XrfxrqPohvwK3UYfQ7L+prc/L3LkFlCsNsgRF+5Y/mY/iP1oJCCMKoUDAAAA9ABjFelAFFB4EUCvRxTMVpkUopQKMVFLSikpRQKKwb7gkMzK0sSOy50sR4gD3APfB9O1Zwpaio+XgcLSCVokMgAAfA1YByAT548s1D8A5LSF5pJkikd+JSzxsBkoJMYyT+IYO47Z2q0UUEXBy5bpIZVgiEhctr0jVrbu2fzH1716LwOEBAIYwI5S6AKMJIdWWX0Y6m3/zVIUUGBBwaFJDIkSK7ElmAAJJ2JOPP5960z+0hwg67W4Hw6HiY+hzrH92repqG5s5Xi4havbzZAbBDD4kcbhl+f8A7oND+xbnOG2uEtpbeMma4wlxhTKjOAoXJGdO2Nj510gtag5V9gAtrpJp7nqrFIGRFQrqK7jWSTjfyHfFbgFAUUUUBRRRQIRTStJRVCgUUUUQUoFFFAtLRRUUUUUUBRRRQFFFFAUUUUBRRRQFFFFB/9k=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60338" y="-18203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/>
          </a:p>
        </p:txBody>
      </p:sp>
      <p:pic>
        <p:nvPicPr>
          <p:cNvPr id="18437" name="Picture 3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791" y="6474887"/>
            <a:ext cx="2376487" cy="3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0338" y="1397000"/>
            <a:ext cx="8983662" cy="30469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3200" b="1" dirty="0">
                <a:solidFill>
                  <a:srgbClr val="FF0000"/>
                </a:solidFill>
              </a:rPr>
              <a:t>Участь учнів Сумської </a:t>
            </a:r>
            <a:r>
              <a:rPr lang="uk-UA" sz="3200" b="1" dirty="0" smtClean="0">
                <a:solidFill>
                  <a:srgbClr val="FF0000"/>
                </a:solidFill>
              </a:rPr>
              <a:t>області у 2016-2017 </a:t>
            </a:r>
            <a:r>
              <a:rPr lang="uk-UA" sz="3200" b="1" dirty="0" err="1" smtClean="0">
                <a:solidFill>
                  <a:srgbClr val="FF0000"/>
                </a:solidFill>
              </a:rPr>
              <a:t>н.р</a:t>
            </a:r>
            <a:r>
              <a:rPr lang="uk-UA" sz="3200" b="1" dirty="0" smtClean="0">
                <a:solidFill>
                  <a:srgbClr val="FF0000"/>
                </a:solidFill>
              </a:rPr>
              <a:t>.:</a:t>
            </a:r>
            <a:endParaRPr lang="uk-UA" sz="3200" b="1" dirty="0">
              <a:solidFill>
                <a:srgbClr val="FF0000"/>
              </a:solidFill>
            </a:endParaRPr>
          </a:p>
          <a:p>
            <a:pPr marL="457200" indent="-457200" eaLnBrk="1" hangingPunct="1">
              <a:buFont typeface="Wingdings" pitchFamily="2" charset="2"/>
              <a:buChar char="v"/>
              <a:defRPr/>
            </a:pPr>
            <a:r>
              <a:rPr lang="uk-UA" sz="3200" b="1" dirty="0">
                <a:solidFill>
                  <a:srgbClr val="0000FF"/>
                </a:solidFill>
              </a:rPr>
              <a:t>у осінньому етапі – </a:t>
            </a:r>
            <a:r>
              <a:rPr lang="uk-UA" sz="3200" b="1" dirty="0" smtClean="0">
                <a:solidFill>
                  <a:srgbClr val="0000FF"/>
                </a:solidFill>
              </a:rPr>
              <a:t>15931 учасник </a:t>
            </a:r>
            <a:endParaRPr lang="uk-UA" sz="3200" b="1" dirty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uk-UA" sz="3200" b="1" i="1" dirty="0">
                <a:solidFill>
                  <a:srgbClr val="0000FF"/>
                </a:solidFill>
              </a:rPr>
              <a:t>Частка залучення </a:t>
            </a:r>
            <a:r>
              <a:rPr lang="uk-UA" sz="3200" b="1" i="1" dirty="0" smtClean="0">
                <a:solidFill>
                  <a:srgbClr val="0000FF"/>
                </a:solidFill>
              </a:rPr>
              <a:t>17,38 % (в </a:t>
            </a:r>
            <a:r>
              <a:rPr lang="uk-UA" sz="3200" b="1" i="1" dirty="0">
                <a:solidFill>
                  <a:srgbClr val="0000FF"/>
                </a:solidFill>
              </a:rPr>
              <a:t>Україні </a:t>
            </a:r>
            <a:r>
              <a:rPr lang="uk-UA" sz="3200" b="1" i="1" dirty="0" smtClean="0">
                <a:solidFill>
                  <a:srgbClr val="0000FF"/>
                </a:solidFill>
              </a:rPr>
              <a:t>– 7,83 %)</a:t>
            </a:r>
            <a:endParaRPr lang="uk-UA" sz="3200" b="1" i="1" dirty="0">
              <a:solidFill>
                <a:srgbClr val="0000FF"/>
              </a:solidFill>
            </a:endParaRPr>
          </a:p>
          <a:p>
            <a:pPr eaLnBrk="1" hangingPunct="1">
              <a:defRPr/>
            </a:pPr>
            <a:endParaRPr lang="uk-UA" sz="3200" b="1" dirty="0">
              <a:solidFill>
                <a:srgbClr val="0000FF"/>
              </a:solidFill>
            </a:endParaRPr>
          </a:p>
          <a:p>
            <a:pPr marL="457200" indent="-457200" eaLnBrk="1" hangingPunct="1">
              <a:buFont typeface="Wingdings" pitchFamily="2" charset="2"/>
              <a:buChar char="v"/>
              <a:defRPr/>
            </a:pPr>
            <a:r>
              <a:rPr lang="uk-UA" sz="3200" b="1" dirty="0">
                <a:solidFill>
                  <a:srgbClr val="0000FF"/>
                </a:solidFill>
              </a:rPr>
              <a:t>у весняному етапі – </a:t>
            </a:r>
            <a:r>
              <a:rPr lang="uk-UA" sz="3200" b="1" dirty="0" smtClean="0">
                <a:solidFill>
                  <a:srgbClr val="0000FF"/>
                </a:solidFill>
              </a:rPr>
              <a:t>14263 учасники </a:t>
            </a:r>
            <a:endParaRPr lang="uk-UA" sz="3200" b="1" dirty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uk-UA" sz="3200" b="1" i="1" dirty="0">
                <a:solidFill>
                  <a:srgbClr val="0000FF"/>
                </a:solidFill>
              </a:rPr>
              <a:t>Частка залучення </a:t>
            </a:r>
            <a:r>
              <a:rPr lang="uk-UA" sz="3200" b="1" i="1" dirty="0" smtClean="0">
                <a:solidFill>
                  <a:srgbClr val="0000FF"/>
                </a:solidFill>
              </a:rPr>
              <a:t>15,56 </a:t>
            </a:r>
            <a:r>
              <a:rPr lang="uk-UA" sz="3200" b="1" i="1" dirty="0">
                <a:solidFill>
                  <a:srgbClr val="0000FF"/>
                </a:solidFill>
              </a:rPr>
              <a:t>%, в Україні - </a:t>
            </a:r>
            <a:r>
              <a:rPr lang="uk-UA" sz="3200" b="1" i="1" dirty="0" smtClean="0">
                <a:solidFill>
                  <a:srgbClr val="0000FF"/>
                </a:solidFill>
              </a:rPr>
              <a:t>6,66 </a:t>
            </a:r>
            <a:r>
              <a:rPr lang="uk-UA" sz="3200" b="1" i="1" dirty="0">
                <a:solidFill>
                  <a:srgbClr val="0000FF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88711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618123"/>
              </p:ext>
            </p:extLst>
          </p:nvPr>
        </p:nvGraphicFramePr>
        <p:xfrm>
          <a:off x="539552" y="620688"/>
          <a:ext cx="8239125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57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26B0F4-F459-4995-A065-85C0661ED30B}" type="slidenum">
              <a:rPr lang="uk-UA" sz="1400">
                <a:latin typeface="Arial" pitchFamily="34" charset="0"/>
              </a:rPr>
              <a:pPr/>
              <a:t>5</a:t>
            </a:fld>
            <a:endParaRPr lang="uk-UA" sz="1400">
              <a:latin typeface="Arial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02375" y="94654"/>
            <a:ext cx="8424936" cy="8210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</a:rPr>
              <a:t>Рейтинг </a:t>
            </a:r>
            <a:r>
              <a:rPr lang="ru-RU" sz="2400" b="1" dirty="0" err="1" smtClean="0">
                <a:solidFill>
                  <a:srgbClr val="0000FF"/>
                </a:solidFill>
              </a:rPr>
              <a:t>районів</a:t>
            </a:r>
            <a:r>
              <a:rPr lang="ru-RU" sz="2400" b="1" dirty="0" smtClean="0">
                <a:solidFill>
                  <a:srgbClr val="0000FF"/>
                </a:solidFill>
              </a:rPr>
              <a:t> і </a:t>
            </a:r>
            <a:r>
              <a:rPr lang="ru-RU" sz="2400" b="1" dirty="0" err="1" smtClean="0">
                <a:solidFill>
                  <a:srgbClr val="0000FF"/>
                </a:solidFill>
              </a:rPr>
              <a:t>міст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Сумської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області</a:t>
            </a:r>
            <a:r>
              <a:rPr lang="ru-RU" sz="2400" b="1" dirty="0" smtClean="0">
                <a:solidFill>
                  <a:srgbClr val="0000FF"/>
                </a:solidFill>
              </a:rPr>
              <a:t> за </a:t>
            </a:r>
            <a:r>
              <a:rPr lang="ru-RU" sz="2400" b="1" dirty="0" err="1" smtClean="0">
                <a:solidFill>
                  <a:srgbClr val="0000FF"/>
                </a:solidFill>
              </a:rPr>
              <a:t>часткою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залучення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учнів</a:t>
            </a:r>
            <a:r>
              <a:rPr lang="ru-RU" sz="2400" b="1" dirty="0" smtClean="0">
                <a:solidFill>
                  <a:srgbClr val="0000FF"/>
                </a:solidFill>
              </a:rPr>
              <a:t> до конкурсу «КОЛОСОК – 2016-</a:t>
            </a:r>
            <a:r>
              <a:rPr lang="ru-RU" sz="2400" b="1" dirty="0" err="1" smtClean="0">
                <a:solidFill>
                  <a:srgbClr val="0000FF"/>
                </a:solidFill>
              </a:rPr>
              <a:t>осінній</a:t>
            </a:r>
            <a:r>
              <a:rPr lang="ru-RU" sz="2400" b="1" dirty="0" smtClean="0">
                <a:solidFill>
                  <a:srgbClr val="0000FF"/>
                </a:solidFill>
              </a:rPr>
              <a:t>»</a:t>
            </a:r>
            <a:endParaRPr lang="ru-RU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953193"/>
              </p:ext>
            </p:extLst>
          </p:nvPr>
        </p:nvGraphicFramePr>
        <p:xfrm>
          <a:off x="467544" y="1052736"/>
          <a:ext cx="8424935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797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26B0F4-F459-4995-A065-85C0661ED30B}" type="slidenum">
              <a:rPr lang="uk-UA" sz="1400">
                <a:latin typeface="Arial" pitchFamily="34" charset="0"/>
              </a:rPr>
              <a:pPr/>
              <a:t>6</a:t>
            </a:fld>
            <a:endParaRPr lang="uk-UA" sz="1400">
              <a:latin typeface="Arial" pitchFamily="34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483177"/>
              </p:ext>
            </p:extLst>
          </p:nvPr>
        </p:nvGraphicFramePr>
        <p:xfrm>
          <a:off x="539552" y="1124744"/>
          <a:ext cx="7942041" cy="5363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>
          <a:xfrm>
            <a:off x="302375" y="94654"/>
            <a:ext cx="8424936" cy="8210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400" b="1" dirty="0" smtClean="0">
                <a:solidFill>
                  <a:srgbClr val="0000FF"/>
                </a:solidFill>
              </a:rPr>
              <a:t>Рейтинг </a:t>
            </a:r>
            <a:r>
              <a:rPr lang="ru-RU" sz="2400" b="1" dirty="0" err="1" smtClean="0">
                <a:solidFill>
                  <a:srgbClr val="0000FF"/>
                </a:solidFill>
              </a:rPr>
              <a:t>районів</a:t>
            </a:r>
            <a:r>
              <a:rPr lang="ru-RU" sz="2400" b="1" dirty="0" smtClean="0">
                <a:solidFill>
                  <a:srgbClr val="0000FF"/>
                </a:solidFill>
              </a:rPr>
              <a:t> і </a:t>
            </a:r>
            <a:r>
              <a:rPr lang="ru-RU" sz="2400" b="1" dirty="0" err="1" smtClean="0">
                <a:solidFill>
                  <a:srgbClr val="0000FF"/>
                </a:solidFill>
              </a:rPr>
              <a:t>міст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Сумської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області</a:t>
            </a:r>
            <a:r>
              <a:rPr lang="ru-RU" sz="2400" b="1" dirty="0" smtClean="0">
                <a:solidFill>
                  <a:srgbClr val="0000FF"/>
                </a:solidFill>
              </a:rPr>
              <a:t> за </a:t>
            </a:r>
            <a:r>
              <a:rPr lang="ru-RU" sz="2400" b="1" dirty="0" err="1" smtClean="0">
                <a:solidFill>
                  <a:srgbClr val="0000FF"/>
                </a:solidFill>
              </a:rPr>
              <a:t>часткою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залучення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учнів</a:t>
            </a:r>
            <a:r>
              <a:rPr lang="ru-RU" sz="2400" b="1" dirty="0" smtClean="0">
                <a:solidFill>
                  <a:srgbClr val="0000FF"/>
                </a:solidFill>
              </a:rPr>
              <a:t> до конкурсу «КОЛОСОК – 2017-</a:t>
            </a:r>
            <a:r>
              <a:rPr lang="ru-RU" sz="2400" b="1" dirty="0" err="1" smtClean="0">
                <a:solidFill>
                  <a:srgbClr val="0000FF"/>
                </a:solidFill>
              </a:rPr>
              <a:t>весняний</a:t>
            </a:r>
            <a:r>
              <a:rPr lang="ru-RU" sz="2400" b="1" dirty="0" smtClean="0">
                <a:solidFill>
                  <a:srgbClr val="0000FF"/>
                </a:solidFill>
              </a:rPr>
              <a:t>»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48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8626B0F4-F459-4995-A065-85C0661ED30B}" type="slidenum">
              <a:rPr lang="uk-UA" sz="1400">
                <a:latin typeface="Arial" pitchFamily="34" charset="0"/>
              </a:rPr>
              <a:pPr/>
              <a:t>7</a:t>
            </a:fld>
            <a:endParaRPr lang="uk-UA" sz="1400">
              <a:latin typeface="Arial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02375" y="94654"/>
            <a:ext cx="8424936" cy="8210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400" b="1" dirty="0" err="1">
                <a:solidFill>
                  <a:srgbClr val="0000FF"/>
                </a:solidFill>
              </a:rPr>
              <a:t>Найактивніші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осередки</a:t>
            </a:r>
            <a:r>
              <a:rPr lang="ru-RU" sz="2400" b="1" dirty="0">
                <a:solidFill>
                  <a:srgbClr val="0000FF"/>
                </a:solidFill>
              </a:rPr>
              <a:t> конкурсу</a:t>
            </a:r>
            <a:br>
              <a:rPr lang="ru-RU" sz="2400" b="1" dirty="0">
                <a:solidFill>
                  <a:srgbClr val="0000FF"/>
                </a:solidFill>
              </a:rPr>
            </a:br>
            <a:r>
              <a:rPr lang="ru-RU" sz="2400" b="1" dirty="0" err="1">
                <a:solidFill>
                  <a:srgbClr val="0000FF"/>
                </a:solidFill>
              </a:rPr>
              <a:t>частка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залучення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учнів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перевищує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загальнообласну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55576" y="1124744"/>
            <a:ext cx="8280920" cy="5544616"/>
          </a:xfrm>
          <a:prstGeom prst="rect">
            <a:avLst/>
          </a:prstGeom>
          <a:solidFill>
            <a:srgbClr val="CCFFCC">
              <a:alpha val="49020"/>
            </a:srgbClr>
          </a:solidFill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Сумська обласна гімназія-інтернат для талановитих та творчо обдарованих дітей (координатор В.В. </a:t>
            </a:r>
            <a:r>
              <a:rPr lang="uk-UA" sz="2500" b="1" dirty="0" err="1" smtClean="0">
                <a:solidFill>
                  <a:srgbClr val="0000FF"/>
                </a:solidFill>
              </a:rPr>
              <a:t>Яловенко</a:t>
            </a:r>
            <a:r>
              <a:rPr lang="uk-UA" sz="2500" b="1" dirty="0" smtClean="0">
                <a:solidFill>
                  <a:srgbClr val="0000FF"/>
                </a:solidFill>
              </a:rPr>
              <a:t>) 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Глухівський район (районний координатор Т.М. Ковтун)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err="1" smtClean="0">
                <a:solidFill>
                  <a:srgbClr val="0000FF"/>
                </a:solidFill>
              </a:rPr>
              <a:t>Липоводолинський</a:t>
            </a:r>
            <a:r>
              <a:rPr lang="uk-UA" sz="2500" b="1" dirty="0" smtClean="0">
                <a:solidFill>
                  <a:srgbClr val="0000FF"/>
                </a:solidFill>
              </a:rPr>
              <a:t> район (районний координатор Т.І. </a:t>
            </a:r>
            <a:r>
              <a:rPr lang="uk-UA" sz="2500" b="1" dirty="0" err="1" smtClean="0">
                <a:solidFill>
                  <a:srgbClr val="0000FF"/>
                </a:solidFill>
              </a:rPr>
              <a:t>Шитик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smtClean="0">
                <a:solidFill>
                  <a:srgbClr val="0000FF"/>
                </a:solidFill>
              </a:rPr>
              <a:t>м. </a:t>
            </a:r>
            <a:r>
              <a:rPr lang="ru-RU" sz="2500" b="1" dirty="0" err="1" smtClean="0">
                <a:solidFill>
                  <a:srgbClr val="0000FF"/>
                </a:solidFill>
              </a:rPr>
              <a:t>Глухів</a:t>
            </a:r>
            <a:r>
              <a:rPr lang="ru-RU" sz="2500" b="1" dirty="0" smtClean="0">
                <a:solidFill>
                  <a:srgbClr val="0000FF"/>
                </a:solidFill>
              </a:rPr>
              <a:t> (</a:t>
            </a:r>
            <a:r>
              <a:rPr lang="ru-RU" sz="2500" b="1" dirty="0" err="1" smtClean="0">
                <a:solidFill>
                  <a:srgbClr val="0000FF"/>
                </a:solidFill>
              </a:rPr>
              <a:t>міський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І.М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Гулакова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err="1" smtClean="0">
                <a:solidFill>
                  <a:srgbClr val="0000FF"/>
                </a:solidFill>
              </a:rPr>
              <a:t>Кролевецький</a:t>
            </a:r>
            <a:r>
              <a:rPr lang="uk-UA" sz="2500" b="1" dirty="0" smtClean="0">
                <a:solidFill>
                  <a:srgbClr val="0000FF"/>
                </a:solidFill>
              </a:rPr>
              <a:t> район (районний координатор Л.В. </a:t>
            </a:r>
            <a:r>
              <a:rPr lang="uk-UA" sz="2500" b="1" dirty="0" err="1" smtClean="0">
                <a:solidFill>
                  <a:srgbClr val="0000FF"/>
                </a:solidFill>
              </a:rPr>
              <a:t>Штацька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smtClean="0">
                <a:solidFill>
                  <a:srgbClr val="0000FF"/>
                </a:solidFill>
              </a:rPr>
              <a:t>м. </a:t>
            </a:r>
            <a:r>
              <a:rPr lang="ru-RU" sz="2500" b="1" dirty="0" err="1" smtClean="0">
                <a:solidFill>
                  <a:srgbClr val="0000FF"/>
                </a:solidFill>
              </a:rPr>
              <a:t>Охтирка</a:t>
            </a:r>
            <a:r>
              <a:rPr lang="ru-RU" sz="2500" b="1" dirty="0" smtClean="0">
                <a:solidFill>
                  <a:srgbClr val="0000FF"/>
                </a:solidFill>
              </a:rPr>
              <a:t> (</a:t>
            </a:r>
            <a:r>
              <a:rPr lang="ru-RU" sz="2500" b="1" dirty="0" err="1" smtClean="0">
                <a:solidFill>
                  <a:srgbClr val="0000FF"/>
                </a:solidFill>
              </a:rPr>
              <a:t>міський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І.О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Пілюта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Охтирський район (районний координатор Л.О. </a:t>
            </a:r>
            <a:r>
              <a:rPr lang="uk-UA" sz="2500" b="1" dirty="0" err="1" smtClean="0">
                <a:solidFill>
                  <a:srgbClr val="0000FF"/>
                </a:solidFill>
              </a:rPr>
              <a:t>Бездрабко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err="1" smtClean="0">
                <a:solidFill>
                  <a:srgbClr val="0000FF"/>
                </a:solidFill>
              </a:rPr>
              <a:t>Недригайлівський</a:t>
            </a:r>
            <a:r>
              <a:rPr lang="ru-RU" sz="2500" b="1" dirty="0" smtClean="0">
                <a:solidFill>
                  <a:srgbClr val="0000FF"/>
                </a:solidFill>
              </a:rPr>
              <a:t> район (</a:t>
            </a:r>
            <a:r>
              <a:rPr lang="ru-RU" sz="2500" b="1" dirty="0" err="1" smtClean="0">
                <a:solidFill>
                  <a:srgbClr val="0000FF"/>
                </a:solidFill>
              </a:rPr>
              <a:t>районний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О.О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Сокрута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Білопільський район </a:t>
            </a:r>
            <a:r>
              <a:rPr lang="ru-RU" sz="2500" b="1" dirty="0" smtClean="0">
                <a:solidFill>
                  <a:srgbClr val="0000FF"/>
                </a:solidFill>
              </a:rPr>
              <a:t>(</a:t>
            </a:r>
            <a:r>
              <a:rPr lang="ru-RU" sz="2500" b="1" dirty="0" err="1" smtClean="0">
                <a:solidFill>
                  <a:srgbClr val="0000FF"/>
                </a:solidFill>
              </a:rPr>
              <a:t>районний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О.І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Євтушенко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smtClean="0">
                <a:solidFill>
                  <a:srgbClr val="0000FF"/>
                </a:solidFill>
              </a:rPr>
              <a:t>С-</a:t>
            </a:r>
            <a:r>
              <a:rPr lang="ru-RU" sz="2500" b="1" dirty="0" err="1" smtClean="0">
                <a:solidFill>
                  <a:srgbClr val="0000FF"/>
                </a:solidFill>
              </a:rPr>
              <a:t>Будський</a:t>
            </a:r>
            <a:r>
              <a:rPr lang="ru-RU" sz="2500" b="1" dirty="0" smtClean="0">
                <a:solidFill>
                  <a:srgbClr val="0000FF"/>
                </a:solidFill>
              </a:rPr>
              <a:t> район (</a:t>
            </a:r>
            <a:r>
              <a:rPr lang="ru-RU" sz="2500" b="1" dirty="0" err="1" smtClean="0">
                <a:solidFill>
                  <a:srgbClr val="0000FF"/>
                </a:solidFill>
              </a:rPr>
              <a:t>районний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О.Р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Самодєлко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smtClean="0">
                <a:solidFill>
                  <a:srgbClr val="0000FF"/>
                </a:solidFill>
              </a:rPr>
              <a:t>м. </a:t>
            </a:r>
            <a:r>
              <a:rPr lang="ru-RU" sz="2500" b="1" dirty="0" err="1" smtClean="0">
                <a:solidFill>
                  <a:srgbClr val="0000FF"/>
                </a:solidFill>
              </a:rPr>
              <a:t>Суми</a:t>
            </a:r>
            <a:r>
              <a:rPr lang="ru-RU" sz="2500" b="1" dirty="0" smtClean="0">
                <a:solidFill>
                  <a:srgbClr val="0000FF"/>
                </a:solidFill>
              </a:rPr>
              <a:t> (</a:t>
            </a:r>
            <a:r>
              <a:rPr lang="ru-RU" sz="2500" b="1" dirty="0" err="1" smtClean="0">
                <a:solidFill>
                  <a:srgbClr val="0000FF"/>
                </a:solidFill>
              </a:rPr>
              <a:t>міський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О.М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Ліходієвська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smtClean="0">
                <a:solidFill>
                  <a:srgbClr val="0000FF"/>
                </a:solidFill>
              </a:rPr>
              <a:t>м. Конотоп (</a:t>
            </a:r>
            <a:r>
              <a:rPr lang="ru-RU" sz="2500" b="1" dirty="0" err="1" smtClean="0">
                <a:solidFill>
                  <a:srgbClr val="0000FF"/>
                </a:solidFill>
              </a:rPr>
              <a:t>міський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Т.І</a:t>
            </a:r>
            <a:r>
              <a:rPr lang="ru-RU" sz="2500" b="1" dirty="0" smtClean="0">
                <a:solidFill>
                  <a:srgbClr val="0000FF"/>
                </a:solidFill>
              </a:rPr>
              <a:t>. Кашуба)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err="1" smtClean="0">
                <a:solidFill>
                  <a:srgbClr val="0000FF"/>
                </a:solidFill>
              </a:rPr>
              <a:t>Лебединський</a:t>
            </a:r>
            <a:r>
              <a:rPr lang="ru-RU" sz="2500" b="1" dirty="0" smtClean="0">
                <a:solidFill>
                  <a:srgbClr val="0000FF"/>
                </a:solidFill>
              </a:rPr>
              <a:t> район (</a:t>
            </a:r>
            <a:r>
              <a:rPr lang="ru-RU" sz="2500" b="1" dirty="0" err="1" smtClean="0">
                <a:solidFill>
                  <a:srgbClr val="0000FF"/>
                </a:solidFill>
              </a:rPr>
              <a:t>районний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М.В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Летік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ru-RU" sz="2500" b="1" dirty="0" err="1" smtClean="0">
                <a:solidFill>
                  <a:srgbClr val="0000FF"/>
                </a:solidFill>
              </a:rPr>
              <a:t>Конотопський</a:t>
            </a:r>
            <a:r>
              <a:rPr lang="ru-RU" sz="2500" b="1" dirty="0" smtClean="0">
                <a:solidFill>
                  <a:srgbClr val="0000FF"/>
                </a:solidFill>
              </a:rPr>
              <a:t> район (</a:t>
            </a:r>
            <a:r>
              <a:rPr lang="ru-RU" sz="2500" b="1" dirty="0" err="1" smtClean="0">
                <a:solidFill>
                  <a:srgbClr val="0000FF"/>
                </a:solidFill>
              </a:rPr>
              <a:t>районний</a:t>
            </a:r>
            <a:r>
              <a:rPr lang="ru-RU" sz="2500" b="1" dirty="0" smtClean="0">
                <a:solidFill>
                  <a:srgbClr val="0000FF"/>
                </a:solidFill>
              </a:rPr>
              <a:t> координатор </a:t>
            </a:r>
            <a:r>
              <a:rPr lang="ru-RU" sz="2500" b="1" dirty="0" err="1" smtClean="0">
                <a:solidFill>
                  <a:srgbClr val="0000FF"/>
                </a:solidFill>
              </a:rPr>
              <a:t>О.А</a:t>
            </a:r>
            <a:r>
              <a:rPr lang="ru-RU" sz="2500" b="1" dirty="0" smtClean="0">
                <a:solidFill>
                  <a:srgbClr val="0000FF"/>
                </a:solidFill>
              </a:rPr>
              <a:t>. </a:t>
            </a:r>
            <a:r>
              <a:rPr lang="ru-RU" sz="2500" b="1" dirty="0" err="1" smtClean="0">
                <a:solidFill>
                  <a:srgbClr val="0000FF"/>
                </a:solidFill>
              </a:rPr>
              <a:t>Шешеня</a:t>
            </a:r>
            <a:r>
              <a:rPr lang="ru-RU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ru-RU" sz="2500" b="1" dirty="0" smtClean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sz="2500" b="1" dirty="0" smtClean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Char char="v"/>
            </a:pPr>
            <a:endParaRPr lang="uk-UA" sz="25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6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031933">
            <a:off x="98425" y="853017"/>
            <a:ext cx="5905500" cy="10922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defRPr/>
            </a:pPr>
            <a:r>
              <a:rPr lang="uk-UA" sz="3200" b="1" dirty="0" err="1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Репозитарій</a:t>
            </a:r>
            <a:r>
              <a:rPr lang="uk-UA" sz="3200" b="1" dirty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 інформаційно-освітніх ресурсів  </a:t>
            </a:r>
            <a:r>
              <a:rPr lang="uk-UA" sz="32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„КОЛОСКА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”</a:t>
            </a:r>
            <a:endParaRPr lang="uk-UA" sz="3200" dirty="0">
              <a:solidFill>
                <a:schemeClr val="accent6">
                  <a:lumMod val="50000"/>
                </a:schemeClr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24579" name="Picture 4" descr="C:\Documents and Settings\Admin\Рабочий стол\Презентація\Koloso4ok_Logo-01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5" y="5048254"/>
            <a:ext cx="3298825" cy="1797049"/>
          </a:xfrm>
          <a:prstGeom prst="rect">
            <a:avLst/>
          </a:prstGeom>
          <a:solidFill>
            <a:srgbClr val="CBFEA4">
              <a:alpha val="80000"/>
            </a:srgbClr>
          </a:solidFill>
          <a:ln>
            <a:noFill/>
          </a:ln>
        </p:spPr>
      </p:pic>
      <p:pic>
        <p:nvPicPr>
          <p:cNvPr id="24580" name="Рисунок 3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6" y="2533744"/>
            <a:ext cx="3489325" cy="1272117"/>
          </a:xfrm>
          <a:prstGeom prst="rect">
            <a:avLst/>
          </a:prstGeom>
          <a:solidFill>
            <a:srgbClr val="CCFFCC">
              <a:alpha val="75000"/>
            </a:srgbClr>
          </a:solidFill>
          <a:ln>
            <a:noFill/>
          </a:ln>
        </p:spPr>
      </p:pic>
      <p:pic>
        <p:nvPicPr>
          <p:cNvPr id="24583" name="Рисунок 8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268" y="1669677"/>
            <a:ext cx="183673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3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791" y="6474887"/>
            <a:ext cx="2376487" cy="3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AutoShape 6" descr="data:image/jpeg;base64,/9j/4AAQSkZJRgABAQAAAQABAAD/2wCEAAkGBxQQEBUUEBQUFBQUFRcWFRQVFhQUFBUXFxQWGBcUFRUYHCggGB0lHBUUIzEhJSkrLi4uGB8zODMsNygtLisBCgoKDg0OGxAQGiwmICQsLSwsLDAsLC80LiwsLCwsLCwsLS0sLCwsLCwsNCwsLCwsLCwsLCwsNCwsLCwsLCwsLP/AABEIALIBGwMBIgACEQEDEQH/xAAcAAEAAgMBAQEAAAAAAAAAAAAAAQYEBQcCAwj/xABAEAABAwIEAwYDBQYEBwEAAAABAAIRAwQFEiExBkFREyJhcYGRBzKhI0KxwfAUM1JygtEkYpKiQ1Oys8LS4RX/xAAaAQEAAwEBAQAAAAAAAAAAAAAAAQIDBAUG/8QALhEAAgIBAwICCgMBAQAAAAAAAAECAxEEITESQVHwBRMiYXGBkaHR4TJSwTMV/9oADAMBAAIRAxEAPwDtwSUUKxU9IoRQSekUIgPSLypUAlFCISSoCIgJREQBERAEREAREQBERAEREARFCAlFCICUUIgJRQiAKs8V8UfsT6bGU+0e/V0nKGt67ak66eCsyoHxGpDt6B5lpB8g4f3KpY2oSa7IhvBYuHOIGX2cCm5mTLOaCDmB29lm1MHouJJpMJO+iq3w5dNS40jRn0c8fgrwVGmtlKHVkhboIiLUkQohelCAIiIAiIgJREUAIiISERSgIUoiAIiIAiIgCIiAhFKICEUohBCIiAIi1N5jzLeoGXP2Ydqypux3gebXeER49IlJJZYNnV2WixXGXMY2pSaXNbUiruS1oBkwOXjyW1tcQpVx9lVpv/lc130BWixjPZ06z6NM1i9pilI1J3MbkASYGp25pJKUGk8e8r3LJb1m1GhzCC1wBBHMHZUf4hH/ABFEdGOP+4KaHHdpZWbHVnEB1a4p06bWHMGsrPgFkDIAzLoVRsX46F/ch1NmVghjCXalsyXEECJ6Qsbp9NMm+6Im+x0D4ds71c/yD3Lz+YV0VM+GpllczP2jP+23T8Vc1XSf8kWitiFKhSuokKCFKlQCEUqEJCIiAIpRAEREAREQBERAEREAREQBERAERRKAlFh3eJ0qQ77wPDc/TZV+946oM+Qhx5S4a6wYDZnVZWX1w/kyrklyy2Iub33H1Q/ug2eUNJPqDP5Ku3/Fl290OqOH8pLPbKQFyS9JVLjLM5XxR2pa7HMHp3lI06o0Ox5g9R9Fymjimk1qlad9HZo8y8n9EbLSXt84z33Acpc7x6R+Cj/0Itboq9QvA2+PcJ1bR2dtVmQbOc5oPo4a9NIVbdjl/Sq/YXLjH33EvEcmjMY9h+awageNjE9AB9d1m4dTzsPaEyD3Y3f1EbCOviuZ2xj7UNjP1qfCNde8P1bl5qvAc57y95ktBc8/Qa+SxrqtTtH608jmy2WkOnxzQunYdw5cVmfZ0yG7hzjln+p2rvTRVbFvhXilepmf2JzPgN7TM1oI+Y6aR13XZUp2L2k8eex1V9Ulh7HSvg/L7J1YggVapLQd8rWtbJ9Q5XpaTgzh8YdZ07cOzlol7tYLjvlHIdB4LeLqqh0QUSyWDypUKVoQFKhEJJREQBERAEREAREQBERAEREAREQBFj3V4ymO8R5c1XL/AIyptMU4cfCXfhouW/W007Se/gVlNR5ZalhXuLUaM9pUaCNxuR4kDYeJVCvsbuq4OXM1p8cunuq1is0xmrh0DYmMvhtp7rz5el03iuP1/C/Jk7vBHQMU48p0xFNpe4jTXQfzEfgJ9FU8S4uuKw1eKbejNJHiTstfhVMPGd3PYcgFuWMEbLgv19s3hv5GUpyfcqd/iAdrUJdpsZP05nzW0srYNaC4AkjbkPBajjfBSKZrW4h1Mhz6Y2e0GSQOThv4iVs8LvBVDHToQFScU61NP9FMbZMp7+rRHgIWlu4pknZoO51jbmVdcbwjs2NLZ11M+Kq13Qa8OaR8wLSfzHiN/RQ65VSxPuRkrFe+L3T7T+KmmS75tV86NGNDuDHtM7r70xyG67JJLZGDbPTaWdwGscwJk9AI1krr3BXBTLcCtcNzViO6w/LSHl/F16bDqdT8NOFpi6rDQa0QfvH/AJpHT+H36FdMXoaPT7dcvl+TuoqwupkQphEXonSERQgIUqFKkgKVClQSEREAREQBERAEREARFi3mIU6P7x4Hhz9lWUlFZbBlLy+oGiSQB1OipuKcdtGlBuY/xHkqxf4rcXBkucR/lBIA6SAvOv8ASlUNobv7GUrkuNzoN9xLRpaTmPQa+yrl9x0XS2gz+onT06qkVr0M0MydIM6meY81vsLtxTE7uO5j6BeXdrtRYucL3bfv7mTsk/cYWJ3tV4LqhfrqZkBYeFXDa1TaGs3HjyBVugFqpdxbC0uzl0p19QOTajRq0dAWwfRy4q4xlld+fz9jPG+Sy9oXHReq1EPYWvAc1wIc0iQQdCCOi+eEuDngHYkD3KsuNYOKVPM0zrB9UjRbOMpx4jyWSb3Oe2o7B5pGYGrSdy07eo1Hp4qxYRS7Z4aNyq/xGMuWoPuOg/yvIH45D6LJwfEzScHN3Bkf2VsKXTOXHf8A0p3NtjFoaTsrv1KpljR7Bz6Y2Y85R0Y7vNA8ADl/pVrxjFDcvzkQTA0VA4qxb9kvacjM11IZwN9HGCPcrpqpU5zhVxyvl5ZdRzwdFxTiFtSgxvMNAPpoqtSrZ6oA6r4Ydc0rofZPJIGrcriW89YGim7tHNllMEFwh1V3ysDp0aB3n1CAYaBpudIW7qsskvWdivQzStqlzjlAJJJ5cyTKvXAvBrrlwq1/3IPl2pH3W9GA7nn/ANOx4M4CBAfcNLaehDDpUqdDUj5W7d0fXc9MpsDQA0AACABoABsAF6FGky+qfHgXqo36pBjA0AAAAaADQADYAL0iL0jrCIiAKFKIDyiIpIJUqFIUEhERAEREARQStJi3FFGgDrndMZWxE+LtvaT4Kk7IwWZPAzg3crVYrxDRtwczpI+62Pqdh+KomJcV164MHI3kB3RHjzd6+yr7XF7hOpOgBJj0C8m/0quKl83+DCV3aJZ8U4yq1pFHuN6j/wBtz6Qq7d13O+d5J5DYecfmtvaW1NvzDMec7egX2xHDaVVhGUNJGjmgBw9t/Irx7L52SzZIyll8s1WDUA/vO1aDoOpG5KsNG5LTA26KrYE4sYabz3qZLSeuu/qCD6qxWdOdlW3ENkF4IxeJ8MbcsDgAKrDmY7YyPunq07a+fJYOFX2drT1Gx0PkVZLy3LNHaSJVQe0Uq72jZx7Rv9R73+6T/UFWLk04S5QeS6WdkalJzm/d3Vc4itO0pED5mw5v8zdR77HwJWywzGHU2FrTo7cLDqvmT4IuhODhnPcM1WG3ugc3YgEKy33ETqtMNcRA6c/Ncawnis29aoyo0vpdo/KRu0F5gDqFf8JvmXDA+m0kHm5zWfQmfYL0LdLbVlJ4TLOLRgcc14sap5ugDrJIhVbh/i8NaG3LHaffbrPmFseJMSFaplc5uSmSAGnukjQukjXmPdYLcHqPiGBsjTOC0nxDQC4jxAhdNFcI19ElnuV60ti54LjFCvqwhoG5d83ozf3hVTGrJ13eVeyEtaQ11SoQKdOGiQ98RvPdGvQFbbhrDewJNM1K1w/u9mxpaxjYgZnGQSZcYGsHUDULoGB8Dvfldd5KYaSW06TQ0jNqe990nnEc9NStaNPJTfQtvP1LKLkc/wAJ4Wc49laMzPJ71d7AHba5GxLRvuR6rq3CvBVO1AfWPa1RzdqG7be3RWSxsKdBuWkwMb0A38SeZ81kr0a6Ix3e7N4wSCIi2LhERAEREAREQHlERSQSgRFBJKItZieOUqAJe4SOQ/BUnZGCzJ4QNmtDjXFNG2B1zuG4aRA83e6puO8YVLju0gabJiZ1PnyP4KvXAzQXnMZ56x5TtsvJ1HpRLav6+fPuM3YuxucY4rr3Rho7OmdhO46xufX2WnAl+xc73/8AgWNdXYaNN/1otpYNDGz947leVZOy32psybzyfOpYVcpIaD4SJ+q0+EXX+Jc10hzBBadx1/AK4Ua2mqr+O2wbXpVwNZ7N56tcO7PWHZR/UVnTOOenx4+JXGDdYeczpK3lzaFtMOOzlXcHrDNqrnjeI0zQaxjgTpt4bq0KITrnOTxjj4k7HO8Q+yuT0qNkdMzND9C32K3+CYm2m5rnDMByVW45rZLY1W/NSc1zfeCPUEj1WNw1jjblktDp5w0mD0MBXhTOVcbY9tvpwQltk6BieI9sS86cg1c0+I1++3q21SnMs7TNoSMrsmjv9P0Vmu7+nQAdVJE/KCHS4+A5qr1sVNV7nPA72jQdTHSOa2ohONjtmst/6TnG7N1wrjjLwdwHMIzAlrY9XESvvxXfGiwUmQHVGmSCHFrduWknWPIrS8MWXZVXVnMDaeUsc14LS7MJhjfmkbyBzCyLjD6NWpnBrGT3mlwII0ygOABGniI6GV0qhOeYLYhy8Cq0sNNV2SlTNR3QAafzOOjR4kgK0W7KVrbGiXZ6jtXGiR3TJ0FQkN0zbyT0W+wrha4rjLTYKdLxjY+gE+LQCrfgvw9o0odWJqO9Y9zr7Quxaec8ZEa5M5vg2CvquH7NbBh/i71RwHQVKmrfNrW+avGFfD5ztbp8A6ljdyf80aE+Jkq/21s2m3KxoaByAhfVdcNPGPO5tGqKMHDMIo2wiixrfHmfVZyItzUIiIAiIgCIiAIihASihSgPClQpUkBSSoXPviFxYWTb0D3tnuHLqwfn7dVjdaqo9TIbwjM4o41ayaducztsw/8AE/mqHd3jqsl7vTotbaPBGZ+on/Uf7Lc2lYOHyiOkL5rU2Tsl1Tf6MZNvkw/2gAQse4vRCnH7bIw1GaRq4DaOqw8EAe0Pdrm1HgFSNcenrM8msxG8LXNJBjM3WCBurdYV8xHkFj4nYCtRc0jQiFqMEvTEO+dhyvHiOfkd/VayxZVsuAjrdjgGajmMzEjTwn2VRxWlnY5vXSeh5H0MeyzLfiyqKWQEbRPOP0Vq61z3HOcdAJlUuVTcPUrdcks0+EYoKmxGZpLXDmHNMELdi5Malc94Qqt/bKvaCnlqlzm9pIE5iQA5sFpMjmNVYOJQWRlHZsmDlrdpmP8ACMrj9Cum7Rw68EySR8OLb8V4otgtmX+Y2Hvr6LzwJZCk+qC5zRlDpBgAgGM2ka6foLXW1m57hoWjkxurzvv022Gvkrbg3CtxcwxrYZ0gZAY3dyJ8XEuXTGpuHq48FFl7Iwb22bUdmrXBrP1ADBDGidmvfvoNQ1pMrfcPcNVa8dlTytG73CJ15k6+hJ8ldOHuAqNvDqv2j/p78/SArgxgAgAADYDQD0XdXpIr+RrGn+xULHgKk3Wq7MeYaAB+vRb+zwKhSjJTbpzIk/VbJF1KKXBuopcEQpRFJIREQBERAEREAREQBERAFCIgCIiEHgKV5lSFYGn4vxsWVq+rpm+WmDzeQY9oJ9F+f8RvHQ57jLjJMrpXxjuCTRpzoJdHV3L6ArkeMVe6R4QvK1L67lHsjKb3NpQue6wf5Qt/hlcEgctFSMNuM1Jh6CD5jRb2xu4IK4dRTuZy2Zb8Xt+zOV2oInXmCqphp7I9nyYco/l+79IW6v8AGu2a2d2iPP8AUKpX16GXWUujO0RyAcCefiCPZZ105lKEeOSMNlyF13RqqrxEDScbiloWkCoD8rmkwCfET+K2VBrzu3TryWi4oq58tvTlziSXtaJPlAWumrbs93f4EQi08steHVRkzv7I6T+8IjSZ1CruK42+5+zpNIaeQ7znDmdNm+K+ltVAt2UKrGVXNIOjgWAtghrnt0J7rZAnUKy4Rw/dYie4xtKkDsxgpUh4xu4+LpPQLpro32ROW9kVbC6L6bpaBmcMogZnAHfKT3QfGHaeaseEcKV7t4idNCdSQPEnut8hHkul4FwDQoAGr9q7nyb68z+HgrbRpBgDWgNA2AEAei7IaXvIvGn+xVeHeBaFsJf9o+NZ28vHy0HgrWxgaIAAA2A0C9IupJJYRuklsgiIpJCIiAIiIAiIgCIiAIiIAiIgChSoQBF5e6PePdShAUqEUg+QK9Ar5gr0CrA5l8WLcucHx3WNb7uz/wBiuP4k6RK/RHHFg19nVLgT3muPWBDYH1PmV+dsQBEyvOuhi3PiY2cmnsrvsXFrpyOMz0PVWO0dmAyOBHgVVrinK++C1H0qoAE5o+6HRHOFe2pTWe5baSLdVrtotzVHAAdDJ8AqXiF8atbtADoRlHPQyrPfYlSuXfbirUaAA2mwspszCSXOc1uu4EAaDqt/wnwbdXha6hRZb0gQS5w7pifmLpdV576eAVaKlDdLLIjhcIy7bEKrbbWoaY6vbmgkctQS6I7onqvnwnwO+5LuypuNM/8AEq9wO1HzwdeenloF0mx+G1EOpvr1q1V9MkwSG0ySNRkj5fARKu9Ck1jQ1oDQNgAAB5AK9OkUF7T+XnclV+JUME+HlvRIdWAqP6AZGDwgalXGlSDAGtAAGwAgDyC9IulJLZGiSRKIikkIiIAiIgCIiAIiIAiIgCIiAIiIAiIgChEQEIiKSAihEBitcvoCsNj4X3Y9aNEGo43vWUbCs55AluUTzcSIA8V+ccRaS4r9DcccN/8A6VuKWYNLXh7SdRIn9e6qGFfCnvA3VUED7rBBPgXcua4765ymmkVlHJynCsBq3Doo03PPRomPN3JXrB/hBcVB/iHspA7tBzE+YGh9Sux4ZhlK2YGUKbWNAiGgCfM81mgrSNOOSFBIp3D3w1srQhxZ2zxzqwW+jNveVcmNAEAQBoANAElelqaEgr0F8wvQUA9KV5UoSSihSoAREQEooRASihEBKKEQEooRASihEBKKEQBEUICVCIpICgohQEIoRSDV0/zXph3Uot2VPs1fQKEWTJJXpEUA9t3XpEQkh3JS1EUAkKQiISSiIoBKlEUAKERAEREAREQBERAEREAUIikBERCAoREBCKEUglu6O3UInck//9k="/>
          <p:cNvSpPr>
            <a:spLocks noChangeAspect="1" noChangeArrowheads="1"/>
          </p:cNvSpPr>
          <p:nvPr/>
        </p:nvSpPr>
        <p:spPr bwMode="auto">
          <a:xfrm>
            <a:off x="155575" y="-192617"/>
            <a:ext cx="3048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458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075" y="14306554"/>
            <a:ext cx="1951038" cy="2203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9" name="Picture 3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171" y="2201302"/>
            <a:ext cx="1309861" cy="130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81470" y="3556443"/>
            <a:ext cx="2160240" cy="544468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eaLnBrk="1" hangingPunct="1">
              <a:spcBef>
                <a:spcPts val="4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1400" b="1" dirty="0">
                <a:solidFill>
                  <a:srgbClr val="7030A0"/>
                </a:solidFill>
                <a:latin typeface="Calibri" pitchFamily="32" charset="0"/>
              </a:rPr>
              <a:t>Фотогалерея «КОЛОСКА»</a:t>
            </a:r>
            <a:endParaRPr lang="uk-UA" sz="1400" b="1" dirty="0">
              <a:solidFill>
                <a:srgbClr val="7030A0"/>
              </a:solidFill>
              <a:latin typeface="Calibri" pitchFamily="32" charset="0"/>
            </a:endParaRPr>
          </a:p>
        </p:txBody>
      </p:sp>
      <p:pic>
        <p:nvPicPr>
          <p:cNvPr id="12290" name="Picture 2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42" y="4155315"/>
            <a:ext cx="2066379" cy="198142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977108" y="6057444"/>
            <a:ext cx="302385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16"/>
              </a:rPr>
              <a:t> 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hlinkClick r:id="rId16"/>
              </a:rPr>
              <a:t>ПРЕЗЕНТАЦІЯ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16"/>
              </a:rPr>
              <a:t> КНИГИ „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hlinkClick r:id="rId16"/>
              </a:rPr>
              <a:t>ЧАРІВНА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16"/>
              </a:rPr>
              <a:t> КНИГА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hlinkClick r:id="rId16"/>
              </a:rPr>
              <a:t>ПРИРОДИ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16"/>
              </a:rPr>
              <a:t>”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12299" name="Picture 11" descr="kolosok_zmist_11_15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062" y="46037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085722" y="3556443"/>
            <a:ext cx="2918531" cy="707886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/>
              <a:t>“КОЛОСОК” </a:t>
            </a:r>
            <a:r>
              <a:rPr lang="ru-RU" sz="2000" b="1" dirty="0">
                <a:hlinkClick r:id="rId19"/>
              </a:rPr>
              <a:t>для </a:t>
            </a:r>
            <a:r>
              <a:rPr lang="ru-RU" sz="2000" b="1" dirty="0" err="1">
                <a:hlinkClick r:id="rId19"/>
              </a:rPr>
              <a:t>вчителя</a:t>
            </a:r>
            <a:r>
              <a:rPr lang="ru-RU" sz="2000" b="1" dirty="0">
                <a:hlinkClick r:id="rId19"/>
              </a:rPr>
              <a:t> </a:t>
            </a:r>
            <a:r>
              <a:rPr lang="ru-RU" sz="2000" b="1" dirty="0" err="1">
                <a:hlinkClick r:id="rId19"/>
              </a:rPr>
              <a:t>початкових</a:t>
            </a:r>
            <a:r>
              <a:rPr lang="ru-RU" sz="2000" b="1" dirty="0">
                <a:hlinkClick r:id="rId19"/>
              </a:rPr>
              <a:t> </a:t>
            </a:r>
            <a:r>
              <a:rPr lang="ru-RU" sz="2000" b="1" dirty="0" err="1">
                <a:hlinkClick r:id="rId19"/>
              </a:rPr>
              <a:t>класів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83160" y="4457509"/>
            <a:ext cx="3035758" cy="707886"/>
          </a:xfrm>
          <a:prstGeom prst="rect">
            <a:avLst/>
          </a:prstGeom>
          <a:solidFill>
            <a:srgbClr val="CBFEA4">
              <a:alpha val="49020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/>
              <a:t>Колосок </a:t>
            </a:r>
            <a:r>
              <a:rPr lang="ru-RU" sz="2000" b="1" dirty="0">
                <a:hlinkClick r:id="rId20"/>
              </a:rPr>
              <a:t>для </a:t>
            </a:r>
            <a:r>
              <a:rPr lang="ru-RU" sz="2000" b="1" dirty="0" err="1">
                <a:hlinkClick r:id="rId20"/>
              </a:rPr>
              <a:t>вчителів</a:t>
            </a:r>
            <a:r>
              <a:rPr lang="ru-RU" sz="2000" b="1" dirty="0">
                <a:hlinkClick r:id="rId20"/>
              </a:rPr>
              <a:t> </a:t>
            </a:r>
            <a:r>
              <a:rPr lang="ru-RU" sz="2000" b="1" dirty="0" err="1">
                <a:hlinkClick r:id="rId20"/>
              </a:rPr>
              <a:t>природничих</a:t>
            </a:r>
            <a:r>
              <a:rPr lang="ru-RU" sz="2000" b="1" dirty="0">
                <a:hlinkClick r:id="rId20"/>
              </a:rPr>
              <a:t> </a:t>
            </a:r>
            <a:r>
              <a:rPr lang="ru-RU" sz="2000" b="1" dirty="0" err="1">
                <a:hlinkClick r:id="rId20"/>
              </a:rPr>
              <a:t>предметів</a:t>
            </a:r>
            <a:endParaRPr lang="ru-RU" sz="2000" b="1" dirty="0"/>
          </a:p>
        </p:txBody>
      </p:sp>
      <p:sp>
        <p:nvSpPr>
          <p:cNvPr id="16" name="Прямоугольник 15">
            <a:hlinkClick r:id="rId21" action="ppaction://hlinkfile"/>
          </p:cNvPr>
          <p:cNvSpPr/>
          <p:nvPr/>
        </p:nvSpPr>
        <p:spPr>
          <a:xfrm>
            <a:off x="6378109" y="5479744"/>
            <a:ext cx="2450983" cy="461665"/>
          </a:xfrm>
          <a:prstGeom prst="rect">
            <a:avLst/>
          </a:prstGeom>
          <a:solidFill>
            <a:srgbClr val="CBFEA4">
              <a:alpha val="49020"/>
            </a:srgb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</a:rPr>
              <a:t>Презентації</a:t>
            </a:r>
            <a:r>
              <a:rPr lang="ru-RU" sz="2400" b="1" dirty="0" smtClean="0">
                <a:solidFill>
                  <a:srgbClr val="FF0000"/>
                </a:solidFill>
              </a:rPr>
              <a:t> книг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48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484784"/>
            <a:ext cx="6156176" cy="2478617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uk-UA" b="1" kern="1200" dirty="0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ДЯКУЮ ЗА УВАГУ!</a:t>
            </a:r>
            <a:r>
              <a:rPr lang="en-US" b="1" kern="1200" dirty="0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/>
            </a:r>
            <a:br>
              <a:rPr lang="en-US" b="1" kern="1200" dirty="0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</a:br>
            <a:r>
              <a:rPr lang="uk-UA" b="1" kern="1200" dirty="0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/>
            </a:r>
            <a:br>
              <a:rPr lang="uk-UA" b="1" kern="1200" dirty="0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</a:br>
            <a:r>
              <a:rPr lang="en-US" sz="3600" b="1" dirty="0" err="1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s</a:t>
            </a:r>
            <a:r>
              <a:rPr lang="en-US" sz="3600" b="1" kern="1200" dirty="0" err="1" smtClean="0">
                <a:solidFill>
                  <a:srgbClr val="0000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umylab.zsd@gmail.com</a:t>
            </a:r>
            <a:endParaRPr lang="ru-RU" sz="3600" b="1" u="sng" kern="1200" dirty="0">
              <a:solidFill>
                <a:srgbClr val="0000FF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41988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791" y="6474887"/>
            <a:ext cx="2376487" cy="38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28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lBpKTVQEO4LzxPABr0L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307</Words>
  <Application>Microsoft Office PowerPoint</Application>
  <PresentationFormat>Экран (4:3)</PresentationFormat>
  <Paragraphs>48</Paragraphs>
  <Slides>9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think-cell Slide</vt:lpstr>
      <vt:lpstr>«КОЛОСОК» у Сумщині</vt:lpstr>
      <vt:lpstr>Мета конкурсу «КОЛОСОК»: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Репозитарій інформаційно-освітніх ресурсів  „КОЛОСКА”</vt:lpstr>
      <vt:lpstr>ДЯКУЮ ЗА УВАГУ!  sumylab.zsd@gmail.com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Валентина</cp:lastModifiedBy>
  <cp:revision>22</cp:revision>
  <dcterms:created xsi:type="dcterms:W3CDTF">2014-07-24T11:59:25Z</dcterms:created>
  <dcterms:modified xsi:type="dcterms:W3CDTF">2017-09-13T17:48:18Z</dcterms:modified>
</cp:coreProperties>
</file>