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72" r:id="rId2"/>
    <p:sldId id="281" r:id="rId3"/>
    <p:sldId id="282" r:id="rId4"/>
    <p:sldId id="283" r:id="rId5"/>
    <p:sldId id="284" r:id="rId6"/>
    <p:sldId id="285" r:id="rId7"/>
    <p:sldId id="279" r:id="rId8"/>
    <p:sldId id="274" r:id="rId9"/>
    <p:sldId id="286" r:id="rId10"/>
    <p:sldId id="276" r:id="rId11"/>
    <p:sldId id="277" r:id="rId12"/>
    <p:sldId id="278" r:id="rId13"/>
    <p:sldId id="288" r:id="rId14"/>
    <p:sldId id="287" r:id="rId15"/>
    <p:sldId id="275" r:id="rId16"/>
    <p:sldId id="260" r:id="rId17"/>
    <p:sldId id="269" r:id="rId18"/>
    <p:sldId id="261" r:id="rId19"/>
    <p:sldId id="268" r:id="rId20"/>
    <p:sldId id="265" r:id="rId21"/>
    <p:sldId id="266" r:id="rId22"/>
    <p:sldId id="263" r:id="rId23"/>
    <p:sldId id="262" r:id="rId24"/>
    <p:sldId id="264" r:id="rId25"/>
    <p:sldId id="257" r:id="rId26"/>
    <p:sldId id="258" r:id="rId27"/>
    <p:sldId id="270" r:id="rId28"/>
    <p:sldId id="271" r:id="rId29"/>
    <p:sldId id="289" r:id="rId30"/>
  </p:sldIdLst>
  <p:sldSz cx="9144000" cy="6858000" type="screen4x3"/>
  <p:notesSz cx="6757988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8FCCCF"/>
    <a:srgbClr val="99FF66"/>
    <a:srgbClr val="FFFF00"/>
    <a:srgbClr val="CC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014" y="-5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3EA30E-67E0-4DA8-9D5D-74D2365AC640}" type="datetimeFigureOut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CA3933B-5915-4645-A640-931AC3957353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92E3009-4629-4B44-A69E-6E8E38E0D63A}" type="datetimeFigureOut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DCB605F-C2E2-4B63-9FBB-E1DE6211F263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089228D-C552-42CF-9CAB-EA45CCF9E84C}" type="datetimeFigureOut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FE33B23-98FA-4D81-9CCA-1C7E16F2B076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7E19B9-D69C-422A-97A4-C77B7A5ED1A8}" type="datetimeFigureOut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DA48F61-22CD-4067-8CF0-B9BD921E1327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8629193-2637-42BB-8C27-9729D1408007}" type="datetimeFigureOut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1A04DCF-135F-40AB-A889-88D1B1DA3FDD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3743EAB-6AF3-4D81-9DCA-2FA81AF2A9FC}" type="datetimeFigureOut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A7AEDC7-D773-4954-A95A-1351A2079537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EBAFEF9-2242-4A01-A2CB-1BB1B59CBD69}" type="datetimeFigureOut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D664C75-2C3E-40EE-A3BE-88FC00A50F27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D98F148-C05C-4180-AD8E-6D11BD50F830}" type="datetimeFigureOut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1AB6EC2-F559-4F0D-B60C-93A94AD4BCBE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AAE7B91-76A7-4E41-A122-7C3ABBD7FECD}" type="datetimeFigureOut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749B963-022F-4FA6-BFBF-6038B82F2728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E63FE3E-E54B-483D-B08D-3D094EE95C07}" type="datetimeFigureOut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30CCADA-4100-4925-9B18-F755CEEA681F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BA73C00-B372-495D-8209-4A4141569986}" type="datetimeFigureOut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6A3B348-7B56-45E1-B762-76FDC4800F00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2525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871538" y="2674938"/>
            <a:ext cx="7408862" cy="34512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CCECB-BDD5-45CB-8A58-08975E0FF0CF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5CB45-013D-4814-B6E5-F512DCA32565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2525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71538" y="2674938"/>
            <a:ext cx="3627437" cy="34512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51375" y="2674938"/>
            <a:ext cx="3629025" cy="16494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51375" y="4476750"/>
            <a:ext cx="3629025" cy="16494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1BCA4-936B-42C7-A344-2599FF6E76E1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D0940-D0CD-490C-8602-53FF6FBAC70C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25253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71538" y="2674938"/>
            <a:ext cx="7408862" cy="34512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10652-46CA-4E98-AF04-B43E0EDE3DD7}" type="datetimeFigureOut">
              <a:rPr lang="ru-RU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8D5B8-ED1D-4003-81BB-1644D60DDCCB}" type="slidenum">
              <a:rPr lang="ru-RU"/>
              <a:pPr>
                <a:defRPr/>
              </a:pPr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3F75BB0E-65E9-4B5A-A221-AEE3C63B3061}" type="datetimeFigureOut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9F97458A-A152-43D1-A933-407E3AF87F45}" type="slidenum">
              <a:rPr lang="ru-RU" smtClean="0"/>
              <a:pPr>
                <a:defRPr/>
              </a:pPr>
              <a:t>‹№›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osvita.ua/school/reform/53679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Microsoft_Office_Excel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http://sspu.sumy.ua/plugins/content/mavikthumbnails/thumbnails/339x211-images-stories-Zagalna-korpus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https://encrypted-tbn2.gstatic.com/images?q=tbn:ANd9GcRwa_oTZ_FlQf4XZQJG89ngJy4iq39lk9eEvhuvddpWg3e1rcy5" TargetMode="External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980728"/>
            <a:ext cx="7416824" cy="261461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uk-UA" b="1" dirty="0" smtClean="0">
                <a:solidFill>
                  <a:schemeClr val="tx1"/>
                </a:solidFill>
              </a:rPr>
              <a:t>Інноваційні підходи до роботи з обдарованими учнями, як однієї із складових професійної самореалізації вчителя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4437112"/>
            <a:ext cx="5503466" cy="123978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uk-UA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Метейко А.В., </a:t>
            </a: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методист з хімії навчально-методичного відділу координації освітньої діяльності та професійного розвитку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 bwMode="auto">
          <a:xfrm>
            <a:off x="1249028" y="404664"/>
            <a:ext cx="7395617" cy="1144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defTabSz="914400">
              <a:lnSpc>
                <a:spcPct val="90000"/>
              </a:lnSpc>
              <a:defRPr/>
            </a:pPr>
            <a:r>
              <a:rPr lang="uk-UA" sz="3600" b="1" dirty="0">
                <a:solidFill>
                  <a:schemeClr val="tx1"/>
                </a:solidFill>
                <a:latin typeface="+mn-lt"/>
              </a:rPr>
              <a:t>10 професійних </a:t>
            </a:r>
            <a:r>
              <a:rPr lang="uk-UA" sz="3600" b="1" dirty="0" smtClean="0">
                <a:solidFill>
                  <a:schemeClr val="tx1"/>
                </a:solidFill>
                <a:latin typeface="+mn-lt"/>
              </a:rPr>
              <a:t>навичок</a:t>
            </a:r>
            <a:r>
              <a:rPr lang="en-US" sz="3600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latin typeface="+mn-lt"/>
              </a:rPr>
            </a:br>
            <a:r>
              <a:rPr lang="uk-UA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потрібних у 2020 році, які було визначено Міжнародним ринком праці на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World Economic Forum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166417" y="1772816"/>
            <a:ext cx="7560840" cy="478155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14350" indent="-514350" defTabSz="914400">
              <a:lnSpc>
                <a:spcPct val="90000"/>
              </a:lnSpc>
              <a:spcBef>
                <a:spcPts val="1000"/>
              </a:spcBef>
              <a:buFont typeface="Wingdings 2" pitchFamily="18" charset="2"/>
              <a:buAutoNum type="arabicPeriod"/>
              <a:defRPr/>
            </a:pPr>
            <a:r>
              <a:rPr lang="uk-U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Комплексне багаторівневе розв'язання проблем</a:t>
            </a:r>
          </a:p>
          <a:p>
            <a:pPr marL="514350" indent="-514350" defTabSz="914400">
              <a:lnSpc>
                <a:spcPct val="90000"/>
              </a:lnSpc>
              <a:spcBef>
                <a:spcPts val="1000"/>
              </a:spcBef>
              <a:buFont typeface="Wingdings 2" pitchFamily="18" charset="2"/>
              <a:buAutoNum type="arabicPeriod"/>
              <a:defRPr/>
            </a:pPr>
            <a:r>
              <a:rPr lang="uk-U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Критичне мислення</a:t>
            </a:r>
          </a:p>
          <a:p>
            <a:pPr marL="514350" indent="-514350" defTabSz="914400">
              <a:lnSpc>
                <a:spcPct val="90000"/>
              </a:lnSpc>
              <a:spcBef>
                <a:spcPts val="1000"/>
              </a:spcBef>
              <a:buFont typeface="Wingdings 2" pitchFamily="18" charset="2"/>
              <a:buAutoNum type="arabicPeriod"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Креативність</a:t>
            </a:r>
          </a:p>
          <a:p>
            <a:pPr marL="514350" indent="-514350" defTabSz="914400">
              <a:lnSpc>
                <a:spcPct val="90000"/>
              </a:lnSpc>
              <a:spcBef>
                <a:spcPts val="1000"/>
              </a:spcBef>
              <a:buFont typeface="Wingdings 2" pitchFamily="18" charset="2"/>
              <a:buAutoNum type="arabicPeriod"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Уміння керувати людьми, а не підлеглими</a:t>
            </a:r>
          </a:p>
          <a:p>
            <a:pPr marL="514350" indent="-514350" defTabSz="914400">
              <a:lnSpc>
                <a:spcPct val="90000"/>
              </a:lnSpc>
              <a:spcBef>
                <a:spcPts val="1000"/>
              </a:spcBef>
              <a:buFont typeface="Wingdings 2" pitchFamily="18" charset="2"/>
              <a:buAutoNum type="arabicPeriod"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Взаємодія з людьми</a:t>
            </a:r>
          </a:p>
          <a:p>
            <a:pPr marL="514350" indent="-514350" defTabSz="914400">
              <a:lnSpc>
                <a:spcPct val="90000"/>
              </a:lnSpc>
              <a:spcBef>
                <a:spcPts val="1000"/>
              </a:spcBef>
              <a:buFont typeface="Wingdings 2" pitchFamily="18" charset="2"/>
              <a:buAutoNum type="arabicPeriod"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Емоційний інтелект (уміння керувати емоціями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533400" defTabSz="914400">
              <a:lnSpc>
                <a:spcPct val="90000"/>
              </a:lnSpc>
              <a:spcBef>
                <a:spcPts val="1000"/>
              </a:spcBef>
              <a:defRPr/>
            </a:pP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власними 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та інших людей)</a:t>
            </a:r>
          </a:p>
          <a:p>
            <a:pPr marL="514350" indent="-514350" defTabSz="914400">
              <a:lnSpc>
                <a:spcPct val="90000"/>
              </a:lnSpc>
              <a:spcBef>
                <a:spcPts val="1000"/>
              </a:spcBef>
              <a:buFont typeface="Franklin Gothic Medium" pitchFamily="34" charset="0"/>
              <a:buAutoNum type="arabicPeriod" startAt="7"/>
              <a:defRPr/>
            </a:pPr>
            <a:r>
              <a:rPr lang="uk-UA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Формування власної думки і прийняття рішень</a:t>
            </a:r>
          </a:p>
          <a:p>
            <a:pPr marL="514350" indent="-514350" defTabSz="914400">
              <a:lnSpc>
                <a:spcPct val="90000"/>
              </a:lnSpc>
              <a:spcBef>
                <a:spcPts val="1000"/>
              </a:spcBef>
              <a:buFont typeface="Wingdings 2" pitchFamily="18" charset="2"/>
              <a:buAutoNum type="arabicPeriod" startAt="7"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Орієнтація на клієнта</a:t>
            </a:r>
          </a:p>
          <a:p>
            <a:pPr marL="514350" indent="-514350" defTabSz="914400">
              <a:lnSpc>
                <a:spcPct val="90000"/>
              </a:lnSpc>
              <a:spcBef>
                <a:spcPts val="1000"/>
              </a:spcBef>
              <a:buFont typeface="Wingdings 2" pitchFamily="18" charset="2"/>
              <a:buAutoNum type="arabicPeriod" startAt="7"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Уміння вести перемовини</a:t>
            </a:r>
          </a:p>
          <a:p>
            <a:pPr marL="514350" indent="-514350" defTabSz="914400">
              <a:lnSpc>
                <a:spcPct val="90000"/>
              </a:lnSpc>
              <a:spcBef>
                <a:spcPts val="1000"/>
              </a:spcBef>
              <a:buFont typeface="Wingdings 2" pitchFamily="18" charset="2"/>
              <a:buAutoNum type="arabicPeriod" startAt="7"/>
              <a:defRPr/>
            </a:pP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Гнучкість розуму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596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5328592" cy="490066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Формула нової школи</a:t>
            </a:r>
            <a:endParaRPr lang="ru-RU" sz="3600" b="1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7020272" y="1772816"/>
            <a:ext cx="2657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Группа 29"/>
          <p:cNvGrpSpPr/>
          <p:nvPr/>
        </p:nvGrpSpPr>
        <p:grpSpPr>
          <a:xfrm>
            <a:off x="1272456" y="1243026"/>
            <a:ext cx="7570092" cy="4446500"/>
            <a:chOff x="1272456" y="1234592"/>
            <a:chExt cx="7570092" cy="4446500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1281708" y="1234592"/>
              <a:ext cx="7560840" cy="4446500"/>
              <a:chOff x="1259632" y="1214748"/>
              <a:chExt cx="7560840" cy="4446500"/>
            </a:xfrm>
          </p:grpSpPr>
          <p:sp>
            <p:nvSpPr>
              <p:cNvPr id="22" name="Стрелка влево 21"/>
              <p:cNvSpPr/>
              <p:nvPr/>
            </p:nvSpPr>
            <p:spPr>
              <a:xfrm rot="12674106">
                <a:off x="5729940" y="3551008"/>
                <a:ext cx="1050779" cy="230819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Стрелка влево 22"/>
              <p:cNvSpPr/>
              <p:nvPr/>
            </p:nvSpPr>
            <p:spPr>
              <a:xfrm rot="9082813">
                <a:off x="5747432" y="2827775"/>
                <a:ext cx="1050779" cy="230819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Стрелка влево 15"/>
              <p:cNvSpPr/>
              <p:nvPr/>
            </p:nvSpPr>
            <p:spPr>
              <a:xfrm rot="1376544">
                <a:off x="3334172" y="2829423"/>
                <a:ext cx="733772" cy="221940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Стрелка влево 16"/>
              <p:cNvSpPr/>
              <p:nvPr/>
            </p:nvSpPr>
            <p:spPr>
              <a:xfrm rot="8087436">
                <a:off x="5494274" y="2242378"/>
                <a:ext cx="1035771" cy="248127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Стрелка влево 17"/>
              <p:cNvSpPr/>
              <p:nvPr/>
            </p:nvSpPr>
            <p:spPr>
              <a:xfrm rot="13607128">
                <a:off x="5230956" y="4198793"/>
                <a:ext cx="1050779" cy="230819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Стрелка влево 18"/>
              <p:cNvSpPr/>
              <p:nvPr/>
            </p:nvSpPr>
            <p:spPr>
              <a:xfrm rot="18296799">
                <a:off x="3726372" y="4216716"/>
                <a:ext cx="998928" cy="210515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Стрелка влево 19"/>
              <p:cNvSpPr/>
              <p:nvPr/>
            </p:nvSpPr>
            <p:spPr>
              <a:xfrm rot="19726601">
                <a:off x="3300223" y="3641622"/>
                <a:ext cx="857705" cy="240934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Стрелка влево 20"/>
              <p:cNvSpPr/>
              <p:nvPr/>
            </p:nvSpPr>
            <p:spPr>
              <a:xfrm rot="2219891">
                <a:off x="3448618" y="2220642"/>
                <a:ext cx="1184853" cy="255735"/>
              </a:xfrm>
              <a:prstGeom prst="lef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Стрелка вверх 13"/>
              <p:cNvSpPr/>
              <p:nvPr/>
            </p:nvSpPr>
            <p:spPr>
              <a:xfrm>
                <a:off x="4859660" y="2009180"/>
                <a:ext cx="216768" cy="627732"/>
              </a:xfrm>
              <a:prstGeom prst="up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" name="Скругленный прямоугольник 4"/>
              <p:cNvSpPr/>
              <p:nvPr/>
            </p:nvSpPr>
            <p:spPr>
              <a:xfrm>
                <a:off x="1533972" y="1223182"/>
                <a:ext cx="2088232" cy="792088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26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b="1" dirty="0" smtClean="0">
                    <a:solidFill>
                      <a:srgbClr val="FF0000"/>
                    </a:solidFill>
                  </a:rPr>
                  <a:t>Педагогіка партнерства</a:t>
                </a:r>
              </a:p>
              <a:p>
                <a:pPr algn="ctr"/>
                <a:r>
                  <a:rPr lang="uk-UA" sz="1200" b="1" dirty="0" smtClean="0">
                    <a:solidFill>
                      <a:srgbClr val="FF0000"/>
                    </a:solidFill>
                  </a:rPr>
                  <a:t>(учень-учитель-батьки)</a:t>
                </a:r>
                <a:endParaRPr lang="ru-RU" sz="1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" name="Скругленный прямоугольник 5"/>
              <p:cNvSpPr/>
              <p:nvPr/>
            </p:nvSpPr>
            <p:spPr>
              <a:xfrm>
                <a:off x="1259632" y="3514700"/>
                <a:ext cx="2088232" cy="792088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26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>
                    <a:solidFill>
                      <a:schemeClr val="tx1"/>
                    </a:solidFill>
                  </a:rPr>
                  <a:t>Автономія школи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Скругленный прямоугольник 6"/>
              <p:cNvSpPr/>
              <p:nvPr/>
            </p:nvSpPr>
            <p:spPr>
              <a:xfrm>
                <a:off x="2051720" y="4736616"/>
                <a:ext cx="2736304" cy="924632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26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>
                    <a:solidFill>
                      <a:schemeClr val="tx1"/>
                    </a:solidFill>
                  </a:rPr>
                  <a:t>Справедливе фінансування і рівний доступ до освіти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5184068" y="4700376"/>
                <a:ext cx="2088232" cy="792088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26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>
                    <a:solidFill>
                      <a:schemeClr val="tx1"/>
                    </a:solidFill>
                    <a:cs typeface="Times New Roman" pitchFamily="18" charset="0"/>
                  </a:rPr>
                  <a:t>Виховання на цінностях </a:t>
                </a:r>
                <a:endParaRPr lang="ru-RU" dirty="0">
                  <a:solidFill>
                    <a:schemeClr val="tx1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9" name="Скругленный прямоугольник 8"/>
              <p:cNvSpPr/>
              <p:nvPr/>
            </p:nvSpPr>
            <p:spPr>
              <a:xfrm>
                <a:off x="6732240" y="3501008"/>
                <a:ext cx="2088232" cy="792088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26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dirty="0" smtClean="0">
                    <a:solidFill>
                      <a:schemeClr val="tx1"/>
                    </a:solidFill>
                  </a:rPr>
                  <a:t>Новий зміст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Скругленный прямоугольник 9"/>
              <p:cNvSpPr/>
              <p:nvPr/>
            </p:nvSpPr>
            <p:spPr>
              <a:xfrm>
                <a:off x="6732240" y="2354796"/>
                <a:ext cx="2088232" cy="941356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26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b="1" dirty="0" smtClean="0">
                    <a:solidFill>
                      <a:srgbClr val="FF0000"/>
                    </a:solidFill>
                  </a:rPr>
                  <a:t>Сучасне освітнє середовище</a:t>
                </a:r>
              </a:p>
              <a:p>
                <a:pPr algn="ctr"/>
                <a:r>
                  <a:rPr lang="uk-UA" sz="1200" b="1" dirty="0" smtClean="0">
                    <a:solidFill>
                      <a:srgbClr val="FF0000"/>
                    </a:solidFill>
                  </a:rPr>
                  <a:t>(сучасний кабінет)</a:t>
                </a:r>
                <a:endParaRPr lang="ru-RU" sz="1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Скругленный прямоугольник 10"/>
              <p:cNvSpPr/>
              <p:nvPr/>
            </p:nvSpPr>
            <p:spPr>
              <a:xfrm>
                <a:off x="3923928" y="1217092"/>
                <a:ext cx="2088232" cy="792088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26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b="1" dirty="0" smtClean="0">
                    <a:solidFill>
                      <a:srgbClr val="FF0000"/>
                    </a:solidFill>
                  </a:rPr>
                  <a:t>Умотивований учитель</a:t>
                </a:r>
                <a:endParaRPr lang="ru-RU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6228184" y="1214748"/>
                <a:ext cx="2362572" cy="794432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2600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b="1" dirty="0" smtClean="0">
                    <a:solidFill>
                      <a:srgbClr val="FF0000"/>
                    </a:solidFill>
                  </a:rPr>
                  <a:t>Орієнтація на учня</a:t>
                </a:r>
              </a:p>
              <a:p>
                <a:pPr algn="ctr"/>
                <a:r>
                  <a:rPr lang="uk-UA" sz="1200" b="1" dirty="0" smtClean="0">
                    <a:solidFill>
                      <a:srgbClr val="FF0000"/>
                    </a:solidFill>
                  </a:rPr>
                  <a:t>(знання - компетентності)</a:t>
                </a:r>
                <a:endParaRPr lang="ru-RU" sz="1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Овал 12"/>
              <p:cNvSpPr/>
              <p:nvPr/>
            </p:nvSpPr>
            <p:spPr>
              <a:xfrm>
                <a:off x="3954264" y="2443224"/>
                <a:ext cx="2101056" cy="1705856"/>
              </a:xfrm>
              <a:prstGeom prst="ellipse">
                <a:avLst/>
              </a:prstGeom>
              <a:gradFill>
                <a:gsLst>
                  <a:gs pos="0">
                    <a:srgbClr val="7030A0"/>
                  </a:gs>
                  <a:gs pos="33000">
                    <a:srgbClr val="00B0F0"/>
                  </a:gs>
                  <a:gs pos="68000">
                    <a:schemeClr val="bg1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800" b="1" dirty="0" smtClean="0">
                    <a:solidFill>
                      <a:schemeClr val="tx1"/>
                    </a:solidFill>
                  </a:rPr>
                  <a:t>НОВА ШКОЛА</a:t>
                </a:r>
                <a:endParaRPr lang="ru-RU" sz="28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" name="Скругленный прямоугольник 28"/>
            <p:cNvSpPr/>
            <p:nvPr/>
          </p:nvSpPr>
          <p:spPr>
            <a:xfrm>
              <a:off x="1272456" y="2342890"/>
              <a:ext cx="2088232" cy="792088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rgbClr val="FF0000"/>
                  </a:solidFill>
                </a:rPr>
                <a:t>Нова структура (12-річна школа)</a:t>
              </a:r>
              <a:endParaRPr lang="ru-RU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1111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5908" y="260648"/>
            <a:ext cx="7498080" cy="706090"/>
          </a:xfrm>
        </p:spPr>
        <p:txBody>
          <a:bodyPr>
            <a:normAutofit/>
          </a:bodyPr>
          <a:lstStyle/>
          <a:p>
            <a:r>
              <a:rPr lang="uk-UA" sz="3600" b="1" dirty="0" smtClean="0"/>
              <a:t>10 ключових </a:t>
            </a:r>
            <a:r>
              <a:rPr lang="uk-UA" sz="3600" b="1" dirty="0" err="1" smtClean="0"/>
              <a:t>компетентностей</a:t>
            </a:r>
            <a:r>
              <a:rPr lang="uk-UA" sz="3600" b="1" dirty="0" smtClean="0"/>
              <a:t> </a:t>
            </a:r>
            <a:endParaRPr lang="ru-RU" sz="3600" b="1" dirty="0"/>
          </a:p>
        </p:txBody>
      </p:sp>
      <p:grpSp>
        <p:nvGrpSpPr>
          <p:cNvPr id="27" name="Группа 26"/>
          <p:cNvGrpSpPr/>
          <p:nvPr/>
        </p:nvGrpSpPr>
        <p:grpSpPr>
          <a:xfrm>
            <a:off x="1103612" y="1250170"/>
            <a:ext cx="7710708" cy="4357793"/>
            <a:chOff x="1253780" y="1234592"/>
            <a:chExt cx="7710708" cy="4357793"/>
          </a:xfrm>
        </p:grpSpPr>
        <p:sp>
          <p:nvSpPr>
            <p:cNvPr id="25" name="Стрелка влево 24"/>
            <p:cNvSpPr/>
            <p:nvPr/>
          </p:nvSpPr>
          <p:spPr>
            <a:xfrm rot="18896950">
              <a:off x="3282105" y="4202320"/>
              <a:ext cx="1388465" cy="221240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Стрелка влево 4"/>
            <p:cNvSpPr/>
            <p:nvPr/>
          </p:nvSpPr>
          <p:spPr>
            <a:xfrm rot="12674106">
              <a:off x="5752016" y="3570852"/>
              <a:ext cx="1050779" cy="230819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Стрелка влево 5"/>
            <p:cNvSpPr/>
            <p:nvPr/>
          </p:nvSpPr>
          <p:spPr>
            <a:xfrm rot="9082813">
              <a:off x="5769508" y="2847619"/>
              <a:ext cx="1050779" cy="230819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Стрелка влево 6"/>
            <p:cNvSpPr/>
            <p:nvPr/>
          </p:nvSpPr>
          <p:spPr>
            <a:xfrm rot="1376544">
              <a:off x="3300830" y="2831194"/>
              <a:ext cx="792857" cy="22876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Стрелка влево 7"/>
            <p:cNvSpPr/>
            <p:nvPr/>
          </p:nvSpPr>
          <p:spPr>
            <a:xfrm rot="8087436">
              <a:off x="5516350" y="2262222"/>
              <a:ext cx="1035771" cy="248127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Стрелка влево 8"/>
            <p:cNvSpPr/>
            <p:nvPr/>
          </p:nvSpPr>
          <p:spPr>
            <a:xfrm rot="13137571">
              <a:off x="5452830" y="4173984"/>
              <a:ext cx="1301099" cy="226764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Стрелка влево 9"/>
            <p:cNvSpPr/>
            <p:nvPr/>
          </p:nvSpPr>
          <p:spPr>
            <a:xfrm rot="16200000">
              <a:off x="4603003" y="4332379"/>
              <a:ext cx="748692" cy="191226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Стрелка влево 10"/>
            <p:cNvSpPr/>
            <p:nvPr/>
          </p:nvSpPr>
          <p:spPr>
            <a:xfrm rot="19726601">
              <a:off x="3322299" y="3661466"/>
              <a:ext cx="857705" cy="240934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Стрелка влево 11"/>
            <p:cNvSpPr/>
            <p:nvPr/>
          </p:nvSpPr>
          <p:spPr>
            <a:xfrm rot="2219891">
              <a:off x="3470694" y="2240486"/>
              <a:ext cx="1184853" cy="25573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трелка вверх 12"/>
            <p:cNvSpPr/>
            <p:nvPr/>
          </p:nvSpPr>
          <p:spPr>
            <a:xfrm>
              <a:off x="4881736" y="2029024"/>
              <a:ext cx="216768" cy="627732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1556048" y="1243026"/>
              <a:ext cx="2088232" cy="792088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</a:rPr>
                <a:t>Спілкування державною мовою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1424795" y="4800297"/>
              <a:ext cx="2088232" cy="792088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</a:rPr>
                <a:t>Соціальна та громадянська компетентності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3906452" y="4802338"/>
              <a:ext cx="2217522" cy="790047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</a:rPr>
                <a:t>Ініціативність і підприємливість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6431070" y="4720220"/>
              <a:ext cx="2088232" cy="792088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b="1" dirty="0">
                  <a:solidFill>
                    <a:srgbClr val="FF0000"/>
                  </a:solidFill>
                </a:rPr>
                <a:t>Екологічна грамотність і здорове життя</a:t>
              </a:r>
              <a:endParaRPr lang="ru-RU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6726088" y="3549513"/>
              <a:ext cx="2088232" cy="792088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b="1" dirty="0" smtClean="0">
                  <a:solidFill>
                    <a:srgbClr val="FF0000"/>
                  </a:solidFill>
                </a:rPr>
                <a:t>Інформаційно-цифрова компетентність</a:t>
              </a:r>
              <a:endParaRPr lang="ru-RU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6754316" y="2374640"/>
              <a:ext cx="2210172" cy="941356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b="1" dirty="0" smtClean="0">
                  <a:solidFill>
                    <a:srgbClr val="C00000"/>
                  </a:solidFill>
                </a:rPr>
                <a:t>Компетентності у природничих науках і технологіях</a:t>
              </a:r>
              <a:endParaRPr lang="ru-RU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3946004" y="1236936"/>
              <a:ext cx="2088232" cy="792088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</a:rPr>
                <a:t>Спілкування іноземними мовами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6250260" y="1234592"/>
              <a:ext cx="2362572" cy="792088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b="1" dirty="0" smtClean="0">
                  <a:solidFill>
                    <a:srgbClr val="FF0000"/>
                  </a:solidFill>
                </a:rPr>
                <a:t>Математична компетентність</a:t>
              </a:r>
              <a:endParaRPr lang="ru-RU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1288544" y="3612658"/>
              <a:ext cx="2088232" cy="792088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</a:rPr>
                <a:t>Обізнаність та самовираження у сфері культури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24" name="Скругленный прямоугольник 23"/>
            <p:cNvSpPr/>
            <p:nvPr/>
          </p:nvSpPr>
          <p:spPr>
            <a:xfrm>
              <a:off x="1253780" y="2374640"/>
              <a:ext cx="2088232" cy="792088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>
                  <a:solidFill>
                    <a:schemeClr val="tx1"/>
                  </a:solidFill>
                  <a:cs typeface="Times New Roman" pitchFamily="18" charset="0"/>
                </a:rPr>
                <a:t>Уміння вчитися впродовж </a:t>
              </a:r>
              <a:r>
                <a:rPr lang="uk-UA" dirty="0" smtClean="0">
                  <a:solidFill>
                    <a:schemeClr val="tx1"/>
                  </a:solidFill>
                  <a:cs typeface="Times New Roman" pitchFamily="18" charset="0"/>
                </a:rPr>
                <a:t>життя</a:t>
              </a:r>
              <a:endParaRPr lang="ru-RU" dirty="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3946004" y="2685712"/>
              <a:ext cx="2088231" cy="1336574"/>
            </a:xfrm>
            <a:prstGeom prst="roundRect">
              <a:avLst/>
            </a:prstGeom>
            <a:gradFill flip="none" rotWithShape="1">
              <a:gsLst>
                <a:gs pos="0">
                  <a:srgbClr val="7030A0"/>
                </a:gs>
                <a:gs pos="20000">
                  <a:srgbClr val="00B0F0"/>
                </a:gs>
                <a:gs pos="45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chemeClr val="tx1"/>
                  </a:solidFill>
                </a:rPr>
                <a:t>КЛЮЧОВІ</a:t>
              </a:r>
            </a:p>
            <a:p>
              <a:pPr algn="ctr"/>
              <a:r>
                <a:rPr lang="uk-UA" b="1" dirty="0" smtClean="0">
                  <a:solidFill>
                    <a:schemeClr val="tx1"/>
                  </a:solidFill>
                </a:rPr>
                <a:t>КОМПЕТЕНОСТІ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04833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1385646" y="877268"/>
            <a:ext cx="7488832" cy="3888432"/>
            <a:chOff x="1403648" y="404664"/>
            <a:chExt cx="7488832" cy="3888432"/>
          </a:xfrm>
        </p:grpSpPr>
        <p:sp>
          <p:nvSpPr>
            <p:cNvPr id="19" name="Стрелка вниз 18"/>
            <p:cNvSpPr/>
            <p:nvPr/>
          </p:nvSpPr>
          <p:spPr>
            <a:xfrm>
              <a:off x="6805252" y="728700"/>
              <a:ext cx="138584" cy="177010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Стрелка вниз 21"/>
            <p:cNvSpPr/>
            <p:nvPr/>
          </p:nvSpPr>
          <p:spPr>
            <a:xfrm>
              <a:off x="5414032" y="1064548"/>
              <a:ext cx="166080" cy="149517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Стрелка вниз 20"/>
            <p:cNvSpPr/>
            <p:nvPr/>
          </p:nvSpPr>
          <p:spPr>
            <a:xfrm>
              <a:off x="6275784" y="908720"/>
              <a:ext cx="144016" cy="271158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Стрелка вниз 19"/>
            <p:cNvSpPr/>
            <p:nvPr/>
          </p:nvSpPr>
          <p:spPr>
            <a:xfrm>
              <a:off x="3707904" y="908720"/>
              <a:ext cx="144016" cy="271158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Стрелка вниз 17"/>
            <p:cNvSpPr/>
            <p:nvPr/>
          </p:nvSpPr>
          <p:spPr>
            <a:xfrm>
              <a:off x="3203848" y="908720"/>
              <a:ext cx="144016" cy="16510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трелка вниз 16"/>
            <p:cNvSpPr/>
            <p:nvPr/>
          </p:nvSpPr>
          <p:spPr>
            <a:xfrm>
              <a:off x="7380312" y="908720"/>
              <a:ext cx="257460" cy="50405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Стрелка вниз 15"/>
            <p:cNvSpPr/>
            <p:nvPr/>
          </p:nvSpPr>
          <p:spPr>
            <a:xfrm>
              <a:off x="2563292" y="908720"/>
              <a:ext cx="208508" cy="51586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трелка вниз 13"/>
            <p:cNvSpPr/>
            <p:nvPr/>
          </p:nvSpPr>
          <p:spPr>
            <a:xfrm>
              <a:off x="4914038" y="908720"/>
              <a:ext cx="180020" cy="504056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Скругленный прямоугольник 3"/>
            <p:cNvSpPr/>
            <p:nvPr/>
          </p:nvSpPr>
          <p:spPr>
            <a:xfrm>
              <a:off x="2555776" y="404664"/>
              <a:ext cx="5112568" cy="648072"/>
            </a:xfrm>
            <a:prstGeom prst="roundRect">
              <a:avLst/>
            </a:prstGeom>
            <a:gradFill>
              <a:gsLst>
                <a:gs pos="4000">
                  <a:schemeClr val="accent6">
                    <a:lumMod val="60000"/>
                    <a:lumOff val="40000"/>
                  </a:schemeClr>
                </a:gs>
                <a:gs pos="20000">
                  <a:srgbClr val="8FCCCF"/>
                </a:gs>
                <a:gs pos="81000">
                  <a:schemeClr val="bg1"/>
                </a:gs>
              </a:gsLst>
              <a:path path="circle">
                <a:fillToRect l="100000" t="10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>
                  <a:solidFill>
                    <a:schemeClr val="tx1"/>
                  </a:solidFill>
                </a:rPr>
                <a:t>Навички і вміння, які необхідні для досягнення </a:t>
              </a:r>
              <a:endParaRPr lang="uk-UA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uk-UA" b="1" dirty="0" smtClean="0">
                  <a:solidFill>
                    <a:schemeClr val="tx1"/>
                  </a:solidFill>
                </a:rPr>
                <a:t>10 </a:t>
              </a:r>
              <a:r>
                <a:rPr lang="uk-UA" b="1" dirty="0">
                  <a:solidFill>
                    <a:schemeClr val="tx1"/>
                  </a:solidFill>
                </a:rPr>
                <a:t>ключових </a:t>
              </a:r>
              <a:r>
                <a:rPr lang="uk-UA" b="1" dirty="0" err="1">
                  <a:solidFill>
                    <a:schemeClr val="tx1"/>
                  </a:solidFill>
                </a:rPr>
                <a:t>компетентностей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2915816" y="3620308"/>
              <a:ext cx="1656184" cy="672788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</a:rPr>
                <a:t>Оцінка ризику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5414032" y="3649672"/>
              <a:ext cx="1822264" cy="643424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</a:rPr>
                <a:t>Уміння приймати рішення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1835696" y="2559720"/>
              <a:ext cx="1656184" cy="792088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</a:rPr>
                <a:t>Уміння розв'язувати проблеми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6593656" y="2564904"/>
              <a:ext cx="2088232" cy="792088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</a:rPr>
                <a:t>Уміння співпрацювати в команді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1403648" y="1424588"/>
              <a:ext cx="1728192" cy="792088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</a:rPr>
                <a:t>Критичне мислення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4211960" y="1424588"/>
              <a:ext cx="1836204" cy="636260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</a:rPr>
                <a:t>Творчість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7092280" y="1412776"/>
              <a:ext cx="1800200" cy="648072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>
                  <a:solidFill>
                    <a:schemeClr val="tx1"/>
                  </a:solidFill>
                </a:rPr>
                <a:t>І</a:t>
              </a:r>
              <a:r>
                <a:rPr lang="uk-UA" sz="1600" dirty="0" smtClean="0">
                  <a:solidFill>
                    <a:schemeClr val="tx1"/>
                  </a:solidFill>
                </a:rPr>
                <a:t>ніціативність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4067944" y="2576716"/>
              <a:ext cx="1980220" cy="780276"/>
            </a:xfrm>
            <a:prstGeom prst="round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2600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</a:rPr>
                <a:t>Уміння конструктивно керувати емоціями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77345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920880" cy="1112788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/>
              <a:t>Новизна проекту навчального плану </a:t>
            </a:r>
            <a:br>
              <a:rPr lang="uk-UA" sz="3200" b="1" dirty="0" smtClean="0"/>
            </a:br>
            <a:r>
              <a:rPr lang="uk-UA" sz="3200" b="1" dirty="0" smtClean="0"/>
              <a:t>профільної школи</a:t>
            </a:r>
            <a:br>
              <a:rPr lang="uk-UA" sz="3200" b="1" dirty="0" smtClean="0"/>
            </a:br>
            <a:r>
              <a:rPr lang="en-US" sz="1600" b="1" u="sng" dirty="0" smtClean="0">
                <a:effectLst/>
                <a:hlinkClick r:id="rId2"/>
              </a:rPr>
              <a:t>http</a:t>
            </a:r>
            <a:r>
              <a:rPr lang="en-US" sz="1600" b="1" u="sng" dirty="0">
                <a:effectLst/>
                <a:hlinkClick r:id="rId2"/>
              </a:rPr>
              <a:t>://osvita.ua/school/reform/53679/</a:t>
            </a:r>
            <a:r>
              <a:rPr lang="en-US" sz="1600" b="1" dirty="0">
                <a:effectLst/>
              </a:rPr>
              <a:t> </a:t>
            </a:r>
            <a:endParaRPr lang="ru-RU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187624" y="1484784"/>
            <a:ext cx="770485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uk-UA" dirty="0" smtClean="0"/>
              <a:t>Старшокласники вивчатимуть від 13 до 15 предметів (замість 21):</a:t>
            </a:r>
          </a:p>
          <a:p>
            <a:pPr marL="698500" indent="-342900">
              <a:buFont typeface="Arial" pitchFamily="34" charset="0"/>
              <a:buChar char="•"/>
            </a:pPr>
            <a:r>
              <a:rPr lang="uk-UA" dirty="0" err="1" smtClean="0"/>
              <a:t>інваріативний</a:t>
            </a:r>
            <a:r>
              <a:rPr lang="uk-UA" dirty="0" smtClean="0"/>
              <a:t> складник (</a:t>
            </a:r>
            <a:r>
              <a:rPr lang="uk-UA" dirty="0"/>
              <a:t>9 предметів</a:t>
            </a:r>
            <a:r>
              <a:rPr lang="uk-UA" dirty="0" smtClean="0"/>
              <a:t>);</a:t>
            </a:r>
          </a:p>
          <a:p>
            <a:pPr marL="698500" indent="-342900" algn="just">
              <a:buFont typeface="Arial" pitchFamily="34" charset="0"/>
              <a:buChar char="•"/>
            </a:pPr>
            <a:r>
              <a:rPr lang="uk-UA" dirty="0" smtClean="0"/>
              <a:t>варіативний складник (профільні предмети + </a:t>
            </a:r>
            <a:r>
              <a:rPr lang="uk-UA" dirty="0" err="1" smtClean="0"/>
              <a:t>вибірково-обов</a:t>
            </a:r>
            <a:r>
              <a:rPr lang="en-US" dirty="0" smtClean="0"/>
              <a:t>’</a:t>
            </a:r>
            <a:r>
              <a:rPr lang="uk-UA" dirty="0" err="1" smtClean="0"/>
              <a:t>язкові</a:t>
            </a:r>
            <a:r>
              <a:rPr lang="uk-UA" dirty="0" smtClean="0"/>
              <a:t> предмети.</a:t>
            </a:r>
            <a:endParaRPr lang="ru-RU" dirty="0" smtClean="0"/>
          </a:p>
          <a:p>
            <a:pPr marL="355600" indent="-355600" algn="just"/>
            <a:r>
              <a:rPr lang="uk-UA" dirty="0" smtClean="0"/>
              <a:t>2. У складі варіативної частини з'явиться перелік предметів «</a:t>
            </a:r>
            <a:r>
              <a:rPr lang="uk-UA" dirty="0" err="1" smtClean="0"/>
              <a:t>вибірково-обов</a:t>
            </a:r>
            <a:r>
              <a:rPr lang="en-US" dirty="0" smtClean="0"/>
              <a:t>’</a:t>
            </a:r>
            <a:r>
              <a:rPr lang="uk-UA" dirty="0" err="1" smtClean="0"/>
              <a:t>язкового</a:t>
            </a:r>
            <a:r>
              <a:rPr lang="uk-UA" dirty="0" smtClean="0"/>
              <a:t> циклу» - передбачає вибір учнем не більше 2-х предметів (за 2 роки 210 год.).</a:t>
            </a:r>
          </a:p>
          <a:p>
            <a:pPr marL="355600" indent="-355600" algn="just">
              <a:tabLst>
                <a:tab pos="355600" algn="l"/>
              </a:tabLst>
            </a:pPr>
            <a:r>
              <a:rPr lang="uk-UA" dirty="0" smtClean="0"/>
              <a:t>3. Централізоване фінансування факультативних занять та консультацій (3,5 год. на клас), які розраховані на «задоволення» пізнавальних інтересів та освітніх потреб старшокласників і загалом не </a:t>
            </a:r>
            <a:r>
              <a:rPr lang="uk-UA" dirty="0" err="1" smtClean="0"/>
              <a:t>пов</a:t>
            </a:r>
            <a:r>
              <a:rPr lang="en-US" dirty="0" smtClean="0"/>
              <a:t>’</a:t>
            </a:r>
            <a:r>
              <a:rPr lang="uk-UA" dirty="0" err="1" smtClean="0"/>
              <a:t>язані</a:t>
            </a:r>
            <a:r>
              <a:rPr lang="uk-UA" dirty="0" smtClean="0"/>
              <a:t> з обраним профілем навчання.</a:t>
            </a:r>
          </a:p>
          <a:p>
            <a:pPr marL="355600" indent="-355600" algn="just"/>
            <a:r>
              <a:rPr lang="uk-UA" dirty="0" smtClean="0"/>
              <a:t>4. Становлення профільної освіти старшокласників (поки що не така, як передбачена концепцією Нової української школи): в одному профілі два-три предмети.</a:t>
            </a:r>
          </a:p>
          <a:p>
            <a:pPr marL="355600" indent="-355600" algn="just"/>
            <a:r>
              <a:rPr lang="uk-UA" dirty="0" smtClean="0"/>
              <a:t>5. Навчальний заклад «самостійно» (навчальний заклад + місцевий орган управління освітою + органи місцевого самоврядування) обирає профіль навчання враховуючи природні здібності учнів.   </a:t>
            </a:r>
          </a:p>
          <a:p>
            <a:pPr marL="355600" indent="-355600" algn="just"/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xmlns="" val="891972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4676" y="260648"/>
            <a:ext cx="3712456" cy="652934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STEM-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освіта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0384" y="908720"/>
            <a:ext cx="7498080" cy="1800200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STEM-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освіта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англійською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Science, Technology, Engineering, Math,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що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перекладі означає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науку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інженерію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та математику) –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це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низка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чи послідовність курсів або програм навчання, яка готує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учнів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успішного працевлаштування, до освіти після школи або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для того й </a:t>
            </a:r>
            <a:r>
              <a:rPr lang="uk-UA" sz="1800" dirty="0" smtClean="0">
                <a:latin typeface="Times New Roman" pitchFamily="18" charset="0"/>
                <a:cs typeface="Times New Roman" pitchFamily="18" charset="0"/>
              </a:rPr>
              <a:t>іншого, вимагає різних і більш технічно складних навичок, зокрема із застосуванням математичних знань і наукових понять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431268" y="2645048"/>
            <a:ext cx="7040016" cy="1504032"/>
            <a:chOff x="1492424" y="2861072"/>
            <a:chExt cx="7040016" cy="1792064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3851920" y="2861072"/>
              <a:ext cx="2520280" cy="576064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9000">
                  <a:schemeClr val="accent1">
                    <a:tint val="44500"/>
                    <a:satMod val="160000"/>
                  </a:schemeClr>
                </a:gs>
                <a:gs pos="68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STEM-</a:t>
              </a:r>
              <a:r>
                <a:rPr lang="uk-UA" sz="2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освіта</a:t>
              </a:r>
              <a:endPara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5436096" y="3861048"/>
              <a:ext cx="3096344" cy="792088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9000">
                  <a:schemeClr val="accent1">
                    <a:tint val="44500"/>
                    <a:satMod val="160000"/>
                  </a:schemeClr>
                </a:gs>
                <a:gs pos="68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ф</a:t>
              </a:r>
              <a:r>
                <a:rPr lang="uk-UA" sz="24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ормує дослідницькі навички</a:t>
              </a:r>
              <a:endPara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1492424" y="3861048"/>
              <a:ext cx="3007568" cy="792088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29000">
                  <a:schemeClr val="accent1">
                    <a:tint val="44500"/>
                    <a:satMod val="160000"/>
                  </a:schemeClr>
                </a:gs>
                <a:gs pos="68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4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формує критичне мислення</a:t>
              </a:r>
              <a:endPara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Стрелка вниз 6"/>
            <p:cNvSpPr/>
            <p:nvPr/>
          </p:nvSpPr>
          <p:spPr>
            <a:xfrm>
              <a:off x="4139952" y="3437136"/>
              <a:ext cx="288032" cy="42391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Стрелка вниз 7"/>
            <p:cNvSpPr/>
            <p:nvPr/>
          </p:nvSpPr>
          <p:spPr>
            <a:xfrm>
              <a:off x="5724128" y="3437136"/>
              <a:ext cx="288032" cy="42391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431268" y="4293096"/>
            <a:ext cx="72560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Впровадження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STEM-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напряму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освіті передбачає: </a:t>
            </a:r>
          </a:p>
          <a:p>
            <a:pPr marL="355600" indent="-3556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створення  програми підвищення кваліфікації для вчителів і проведення відповідних тренінгів;</a:t>
            </a:r>
          </a:p>
          <a:p>
            <a:pPr marL="355600" indent="-3556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поглиблення співпраці між науковими й освітніми установами, зокрема збільшення кількості учнів, які співпрацюють із науковими установами;</a:t>
            </a:r>
          </a:p>
          <a:p>
            <a:pPr marL="355600" indent="-3556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зростання на рівні МАН числа практико-орієнтованих наукових проектів школярів. 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9753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трелка вверх 21"/>
          <p:cNvSpPr/>
          <p:nvPr/>
        </p:nvSpPr>
        <p:spPr>
          <a:xfrm rot="7966240">
            <a:off x="6091102" y="4117166"/>
            <a:ext cx="333749" cy="820095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трелка вверх 19"/>
          <p:cNvSpPr/>
          <p:nvPr/>
        </p:nvSpPr>
        <p:spPr>
          <a:xfrm rot="16200000">
            <a:off x="3655881" y="3501836"/>
            <a:ext cx="333749" cy="67769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Стрелка вверх 17"/>
          <p:cNvSpPr/>
          <p:nvPr/>
        </p:nvSpPr>
        <p:spPr>
          <a:xfrm rot="5400000">
            <a:off x="6416529" y="3496665"/>
            <a:ext cx="333749" cy="487355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982738" y="1062901"/>
            <a:ext cx="7994655" cy="5506395"/>
            <a:chOff x="199734" y="1263189"/>
            <a:chExt cx="8960732" cy="5232187"/>
          </a:xfrm>
        </p:grpSpPr>
        <p:sp>
          <p:nvSpPr>
            <p:cNvPr id="4" name="Стрелка вверх 3"/>
            <p:cNvSpPr/>
            <p:nvPr/>
          </p:nvSpPr>
          <p:spPr>
            <a:xfrm>
              <a:off x="4653596" y="2415317"/>
              <a:ext cx="360040" cy="788626"/>
            </a:xfrm>
            <a:prstGeom prst="up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5" name="Группа 4"/>
            <p:cNvGrpSpPr/>
            <p:nvPr/>
          </p:nvGrpSpPr>
          <p:grpSpPr>
            <a:xfrm>
              <a:off x="199734" y="1924921"/>
              <a:ext cx="8960732" cy="4570455"/>
              <a:chOff x="174095" y="1482938"/>
              <a:chExt cx="8960732" cy="4570455"/>
            </a:xfrm>
          </p:grpSpPr>
          <p:sp>
            <p:nvSpPr>
              <p:cNvPr id="7" name="Стрелка вверх 6"/>
              <p:cNvSpPr/>
              <p:nvPr/>
            </p:nvSpPr>
            <p:spPr>
              <a:xfrm rot="10800000">
                <a:off x="4605606" y="4220276"/>
                <a:ext cx="366974" cy="682217"/>
              </a:xfrm>
              <a:prstGeom prst="upArrow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" name="Стрелка вверх 7"/>
              <p:cNvSpPr/>
              <p:nvPr/>
            </p:nvSpPr>
            <p:spPr>
              <a:xfrm rot="14138327">
                <a:off x="3429870" y="3303100"/>
                <a:ext cx="305227" cy="1482459"/>
              </a:xfrm>
              <a:prstGeom prst="upArrow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9" name="Стрелка вверх 8"/>
              <p:cNvSpPr/>
              <p:nvPr/>
            </p:nvSpPr>
            <p:spPr>
              <a:xfrm rot="18661434">
                <a:off x="3566028" y="2112218"/>
                <a:ext cx="360040" cy="1123852"/>
              </a:xfrm>
              <a:prstGeom prst="upArrow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0" name="Стрелка вверх 9"/>
              <p:cNvSpPr/>
              <p:nvPr/>
            </p:nvSpPr>
            <p:spPr>
              <a:xfrm rot="2978915">
                <a:off x="5973921" y="2215949"/>
                <a:ext cx="360040" cy="968791"/>
              </a:xfrm>
              <a:prstGeom prst="upArrow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1" name="Овал 10"/>
              <p:cNvSpPr/>
              <p:nvPr/>
            </p:nvSpPr>
            <p:spPr>
              <a:xfrm>
                <a:off x="3419872" y="2708920"/>
                <a:ext cx="2911039" cy="1584176"/>
              </a:xfrm>
              <a:prstGeom prst="ellipse">
                <a:avLst/>
              </a:prstGeom>
              <a:gradFill>
                <a:gsLst>
                  <a:gs pos="0">
                    <a:srgbClr val="33CC33"/>
                  </a:gs>
                  <a:gs pos="29000">
                    <a:srgbClr val="66FF66"/>
                  </a:gs>
                  <a:gs pos="71000">
                    <a:schemeClr val="bg1"/>
                  </a:gs>
                </a:gsLst>
                <a:path path="circle">
                  <a:fillToRect l="100000" t="100000"/>
                </a:path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500" b="1" dirty="0" smtClean="0">
                    <a:solidFill>
                      <a:srgbClr val="C00000"/>
                    </a:solidFill>
                  </a:rPr>
                  <a:t>ФОРМИ РОБОТИ З ОБДАРОВАНИМИ УЧНЯМИ</a:t>
                </a:r>
              </a:p>
              <a:p>
                <a:pPr algn="ctr"/>
                <a:r>
                  <a:rPr lang="uk-UA" sz="1500" b="1" dirty="0" smtClean="0">
                    <a:solidFill>
                      <a:srgbClr val="C00000"/>
                    </a:solidFill>
                  </a:rPr>
                  <a:t>в Сумській області</a:t>
                </a:r>
                <a:endParaRPr lang="ru-RU" sz="15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2" name="Скругленный прямоугольник 11"/>
              <p:cNvSpPr/>
              <p:nvPr/>
            </p:nvSpPr>
            <p:spPr>
              <a:xfrm>
                <a:off x="6516216" y="1573849"/>
                <a:ext cx="2618611" cy="961459"/>
              </a:xfrm>
              <a:prstGeom prst="roundRect">
                <a:avLst/>
              </a:prstGeom>
              <a:gradFill>
                <a:gsLst>
                  <a:gs pos="0">
                    <a:srgbClr val="33CC33"/>
                  </a:gs>
                  <a:gs pos="29000">
                    <a:srgbClr val="66FF66"/>
                  </a:gs>
                  <a:gs pos="71000">
                    <a:schemeClr val="bg1"/>
                  </a:gs>
                </a:gsLst>
                <a:path path="circle">
                  <a:fillToRect l="100000" t="100000"/>
                </a:path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b="1" dirty="0" smtClean="0">
                    <a:solidFill>
                      <a:schemeClr val="tx1"/>
                    </a:solidFill>
                  </a:rPr>
                  <a:t>Турнір </a:t>
                </a:r>
                <a:endParaRPr lang="en-US" b="1" dirty="0" smtClean="0">
                  <a:solidFill>
                    <a:schemeClr val="tx1"/>
                  </a:solidFill>
                </a:endParaRPr>
              </a:p>
              <a:p>
                <a:pPr algn="ctr"/>
                <a:r>
                  <a:rPr lang="uk-UA" b="1" dirty="0" smtClean="0">
                    <a:solidFill>
                      <a:schemeClr val="tx1"/>
                    </a:solidFill>
                  </a:rPr>
                  <a:t>юного хіміка</a:t>
                </a:r>
              </a:p>
              <a:p>
                <a:pPr algn="ctr"/>
                <a:r>
                  <a:rPr lang="uk-UA" sz="1600" dirty="0" smtClean="0">
                    <a:solidFill>
                      <a:schemeClr val="tx1"/>
                    </a:solidFill>
                  </a:rPr>
                  <a:t>(командне змагання)</a:t>
                </a:r>
                <a:endParaRPr lang="en-US" sz="1600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174095" y="4113003"/>
                <a:ext cx="2795934" cy="1538103"/>
              </a:xfrm>
              <a:prstGeom prst="roundRect">
                <a:avLst/>
              </a:prstGeom>
              <a:gradFill>
                <a:gsLst>
                  <a:gs pos="0">
                    <a:srgbClr val="33CC33"/>
                  </a:gs>
                  <a:gs pos="29000">
                    <a:srgbClr val="66FF66"/>
                  </a:gs>
                  <a:gs pos="71000">
                    <a:schemeClr val="bg1"/>
                  </a:gs>
                </a:gsLst>
                <a:path path="circle">
                  <a:fillToRect l="100000" t="100000"/>
                </a:path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b="1" dirty="0" smtClean="0">
                    <a:solidFill>
                      <a:schemeClr val="tx1"/>
                    </a:solidFill>
                  </a:rPr>
                  <a:t>Робота в Малій академії наук (МАН), секція юних хіміків </a:t>
                </a:r>
                <a:r>
                  <a:rPr lang="uk-UA" dirty="0" smtClean="0">
                    <a:solidFill>
                      <a:schemeClr val="tx1"/>
                    </a:solidFill>
                  </a:rPr>
                  <a:t>(індивідуальна форма)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Скругленный прямоугольник 13"/>
              <p:cNvSpPr/>
              <p:nvPr/>
            </p:nvSpPr>
            <p:spPr>
              <a:xfrm>
                <a:off x="196327" y="1482938"/>
                <a:ext cx="3119437" cy="1143280"/>
              </a:xfrm>
              <a:prstGeom prst="roundRect">
                <a:avLst/>
              </a:prstGeom>
              <a:gradFill>
                <a:gsLst>
                  <a:gs pos="0">
                    <a:srgbClr val="33CC33"/>
                  </a:gs>
                  <a:gs pos="29000">
                    <a:srgbClr val="66FF66"/>
                  </a:gs>
                  <a:gs pos="71000">
                    <a:schemeClr val="bg1"/>
                  </a:gs>
                </a:gsLst>
                <a:path path="circle">
                  <a:fillToRect l="100000" t="100000"/>
                </a:path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b="1" dirty="0" smtClean="0">
                    <a:solidFill>
                      <a:schemeClr val="tx1"/>
                    </a:solidFill>
                  </a:rPr>
                  <a:t>Всеукраїнські учнівські олімпіади з хімії </a:t>
                </a:r>
                <a:r>
                  <a:rPr lang="uk-UA" dirty="0" smtClean="0">
                    <a:solidFill>
                      <a:schemeClr val="tx1"/>
                    </a:solidFill>
                  </a:rPr>
                  <a:t>(індивідуальна очна форма)</a:t>
                </a:r>
                <a:endParaRPr lang="uk-UA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Скругленный прямоугольник 14"/>
              <p:cNvSpPr/>
              <p:nvPr/>
            </p:nvSpPr>
            <p:spPr>
              <a:xfrm>
                <a:off x="3315763" y="4902493"/>
                <a:ext cx="2984428" cy="1150900"/>
              </a:xfrm>
              <a:prstGeom prst="roundRect">
                <a:avLst/>
              </a:prstGeom>
              <a:gradFill>
                <a:gsLst>
                  <a:gs pos="0">
                    <a:srgbClr val="33CC33"/>
                  </a:gs>
                  <a:gs pos="29000">
                    <a:srgbClr val="66FF66"/>
                  </a:gs>
                  <a:gs pos="71000">
                    <a:schemeClr val="bg1"/>
                  </a:gs>
                </a:gsLst>
                <a:path path="circle">
                  <a:fillToRect l="100000" t="100000"/>
                </a:path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b="1" dirty="0" smtClean="0">
                    <a:solidFill>
                      <a:schemeClr val="tx1"/>
                    </a:solidFill>
                  </a:rPr>
                  <a:t>Міжнародна природознавча гра “</a:t>
                </a:r>
                <a:r>
                  <a:rPr lang="uk-UA" b="1" dirty="0" err="1" smtClean="0">
                    <a:solidFill>
                      <a:schemeClr val="tx1"/>
                    </a:solidFill>
                  </a:rPr>
                  <a:t>Геліантус”</a:t>
                </a:r>
                <a:r>
                  <a:rPr lang="uk-UA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uk-UA" dirty="0" smtClean="0">
                    <a:solidFill>
                      <a:schemeClr val="tx1"/>
                    </a:solidFill>
                  </a:rPr>
                  <a:t>(індивідуальна форма)</a:t>
                </a:r>
                <a:endParaRPr lang="ru-RU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Скругленный прямоугольник 5"/>
            <p:cNvSpPr/>
            <p:nvPr/>
          </p:nvSpPr>
          <p:spPr>
            <a:xfrm>
              <a:off x="3531719" y="1263189"/>
              <a:ext cx="2900137" cy="1152128"/>
            </a:xfrm>
            <a:prstGeom prst="roundRect">
              <a:avLst/>
            </a:prstGeom>
            <a:gradFill>
              <a:gsLst>
                <a:gs pos="0">
                  <a:srgbClr val="33CC33"/>
                </a:gs>
                <a:gs pos="29000">
                  <a:srgbClr val="66FF66"/>
                </a:gs>
                <a:gs pos="71000">
                  <a:schemeClr val="bg1"/>
                </a:gs>
              </a:gsLst>
              <a:path path="circle">
                <a:fillToRect l="100000" t="100000"/>
              </a:path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chemeClr val="tx1"/>
                  </a:solidFill>
                </a:rPr>
                <a:t>Хімічний колоквіум</a:t>
              </a:r>
            </a:p>
            <a:p>
              <a:pPr algn="ctr"/>
              <a:r>
                <a:rPr lang="uk-UA" dirty="0" smtClean="0">
                  <a:solidFill>
                    <a:schemeClr val="tx1"/>
                  </a:solidFill>
                </a:rPr>
                <a:t>(навчальне заняття)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Заголовок 2"/>
          <p:cNvSpPr>
            <a:spLocks noGrp="1"/>
          </p:cNvSpPr>
          <p:nvPr>
            <p:ph type="title"/>
          </p:nvPr>
        </p:nvSpPr>
        <p:spPr>
          <a:xfrm>
            <a:off x="971600" y="260648"/>
            <a:ext cx="7982328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smtClean="0">
                <a:solidFill>
                  <a:srgbClr val="990033"/>
                </a:solidFill>
              </a:rPr>
              <a:t>Форми роботи з обдарованими учнями</a:t>
            </a:r>
            <a:endParaRPr lang="ru-RU" sz="36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835745" y="3244892"/>
            <a:ext cx="2182090" cy="904188"/>
          </a:xfrm>
          <a:prstGeom prst="roundRect">
            <a:avLst/>
          </a:prstGeom>
          <a:gradFill>
            <a:gsLst>
              <a:gs pos="0">
                <a:srgbClr val="33CC33"/>
              </a:gs>
              <a:gs pos="29000">
                <a:srgbClr val="66FF66"/>
              </a:gs>
              <a:gs pos="71000">
                <a:schemeClr val="bg1"/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>
                <a:solidFill>
                  <a:schemeClr val="tx1"/>
                </a:solidFill>
              </a:rPr>
              <a:t>Інтернет-турнір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uk-UA" b="1" dirty="0" smtClean="0">
                <a:solidFill>
                  <a:schemeClr val="tx1"/>
                </a:solidFill>
              </a:rPr>
              <a:t>з хімії</a:t>
            </a:r>
          </a:p>
          <a:p>
            <a:pPr algn="ctr"/>
            <a:r>
              <a:rPr lang="uk-UA" sz="1600" dirty="0">
                <a:solidFill>
                  <a:schemeClr val="tx1"/>
                </a:solidFill>
              </a:rPr>
              <a:t>(командне змагання</a:t>
            </a:r>
            <a:r>
              <a:rPr lang="uk-UA" sz="1600" dirty="0" smtClean="0">
                <a:solidFill>
                  <a:schemeClr val="tx1"/>
                </a:solidFill>
              </a:rPr>
              <a:t>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002573" y="3357149"/>
            <a:ext cx="2481333" cy="967074"/>
          </a:xfrm>
          <a:prstGeom prst="roundRect">
            <a:avLst/>
          </a:prstGeom>
          <a:gradFill>
            <a:gsLst>
              <a:gs pos="0">
                <a:srgbClr val="33CC33"/>
              </a:gs>
              <a:gs pos="29000">
                <a:srgbClr val="66FF66"/>
              </a:gs>
              <a:gs pos="71000">
                <a:schemeClr val="bg1"/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>
                <a:solidFill>
                  <a:schemeClr val="tx1"/>
                </a:solidFill>
              </a:rPr>
              <a:t>Інтернет-олімпіада</a:t>
            </a:r>
            <a:endParaRPr lang="uk-UA" b="1" dirty="0">
              <a:solidFill>
                <a:schemeClr val="tx1"/>
              </a:solidFill>
            </a:endParaRPr>
          </a:p>
          <a:p>
            <a:pPr algn="ctr"/>
            <a:r>
              <a:rPr lang="uk-UA" b="1" dirty="0" smtClean="0">
                <a:solidFill>
                  <a:schemeClr val="tx1"/>
                </a:solidFill>
              </a:rPr>
              <a:t>з хімії</a:t>
            </a:r>
          </a:p>
          <a:p>
            <a:pPr algn="ctr"/>
            <a:r>
              <a:rPr lang="uk-UA" sz="1600" dirty="0" smtClean="0">
                <a:solidFill>
                  <a:schemeClr val="tx1"/>
                </a:solidFill>
              </a:rPr>
              <a:t>(індивідуальна форма)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562796" y="4601792"/>
            <a:ext cx="2434431" cy="987448"/>
          </a:xfrm>
          <a:prstGeom prst="roundRect">
            <a:avLst/>
          </a:prstGeom>
          <a:gradFill>
            <a:gsLst>
              <a:gs pos="0">
                <a:srgbClr val="33CC33"/>
              </a:gs>
              <a:gs pos="29000">
                <a:srgbClr val="66FF66"/>
              </a:gs>
              <a:gs pos="71000">
                <a:schemeClr val="bg1"/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«Ерудит»</a:t>
            </a:r>
          </a:p>
          <a:p>
            <a:pPr algn="ctr"/>
            <a:r>
              <a:rPr lang="uk-UA" b="1" dirty="0" err="1" smtClean="0">
                <a:solidFill>
                  <a:schemeClr val="tx1"/>
                </a:solidFill>
              </a:rPr>
              <a:t>хіміко-біологічна</a:t>
            </a:r>
            <a:r>
              <a:rPr lang="uk-UA" b="1" dirty="0" smtClean="0">
                <a:solidFill>
                  <a:schemeClr val="tx1"/>
                </a:solidFill>
              </a:rPr>
              <a:t> гра</a:t>
            </a:r>
          </a:p>
          <a:p>
            <a:pPr algn="ctr"/>
            <a:r>
              <a:rPr lang="uk-UA" sz="1600" dirty="0">
                <a:solidFill>
                  <a:schemeClr val="tx1"/>
                </a:solidFill>
              </a:rPr>
              <a:t>(командне змагання</a:t>
            </a:r>
            <a:r>
              <a:rPr lang="uk-UA" sz="1600" dirty="0" smtClean="0">
                <a:solidFill>
                  <a:schemeClr val="tx1"/>
                </a:solidFill>
              </a:rPr>
              <a:t>)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0252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5008" y="188640"/>
            <a:ext cx="7498080" cy="576064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Мала академія наук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52724" y="847924"/>
            <a:ext cx="7632848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723900" algn="just"/>
            <a:r>
              <a:rPr lang="ru-RU" b="1" dirty="0"/>
              <a:t>Мета</a:t>
            </a:r>
            <a:r>
              <a:rPr lang="ru-RU" dirty="0"/>
              <a:t> </a:t>
            </a:r>
            <a:r>
              <a:rPr lang="uk-UA" dirty="0"/>
              <a:t>–</a:t>
            </a:r>
            <a:r>
              <a:rPr lang="ru-RU" dirty="0"/>
              <a:t> </a:t>
            </a:r>
            <a:r>
              <a:rPr lang="uk-UA" dirty="0" smtClean="0"/>
              <a:t>пошук, розвиток та підтримка учнів, що мають бажання та схильності здійснювати наукові дослідження</a:t>
            </a:r>
            <a:endParaRPr lang="uk-UA" dirty="0"/>
          </a:p>
          <a:p>
            <a:pPr algn="just"/>
            <a:r>
              <a:rPr lang="uk-UA" b="1" dirty="0"/>
              <a:t>Рівень заходу</a:t>
            </a:r>
            <a:r>
              <a:rPr lang="uk-UA" dirty="0"/>
              <a:t> – Всеукраїнський</a:t>
            </a:r>
          </a:p>
          <a:p>
            <a:pPr marL="2247900" indent="-2247900" algn="just"/>
            <a:r>
              <a:rPr lang="uk-UA" b="1" dirty="0"/>
              <a:t>База проведення </a:t>
            </a:r>
            <a:r>
              <a:rPr lang="uk-UA" dirty="0"/>
              <a:t>– </a:t>
            </a:r>
            <a:r>
              <a:rPr lang="uk-UA" dirty="0" smtClean="0"/>
              <a:t>Центр позашкільної освіти та роботи з талановитою молоддю, Сумський державний університет, Сумський державний педагогічний університет імені А.С. Макаренка</a:t>
            </a:r>
            <a:endParaRPr lang="uk-UA" dirty="0"/>
          </a:p>
          <a:p>
            <a:r>
              <a:rPr lang="uk-UA" b="1" dirty="0"/>
              <a:t>Терміни проведення:</a:t>
            </a:r>
            <a:r>
              <a:rPr lang="uk-UA" dirty="0"/>
              <a:t> ІІ етап – січень – </a:t>
            </a:r>
            <a:r>
              <a:rPr lang="uk-UA" dirty="0" smtClean="0"/>
              <a:t>лютий (обласний)</a:t>
            </a:r>
            <a:endParaRPr lang="uk-UA" dirty="0"/>
          </a:p>
          <a:p>
            <a:pPr marL="723900"/>
            <a:r>
              <a:rPr lang="uk-UA" dirty="0" smtClean="0"/>
              <a:t>		          ІІІ етап – квітень (Всеукраїнський)</a:t>
            </a:r>
            <a:r>
              <a:rPr lang="ru-RU" dirty="0"/>
              <a:t>  </a:t>
            </a:r>
          </a:p>
          <a:p>
            <a:pPr algn="just"/>
            <a:r>
              <a:rPr lang="uk-UA" b="1" dirty="0"/>
              <a:t>Фінансування: </a:t>
            </a:r>
            <a:r>
              <a:rPr lang="uk-UA" dirty="0" smtClean="0"/>
              <a:t>державне та самофінансування</a:t>
            </a:r>
          </a:p>
          <a:p>
            <a:pPr algn="just"/>
            <a:endParaRPr lang="uk-UA" sz="1000" dirty="0"/>
          </a:p>
          <a:p>
            <a:pPr algn="just"/>
            <a:r>
              <a:rPr lang="uk-UA" b="1" dirty="0"/>
              <a:t>Переваги такої форми роботи:</a:t>
            </a:r>
          </a:p>
          <a:p>
            <a:pPr marL="285750" indent="-285750" algn="just">
              <a:buFontTx/>
              <a:buChar char="-"/>
            </a:pPr>
            <a:r>
              <a:rPr lang="uk-UA" dirty="0" smtClean="0"/>
              <a:t>організовує</a:t>
            </a:r>
            <a:r>
              <a:rPr lang="ru-RU" dirty="0" smtClean="0"/>
              <a:t> та </a:t>
            </a:r>
            <a:r>
              <a:rPr lang="uk-UA" dirty="0" smtClean="0"/>
              <a:t>координує науково-дослідницьку діяльність</a:t>
            </a:r>
            <a:r>
              <a:rPr lang="ru-RU" dirty="0" smtClean="0"/>
              <a:t> учнів;</a:t>
            </a:r>
          </a:p>
          <a:p>
            <a:pPr marL="285750" indent="-285750" algn="just">
              <a:buFontTx/>
              <a:buChar char="-"/>
            </a:pPr>
            <a:r>
              <a:rPr lang="uk-UA" dirty="0"/>
              <a:t>передбачає професійне самовизначення учнів, чим сприяє нарощуванню наукового потенціалу </a:t>
            </a:r>
            <a:r>
              <a:rPr lang="uk-UA" dirty="0" smtClean="0"/>
              <a:t>країни</a:t>
            </a:r>
            <a:r>
              <a:rPr lang="uk-UA" dirty="0"/>
              <a:t>;</a:t>
            </a:r>
            <a:endParaRPr lang="uk-UA" dirty="0" smtClean="0"/>
          </a:p>
          <a:p>
            <a:pPr marL="285750" indent="-285750" algn="just">
              <a:buFontTx/>
              <a:buChar char="-"/>
            </a:pPr>
            <a:r>
              <a:rPr lang="uk-UA" dirty="0" smtClean="0"/>
              <a:t>створює умови </a:t>
            </a:r>
            <a:r>
              <a:rPr lang="ru-RU" dirty="0" smtClean="0"/>
              <a:t>для </a:t>
            </a:r>
            <a:r>
              <a:rPr lang="uk-UA" dirty="0" smtClean="0"/>
              <a:t>інтелектуального</a:t>
            </a:r>
            <a:r>
              <a:rPr lang="ru-RU" dirty="0" smtClean="0"/>
              <a:t> та духовного </a:t>
            </a:r>
            <a:r>
              <a:rPr lang="uk-UA" dirty="0" smtClean="0"/>
              <a:t>розвитку</a:t>
            </a:r>
            <a:r>
              <a:rPr lang="ru-RU" dirty="0" smtClean="0"/>
              <a:t> учнів;</a:t>
            </a:r>
          </a:p>
          <a:p>
            <a:pPr marL="285750" indent="-285750" algn="just">
              <a:buFontTx/>
              <a:buChar char="-"/>
            </a:pPr>
            <a:r>
              <a:rPr lang="uk-UA" dirty="0" smtClean="0"/>
              <a:t>забезпечує</a:t>
            </a:r>
            <a:r>
              <a:rPr lang="ru-RU" dirty="0" smtClean="0"/>
              <a:t> </a:t>
            </a:r>
            <a:r>
              <a:rPr lang="uk-UA" dirty="0" smtClean="0"/>
              <a:t>виховання</a:t>
            </a:r>
            <a:r>
              <a:rPr lang="ru-RU" dirty="0" smtClean="0"/>
              <a:t> </a:t>
            </a:r>
            <a:r>
              <a:rPr lang="ru-RU" dirty="0"/>
              <a:t>нового </a:t>
            </a:r>
            <a:r>
              <a:rPr lang="uk-UA" dirty="0" smtClean="0"/>
              <a:t>покоління</a:t>
            </a:r>
            <a:r>
              <a:rPr lang="ru-RU" dirty="0" smtClean="0"/>
              <a:t> </a:t>
            </a:r>
            <a:r>
              <a:rPr lang="uk-UA" dirty="0" smtClean="0"/>
              <a:t>талановитих</a:t>
            </a:r>
            <a:r>
              <a:rPr lang="ru-RU" dirty="0" smtClean="0"/>
              <a:t> </a:t>
            </a:r>
            <a:r>
              <a:rPr lang="uk-UA" dirty="0" smtClean="0"/>
              <a:t>українців.</a:t>
            </a:r>
          </a:p>
          <a:p>
            <a:pPr algn="just"/>
            <a:endParaRPr lang="uk-UA" sz="1000" dirty="0" smtClean="0">
              <a:solidFill>
                <a:srgbClr val="FF0000"/>
              </a:solidFill>
            </a:endParaRPr>
          </a:p>
          <a:p>
            <a:pPr algn="just"/>
            <a:r>
              <a:rPr lang="uk-UA" b="1" dirty="0" smtClean="0"/>
              <a:t>Кількість </a:t>
            </a:r>
            <a:r>
              <a:rPr lang="uk-UA" b="1" dirty="0"/>
              <a:t>учасників 2016 </a:t>
            </a:r>
            <a:r>
              <a:rPr lang="uk-UA" b="1" dirty="0" smtClean="0"/>
              <a:t>року (секція «хімія»): </a:t>
            </a:r>
            <a:r>
              <a:rPr lang="uk-UA" dirty="0" smtClean="0"/>
              <a:t>5 учнів (</a:t>
            </a:r>
            <a:r>
              <a:rPr lang="uk-UA" dirty="0" err="1" smtClean="0"/>
              <a:t>м.Шостка</a:t>
            </a:r>
            <a:r>
              <a:rPr lang="uk-UA" dirty="0" smtClean="0"/>
              <a:t> – 1, </a:t>
            </a:r>
            <a:r>
              <a:rPr lang="uk-UA" dirty="0" err="1" smtClean="0"/>
              <a:t>м.Суми</a:t>
            </a:r>
            <a:r>
              <a:rPr lang="uk-UA" dirty="0" smtClean="0"/>
              <a:t> – 1, </a:t>
            </a:r>
            <a:r>
              <a:rPr lang="uk-UA" dirty="0" err="1" smtClean="0"/>
              <a:t>м.Конотоп</a:t>
            </a:r>
            <a:r>
              <a:rPr lang="uk-UA" dirty="0" smtClean="0"/>
              <a:t> – 2, Сумський р-н – 1)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741571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1408" y="188640"/>
            <a:ext cx="7704857" cy="562392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tx1"/>
                </a:solidFill>
              </a:rPr>
              <a:t>Всеукраїнський турнір юного хіміка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908720"/>
            <a:ext cx="756084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3900" indent="-723900" algn="just"/>
            <a:r>
              <a:rPr lang="uk-UA" b="1" dirty="0"/>
              <a:t>Мета заходу</a:t>
            </a:r>
            <a:r>
              <a:rPr lang="uk-UA" dirty="0"/>
              <a:t> –</a:t>
            </a:r>
            <a:r>
              <a:rPr lang="uk-UA" dirty="0" smtClean="0"/>
              <a:t> пошук</a:t>
            </a:r>
            <a:r>
              <a:rPr lang="en-US" dirty="0" smtClean="0"/>
              <a:t> </a:t>
            </a:r>
            <a:r>
              <a:rPr lang="uk-UA" dirty="0" smtClean="0"/>
              <a:t>учнів</a:t>
            </a:r>
            <a:r>
              <a:rPr lang="uk-UA" dirty="0"/>
              <a:t>, </a:t>
            </a:r>
            <a:r>
              <a:rPr lang="uk-UA" dirty="0" smtClean="0"/>
              <a:t>що виявляють бажання займатися хімічною наукою, уміють та бажають проводити наукові дослідження; формує уміння висувати гіпотези та доводити їх правдивість.</a:t>
            </a:r>
            <a:endParaRPr lang="uk-UA" dirty="0"/>
          </a:p>
          <a:p>
            <a:pPr algn="just"/>
            <a:r>
              <a:rPr lang="uk-UA" b="1" dirty="0" smtClean="0"/>
              <a:t>Рівень заходу</a:t>
            </a:r>
            <a:r>
              <a:rPr lang="uk-UA" dirty="0" smtClean="0"/>
              <a:t> – Всеукраїнський</a:t>
            </a:r>
          </a:p>
          <a:p>
            <a:pPr marL="1612900" indent="-1612900"/>
            <a:r>
              <a:rPr lang="uk-UA" b="1" dirty="0" smtClean="0"/>
              <a:t>База проведення </a:t>
            </a:r>
            <a:r>
              <a:rPr lang="uk-UA" dirty="0" smtClean="0"/>
              <a:t>– навчальні заклади України</a:t>
            </a:r>
          </a:p>
          <a:p>
            <a:pPr marL="1612900" indent="-1612900"/>
            <a:r>
              <a:rPr lang="uk-UA" b="1" dirty="0"/>
              <a:t>Терміни проведення:</a:t>
            </a:r>
            <a:r>
              <a:rPr lang="uk-UA" dirty="0"/>
              <a:t> </a:t>
            </a:r>
            <a:r>
              <a:rPr lang="uk-UA" dirty="0" smtClean="0"/>
              <a:t>жовтень-листопад</a:t>
            </a:r>
            <a:endParaRPr lang="uk-UA" dirty="0"/>
          </a:p>
          <a:p>
            <a:pPr algn="just"/>
            <a:r>
              <a:rPr lang="uk-UA" b="1" dirty="0" smtClean="0"/>
              <a:t>Фінансування</a:t>
            </a:r>
            <a:r>
              <a:rPr lang="uk-UA" dirty="0" smtClean="0"/>
              <a:t> – самофінансування</a:t>
            </a:r>
          </a:p>
          <a:p>
            <a:pPr algn="just"/>
            <a:endParaRPr lang="uk-UA" sz="1000" dirty="0" smtClean="0"/>
          </a:p>
          <a:p>
            <a:pPr algn="just"/>
            <a:r>
              <a:rPr lang="uk-UA" b="1" dirty="0"/>
              <a:t>Переваги такої форми роботи</a:t>
            </a:r>
            <a:r>
              <a:rPr lang="uk-UA" b="1" dirty="0" smtClean="0"/>
              <a:t>:</a:t>
            </a:r>
          </a:p>
          <a:p>
            <a:pPr marL="285750" indent="-285750" algn="just">
              <a:buFontTx/>
              <a:buChar char="-"/>
            </a:pPr>
            <a:r>
              <a:rPr lang="uk-UA" dirty="0" smtClean="0"/>
              <a:t>командно-особистісне змагання, яке спрямовано на розвиток уяви, мислення, комунікативних здібностей (уміння вести полеміку та брати участь у дискусіях);</a:t>
            </a:r>
          </a:p>
          <a:p>
            <a:pPr marL="285750" indent="-285750" algn="just">
              <a:buFontTx/>
              <a:buChar char="-"/>
            </a:pPr>
            <a:r>
              <a:rPr lang="uk-UA" dirty="0" smtClean="0"/>
              <a:t>навчає думати не за шаблоном та шукати нестандартні </a:t>
            </a:r>
            <a:r>
              <a:rPr lang="uk-UA" dirty="0" err="1" smtClean="0"/>
              <a:t>розв</a:t>
            </a:r>
            <a:r>
              <a:rPr lang="en-US" dirty="0" smtClean="0"/>
              <a:t>’</a:t>
            </a:r>
            <a:r>
              <a:rPr lang="uk-UA" dirty="0" err="1" smtClean="0"/>
              <a:t>язки</a:t>
            </a:r>
            <a:r>
              <a:rPr lang="uk-UA" dirty="0" smtClean="0"/>
              <a:t> наукових проблем   </a:t>
            </a:r>
          </a:p>
          <a:p>
            <a:pPr algn="just"/>
            <a:endParaRPr lang="uk-UA" sz="1000" dirty="0" smtClean="0"/>
          </a:p>
          <a:p>
            <a:pPr marL="2336800" indent="-2336800" algn="just"/>
            <a:r>
              <a:rPr lang="uk-UA" b="1" dirty="0" smtClean="0"/>
              <a:t>Кількість учасників:</a:t>
            </a:r>
            <a:r>
              <a:rPr lang="uk-UA" dirty="0" smtClean="0"/>
              <a:t> команда учнів Сумської області участь брала у 2009-2010 </a:t>
            </a:r>
            <a:r>
              <a:rPr lang="uk-UA" dirty="0" err="1" smtClean="0"/>
              <a:t>н.р</a:t>
            </a:r>
            <a:r>
              <a:rPr lang="uk-UA" dirty="0" smtClean="0"/>
              <a:t>. (учні м. Суми та м. Шостки)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08873" y="6021288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148415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83464012"/>
              </p:ext>
            </p:extLst>
          </p:nvPr>
        </p:nvGraphicFramePr>
        <p:xfrm>
          <a:off x="1259632" y="1484784"/>
          <a:ext cx="7704856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/>
                <a:gridCol w="1728192"/>
                <a:gridCol w="1368152"/>
                <a:gridCol w="1512168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uk-UA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Регіони України</a:t>
                      </a:r>
                      <a:endParaRPr lang="ru-RU" sz="18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2014 рік  (15/9)</a:t>
                      </a:r>
                    </a:p>
                    <a:p>
                      <a:pPr algn="ctr"/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м. Дніпропетровськ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2015 рік (17/11)</a:t>
                      </a:r>
                    </a:p>
                    <a:p>
                      <a:pPr algn="ctr"/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м. Чернівці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2016 рік (19/10)</a:t>
                      </a:r>
                    </a:p>
                    <a:p>
                      <a:pPr algn="ctr"/>
                      <a:r>
                        <a:rPr lang="uk-UA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м. </a:t>
                      </a:r>
                      <a:r>
                        <a:rPr lang="uk-UA" sz="14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Хмельницьк</a:t>
                      </a:r>
                      <a:endParaRPr lang="uk-UA" sz="14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3928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м. Харків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330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м. Одеса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330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м. Львів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330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м. Київ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330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Полтавська область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330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м. Житомир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330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Волинська область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330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м. Вінниця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330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м. Рівно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330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м. Чернівці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330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м. Дніпропетровськ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330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м. Донецьк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330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м. </a:t>
                      </a:r>
                      <a:r>
                        <a:rPr lang="uk-UA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Хмельницьк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3306">
                <a:tc>
                  <a:txBody>
                    <a:bodyPr/>
                    <a:lstStyle/>
                    <a:p>
                      <a:pPr algn="l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Луганська область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5224624" cy="562392"/>
          </a:xfrm>
        </p:spPr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tx1"/>
                </a:solidFill>
              </a:rPr>
              <a:t>Турнір юного хіміка</a:t>
            </a:r>
            <a:endParaRPr lang="ru-RU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1619672" y="980728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/>
              <a:t>Регіони України, які беруть участь у турнірі юного хіміка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507601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0840" y="188640"/>
            <a:ext cx="7498080" cy="634400"/>
          </a:xfrm>
        </p:spPr>
        <p:txBody>
          <a:bodyPr>
            <a:noAutofit/>
          </a:bodyPr>
          <a:lstStyle/>
          <a:p>
            <a:r>
              <a:rPr lang="uk-UA" sz="3600" b="1" dirty="0" err="1" smtClean="0">
                <a:solidFill>
                  <a:schemeClr val="tx1"/>
                </a:solidFill>
              </a:rPr>
              <a:t>Інтернет-олімпіада</a:t>
            </a:r>
            <a:r>
              <a:rPr lang="uk-UA" sz="3600" b="1" dirty="0" smtClean="0">
                <a:solidFill>
                  <a:schemeClr val="tx1"/>
                </a:solidFill>
              </a:rPr>
              <a:t> з хімії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080840" y="836712"/>
            <a:ext cx="7704856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3900" indent="-723900" algn="just"/>
            <a:r>
              <a:rPr lang="ru-RU" sz="1700" b="1" dirty="0"/>
              <a:t>Мета</a:t>
            </a:r>
            <a:r>
              <a:rPr lang="ru-RU" sz="1700" dirty="0"/>
              <a:t> </a:t>
            </a:r>
            <a:r>
              <a:rPr lang="uk-UA" sz="1700" dirty="0"/>
              <a:t>–</a:t>
            </a:r>
            <a:r>
              <a:rPr lang="ru-RU" sz="1700" dirty="0" smtClean="0"/>
              <a:t> </a:t>
            </a:r>
            <a:r>
              <a:rPr lang="uk-UA" sz="1700" dirty="0" smtClean="0"/>
              <a:t>створити умови для рівного доступу до участі у масових інтелектуальних змаганнях учнів ЗНЗ та ПТНЗ, що проживають і навчаються у сільській місцевості та населених пунктах, віддалених від навчальних та наукових центрів за допомогою використання ІКТ-технологій </a:t>
            </a:r>
          </a:p>
          <a:p>
            <a:pPr algn="just"/>
            <a:r>
              <a:rPr lang="uk-UA" sz="1700" b="1" dirty="0"/>
              <a:t>Рівень заходу</a:t>
            </a:r>
            <a:r>
              <a:rPr lang="uk-UA" sz="1700" dirty="0"/>
              <a:t> – Всеукраїнський</a:t>
            </a:r>
          </a:p>
          <a:p>
            <a:pPr marL="2247900" indent="-2247900" algn="just"/>
            <a:r>
              <a:rPr lang="uk-UA" sz="1700" b="1" dirty="0"/>
              <a:t>База проведення </a:t>
            </a:r>
            <a:r>
              <a:rPr lang="uk-UA" sz="1700" dirty="0"/>
              <a:t>– </a:t>
            </a:r>
            <a:r>
              <a:rPr lang="uk-UA" sz="1700" dirty="0" smtClean="0"/>
              <a:t>Одеський</a:t>
            </a:r>
            <a:r>
              <a:rPr lang="ru-RU" sz="1700" dirty="0" smtClean="0"/>
              <a:t> </a:t>
            </a:r>
            <a:r>
              <a:rPr lang="uk-UA" sz="1700" dirty="0" smtClean="0"/>
              <a:t>обласний</a:t>
            </a:r>
            <a:r>
              <a:rPr lang="ru-RU" sz="1700" dirty="0" smtClean="0"/>
              <a:t> </a:t>
            </a:r>
            <a:r>
              <a:rPr lang="uk-UA" sz="1700" dirty="0" smtClean="0"/>
              <a:t>інститут</a:t>
            </a:r>
            <a:r>
              <a:rPr lang="ru-RU" sz="1700" dirty="0" smtClean="0"/>
              <a:t> </a:t>
            </a:r>
            <a:r>
              <a:rPr lang="uk-UA" sz="1700" dirty="0" smtClean="0"/>
              <a:t>удосконалення</a:t>
            </a:r>
            <a:r>
              <a:rPr lang="ru-RU" sz="1700" dirty="0" smtClean="0"/>
              <a:t> </a:t>
            </a:r>
            <a:r>
              <a:rPr lang="uk-UA" sz="1700" dirty="0" smtClean="0"/>
              <a:t>вчителів</a:t>
            </a:r>
          </a:p>
          <a:p>
            <a:r>
              <a:rPr lang="uk-UA" sz="1700" b="1" dirty="0" smtClean="0"/>
              <a:t>Терміни проведення:</a:t>
            </a:r>
            <a:r>
              <a:rPr lang="uk-UA" sz="1700" dirty="0" smtClean="0"/>
              <a:t> </a:t>
            </a:r>
          </a:p>
          <a:p>
            <a:pPr marL="723900"/>
            <a:r>
              <a:rPr lang="ru-RU" sz="1700" dirty="0" smtClean="0"/>
              <a:t>І </a:t>
            </a:r>
            <a:r>
              <a:rPr lang="ru-RU" sz="1700" dirty="0"/>
              <a:t>( </a:t>
            </a:r>
            <a:r>
              <a:rPr lang="uk-UA" sz="1700" dirty="0" smtClean="0"/>
              <a:t>заочний</a:t>
            </a:r>
            <a:r>
              <a:rPr lang="ru-RU" sz="1700" dirty="0" smtClean="0"/>
              <a:t>) </a:t>
            </a:r>
            <a:r>
              <a:rPr lang="uk-UA" sz="1700" dirty="0" smtClean="0"/>
              <a:t>етап</a:t>
            </a:r>
            <a:r>
              <a:rPr lang="ru-RU" sz="1700" dirty="0" smtClean="0"/>
              <a:t> </a:t>
            </a:r>
            <a:r>
              <a:rPr lang="ru-RU" sz="1700" dirty="0"/>
              <a:t>– </a:t>
            </a:r>
            <a:r>
              <a:rPr lang="ru-RU" sz="1700" dirty="0" smtClean="0"/>
              <a:t>перший </a:t>
            </a:r>
            <a:r>
              <a:rPr lang="ru-RU" sz="1700" dirty="0"/>
              <a:t>тур – 30 </a:t>
            </a:r>
            <a:r>
              <a:rPr lang="uk-UA" sz="1700" dirty="0" smtClean="0"/>
              <a:t>червня</a:t>
            </a:r>
            <a:r>
              <a:rPr lang="ru-RU" sz="1700" dirty="0" smtClean="0"/>
              <a:t> </a:t>
            </a:r>
            <a:r>
              <a:rPr lang="ru-RU" sz="1700" dirty="0"/>
              <a:t>– 01 </a:t>
            </a:r>
            <a:r>
              <a:rPr lang="uk-UA" sz="1700" dirty="0" smtClean="0"/>
              <a:t>серпня</a:t>
            </a:r>
            <a:endParaRPr lang="ru-RU" sz="1700" dirty="0" smtClean="0"/>
          </a:p>
          <a:p>
            <a:pPr marL="723900"/>
            <a:r>
              <a:rPr lang="ru-RU" sz="1700" dirty="0" smtClean="0"/>
              <a:t>                               </a:t>
            </a:r>
            <a:r>
              <a:rPr lang="uk-UA" sz="1700" dirty="0" smtClean="0"/>
              <a:t>другий</a:t>
            </a:r>
            <a:r>
              <a:rPr lang="ru-RU" sz="1700" dirty="0" smtClean="0"/>
              <a:t> </a:t>
            </a:r>
            <a:r>
              <a:rPr lang="ru-RU" sz="1700" dirty="0"/>
              <a:t>тур – 01 </a:t>
            </a:r>
            <a:r>
              <a:rPr lang="uk-UA" sz="1700" dirty="0" smtClean="0"/>
              <a:t>серпня</a:t>
            </a:r>
            <a:r>
              <a:rPr lang="ru-RU" sz="1700" dirty="0" smtClean="0"/>
              <a:t> </a:t>
            </a:r>
            <a:r>
              <a:rPr lang="ru-RU" sz="1700" dirty="0"/>
              <a:t>– 01 </a:t>
            </a:r>
            <a:r>
              <a:rPr lang="uk-UA" sz="1700" dirty="0" smtClean="0"/>
              <a:t>вересня</a:t>
            </a:r>
            <a:endParaRPr lang="ru-RU" sz="1700" dirty="0"/>
          </a:p>
          <a:p>
            <a:pPr marL="723900"/>
            <a:r>
              <a:rPr lang="ru-RU" sz="1700" dirty="0"/>
              <a:t>ІІ  </a:t>
            </a:r>
            <a:r>
              <a:rPr lang="ru-RU" sz="1700" dirty="0" smtClean="0"/>
              <a:t>(</a:t>
            </a:r>
            <a:r>
              <a:rPr lang="uk-UA" sz="1700" dirty="0" smtClean="0"/>
              <a:t>очний</a:t>
            </a:r>
            <a:r>
              <a:rPr lang="ru-RU" sz="1700" dirty="0" smtClean="0"/>
              <a:t>) </a:t>
            </a:r>
            <a:r>
              <a:rPr lang="uk-UA" sz="1700" dirty="0" smtClean="0"/>
              <a:t>етап</a:t>
            </a:r>
            <a:r>
              <a:rPr lang="ru-RU" sz="1700" dirty="0"/>
              <a:t> – </a:t>
            </a:r>
            <a:r>
              <a:rPr lang="uk-UA" sz="1700" dirty="0" smtClean="0"/>
              <a:t>грудень</a:t>
            </a:r>
            <a:r>
              <a:rPr lang="ru-RU" sz="1700" dirty="0"/>
              <a:t>  </a:t>
            </a:r>
          </a:p>
          <a:p>
            <a:pPr algn="just"/>
            <a:r>
              <a:rPr lang="uk-UA" sz="1700" b="1" dirty="0" smtClean="0"/>
              <a:t>Фінансування: </a:t>
            </a:r>
            <a:r>
              <a:rPr lang="uk-UA" sz="1700" dirty="0" smtClean="0"/>
              <a:t>заочний тур – безкоштовно, очний – самофінансування</a:t>
            </a:r>
          </a:p>
          <a:p>
            <a:pPr algn="just"/>
            <a:endParaRPr lang="uk-UA" sz="1000" dirty="0"/>
          </a:p>
          <a:p>
            <a:pPr algn="just"/>
            <a:r>
              <a:rPr lang="uk-UA" sz="1700" b="1" dirty="0"/>
              <a:t>Переваги такої форми роботи</a:t>
            </a:r>
            <a:r>
              <a:rPr lang="uk-UA" sz="1700" b="1" dirty="0" smtClean="0"/>
              <a:t>:</a:t>
            </a:r>
          </a:p>
          <a:p>
            <a:pPr algn="just"/>
            <a:r>
              <a:rPr lang="uk-UA" sz="1700" dirty="0" smtClean="0"/>
              <a:t>- учні, не витрачаючи кошти на проїзд, мають можливість дистанційно брати участь у хімічних змаганнях Всеукраїнського рівню, тим самим одержуючи додаткову підготовку до очної форми Всеукраїнської олімпіад з хімії;</a:t>
            </a:r>
          </a:p>
          <a:p>
            <a:pPr algn="just"/>
            <a:r>
              <a:rPr lang="uk-UA" sz="1700" dirty="0" smtClean="0"/>
              <a:t>- у випадку одержання </a:t>
            </a:r>
            <a:r>
              <a:rPr lang="uk-UA" sz="1700" dirty="0" smtClean="0">
                <a:solidFill>
                  <a:srgbClr val="FF0000"/>
                </a:solidFill>
              </a:rPr>
              <a:t>призового</a:t>
            </a:r>
            <a:r>
              <a:rPr lang="uk-UA" sz="1700" dirty="0" smtClean="0"/>
              <a:t> диплому, наказом МОН включається до участі в І</a:t>
            </a:r>
            <a:r>
              <a:rPr lang="en-US" sz="1700" dirty="0" smtClean="0"/>
              <a:t>V</a:t>
            </a:r>
            <a:r>
              <a:rPr lang="uk-UA" sz="1700" dirty="0" smtClean="0"/>
              <a:t> етапі Всеукраїнської олімпіади з хімії.  </a:t>
            </a:r>
            <a:endParaRPr lang="uk-UA" sz="1700" dirty="0"/>
          </a:p>
          <a:p>
            <a:pPr marL="2336800" indent="-2336800" algn="just"/>
            <a:r>
              <a:rPr lang="uk-UA" sz="1700" b="1" dirty="0" smtClean="0"/>
              <a:t>Кількість учасників 2016 року: </a:t>
            </a:r>
            <a:r>
              <a:rPr lang="uk-UA" sz="1700" dirty="0" smtClean="0"/>
              <a:t>4 учні (1 – 9 клас, 2 – 10 </a:t>
            </a:r>
            <a:r>
              <a:rPr lang="uk-UA" sz="1700" dirty="0" err="1" smtClean="0"/>
              <a:t>клас</a:t>
            </a:r>
            <a:r>
              <a:rPr lang="uk-UA" sz="1700" dirty="0" smtClean="0"/>
              <a:t>, </a:t>
            </a:r>
          </a:p>
          <a:p>
            <a:pPr marL="2336800" indent="-2336800" algn="just"/>
            <a:r>
              <a:rPr lang="uk-UA" sz="1700" dirty="0" smtClean="0"/>
              <a:t>                                1 – 11 клас) Лебединських СШ І-ІІІ ступенів № 7 та № 1</a:t>
            </a:r>
            <a:endParaRPr lang="uk-UA" sz="1700" dirty="0"/>
          </a:p>
        </p:txBody>
      </p:sp>
    </p:spTree>
    <p:extLst>
      <p:ext uri="{BB962C8B-B14F-4D97-AF65-F5344CB8AC3E}">
        <p14:creationId xmlns:p14="http://schemas.microsoft.com/office/powerpoint/2010/main" xmlns="" val="1409588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0036" y="188640"/>
            <a:ext cx="7526064" cy="1296144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/>
              <a:t>Всеукраїнський </a:t>
            </a:r>
            <a:r>
              <a:rPr lang="uk-UA" sz="3600" b="1" dirty="0" err="1" smtClean="0"/>
              <a:t>Інтернет-турнір</a:t>
            </a:r>
            <a:r>
              <a:rPr lang="uk-UA" sz="3600" b="1" dirty="0" smtClean="0"/>
              <a:t> із природничих дисциплін</a:t>
            </a:r>
            <a:br>
              <a:rPr lang="uk-UA" sz="3600" b="1" dirty="0" smtClean="0"/>
            </a:br>
            <a:r>
              <a:rPr lang="en-US" sz="1600" dirty="0"/>
              <a:t>http://vpd.inhost.com.ua</a:t>
            </a:r>
            <a:r>
              <a:rPr lang="en-US" sz="1600" dirty="0" smtClean="0"/>
              <a:t>/</a:t>
            </a:r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1065188" y="1556792"/>
            <a:ext cx="7971308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3900" indent="-723900" algn="just"/>
            <a:r>
              <a:rPr lang="ru-RU" sz="1600" b="1" dirty="0"/>
              <a:t>Мета</a:t>
            </a:r>
            <a:r>
              <a:rPr lang="ru-RU" sz="1600" dirty="0"/>
              <a:t> </a:t>
            </a:r>
            <a:r>
              <a:rPr lang="uk-UA" sz="1600" dirty="0"/>
              <a:t>–</a:t>
            </a:r>
            <a:r>
              <a:rPr lang="ru-RU" sz="1600" dirty="0" smtClean="0"/>
              <a:t> </a:t>
            </a:r>
            <a:r>
              <a:rPr lang="uk-UA" sz="1600" dirty="0" smtClean="0"/>
              <a:t>виявлення, розвиток і підтримка обдарованих дітей, підвищення інтересу школярів до поглибленого вивчення природничих дисциплін; залучення учнів середнього та старшого шкільного віку до науково-дослідницької діяльності в гуртках і секціях наукових відділень Малої академії наук України</a:t>
            </a:r>
          </a:p>
          <a:p>
            <a:pPr marL="723900" indent="-723900" algn="just"/>
            <a:r>
              <a:rPr lang="uk-UA" sz="1600" b="1" dirty="0" smtClean="0"/>
              <a:t>Рівень </a:t>
            </a:r>
            <a:r>
              <a:rPr lang="uk-UA" sz="1600" b="1" dirty="0"/>
              <a:t>заходу</a:t>
            </a:r>
            <a:r>
              <a:rPr lang="uk-UA" sz="1600" dirty="0"/>
              <a:t> – Всеукраїнський</a:t>
            </a:r>
          </a:p>
          <a:p>
            <a:pPr marL="2247900" indent="-2247900" algn="just"/>
            <a:r>
              <a:rPr lang="uk-UA" sz="1600" b="1" dirty="0"/>
              <a:t>База проведення </a:t>
            </a:r>
            <a:r>
              <a:rPr lang="uk-UA" sz="1600" dirty="0"/>
              <a:t>– </a:t>
            </a:r>
            <a:r>
              <a:rPr lang="uk-UA" sz="1600" dirty="0" smtClean="0"/>
              <a:t>місцеві навчальні заклади (відбірковий/дистанційний етап)</a:t>
            </a:r>
          </a:p>
          <a:p>
            <a:pPr marL="2247900" indent="-2247900" algn="just"/>
            <a:r>
              <a:rPr lang="uk-UA" sz="1600" dirty="0"/>
              <a:t> </a:t>
            </a:r>
            <a:r>
              <a:rPr lang="uk-UA" sz="1600" dirty="0" smtClean="0"/>
              <a:t>                                  навчальні </a:t>
            </a:r>
            <a:r>
              <a:rPr lang="uk-UA" sz="1600" dirty="0"/>
              <a:t>заклади </a:t>
            </a:r>
            <a:r>
              <a:rPr lang="uk-UA" sz="1600" dirty="0" smtClean="0"/>
              <a:t>України (очний етап)</a:t>
            </a:r>
            <a:endParaRPr lang="uk-UA" sz="1600" dirty="0" smtClean="0">
              <a:solidFill>
                <a:srgbClr val="FF0000"/>
              </a:solidFill>
            </a:endParaRPr>
          </a:p>
          <a:p>
            <a:r>
              <a:rPr lang="uk-UA" sz="1600" b="1" dirty="0" smtClean="0"/>
              <a:t>Терміни проведення:</a:t>
            </a:r>
            <a:r>
              <a:rPr lang="uk-UA" sz="1600" dirty="0" smtClean="0"/>
              <a:t> вересень-жовтень </a:t>
            </a:r>
            <a:r>
              <a:rPr lang="uk-UA" sz="1600" dirty="0"/>
              <a:t>(відбірковий/дистанційний етап)</a:t>
            </a:r>
          </a:p>
          <a:p>
            <a:r>
              <a:rPr lang="uk-UA" sz="1600" dirty="0" smtClean="0"/>
              <a:t>		       грудень (очний етап)</a:t>
            </a:r>
            <a:endParaRPr lang="ru-RU" sz="1600" dirty="0"/>
          </a:p>
          <a:p>
            <a:pPr algn="just"/>
            <a:r>
              <a:rPr lang="uk-UA" sz="1600" b="1" dirty="0" smtClean="0"/>
              <a:t>Фінансування: </a:t>
            </a:r>
            <a:r>
              <a:rPr lang="uk-UA" sz="1600" dirty="0" smtClean="0"/>
              <a:t>заочний етап – безкоштовно, очний – самофінансування</a:t>
            </a:r>
          </a:p>
          <a:p>
            <a:pPr algn="just"/>
            <a:endParaRPr lang="uk-UA" sz="1000" dirty="0">
              <a:solidFill>
                <a:srgbClr val="FF0000"/>
              </a:solidFill>
            </a:endParaRPr>
          </a:p>
          <a:p>
            <a:pPr algn="just"/>
            <a:r>
              <a:rPr lang="uk-UA" sz="1600" b="1" dirty="0"/>
              <a:t>Переваги такої форми роботи</a:t>
            </a:r>
            <a:r>
              <a:rPr lang="uk-UA" sz="1600" b="1" dirty="0" smtClean="0"/>
              <a:t>:</a:t>
            </a:r>
          </a:p>
          <a:p>
            <a:pPr algn="just"/>
            <a:r>
              <a:rPr lang="uk-UA" sz="1600" dirty="0" smtClean="0"/>
              <a:t>- </a:t>
            </a:r>
            <a:r>
              <a:rPr lang="uk-UA" sz="1600" dirty="0"/>
              <a:t>учні мають можливість поглиблювати свої знання з предметів природничого циклу </a:t>
            </a:r>
            <a:r>
              <a:rPr lang="uk-UA" sz="1600" dirty="0" smtClean="0"/>
              <a:t>(астрономія, фізика, хімія, біологія, географія);</a:t>
            </a:r>
            <a:endParaRPr lang="uk-UA" sz="1600" dirty="0"/>
          </a:p>
          <a:p>
            <a:pPr algn="just"/>
            <a:r>
              <a:rPr lang="uk-UA" sz="1600" dirty="0" smtClean="0"/>
              <a:t>- учні, не витрачаючи кошти на проїзд, мають можливість дистанційно брати участь у масових змаганнях Всеукраїнського рівню;</a:t>
            </a:r>
          </a:p>
          <a:p>
            <a:pPr algn="just"/>
            <a:r>
              <a:rPr lang="uk-UA" sz="1600" dirty="0" smtClean="0"/>
              <a:t>- розвиток інформаційно-комунікаційних здібностей (використання ІКТ, додаткової літератури та інформаційних джерел), уміння працювати в команді. </a:t>
            </a:r>
            <a:r>
              <a:rPr lang="uk-UA" sz="1600" dirty="0" smtClean="0">
                <a:solidFill>
                  <a:srgbClr val="FF0000"/>
                </a:solidFill>
              </a:rPr>
              <a:t> </a:t>
            </a:r>
            <a:endParaRPr lang="uk-UA" sz="1600" dirty="0">
              <a:solidFill>
                <a:srgbClr val="FF0000"/>
              </a:solidFill>
            </a:endParaRPr>
          </a:p>
          <a:p>
            <a:pPr marL="2336800" indent="-2336800" algn="just"/>
            <a:r>
              <a:rPr lang="uk-UA" sz="1600" b="1" dirty="0" smtClean="0"/>
              <a:t>Кількість учасників 2016 року:</a:t>
            </a:r>
            <a:r>
              <a:rPr lang="uk-UA" sz="1600" dirty="0" smtClean="0"/>
              <a:t> команда учнів м. Шостка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xmlns="" val="4237600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7096" y="133648"/>
            <a:ext cx="7957392" cy="487040"/>
          </a:xfrm>
        </p:spPr>
        <p:txBody>
          <a:bodyPr>
            <a:noAutofit/>
          </a:bodyPr>
          <a:lstStyle/>
          <a:p>
            <a:r>
              <a:rPr lang="uk-UA" sz="3000" b="1" dirty="0" smtClean="0"/>
              <a:t>Міжнародна природознавча гра «</a:t>
            </a:r>
            <a:r>
              <a:rPr lang="uk-UA" sz="3000" b="1" dirty="0" err="1" smtClean="0"/>
              <a:t>Геліантус</a:t>
            </a:r>
            <a:r>
              <a:rPr lang="uk-UA" sz="3000" b="1" dirty="0" smtClean="0"/>
              <a:t>»</a:t>
            </a:r>
            <a:endParaRPr lang="ru-RU" sz="3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620688"/>
            <a:ext cx="777686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2900" indent="-1612900" algn="just"/>
            <a:r>
              <a:rPr lang="uk-UA" b="1" dirty="0" smtClean="0"/>
              <a:t>Мета заходу</a:t>
            </a:r>
            <a:r>
              <a:rPr lang="uk-UA" dirty="0" smtClean="0"/>
              <a:t> – формування в учнів ЗНЗ та ПТНЗ цілісного уявлення про природу та наукового світогляду на основі знань з фізики, хімії, біології та географії, зацікавленості природничими явищами; активізація позакласної та позашкільної роботи із зазначених вище дисциплін </a:t>
            </a:r>
          </a:p>
          <a:p>
            <a:pPr algn="just"/>
            <a:r>
              <a:rPr lang="uk-UA" b="1" dirty="0" smtClean="0"/>
              <a:t>Рівень заходу</a:t>
            </a:r>
            <a:r>
              <a:rPr lang="uk-UA" dirty="0" smtClean="0"/>
              <a:t> – Міжнародний</a:t>
            </a:r>
          </a:p>
          <a:p>
            <a:pPr marL="1612900" indent="-1612900" algn="just"/>
            <a:r>
              <a:rPr lang="uk-UA" b="1" dirty="0" smtClean="0"/>
              <a:t>База проведення </a:t>
            </a:r>
            <a:r>
              <a:rPr lang="uk-UA" dirty="0" smtClean="0"/>
              <a:t>– навчальні заклади усіх форм підпорядкування</a:t>
            </a:r>
          </a:p>
          <a:p>
            <a:pPr marL="1612900" indent="-1612900" algn="just"/>
            <a:r>
              <a:rPr lang="uk-UA" b="1" dirty="0" smtClean="0"/>
              <a:t>Термін проведення </a:t>
            </a:r>
            <a:r>
              <a:rPr lang="uk-UA" dirty="0" smtClean="0"/>
              <a:t>– грудень </a:t>
            </a:r>
          </a:p>
          <a:p>
            <a:pPr algn="just"/>
            <a:r>
              <a:rPr lang="uk-UA" b="1" dirty="0" smtClean="0"/>
              <a:t>Фінансування</a:t>
            </a:r>
            <a:r>
              <a:rPr lang="uk-UA" dirty="0" smtClean="0"/>
              <a:t> – самофінансування</a:t>
            </a:r>
          </a:p>
          <a:p>
            <a:pPr algn="just"/>
            <a:endParaRPr lang="uk-UA" sz="1000" dirty="0" smtClean="0"/>
          </a:p>
          <a:p>
            <a:pPr algn="just"/>
            <a:r>
              <a:rPr lang="uk-UA" b="1" dirty="0" smtClean="0"/>
              <a:t>Переваги </a:t>
            </a:r>
            <a:r>
              <a:rPr lang="uk-UA" b="1" dirty="0"/>
              <a:t>такої форми </a:t>
            </a:r>
            <a:r>
              <a:rPr lang="uk-UA" b="1" dirty="0" smtClean="0"/>
              <a:t>роботи:</a:t>
            </a:r>
          </a:p>
          <a:p>
            <a:pPr algn="just"/>
            <a:r>
              <a:rPr lang="uk-UA" dirty="0" smtClean="0"/>
              <a:t>- поглиблення знань учнів з хімії, фізики, біології та географії шляхом виконання завдань у тестовій формі, розв'язок яких потребує застосування читацької компетентності; </a:t>
            </a:r>
          </a:p>
          <a:p>
            <a:pPr algn="just"/>
            <a:r>
              <a:rPr lang="uk-UA" dirty="0" smtClean="0"/>
              <a:t>-</a:t>
            </a:r>
            <a:r>
              <a:rPr lang="uk-UA" b="1" dirty="0" smtClean="0"/>
              <a:t> </a:t>
            </a:r>
            <a:r>
              <a:rPr lang="uk-UA" dirty="0"/>
              <a:t>в</a:t>
            </a:r>
            <a:r>
              <a:rPr lang="uk-UA" dirty="0" smtClean="0"/>
              <a:t>ироблення навичок роботи з науково-популярними виданнями;</a:t>
            </a:r>
          </a:p>
          <a:p>
            <a:pPr marL="285750" indent="-285750">
              <a:buFontTx/>
              <a:buChar char="-"/>
            </a:pPr>
            <a:r>
              <a:rPr lang="uk-UA" dirty="0" smtClean="0"/>
              <a:t>розвиток дослідницьких та творчих умінь учнів.</a:t>
            </a:r>
          </a:p>
          <a:p>
            <a:endParaRPr lang="uk-UA" sz="1000" dirty="0" smtClean="0"/>
          </a:p>
          <a:p>
            <a:pPr algn="just"/>
            <a:r>
              <a:rPr lang="uk-UA" b="1" dirty="0" smtClean="0"/>
              <a:t>Кількість </a:t>
            </a:r>
            <a:r>
              <a:rPr lang="uk-UA" b="1" dirty="0"/>
              <a:t>учасників </a:t>
            </a:r>
            <a:r>
              <a:rPr lang="uk-UA" dirty="0"/>
              <a:t>– </a:t>
            </a:r>
            <a:r>
              <a:rPr lang="uk-UA" dirty="0" smtClean="0"/>
              <a:t>2015 р</a:t>
            </a:r>
            <a:r>
              <a:rPr lang="uk-UA" dirty="0"/>
              <a:t>. – </a:t>
            </a:r>
            <a:r>
              <a:rPr lang="uk-UA" dirty="0" smtClean="0"/>
              <a:t>3779 учнів 5-11 класів (115 НЗ) </a:t>
            </a:r>
            <a:endParaRPr lang="uk-UA" dirty="0"/>
          </a:p>
          <a:p>
            <a:pPr algn="just"/>
            <a:r>
              <a:rPr lang="uk-UA" dirty="0"/>
              <a:t>		          </a:t>
            </a:r>
            <a:r>
              <a:rPr lang="uk-UA" dirty="0" smtClean="0"/>
              <a:t>2016 р</a:t>
            </a:r>
            <a:r>
              <a:rPr lang="uk-UA" dirty="0"/>
              <a:t>. – </a:t>
            </a:r>
            <a:r>
              <a:rPr lang="uk-UA" dirty="0" smtClean="0"/>
              <a:t>4043 </a:t>
            </a:r>
            <a:r>
              <a:rPr lang="uk-UA" dirty="0"/>
              <a:t>учня </a:t>
            </a:r>
            <a:r>
              <a:rPr lang="uk-UA" dirty="0" smtClean="0"/>
              <a:t>5-11 класів (137 НЗ)</a:t>
            </a:r>
            <a:endParaRPr lang="uk-UA" dirty="0"/>
          </a:p>
          <a:p>
            <a:pPr marL="2425700" indent="-2425700" algn="just"/>
            <a:r>
              <a:rPr lang="uk-UA" dirty="0"/>
              <a:t>	</a:t>
            </a:r>
            <a:r>
              <a:rPr lang="uk-UA" dirty="0" smtClean="0"/>
              <a:t>(дипломи І ступеню – 100 </a:t>
            </a:r>
            <a:r>
              <a:rPr lang="uk-UA" dirty="0" err="1" smtClean="0"/>
              <a:t>шт</a:t>
            </a:r>
            <a:r>
              <a:rPr lang="uk-UA" dirty="0" smtClean="0"/>
              <a:t>, ІІ – 156 </a:t>
            </a:r>
            <a:r>
              <a:rPr lang="uk-UA" dirty="0" err="1" smtClean="0"/>
              <a:t>шт</a:t>
            </a:r>
            <a:r>
              <a:rPr lang="uk-UA" dirty="0" smtClean="0"/>
              <a:t>, </a:t>
            </a:r>
          </a:p>
          <a:p>
            <a:pPr marL="2425700" indent="-2425700" algn="just"/>
            <a:r>
              <a:rPr lang="uk-UA" dirty="0"/>
              <a:t>	 </a:t>
            </a:r>
            <a:r>
              <a:rPr lang="uk-UA" dirty="0" smtClean="0"/>
              <a:t>ІІІ – 231шт, абсолютного переможця – 20 шт.)</a:t>
            </a:r>
          </a:p>
          <a:p>
            <a:pPr algn="just"/>
            <a:r>
              <a:rPr lang="uk-UA" dirty="0" err="1" smtClean="0">
                <a:solidFill>
                  <a:srgbClr val="0070C0"/>
                </a:solidFill>
              </a:rPr>
              <a:t>Геліантус-учитель</a:t>
            </a:r>
            <a:r>
              <a:rPr lang="uk-UA" dirty="0" smtClean="0"/>
              <a:t> – Роменська ЗОШ І-ІІІ ст. № 7 (диплом ІІІ ступеню)</a:t>
            </a:r>
          </a:p>
        </p:txBody>
      </p:sp>
    </p:spTree>
    <p:extLst>
      <p:ext uri="{BB962C8B-B14F-4D97-AF65-F5344CB8AC3E}">
        <p14:creationId xmlns:p14="http://schemas.microsoft.com/office/powerpoint/2010/main" xmlns="" val="3854566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498080" cy="490384"/>
          </a:xfrm>
        </p:spPr>
        <p:txBody>
          <a:bodyPr>
            <a:noAutofit/>
          </a:bodyPr>
          <a:lstStyle/>
          <a:p>
            <a:r>
              <a:rPr lang="uk-UA" sz="3600" b="1" dirty="0" smtClean="0"/>
              <a:t>Хімічний колоквіум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764704"/>
            <a:ext cx="770485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2900" indent="-1612900" algn="just"/>
            <a:r>
              <a:rPr lang="uk-UA" b="1" dirty="0" smtClean="0"/>
              <a:t>Мета заходу</a:t>
            </a:r>
            <a:r>
              <a:rPr lang="uk-UA" dirty="0" smtClean="0"/>
              <a:t> - </a:t>
            </a:r>
            <a:r>
              <a:rPr lang="uk-UA" dirty="0"/>
              <a:t>надати рівний доступ усім учасникам ІІІ етапу </a:t>
            </a:r>
            <a:r>
              <a:rPr lang="uk-UA" dirty="0" smtClean="0"/>
              <a:t>Всеукраїнської учнівської олімпіади з хімії до </a:t>
            </a:r>
            <a:r>
              <a:rPr lang="uk-UA" dirty="0"/>
              <a:t>самореалізації</a:t>
            </a:r>
            <a:endParaRPr lang="uk-UA" dirty="0" smtClean="0"/>
          </a:p>
          <a:p>
            <a:pPr algn="just"/>
            <a:r>
              <a:rPr lang="uk-UA" b="1" dirty="0" smtClean="0"/>
              <a:t>Рівень заходу</a:t>
            </a:r>
            <a:r>
              <a:rPr lang="uk-UA" dirty="0" smtClean="0"/>
              <a:t> – обласний</a:t>
            </a:r>
          </a:p>
          <a:p>
            <a:pPr marL="1612900" indent="-1612900" algn="just"/>
            <a:r>
              <a:rPr lang="uk-UA" b="1" dirty="0" smtClean="0"/>
              <a:t>База проведення </a:t>
            </a:r>
            <a:r>
              <a:rPr lang="uk-UA" dirty="0" smtClean="0"/>
              <a:t>– кафедра хімії природничо-географічного факультету Сумського державного педагогічного університету імені А.С. Макаренка</a:t>
            </a:r>
          </a:p>
          <a:p>
            <a:pPr marL="1612900" indent="-1612900" algn="just"/>
            <a:r>
              <a:rPr lang="uk-UA" b="1" dirty="0" smtClean="0"/>
              <a:t>Термін проведення </a:t>
            </a:r>
            <a:r>
              <a:rPr lang="uk-UA" dirty="0" smtClean="0"/>
              <a:t>– січень </a:t>
            </a:r>
          </a:p>
          <a:p>
            <a:pPr algn="just"/>
            <a:r>
              <a:rPr lang="uk-UA" b="1" dirty="0" smtClean="0"/>
              <a:t>Фінансування</a:t>
            </a:r>
            <a:r>
              <a:rPr lang="uk-UA" dirty="0" smtClean="0"/>
              <a:t> – спонсорські кошти</a:t>
            </a:r>
          </a:p>
          <a:p>
            <a:pPr algn="just"/>
            <a:endParaRPr lang="uk-UA" sz="1000" dirty="0" smtClean="0"/>
          </a:p>
          <a:p>
            <a:pPr algn="just"/>
            <a:r>
              <a:rPr lang="uk-UA" b="1" dirty="0" smtClean="0"/>
              <a:t>Переваги </a:t>
            </a:r>
            <a:r>
              <a:rPr lang="uk-UA" b="1" dirty="0"/>
              <a:t>такої форми </a:t>
            </a:r>
            <a:r>
              <a:rPr lang="uk-UA" b="1" dirty="0" smtClean="0"/>
              <a:t>роботи:</a:t>
            </a:r>
            <a:r>
              <a:rPr lang="uk-UA" dirty="0" smtClean="0"/>
              <a:t> </a:t>
            </a:r>
          </a:p>
          <a:p>
            <a:pPr marL="285750" indent="-285750" algn="just">
              <a:buFont typeface="Arial" pitchFamily="34" charset="0"/>
              <a:buChar char="−"/>
            </a:pPr>
            <a:r>
              <a:rPr lang="uk-UA" dirty="0" smtClean="0"/>
              <a:t>отримання </a:t>
            </a:r>
            <a:r>
              <a:rPr lang="uk-UA" dirty="0"/>
              <a:t>досвіду розв’язку розрахункових задач </a:t>
            </a:r>
            <a:r>
              <a:rPr lang="uk-UA" dirty="0" err="1"/>
              <a:t>олімпіадного</a:t>
            </a:r>
            <a:r>
              <a:rPr lang="uk-UA" dirty="0"/>
              <a:t> рівня та роботи з сучасним обладнанням хімічних лабораторій</a:t>
            </a:r>
            <a:r>
              <a:rPr lang="uk-UA" dirty="0" smtClean="0"/>
              <a:t>;</a:t>
            </a:r>
          </a:p>
          <a:p>
            <a:pPr marL="285750" indent="-285750" algn="just">
              <a:buFont typeface="Arial" pitchFamily="34" charset="0"/>
              <a:buChar char="−"/>
            </a:pPr>
            <a:r>
              <a:rPr lang="uk-UA" dirty="0" smtClean="0"/>
              <a:t>можливість </a:t>
            </a:r>
            <a:r>
              <a:rPr lang="uk-UA" dirty="0"/>
              <a:t>порівняти себе з іншими, отримати стимул до </a:t>
            </a:r>
            <a:r>
              <a:rPr lang="uk-UA" dirty="0" smtClean="0"/>
              <a:t>подальшого </a:t>
            </a:r>
            <a:r>
              <a:rPr lang="uk-UA" dirty="0"/>
              <a:t>процесу пізнання</a:t>
            </a:r>
            <a:r>
              <a:rPr lang="uk-UA" dirty="0" smtClean="0"/>
              <a:t>;</a:t>
            </a:r>
          </a:p>
          <a:p>
            <a:pPr marL="285750" indent="-285750" algn="just">
              <a:buFont typeface="Arial" pitchFamily="34" charset="0"/>
              <a:buChar char="−"/>
            </a:pPr>
            <a:r>
              <a:rPr lang="uk-UA" dirty="0"/>
              <a:t>психологічна адаптація учасників олімпіади до оточуючих людей і середовища; </a:t>
            </a:r>
            <a:endParaRPr lang="uk-UA" dirty="0" smtClean="0"/>
          </a:p>
          <a:p>
            <a:pPr marL="285750" indent="-285750" algn="just">
              <a:buFont typeface="Arial" pitchFamily="34" charset="0"/>
              <a:buChar char="−"/>
            </a:pPr>
            <a:r>
              <a:rPr lang="uk-UA" dirty="0" smtClean="0"/>
              <a:t>профорієнтація </a:t>
            </a:r>
            <a:r>
              <a:rPr lang="uk-UA" dirty="0"/>
              <a:t>на майбутнє. </a:t>
            </a:r>
            <a:endParaRPr lang="uk-UA" dirty="0" smtClean="0"/>
          </a:p>
          <a:p>
            <a:pPr algn="just"/>
            <a:r>
              <a:rPr lang="uk-UA" b="1" dirty="0" smtClean="0"/>
              <a:t>Кількість </a:t>
            </a:r>
            <a:r>
              <a:rPr lang="uk-UA" b="1" dirty="0"/>
              <a:t>учасників </a:t>
            </a:r>
            <a:r>
              <a:rPr lang="uk-UA" dirty="0"/>
              <a:t>– 2014-2015 </a:t>
            </a:r>
            <a:r>
              <a:rPr lang="uk-UA" dirty="0" err="1"/>
              <a:t>н.р</a:t>
            </a:r>
            <a:r>
              <a:rPr lang="uk-UA" dirty="0"/>
              <a:t>. – 74 учня 8-11 класів </a:t>
            </a:r>
          </a:p>
          <a:p>
            <a:pPr algn="just"/>
            <a:r>
              <a:rPr lang="uk-UA" dirty="0"/>
              <a:t>		          2015-2016 </a:t>
            </a:r>
            <a:r>
              <a:rPr lang="uk-UA" dirty="0" err="1"/>
              <a:t>н.р</a:t>
            </a:r>
            <a:r>
              <a:rPr lang="uk-UA" dirty="0"/>
              <a:t>. – 52 учня 8-11 класів</a:t>
            </a:r>
          </a:p>
          <a:p>
            <a:pPr algn="just"/>
            <a:r>
              <a:rPr lang="uk-UA" dirty="0"/>
              <a:t>		          2016-2017 </a:t>
            </a:r>
            <a:r>
              <a:rPr lang="uk-UA" dirty="0" err="1"/>
              <a:t>н.р</a:t>
            </a:r>
            <a:r>
              <a:rPr lang="uk-UA" dirty="0"/>
              <a:t>. – 70 учнів 8-11 класів </a:t>
            </a:r>
            <a:endParaRPr lang="uk-UA" dirty="0" smtClean="0"/>
          </a:p>
        </p:txBody>
      </p:sp>
    </p:spTree>
    <p:extLst>
      <p:ext uri="{BB962C8B-B14F-4D97-AF65-F5344CB8AC3E}">
        <p14:creationId xmlns:p14="http://schemas.microsoft.com/office/powerpoint/2010/main" xmlns="" val="2564842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85" name="Group 4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55299155"/>
              </p:ext>
            </p:extLst>
          </p:nvPr>
        </p:nvGraphicFramePr>
        <p:xfrm>
          <a:off x="1183337" y="1484784"/>
          <a:ext cx="7801368" cy="1529715"/>
        </p:xfrm>
        <a:graphic>
          <a:graphicData uri="http://schemas.openxmlformats.org/drawingml/2006/table">
            <a:tbl>
              <a:tblPr/>
              <a:tblGrid>
                <a:gridCol w="2026152"/>
                <a:gridCol w="1279350"/>
                <a:gridCol w="1385962"/>
                <a:gridCol w="1385962"/>
                <a:gridCol w="1723942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2014 рік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2015 рік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рік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рік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Загальна кількість учасників  олімпіади та кількість призових місць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95 учасників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46 призових місць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(4(І), 13(ІІ), 29(ІІІ))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90 учасників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44 призових місця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(4(І), 12(ІІ), 28(ІІІ))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74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учасники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36 призових місць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(4(І), 10(ІІ), 22(ІІІ))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 учасників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37 призових місць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(4(І), 11(ІІ), 22(ІІІ))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  <a:p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87624" y="644476"/>
            <a:ext cx="7632847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ІІІ етап Всеукраїнської олімпіади з хімії</a:t>
            </a:r>
            <a:endParaRPr lang="ru-RU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777559" cy="719138"/>
          </a:xfrm>
        </p:spPr>
        <p:txBody>
          <a:bodyPr>
            <a:noAutofit/>
          </a:bodyPr>
          <a:lstStyle/>
          <a:p>
            <a:pPr eaLnBrk="1" hangingPunct="1"/>
            <a:r>
              <a:rPr lang="uk-UA" sz="2800" b="1" dirty="0" smtClean="0">
                <a:solidFill>
                  <a:schemeClr val="tx1"/>
                </a:solidFill>
                <a:cs typeface="Arial" pitchFamily="34" charset="0"/>
              </a:rPr>
              <a:t>Кількість переможців ІІІ етапу Всеукраїнської учнівської олімпіади з хімії 2017 року</a:t>
            </a:r>
            <a:endParaRPr lang="ru-RU" sz="28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33363294"/>
              </p:ext>
            </p:extLst>
          </p:nvPr>
        </p:nvGraphicFramePr>
        <p:xfrm>
          <a:off x="1115616" y="1124744"/>
          <a:ext cx="7704856" cy="54069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6047"/>
                <a:gridCol w="1046159"/>
                <a:gridCol w="1096853"/>
                <a:gridCol w="1218981"/>
                <a:gridCol w="1646816"/>
              </a:tblGrid>
              <a:tr h="864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Район (місто)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Загальна кількість учасників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Загальна кількість призових місць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Відсоток результатив-ності виступу команди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Розподіл місць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255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м. Шостка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 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 місць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3175"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1(І), 3(ІІ), 5(ІІІ)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55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м. Суми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12 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10 місць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83%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3(І), 5(ІІ), 2(ІІІ)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55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Кролевецький р-н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 місця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80%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4(ІІІ)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55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м. Конотоп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 місця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60%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1(ІІ), 2(ІІІ)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55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Тростянецький р-н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 місця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50%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2(ІІІ)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55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м. Глухів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місце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50%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1(ІІ)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55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Лебединський р-н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 місце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50%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1(ІІ)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55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м. Лебедин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 місце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50%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1(ІІІ)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55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м. Ромни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 місце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50%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1(ІІІ)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55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Роменський р-н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 місце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50%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1(ІІІ)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55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Білопільський р-н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 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 місце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33%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1(ІІІ)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55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Сумський р-н 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 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 місце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33%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1(ІІІ)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55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м. Охтирка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 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 місце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33%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1(ІІІ)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0212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КЗ СОР «Сумська обласна гімназія-інтернат для талановитих та творчо обдарованих дітей»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 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 місце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33%</a:t>
                      </a:r>
                      <a:endParaRPr lang="ru-RU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1(ІІІ)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2"/>
          <p:cNvSpPr>
            <a:spLocks noGrp="1"/>
          </p:cNvSpPr>
          <p:nvPr>
            <p:ph type="title"/>
          </p:nvPr>
        </p:nvSpPr>
        <p:spPr>
          <a:xfrm rot="16200000">
            <a:off x="-2920131" y="3000252"/>
            <a:ext cx="6912770" cy="42545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uk-UA" sz="2000" b="1" dirty="0" smtClean="0">
                <a:solidFill>
                  <a:schemeClr val="tx1"/>
                </a:solidFill>
              </a:rPr>
              <a:t>Загальна кількість учасників ІІІ етапу олімпіади з хімії </a:t>
            </a:r>
            <a:br>
              <a:rPr lang="uk-UA" sz="2000" b="1" dirty="0" smtClean="0">
                <a:solidFill>
                  <a:schemeClr val="tx1"/>
                </a:solidFill>
              </a:rPr>
            </a:br>
            <a:r>
              <a:rPr lang="uk-UA" sz="2000" b="1" dirty="0" smtClean="0">
                <a:solidFill>
                  <a:schemeClr val="tx1"/>
                </a:solidFill>
              </a:rPr>
              <a:t>(2015-201</a:t>
            </a:r>
            <a:r>
              <a:rPr lang="en-US" sz="2000" b="1" dirty="0" smtClean="0">
                <a:solidFill>
                  <a:schemeClr val="tx1"/>
                </a:solidFill>
              </a:rPr>
              <a:t>6</a:t>
            </a:r>
            <a:r>
              <a:rPr lang="uk-UA" sz="2000" b="1" dirty="0" smtClean="0">
                <a:solidFill>
                  <a:schemeClr val="tx1"/>
                </a:solidFill>
              </a:rPr>
              <a:t> роки)</a:t>
            </a:r>
            <a:endParaRPr lang="ru-RU" sz="20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63636430"/>
              </p:ext>
            </p:extLst>
          </p:nvPr>
        </p:nvGraphicFramePr>
        <p:xfrm>
          <a:off x="1043608" y="0"/>
          <a:ext cx="7992887" cy="68999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5607"/>
                <a:gridCol w="1594271"/>
                <a:gridCol w="513305"/>
                <a:gridCol w="293317"/>
                <a:gridCol w="366646"/>
                <a:gridCol w="293317"/>
                <a:gridCol w="513305"/>
                <a:gridCol w="513305"/>
                <a:gridCol w="366646"/>
                <a:gridCol w="513305"/>
                <a:gridCol w="366646"/>
                <a:gridCol w="366646"/>
                <a:gridCol w="439975"/>
                <a:gridCol w="439975"/>
                <a:gridCol w="439975"/>
                <a:gridCol w="366646"/>
              </a:tblGrid>
              <a:tr h="94624"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500">
                          <a:effectLst/>
                        </a:rPr>
                        <a:t>  </a:t>
                      </a:r>
                      <a:endParaRPr lang="ru-RU" sz="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102" marR="22102" marT="0" marB="0"/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500">
                          <a:effectLst/>
                        </a:rPr>
                        <a:t>2016</a:t>
                      </a:r>
                      <a:endParaRPr lang="ru-RU" sz="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102" marR="2210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0195" algn="l"/>
                          <a:tab pos="1910080" algn="l"/>
                        </a:tabLst>
                      </a:pPr>
                      <a:r>
                        <a:rPr lang="uk-UA" sz="500">
                          <a:effectLst/>
                        </a:rPr>
                        <a:t>2017</a:t>
                      </a:r>
                      <a:endParaRPr lang="ru-RU" sz="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102" marR="2210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83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 (місто)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Кількість учнів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vert="vert27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Диплом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Рейтинг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Місце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vert="vert270"/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Кількість учнів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vert="vert27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Диплом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Рейтинг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Місце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vert="vert270"/>
                </a:tc>
              </a:tr>
              <a:tr h="5628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2015-2016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vert="vert27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 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ІІ 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ІІІ 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2016-2017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vert="vert27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Суми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2,8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5,8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2,7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Шостка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indent="-28575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Кадетський корпус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ІІ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Лебединський р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ІІІ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Тростянецький р.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2,25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Білопільський р.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Конотоп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1,27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Глухів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Кролевецький р.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Ромни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Конотопський р.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Лебедин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0,83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Охтирка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Сумський р-н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0,58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Роменський р.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Сум.обл</a:t>
                      </a: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uk-UA" sz="12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гімназія-інт</a:t>
                      </a:r>
                      <a:r>
                        <a:rPr lang="uk-UA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Л-Долинський р.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spc="-2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В.Писарівський р.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Буринський р.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indent="-19685"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Ямпільський р.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indent="-19685"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Путивльський р.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Охтирський р.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indent="-19685"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Шосткинський р.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Глухівський р.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spc="-2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Краснопільський р.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С-Будський р.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Недригайлівський 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  <a:tr h="2110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Разом: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2102" marR="22102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272808" cy="8588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sz="2800" b="1" dirty="0" smtClean="0">
                <a:solidFill>
                  <a:schemeClr val="tx1"/>
                </a:solidFill>
              </a:rPr>
              <a:t>Команди, які протягом 3-х років (2015-2017 роки) </a:t>
            </a:r>
            <a:br>
              <a:rPr lang="uk-UA" sz="2800" b="1" dirty="0" smtClean="0">
                <a:solidFill>
                  <a:schemeClr val="tx1"/>
                </a:solidFill>
              </a:rPr>
            </a:br>
            <a:r>
              <a:rPr lang="uk-UA" sz="2800" b="1" dirty="0" smtClean="0">
                <a:solidFill>
                  <a:schemeClr val="tx1"/>
                </a:solidFill>
              </a:rPr>
              <a:t>не взяли жодного призового місця</a:t>
            </a:r>
            <a:endParaRPr lang="ru-RU" sz="2800" b="1" dirty="0" smtClean="0">
              <a:solidFill>
                <a:schemeClr val="tx1"/>
              </a:solidFill>
            </a:endParaRPr>
          </a:p>
        </p:txBody>
      </p:sp>
      <p:sp>
        <p:nvSpPr>
          <p:cNvPr id="22530" name="Rectangle 3"/>
          <p:cNvSpPr>
            <a:spLocks noGrp="1"/>
          </p:cNvSpPr>
          <p:nvPr>
            <p:ph idx="1"/>
          </p:nvPr>
        </p:nvSpPr>
        <p:spPr>
          <a:xfrm>
            <a:off x="1187624" y="1340768"/>
            <a:ext cx="7634288" cy="3744912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uk-UA" sz="2000" dirty="0" err="1" smtClean="0">
                <a:latin typeface="Arial" charset="0"/>
              </a:rPr>
              <a:t>Великописарівський</a:t>
            </a:r>
            <a:r>
              <a:rPr lang="uk-UA" sz="2000" dirty="0" smtClean="0">
                <a:latin typeface="Arial" charset="0"/>
              </a:rPr>
              <a:t> район;</a:t>
            </a:r>
            <a:endParaRPr lang="en-US" sz="2000" dirty="0" smtClean="0">
              <a:latin typeface="Arial" charset="0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uk-UA" sz="2000" dirty="0" smtClean="0">
                <a:latin typeface="Arial" charset="0"/>
              </a:rPr>
              <a:t>Охтирський район;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uk-UA" sz="2000" dirty="0" err="1" smtClean="0">
                <a:latin typeface="Arial" charset="0"/>
              </a:rPr>
              <a:t>Серединобудський</a:t>
            </a:r>
            <a:r>
              <a:rPr lang="uk-UA" sz="2000" dirty="0" smtClean="0">
                <a:latin typeface="Arial" charset="0"/>
              </a:rPr>
              <a:t> район;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uk-UA" sz="2000" dirty="0" err="1" smtClean="0">
                <a:latin typeface="Arial" charset="0"/>
              </a:rPr>
              <a:t>Краснопільський</a:t>
            </a:r>
            <a:r>
              <a:rPr lang="uk-UA" sz="2000" dirty="0" smtClean="0">
                <a:latin typeface="Arial" charset="0"/>
              </a:rPr>
              <a:t> район;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uk-UA" sz="2000" dirty="0" err="1" smtClean="0">
                <a:latin typeface="Arial" charset="0"/>
              </a:rPr>
              <a:t>Недригайлівський</a:t>
            </a:r>
            <a:r>
              <a:rPr lang="uk-UA" sz="2000" dirty="0" smtClean="0">
                <a:latin typeface="Arial" charset="0"/>
              </a:rPr>
              <a:t> район;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uk-UA" sz="2000" dirty="0" err="1" smtClean="0">
                <a:latin typeface="Arial" charset="0"/>
              </a:rPr>
              <a:t>Буринський</a:t>
            </a:r>
            <a:r>
              <a:rPr lang="uk-UA" sz="2000" dirty="0" smtClean="0">
                <a:latin typeface="Arial" charset="0"/>
              </a:rPr>
              <a:t> район;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uk-UA" sz="2000" dirty="0" err="1" smtClean="0">
                <a:latin typeface="Arial" charset="0"/>
              </a:rPr>
              <a:t>Липоводолинський</a:t>
            </a:r>
            <a:r>
              <a:rPr lang="uk-UA" sz="2000" dirty="0" smtClean="0">
                <a:latin typeface="Arial" charset="0"/>
              </a:rPr>
              <a:t> район;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uk-UA" sz="2000" dirty="0" err="1" smtClean="0">
                <a:latin typeface="Arial" charset="0"/>
              </a:rPr>
              <a:t>Шосткинський</a:t>
            </a:r>
            <a:r>
              <a:rPr lang="uk-UA" sz="2000" dirty="0" smtClean="0">
                <a:latin typeface="Arial" charset="0"/>
              </a:rPr>
              <a:t> район.</a:t>
            </a:r>
          </a:p>
          <a:p>
            <a:pPr eaLnBrk="1" hangingPunct="1">
              <a:buFontTx/>
              <a:buNone/>
            </a:pPr>
            <a:endParaRPr lang="ru-RU" sz="20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344816" cy="3540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sz="3600" b="1" dirty="0" smtClean="0">
                <a:solidFill>
                  <a:schemeClr val="tx1"/>
                </a:solidFill>
              </a:rPr>
              <a:t>Найрезультативніші навчальні заклади</a:t>
            </a:r>
            <a:endParaRPr lang="ru-RU" sz="36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35993" name="Group 15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859760083"/>
              </p:ext>
            </p:extLst>
          </p:nvPr>
        </p:nvGraphicFramePr>
        <p:xfrm>
          <a:off x="1259632" y="1052736"/>
          <a:ext cx="7416824" cy="3657600"/>
        </p:xfrm>
        <a:graphic>
          <a:graphicData uri="http://schemas.openxmlformats.org/drawingml/2006/table">
            <a:tbl>
              <a:tblPr/>
              <a:tblGrid>
                <a:gridCol w="3157943"/>
                <a:gridCol w="946512"/>
                <a:gridCol w="1008112"/>
                <a:gridCol w="1080120"/>
                <a:gridCol w="1224137"/>
              </a:tblGrid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ПІБ учителя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2014 рік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2015 рік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2016 рік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2017 рік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Шосткинський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навчально-виховний комплекс: спеціалізована школа І-ІІ ступенів – ліцей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Шосткинської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міської ради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 (ІІ),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 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4(ІІ), 2(ІІІ)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1(І), 1(ІІ), 3(ІІІ)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1(І), 2(ІІ), 2(ІІІ)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спеціалізована школа І-ІІІ ступенів №10 ім. Героя Радянського Союзу О.Бутка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2(І), 2(ІІІ)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2(І), 2(ІІ)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1(І), 3(ІІ), 1(ІІІ)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2(І), 2(ІІ), 1(ІІІ)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Олександрівська гімназія Сумської міської ради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1(І), 3(ІІ)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1(ІІ), 2(ІІІ)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3(ІІ), 1(ІІІ)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1(</a:t>
                      </a:r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І</a:t>
                      </a:r>
                      <a:r>
                        <a:rPr kumimoji="0"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2(ІІ)</a:t>
                      </a:r>
                    </a:p>
                    <a:p>
                      <a:pPr algn="ctr"/>
                      <a:endParaRPr kumimoji="0" lang="uk-UA" sz="1400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Конотопська гімназія Конотопської міської ради</a:t>
                      </a:r>
                      <a:endParaRPr lang="ru-RU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1(ІІ), 2(ІІІ)</a:t>
                      </a:r>
                      <a:endParaRPr lang="ru-RU" sz="1400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Тростянецька спеціалізована школа І-ІІІ ступенів № 5 Тростянецької районної ради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3(ІІ), 1 (ІІІ)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 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1(ІІ), 1(ІІІ)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Arial" pitchFamily="34" charset="0"/>
                          <a:cs typeface="Arial" pitchFamily="34" charset="0"/>
                        </a:rPr>
                        <a:t>1(ІІІ)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>
          <a:xfrm>
            <a:off x="1115617" y="260648"/>
            <a:ext cx="7920880" cy="720080"/>
          </a:xfrm>
        </p:spPr>
        <p:txBody>
          <a:bodyPr>
            <a:noAutofit/>
          </a:bodyPr>
          <a:lstStyle/>
          <a:p>
            <a:pPr eaLnBrk="1" hangingPunct="1"/>
            <a:r>
              <a:rPr lang="uk-UA" sz="3200" b="1" dirty="0" smtClean="0">
                <a:solidFill>
                  <a:schemeClr val="tx1"/>
                </a:solidFill>
              </a:rPr>
              <a:t>Виступи спеціалізованих (профільних) навчальних закладів</a:t>
            </a:r>
            <a:endParaRPr lang="ru-RU" sz="3200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40045" name="Group 10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870415055"/>
              </p:ext>
            </p:extLst>
          </p:nvPr>
        </p:nvGraphicFramePr>
        <p:xfrm>
          <a:off x="1187624" y="1268760"/>
          <a:ext cx="7776616" cy="3297238"/>
        </p:xfrm>
        <a:graphic>
          <a:graphicData uri="http://schemas.openxmlformats.org/drawingml/2006/table">
            <a:tbl>
              <a:tblPr/>
              <a:tblGrid>
                <a:gridCol w="3888432"/>
                <a:gridCol w="1008112"/>
                <a:gridCol w="1008112"/>
                <a:gridCol w="936104"/>
                <a:gridCol w="935856"/>
              </a:tblGrid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ПІБ учителя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2014 рік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2015 рік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2016 рік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2017 рік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Олександрівська гімназія Сумської міської ради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1(І), 3(ІІ)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1(ІІ), 2(ІІІ)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3(ІІ), 1(ІІІ)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1(</a:t>
                      </a:r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І</a:t>
                      </a:r>
                      <a:r>
                        <a:rPr kumimoji="0"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2(ІІ)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обласна гімназія-інтернат для талановитих та творчо-обдарованих дітей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1(ІІІ)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----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----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Arial" pitchFamily="34" charset="0"/>
                          <a:cs typeface="Arial" pitchFamily="34" charset="0"/>
                        </a:rPr>
                        <a:t>1(ІІІ) 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Державний ліцей-інтернат з посиленою військово-фізичною підготовкою “Кадетський корпус”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ім.І.Г.Харитоненка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1(ІІ), 1(ІІІ)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1(І), 1(ІІІ)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1(І)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Arial" pitchFamily="34" charset="0"/>
                          <a:cs typeface="Arial" pitchFamily="34" charset="0"/>
                        </a:rPr>
                        <a:t>---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Конотопська гімназія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----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1(ІІ), 2(ІІІ)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Охтирська гімназія Охтирської міської ради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----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----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----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Arial" pitchFamily="34" charset="0"/>
                          <a:cs typeface="Arial" pitchFamily="34" charset="0"/>
                        </a:rPr>
                        <a:t>---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гімназія № 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----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----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----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Arial" pitchFamily="34" charset="0"/>
                          <a:cs typeface="Arial" pitchFamily="34" charset="0"/>
                        </a:rPr>
                        <a:t>----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288" y="188913"/>
            <a:ext cx="8229600" cy="4270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600" b="1" dirty="0" smtClean="0">
                <a:solidFill>
                  <a:schemeClr val="tx1"/>
                </a:solidFill>
              </a:rPr>
              <a:t>Найрезультативніші вчителі та викладачі </a:t>
            </a:r>
            <a:endParaRPr lang="ru-RU" sz="3600" b="1" dirty="0">
              <a:solidFill>
                <a:schemeClr val="tx1"/>
              </a:solidFill>
            </a:endParaRPr>
          </a:p>
        </p:txBody>
      </p:sp>
      <p:graphicFrame>
        <p:nvGraphicFramePr>
          <p:cNvPr id="16574" name="Group 19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77573804"/>
              </p:ext>
            </p:extLst>
          </p:nvPr>
        </p:nvGraphicFramePr>
        <p:xfrm>
          <a:off x="179388" y="620713"/>
          <a:ext cx="8704772" cy="2453689"/>
        </p:xfrm>
        <a:graphic>
          <a:graphicData uri="http://schemas.openxmlformats.org/drawingml/2006/table">
            <a:tbl>
              <a:tblPr/>
              <a:tblGrid>
                <a:gridCol w="3816548"/>
                <a:gridCol w="1368152"/>
                <a:gridCol w="1152128"/>
                <a:gridCol w="1224136"/>
                <a:gridCol w="1143808"/>
              </a:tblGrid>
              <a:tr h="3505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ПІБ учителя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2014 рік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2015 рік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2016 рік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Arial" pitchFamily="34" charset="0"/>
                          <a:cs typeface="Arial" pitchFamily="34" charset="0"/>
                        </a:rPr>
                        <a:t>2017 рік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50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Андрусенко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Олена Борисівна (м. Шостка)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(ІІ), 3 (ІІІ)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2(ІІ), 2(ІІІ)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1(ІІ), 2(ІІІ)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1(І), 2(ІІІ)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</a:tr>
              <a:tr h="350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Гутак Інна Олександрівна (м. Шостка)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1(ІІ), 2(ІІІ)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2(ІІ)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1(І), 1(ІІІ)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(ІІ)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</a:tr>
              <a:tr h="350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Маневська Алла Віталіївна (м. Суми)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(І)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2(І), 2(ІІ)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2(ІІ), 1(ІІІ)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latin typeface="Arial" pitchFamily="34" charset="0"/>
                          <a:cs typeface="Arial" pitchFamily="34" charset="0"/>
                        </a:rPr>
                        <a:t>2(І),</a:t>
                      </a:r>
                      <a:r>
                        <a:rPr lang="uk-UA" sz="1400" baseline="0" dirty="0" smtClean="0">
                          <a:latin typeface="Arial" pitchFamily="34" charset="0"/>
                          <a:cs typeface="Arial" pitchFamily="34" charset="0"/>
                        </a:rPr>
                        <a:t> 1(ІІ)</a:t>
                      </a:r>
                      <a:endParaRPr lang="ru-RU" sz="14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</a:tr>
              <a:tr h="350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Депутат Вікторія Микитівна (м. Суми)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2(І), 1(ІІ)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----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1(ІІ)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1(І)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</a:tr>
              <a:tr h="350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Романенко Ірина Іванівна (м. Тростянець)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3(ІІ), 1 (ІІІ)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1(ІІ), 1(ІІІ)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Arial" pitchFamily="34" charset="0"/>
                          <a:cs typeface="Arial" pitchFamily="34" charset="0"/>
                        </a:rPr>
                        <a:t>1(ІІІ)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</a:tr>
              <a:tr h="3505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Іллєнко Тетяна Іванівна (</a:t>
                      </a:r>
                      <a:r>
                        <a:rPr kumimoji="0" lang="uk-UA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м.Конотоп</a:t>
                      </a:r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1(ІІІ)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1(ІІ), 2(ІІІ)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</a:tr>
            </a:tbl>
          </a:graphicData>
        </a:graphic>
      </p:graphicFrame>
      <p:pic>
        <p:nvPicPr>
          <p:cNvPr id="25659" name="Picture 9" descr="Маневська"/>
          <p:cNvPicPr>
            <a:picLocks noChangeAspect="1" noChangeArrowheads="1"/>
          </p:cNvPicPr>
          <p:nvPr/>
        </p:nvPicPr>
        <p:blipFill>
          <a:blip r:embed="rId2" cstate="print">
            <a:lum bright="-6000" contrast="30000"/>
          </a:blip>
          <a:srcRect/>
          <a:stretch>
            <a:fillRect/>
          </a:stretch>
        </p:blipFill>
        <p:spPr bwMode="auto">
          <a:xfrm>
            <a:off x="14449" y="3132831"/>
            <a:ext cx="1537433" cy="204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64" name="Rectangle 14"/>
          <p:cNvSpPr>
            <a:spLocks noChangeArrowheads="1"/>
          </p:cNvSpPr>
          <p:nvPr/>
        </p:nvSpPr>
        <p:spPr bwMode="auto">
          <a:xfrm>
            <a:off x="27608" y="5128245"/>
            <a:ext cx="1601788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uk-UA" altLang="ru-RU" sz="1200" b="1" dirty="0" err="1">
                <a:cs typeface="Arial" charset="0"/>
              </a:rPr>
              <a:t>Маневська</a:t>
            </a:r>
            <a:r>
              <a:rPr lang="uk-UA" altLang="ru-RU" sz="1200" b="1" dirty="0">
                <a:cs typeface="Arial" charset="0"/>
              </a:rPr>
              <a:t> Алла Віталіївна, </a:t>
            </a:r>
            <a:r>
              <a:rPr lang="ru-RU" altLang="ru-RU" sz="1200" b="1" dirty="0">
                <a:cs typeface="Arial" charset="0"/>
              </a:rPr>
              <a:t> </a:t>
            </a:r>
            <a:r>
              <a:rPr lang="uk-UA" altLang="ru-RU" sz="1200" dirty="0">
                <a:cs typeface="Arial" charset="0"/>
              </a:rPr>
              <a:t>учитель </a:t>
            </a:r>
            <a:r>
              <a:rPr lang="uk-UA" altLang="ru-RU" sz="1200" dirty="0" err="1">
                <a:cs typeface="Arial" charset="0"/>
              </a:rPr>
              <a:t>хі</a:t>
            </a:r>
            <a:r>
              <a:rPr lang="ru-RU" altLang="ru-RU" sz="1200" dirty="0" err="1">
                <a:cs typeface="Arial" charset="0"/>
              </a:rPr>
              <a:t>мії</a:t>
            </a:r>
            <a:r>
              <a:rPr lang="ru-RU" altLang="ru-RU" sz="1200" dirty="0">
                <a:cs typeface="Arial" charset="0"/>
              </a:rPr>
              <a:t> </a:t>
            </a:r>
            <a:r>
              <a:rPr lang="uk-UA" altLang="ru-RU" sz="1200" dirty="0">
                <a:cs typeface="Arial" charset="0"/>
              </a:rPr>
              <a:t>Сумської</a:t>
            </a:r>
            <a:r>
              <a:rPr lang="ru-RU" altLang="ru-RU" sz="1200" dirty="0">
                <a:cs typeface="Arial" charset="0"/>
              </a:rPr>
              <a:t> </a:t>
            </a:r>
            <a:r>
              <a:rPr lang="uk-UA" altLang="ru-RU" sz="1200" dirty="0">
                <a:cs typeface="Arial" charset="0"/>
              </a:rPr>
              <a:t>загальноосвітньої</a:t>
            </a:r>
            <a:r>
              <a:rPr lang="ru-RU" altLang="ru-RU" sz="1200" dirty="0">
                <a:cs typeface="Arial" charset="0"/>
              </a:rPr>
              <a:t>ї </a:t>
            </a:r>
            <a:r>
              <a:rPr lang="uk-UA" altLang="ru-RU" sz="1200" dirty="0">
                <a:cs typeface="Arial" charset="0"/>
              </a:rPr>
              <a:t>школи</a:t>
            </a:r>
            <a:r>
              <a:rPr lang="ru-RU" altLang="ru-RU" sz="1200" dirty="0">
                <a:cs typeface="Arial" charset="0"/>
              </a:rPr>
              <a:t> І-ІІІ </a:t>
            </a:r>
            <a:r>
              <a:rPr lang="uk-UA" altLang="ru-RU" sz="1200" dirty="0">
                <a:cs typeface="Arial" charset="0"/>
              </a:rPr>
              <a:t>ступенів</a:t>
            </a:r>
            <a:r>
              <a:rPr lang="ru-RU" altLang="ru-RU" sz="1200" dirty="0">
                <a:cs typeface="Arial" charset="0"/>
              </a:rPr>
              <a:t> № 10 </a:t>
            </a:r>
            <a:r>
              <a:rPr lang="uk-UA" altLang="ru-RU" sz="1200" dirty="0" err="1">
                <a:cs typeface="Arial" charset="0"/>
              </a:rPr>
              <a:t>ім.О.Бутка</a:t>
            </a:r>
            <a:r>
              <a:rPr lang="uk-UA" altLang="ru-RU" sz="1200" dirty="0">
                <a:cs typeface="Arial" charset="0"/>
              </a:rPr>
              <a:t> </a:t>
            </a:r>
          </a:p>
        </p:txBody>
      </p:sp>
      <p:sp>
        <p:nvSpPr>
          <p:cNvPr id="25665" name="Прямоугольник 9"/>
          <p:cNvSpPr>
            <a:spLocks noChangeArrowheads="1"/>
          </p:cNvSpPr>
          <p:nvPr/>
        </p:nvSpPr>
        <p:spPr bwMode="auto">
          <a:xfrm>
            <a:off x="5664027" y="5267151"/>
            <a:ext cx="18002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200" b="1" dirty="0" err="1"/>
              <a:t>Андрусенко</a:t>
            </a:r>
            <a:r>
              <a:rPr lang="uk-UA" sz="1200" b="1" dirty="0"/>
              <a:t> Олена</a:t>
            </a:r>
            <a:endParaRPr lang="ru-RU" sz="1200" dirty="0"/>
          </a:p>
          <a:p>
            <a:pPr algn="ctr"/>
            <a:r>
              <a:rPr lang="uk-UA" sz="1200" b="1" dirty="0"/>
              <a:t> Борисівна,</a:t>
            </a:r>
            <a:r>
              <a:rPr lang="uk-UA" sz="1200" dirty="0"/>
              <a:t> </a:t>
            </a:r>
            <a:endParaRPr lang="ru-RU" sz="1200" dirty="0"/>
          </a:p>
          <a:p>
            <a:pPr algn="ctr"/>
            <a:r>
              <a:rPr lang="uk-UA" sz="1200" dirty="0"/>
              <a:t>учитель хімії </a:t>
            </a:r>
            <a:r>
              <a:rPr lang="uk-UA" sz="1200" dirty="0" err="1"/>
              <a:t>Шосткинського</a:t>
            </a:r>
            <a:r>
              <a:rPr lang="uk-UA" sz="1200" dirty="0"/>
              <a:t> НВК: спеціалізована школа </a:t>
            </a:r>
            <a:br>
              <a:rPr lang="uk-UA" sz="1200" dirty="0"/>
            </a:br>
            <a:r>
              <a:rPr lang="uk-UA" sz="1200" dirty="0"/>
              <a:t>І-ІІ ступенів – ліцей</a:t>
            </a:r>
            <a:endParaRPr lang="ru-RU" sz="1200" dirty="0"/>
          </a:p>
        </p:txBody>
      </p:sp>
      <p:pic>
        <p:nvPicPr>
          <p:cNvPr id="25666" name="Picture 16" descr="http://i508.mycdn.me/image?t=43&amp;bid=771263528394&amp;id=771263528394&amp;plc=WEB&amp;tkn=VujSwfYJSLi9Xhq40wWj4GpJnDg"/>
          <p:cNvPicPr>
            <a:picLocks noChangeAspect="1" noChangeArrowheads="1"/>
          </p:cNvPicPr>
          <p:nvPr/>
        </p:nvPicPr>
        <p:blipFill>
          <a:blip r:embed="rId3" cstate="print"/>
          <a:srcRect l="3757" r="5728"/>
          <a:stretch>
            <a:fillRect/>
          </a:stretch>
        </p:blipFill>
        <p:spPr bwMode="auto">
          <a:xfrm>
            <a:off x="7418035" y="3181001"/>
            <a:ext cx="1682322" cy="2050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67" name="Rectangle 14"/>
          <p:cNvSpPr>
            <a:spLocks noChangeArrowheads="1"/>
          </p:cNvSpPr>
          <p:nvPr/>
        </p:nvSpPr>
        <p:spPr bwMode="auto">
          <a:xfrm>
            <a:off x="7327120" y="5229621"/>
            <a:ext cx="1773237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</a:pPr>
            <a:r>
              <a:rPr lang="uk-UA" altLang="ru-RU" sz="1200" b="1" dirty="0">
                <a:cs typeface="Arial" charset="0"/>
              </a:rPr>
              <a:t>Романенко Ірина Іванівна,         </a:t>
            </a:r>
            <a:r>
              <a:rPr lang="uk-UA" altLang="ru-RU" sz="1200" dirty="0">
                <a:cs typeface="Arial" charset="0"/>
              </a:rPr>
              <a:t>учитель хімії Тростянецької спеціалізованої школи І</a:t>
            </a:r>
            <a:r>
              <a:rPr lang="ru-RU" altLang="ru-RU" sz="1200" dirty="0">
                <a:cs typeface="Arial" charset="0"/>
              </a:rPr>
              <a:t>-</a:t>
            </a:r>
            <a:r>
              <a:rPr lang="uk-UA" altLang="ru-RU" sz="1200" dirty="0">
                <a:cs typeface="Arial" charset="0"/>
              </a:rPr>
              <a:t>ІІІ ступенів</a:t>
            </a:r>
            <a:endParaRPr lang="ru-RU" altLang="ru-RU" sz="1200" dirty="0">
              <a:cs typeface="Arial" charset="0"/>
            </a:endParaRPr>
          </a:p>
        </p:txBody>
      </p:sp>
      <p:sp>
        <p:nvSpPr>
          <p:cNvPr id="25669" name="Rectangle 14"/>
          <p:cNvSpPr>
            <a:spLocks noChangeArrowheads="1"/>
          </p:cNvSpPr>
          <p:nvPr/>
        </p:nvSpPr>
        <p:spPr bwMode="auto">
          <a:xfrm>
            <a:off x="1453060" y="5218931"/>
            <a:ext cx="1601788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uk-UA" altLang="ru-RU" sz="1200" b="1" dirty="0">
                <a:cs typeface="Arial" charset="0"/>
              </a:rPr>
              <a:t>Депутат Вікторія  </a:t>
            </a:r>
            <a:r>
              <a:rPr lang="uk-UA" altLang="ru-RU" sz="1200" b="1" dirty="0" err="1">
                <a:cs typeface="Arial" charset="0"/>
              </a:rPr>
              <a:t>Микітівна</a:t>
            </a:r>
            <a:r>
              <a:rPr lang="uk-UA" altLang="ru-RU" sz="1200" b="1" dirty="0">
                <a:cs typeface="Arial" charset="0"/>
              </a:rPr>
              <a:t>, </a:t>
            </a:r>
          </a:p>
          <a:p>
            <a:pPr algn="ctr"/>
            <a:r>
              <a:rPr lang="ru-RU" altLang="ru-RU" sz="1200" b="1" dirty="0">
                <a:cs typeface="Arial" charset="0"/>
              </a:rPr>
              <a:t> </a:t>
            </a:r>
            <a:r>
              <a:rPr lang="uk-UA" altLang="ru-RU" sz="1200" dirty="0">
                <a:cs typeface="Arial" charset="0"/>
              </a:rPr>
              <a:t>учитель хімії</a:t>
            </a:r>
            <a:r>
              <a:rPr lang="ru-RU" altLang="ru-RU" sz="1200" dirty="0">
                <a:cs typeface="Arial" charset="0"/>
              </a:rPr>
              <a:t> </a:t>
            </a:r>
            <a:r>
              <a:rPr lang="uk-UA" altLang="ru-RU" sz="1200" dirty="0" err="1">
                <a:cs typeface="Arial" charset="0"/>
              </a:rPr>
              <a:t>Олександрівської</a:t>
            </a:r>
            <a:r>
              <a:rPr lang="uk-UA" altLang="ru-RU" sz="1200" dirty="0">
                <a:cs typeface="Arial" charset="0"/>
              </a:rPr>
              <a:t> гімназії, методист ІМЦ м. Суми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6566" y="3165226"/>
            <a:ext cx="13747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 descr="IMG_140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064" t="17000" r="31711" b="23300"/>
          <a:stretch>
            <a:fillRect/>
          </a:stretch>
        </p:blipFill>
        <p:spPr bwMode="auto">
          <a:xfrm>
            <a:off x="5759939" y="3168921"/>
            <a:ext cx="1658096" cy="2050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 descr="Рисунок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7544" y="3185417"/>
            <a:ext cx="1358374" cy="20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265159" y="5179318"/>
            <a:ext cx="1512168" cy="1626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Гутак</a:t>
            </a: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Інна Олександрівна,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учитель хімії </a:t>
            </a:r>
            <a:r>
              <a:rPr kumimoji="0" lang="uk-UA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Шосткинського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НВК: спеціалізована школа </a:t>
            </a:r>
            <a:b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І-ІІ ступенів – ліцей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2808084" y="5260180"/>
            <a:ext cx="1601788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uk-UA" sz="1200" dirty="0"/>
              <a:t>Іллєнко Тетяна Іванівна</a:t>
            </a:r>
            <a:r>
              <a:rPr lang="uk-UA" altLang="ru-RU" sz="1200" b="1" dirty="0" smtClean="0">
                <a:cs typeface="Arial" charset="0"/>
              </a:rPr>
              <a:t>, </a:t>
            </a:r>
            <a:endParaRPr lang="uk-UA" altLang="ru-RU" sz="1200" b="1" dirty="0">
              <a:cs typeface="Arial" charset="0"/>
            </a:endParaRPr>
          </a:p>
          <a:p>
            <a:pPr algn="ctr"/>
            <a:r>
              <a:rPr lang="uk-UA" sz="1200" dirty="0"/>
              <a:t>Конотопська гімназія Конотопської міської ради</a:t>
            </a:r>
            <a:endParaRPr lang="uk-UA" altLang="ru-RU" sz="12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4" y="404665"/>
            <a:ext cx="7632848" cy="79208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uk-UA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Склад журі ІІІ етапу Всеукраїнської учнівської  олімпіади з хімії 2017 року</a:t>
            </a:r>
            <a:endParaRPr lang="ru-RU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06310366"/>
              </p:ext>
            </p:extLst>
          </p:nvPr>
        </p:nvGraphicFramePr>
        <p:xfrm>
          <a:off x="1763688" y="1484784"/>
          <a:ext cx="6180687" cy="3384376"/>
        </p:xfrm>
        <a:graphic>
          <a:graphicData uri="http://schemas.openxmlformats.org/presentationml/2006/ole">
            <p:oleObj spid="_x0000_s17565" name="Диаграмма" r:id="rId3" imgW="4905375" imgH="2686050" progId="Excel.Char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19672" y="5013176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- 8 </a:t>
            </a:r>
            <a:r>
              <a:rPr lang="uk-UA" dirty="0"/>
              <a:t>(61,5%) кандидатів наук (хімічних, педагогічних, технічних</a:t>
            </a:r>
            <a:r>
              <a:rPr lang="uk-UA" dirty="0" smtClean="0"/>
              <a:t>) - 2 </a:t>
            </a:r>
            <a:r>
              <a:rPr lang="uk-UA" dirty="0"/>
              <a:t>(15%) викладачі (ВНЗ І-ІІ рівня акредитації, ВПТНЗ</a:t>
            </a:r>
            <a:r>
              <a:rPr lang="uk-UA" dirty="0" smtClean="0"/>
              <a:t>) </a:t>
            </a:r>
          </a:p>
          <a:p>
            <a:r>
              <a:rPr lang="uk-UA" dirty="0" smtClean="0"/>
              <a:t>- 3 (23,5%) </a:t>
            </a:r>
            <a:r>
              <a:rPr lang="uk-UA" dirty="0"/>
              <a:t>учителя </a:t>
            </a:r>
            <a:r>
              <a:rPr lang="uk-UA" dirty="0" smtClean="0"/>
              <a:t>ЗНЗ м</a:t>
            </a:r>
            <a:r>
              <a:rPr lang="uk-UA" dirty="0"/>
              <a:t>. </a:t>
            </a:r>
            <a:r>
              <a:rPr lang="uk-UA" dirty="0" smtClean="0"/>
              <a:t>Сум та Сумської області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>
          <a:xfrm>
            <a:off x="1115616" y="188913"/>
            <a:ext cx="7848872" cy="1079847"/>
          </a:xfrm>
        </p:spPr>
        <p:txBody>
          <a:bodyPr>
            <a:normAutofit/>
          </a:bodyPr>
          <a:lstStyle/>
          <a:p>
            <a:pPr eaLnBrk="1" hangingPunct="1"/>
            <a:r>
              <a:rPr lang="uk-UA" sz="2800" b="1" dirty="0" smtClean="0">
                <a:solidFill>
                  <a:schemeClr val="tx1"/>
                </a:solidFill>
              </a:rPr>
              <a:t>Співпраця з вищими навчальними закладами щодо організації та проведення олімпіади </a:t>
            </a:r>
            <a:endParaRPr lang="ru-RU" sz="2800" b="1" dirty="0" smtClean="0">
              <a:solidFill>
                <a:schemeClr val="tx1"/>
              </a:solidFill>
            </a:endParaRPr>
          </a:p>
        </p:txBody>
      </p:sp>
      <p:pic>
        <p:nvPicPr>
          <p:cNvPr id="28674" name="Picture 5" descr="korpus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157289" y="1340768"/>
            <a:ext cx="3486720" cy="2171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6" descr="https://encrypted-tbn2.gstatic.com/images?q=tbn:ANd9GcRwa_oTZ_FlQf4XZQJG89ngJy4iq39lk9eEvhuvddpWg3e1rcy5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5219699" y="2132857"/>
            <a:ext cx="3502571" cy="2402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 Box 7"/>
          <p:cNvSpPr txBox="1">
            <a:spLocks noChangeArrowheads="1"/>
          </p:cNvSpPr>
          <p:nvPr/>
        </p:nvSpPr>
        <p:spPr bwMode="auto">
          <a:xfrm>
            <a:off x="1316324" y="3605212"/>
            <a:ext cx="31686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dirty="0"/>
              <a:t>Сумський державний педагогічний університет </a:t>
            </a:r>
            <a:r>
              <a:rPr lang="uk-UA" dirty="0" smtClean="0"/>
              <a:t>імені </a:t>
            </a:r>
            <a:r>
              <a:rPr lang="uk-UA" dirty="0"/>
              <a:t>А.С. Макаренка</a:t>
            </a:r>
            <a:endParaRPr lang="ru-RU" dirty="0"/>
          </a:p>
        </p:txBody>
      </p:sp>
      <p:sp>
        <p:nvSpPr>
          <p:cNvPr id="28677" name="Text Box 8"/>
          <p:cNvSpPr txBox="1">
            <a:spLocks noChangeArrowheads="1"/>
          </p:cNvSpPr>
          <p:nvPr/>
        </p:nvSpPr>
        <p:spPr bwMode="auto">
          <a:xfrm>
            <a:off x="5386659" y="4537303"/>
            <a:ext cx="3168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dirty="0"/>
              <a:t>Сумський державний університет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81" name="Group 4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14680357"/>
              </p:ext>
            </p:extLst>
          </p:nvPr>
        </p:nvGraphicFramePr>
        <p:xfrm>
          <a:off x="323528" y="980728"/>
          <a:ext cx="8642350" cy="5568248"/>
        </p:xfrm>
        <a:graphic>
          <a:graphicData uri="http://schemas.openxmlformats.org/drawingml/2006/table">
            <a:tbl>
              <a:tblPr/>
              <a:tblGrid>
                <a:gridCol w="4931619"/>
                <a:gridCol w="792088"/>
                <a:gridCol w="936104"/>
                <a:gridCol w="1008112"/>
                <a:gridCol w="974427"/>
              </a:tblGrid>
              <a:tr h="914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Школи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Рік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Кількість учасників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Кількість призових місць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Розподіл місць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609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Шосткинський НВК: сш І-ІІ ст.  – ліцей (1 учень),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Олександрівська гімназія (4 учня),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сш І-ІІІ ст. № 10 ім. О.Бутка   (1 учень)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2010 р.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 чол.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 місць (100%)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 (І), 3 (ІІ), 2(ІІІ)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</a:tr>
              <a:tr h="9828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Шосткинський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НВК: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 ст.  – ліцей (2 учня),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Олександрівська гімназія (4 учня),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№ 10 ім. О.Бутка  (1 учень)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Жовтнева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Білопільської районної ради (1уч.)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2011 р.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 чол.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 місця  (50%)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2(ІІ), 2(ІІІ)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</a:tr>
              <a:tr h="12611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Шосткинський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НВК: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 ст.  – ліцей (2 учня),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Олександрівська гімназія (3 учня),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№ 10 ім. О.Бутка  (1 учень)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Жовтнева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Білопільської районної ради (1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уч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.)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№ 2 ім. Д.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Косаренка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(1 учень)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2012 р.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 чол.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 місць (63%)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 (ІІІ)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</a:tr>
              <a:tr h="16486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Шосткинський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НВК: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 ст.  – ліцей (1 учень),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Олександрівська гімназія (1 учень),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№ 10 ім. О.Бутка  (1 учень)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Жовтнева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Білопільської районної ради (1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уч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.)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зош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№ 12 ім. Б.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Берестовського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(1уч)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Кадетський корпус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(1 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учень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2013 р.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 чол.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 місця (67 %)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1(ІІ), 3(ІІІ)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5FE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5536" y="188640"/>
            <a:ext cx="8565398" cy="12802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Результати виступу на І</a:t>
            </a:r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V</a:t>
            </a:r>
            <a:r>
              <a:rPr lang="uk-UA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етапі олімпіади</a:t>
            </a:r>
            <a:endParaRPr lang="ru-RU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20" name="Group 6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37520322"/>
              </p:ext>
            </p:extLst>
          </p:nvPr>
        </p:nvGraphicFramePr>
        <p:xfrm>
          <a:off x="467544" y="764704"/>
          <a:ext cx="8479346" cy="5778818"/>
        </p:xfrm>
        <a:graphic>
          <a:graphicData uri="http://schemas.openxmlformats.org/drawingml/2006/table">
            <a:tbl>
              <a:tblPr/>
              <a:tblGrid>
                <a:gridCol w="4799738"/>
                <a:gridCol w="792088"/>
                <a:gridCol w="1008112"/>
                <a:gridCol w="943721"/>
                <a:gridCol w="935687"/>
              </a:tblGrid>
              <a:tr h="719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Школи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Рік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Кількість учасників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Кількість призових місць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Розподіл місць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Шосткинський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НВК: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 ст.  – ліцей (2 учня),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Олександрівська гімназія (1 учень),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№ 10 ім. О.Бутка  (1 учень)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Жовтнева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Білопільської районної ради (1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уч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.)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зош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№ 12 ім. Б.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Берестовського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(1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уч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.)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Кадетський корпус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(1 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учень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2014 р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 чол.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 місць (71%)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 (І), 3(ІІІ)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</a:tr>
              <a:tr h="1155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Шосткинський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НВК: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 ст.  – ліцей (2 учня),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Олександрівська гімназія (1 учень),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№ 10 ім. О.Бутка  (2 учня)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зош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№ 22 (1 учень)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Кадетський корпус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(1 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учень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2015 р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 чол.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 місць  (71%)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2(ІІ), 3(ІІІ)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</a:tr>
              <a:tr h="1155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Шосткинський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НВК: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 ст.  – ліцей (2 учня),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Олександрівська гімназія (1 учень),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№ 10 ім. О.Бутка  (2 учня)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зош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№ 22 (1 учень)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Кадетський корпус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(1 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учень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Вирівська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зош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Білопільської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рда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(1 учень)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2016 р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 чол.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 місць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(63%)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2(ІІ), 3(ІІІ)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</a:tr>
              <a:tr h="1155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Шосткинський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НВК: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 ст.  – ліцей (1 учень),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Олександрівська гімназія (1 учень),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№ 10 ім. О.Бутка  (2 учня)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Сумська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зош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№ 22 (1 учень)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Глухівська </a:t>
                      </a:r>
                      <a:r>
                        <a:rPr kumimoji="0" lang="uk-UA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зош</a:t>
                      </a: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І-ІІІ ст. № 3  (1 учень)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2017 р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 чол.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 місця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(33%)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1(ІІ)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1(ІІІ)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3FF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5536" y="131664"/>
            <a:ext cx="86083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Результати виступу на І</a:t>
            </a:r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V</a:t>
            </a:r>
            <a:r>
              <a:rPr lang="uk-UA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етапі олімпіади</a:t>
            </a:r>
            <a:endParaRPr lang="ru-RU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36"/>
          <p:cNvSpPr>
            <a:spLocks noGrp="1"/>
          </p:cNvSpPr>
          <p:nvPr>
            <p:ph type="title"/>
          </p:nvPr>
        </p:nvSpPr>
        <p:spPr>
          <a:xfrm>
            <a:off x="5036964" y="476672"/>
            <a:ext cx="4104456" cy="1800200"/>
          </a:xfrm>
        </p:spPr>
        <p:txBody>
          <a:bodyPr>
            <a:noAutofit/>
          </a:bodyPr>
          <a:lstStyle/>
          <a:p>
            <a:pPr algn="ctr" eaLnBrk="1" hangingPunct="1"/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Склад команди учнів Сумської області на І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етапі Всеукраїнської учнівської олімпіади з хімії </a:t>
            </a:r>
            <a:b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2016-2017 </a:t>
            </a:r>
            <a:r>
              <a:rPr lang="uk-UA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н.р</a:t>
            </a: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lum contrast="-6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0166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3" descr="IMG_1664_новый_размер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87" t="24796" r="5310"/>
          <a:stretch>
            <a:fillRect/>
          </a:stretch>
        </p:blipFill>
        <p:spPr bwMode="auto">
          <a:xfrm>
            <a:off x="5233586" y="3383632"/>
            <a:ext cx="3737425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/>
          </p:nvPr>
        </p:nvSpPr>
        <p:spPr>
          <a:xfrm>
            <a:off x="1043608" y="152400"/>
            <a:ext cx="7920880" cy="720725"/>
          </a:xfrm>
        </p:spPr>
        <p:txBody>
          <a:bodyPr>
            <a:noAutofit/>
          </a:bodyPr>
          <a:lstStyle/>
          <a:p>
            <a:pPr algn="ctr" eaLnBrk="1" hangingPunct="1"/>
            <a:r>
              <a:rPr lang="uk-UA" sz="2400" b="1" dirty="0" smtClean="0">
                <a:solidFill>
                  <a:schemeClr val="tx1"/>
                </a:solidFill>
                <a:latin typeface="Arial" charset="0"/>
              </a:rPr>
              <a:t>Команда Сумської області І</a:t>
            </a:r>
            <a:r>
              <a:rPr lang="en-US" sz="2400" b="1" dirty="0" smtClean="0">
                <a:solidFill>
                  <a:schemeClr val="tx1"/>
                </a:solidFill>
                <a:latin typeface="Arial" charset="0"/>
              </a:rPr>
              <a:t>V </a:t>
            </a:r>
            <a:r>
              <a:rPr lang="uk-UA" sz="2400" b="1" dirty="0" smtClean="0">
                <a:solidFill>
                  <a:schemeClr val="tx1"/>
                </a:solidFill>
                <a:latin typeface="Arial" charset="0"/>
              </a:rPr>
              <a:t>етапу Всеукраїнської учнівської олімпіади з хімії</a:t>
            </a:r>
            <a:endParaRPr lang="ru-RU" sz="2400" b="1" dirty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3800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>
              <a:cs typeface="Arial" charset="0"/>
            </a:endParaRPr>
          </a:p>
        </p:txBody>
      </p:sp>
      <p:sp>
        <p:nvSpPr>
          <p:cNvPr id="33801" name="Rectangle 18"/>
          <p:cNvSpPr>
            <a:spLocks noChangeArrowheads="1"/>
          </p:cNvSpPr>
          <p:nvPr/>
        </p:nvSpPr>
        <p:spPr bwMode="auto">
          <a:xfrm>
            <a:off x="0" y="2695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79388" algn="just"/>
            <a:r>
              <a:rPr lang="uk-UA" altLang="ru-RU" sz="1400" b="1">
                <a:latin typeface="Times New Roman" pitchFamily="18" charset="0"/>
                <a:cs typeface="Times New Roman" pitchFamily="18" charset="0"/>
              </a:rPr>
              <a:t>      </a:t>
            </a:r>
            <a:endParaRPr lang="uk-UA" altLang="ru-RU">
              <a:cs typeface="Arial" charset="0"/>
            </a:endParaRPr>
          </a:p>
        </p:txBody>
      </p:sp>
      <p:sp>
        <p:nvSpPr>
          <p:cNvPr id="33802" name="Rectangle 19"/>
          <p:cNvSpPr>
            <a:spLocks noChangeArrowheads="1"/>
          </p:cNvSpPr>
          <p:nvPr/>
        </p:nvSpPr>
        <p:spPr bwMode="auto">
          <a:xfrm>
            <a:off x="0" y="4933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79388" algn="just"/>
            <a:r>
              <a:rPr lang="uk-UA" altLang="ru-RU" sz="1400" b="1">
                <a:latin typeface="Times New Roman" pitchFamily="18" charset="0"/>
                <a:cs typeface="Times New Roman" pitchFamily="18" charset="0"/>
              </a:rPr>
              <a:t>      </a:t>
            </a:r>
            <a:endParaRPr lang="uk-UA" altLang="ru-RU">
              <a:cs typeface="Arial" charset="0"/>
            </a:endParaRPr>
          </a:p>
        </p:txBody>
      </p:sp>
      <p:sp>
        <p:nvSpPr>
          <p:cNvPr id="33803" name="Rectangle 20"/>
          <p:cNvSpPr>
            <a:spLocks noChangeArrowheads="1"/>
          </p:cNvSpPr>
          <p:nvPr/>
        </p:nvSpPr>
        <p:spPr bwMode="auto">
          <a:xfrm>
            <a:off x="0" y="71723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uk-UA"/>
          </a:p>
        </p:txBody>
      </p:sp>
      <p:sp>
        <p:nvSpPr>
          <p:cNvPr id="33804" name="Rectangle 21"/>
          <p:cNvSpPr>
            <a:spLocks noChangeArrowheads="1"/>
          </p:cNvSpPr>
          <p:nvPr/>
        </p:nvSpPr>
        <p:spPr bwMode="auto">
          <a:xfrm>
            <a:off x="0" y="7629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79388"/>
            <a:r>
              <a:rPr lang="ru-RU" altLang="ru-RU" sz="900">
                <a:cs typeface="Arial" charset="0"/>
              </a:rPr>
              <a:t/>
            </a:r>
            <a:br>
              <a:rPr lang="ru-RU" altLang="ru-RU" sz="900">
                <a:cs typeface="Arial" charset="0"/>
              </a:rPr>
            </a:br>
            <a:endParaRPr lang="ru-RU" altLang="ru-RU">
              <a:cs typeface="Arial" charset="0"/>
            </a:endParaRPr>
          </a:p>
          <a:p>
            <a:pPr indent="179388" eaLnBrk="0" hangingPunct="0"/>
            <a:endParaRPr lang="ru-RU" altLang="ru-RU">
              <a:cs typeface="Arial" charset="0"/>
            </a:endParaRPr>
          </a:p>
        </p:txBody>
      </p:sp>
      <p:sp>
        <p:nvSpPr>
          <p:cNvPr id="33805" name="Rectangle 22"/>
          <p:cNvSpPr>
            <a:spLocks noChangeArrowheads="1"/>
          </p:cNvSpPr>
          <p:nvPr/>
        </p:nvSpPr>
        <p:spPr bwMode="auto">
          <a:xfrm>
            <a:off x="0" y="10325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79388" algn="just"/>
            <a:r>
              <a:rPr lang="uk-UA" altLang="ru-RU" sz="1400" b="1">
                <a:latin typeface="Times New Roman" pitchFamily="18" charset="0"/>
                <a:cs typeface="Times New Roman" pitchFamily="18" charset="0"/>
              </a:rPr>
              <a:t>      </a:t>
            </a:r>
            <a:endParaRPr lang="uk-UA" altLang="ru-RU">
              <a:cs typeface="Arial" charset="0"/>
            </a:endParaRPr>
          </a:p>
        </p:txBody>
      </p:sp>
      <p:sp>
        <p:nvSpPr>
          <p:cNvPr id="33806" name="Rectangle 23"/>
          <p:cNvSpPr>
            <a:spLocks noChangeArrowheads="1"/>
          </p:cNvSpPr>
          <p:nvPr/>
        </p:nvSpPr>
        <p:spPr bwMode="auto">
          <a:xfrm>
            <a:off x="0" y="1258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79388" algn="just"/>
            <a:r>
              <a:rPr lang="uk-UA" altLang="ru-RU" sz="1400" b="1">
                <a:latin typeface="Times New Roman" pitchFamily="18" charset="0"/>
                <a:cs typeface="Times New Roman" pitchFamily="18" charset="0"/>
              </a:rPr>
              <a:t>       </a:t>
            </a:r>
            <a:endParaRPr lang="uk-UA" altLang="ru-RU">
              <a:cs typeface="Arial" charset="0"/>
            </a:endParaRPr>
          </a:p>
        </p:txBody>
      </p:sp>
      <p:sp>
        <p:nvSpPr>
          <p:cNvPr id="33807" name="Rectangle 24"/>
          <p:cNvSpPr>
            <a:spLocks noChangeArrowheads="1"/>
          </p:cNvSpPr>
          <p:nvPr/>
        </p:nvSpPr>
        <p:spPr bwMode="auto">
          <a:xfrm>
            <a:off x="0" y="14859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 sz="900">
              <a:cs typeface="Arial" charset="0"/>
            </a:endParaRPr>
          </a:p>
          <a:p>
            <a:pPr eaLnBrk="0" hangingPunct="0"/>
            <a:endParaRPr lang="ru-RU" altLang="ru-RU">
              <a:cs typeface="Arial" charset="0"/>
            </a:endParaRPr>
          </a:p>
        </p:txBody>
      </p:sp>
      <p:sp>
        <p:nvSpPr>
          <p:cNvPr id="33808" name="Rectangle 25"/>
          <p:cNvSpPr>
            <a:spLocks noChangeArrowheads="1"/>
          </p:cNvSpPr>
          <p:nvPr/>
        </p:nvSpPr>
        <p:spPr bwMode="auto">
          <a:xfrm>
            <a:off x="0" y="14859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79388" algn="just"/>
            <a:r>
              <a:rPr lang="ru-RU" altLang="ru-RU" sz="900">
                <a:cs typeface="Arial" charset="0"/>
              </a:rPr>
              <a:t/>
            </a:r>
            <a:br>
              <a:rPr lang="ru-RU" altLang="ru-RU" sz="900">
                <a:cs typeface="Arial" charset="0"/>
              </a:rPr>
            </a:br>
            <a:endParaRPr lang="ru-RU" altLang="ru-RU">
              <a:cs typeface="Arial" charset="0"/>
            </a:endParaRPr>
          </a:p>
          <a:p>
            <a:pPr indent="179388" algn="just" eaLnBrk="0" hangingPunct="0"/>
            <a:r>
              <a:rPr lang="uk-UA" altLang="ru-RU" sz="1400" b="1">
                <a:latin typeface="Times New Roman" pitchFamily="18" charset="0"/>
                <a:cs typeface="Times New Roman" pitchFamily="18" charset="0"/>
              </a:rPr>
              <a:t>           </a:t>
            </a:r>
            <a:endParaRPr lang="uk-UA" altLang="ru-RU">
              <a:cs typeface="Arial" charset="0"/>
            </a:endParaRPr>
          </a:p>
        </p:txBody>
      </p:sp>
      <p:sp>
        <p:nvSpPr>
          <p:cNvPr id="33809" name="Rectangle 26"/>
          <p:cNvSpPr>
            <a:spLocks noChangeArrowheads="1"/>
          </p:cNvSpPr>
          <p:nvPr/>
        </p:nvSpPr>
        <p:spPr bwMode="auto">
          <a:xfrm>
            <a:off x="0" y="17868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79388" algn="just"/>
            <a:r>
              <a:rPr lang="uk-UA" altLang="ru-RU" sz="1400" b="1">
                <a:latin typeface="Times New Roman" pitchFamily="18" charset="0"/>
                <a:cs typeface="Times New Roman" pitchFamily="18" charset="0"/>
              </a:rPr>
              <a:t>     </a:t>
            </a:r>
            <a:endParaRPr lang="uk-UA" altLang="ru-RU">
              <a:cs typeface="Arial" charset="0"/>
            </a:endParaRPr>
          </a:p>
        </p:txBody>
      </p:sp>
      <p:sp>
        <p:nvSpPr>
          <p:cNvPr id="33810" name="Rectangle 27"/>
          <p:cNvSpPr>
            <a:spLocks noChangeArrowheads="1"/>
          </p:cNvSpPr>
          <p:nvPr/>
        </p:nvSpPr>
        <p:spPr bwMode="auto">
          <a:xfrm>
            <a:off x="0" y="20402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179388"/>
            <a:r>
              <a:rPr lang="uk-UA" altLang="ru-RU" sz="1400" b="1">
                <a:latin typeface="Times New Roman" pitchFamily="18" charset="0"/>
                <a:cs typeface="Times New Roman" pitchFamily="18" charset="0"/>
              </a:rPr>
              <a:t>    </a:t>
            </a:r>
            <a:endParaRPr lang="ru-RU" altLang="ru-RU" sz="900">
              <a:cs typeface="Arial" charset="0"/>
            </a:endParaRPr>
          </a:p>
          <a:p>
            <a:pPr indent="179388" eaLnBrk="0" hangingPunct="0"/>
            <a:endParaRPr lang="ru-RU" altLang="ru-RU">
              <a:cs typeface="Arial" charset="0"/>
            </a:endParaRPr>
          </a:p>
        </p:txBody>
      </p:sp>
      <p:pic>
        <p:nvPicPr>
          <p:cNvPr id="34818" name="Picture 2" descr="IMG_20170331_1219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71972"/>
            <a:ext cx="1799084" cy="242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 descr="IMG_20170331_1220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7464" y="971972"/>
            <a:ext cx="1786384" cy="2374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 descr="IMG_20170331_12193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849441"/>
            <a:ext cx="1793083" cy="2386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5" descr="IMG_20170331_12205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2756" y="3849441"/>
            <a:ext cx="1802757" cy="238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 descr="IMG_20170331_12201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1468" y="3860517"/>
            <a:ext cx="1796864" cy="2375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7" descr="IMG_20170331_12210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952724"/>
            <a:ext cx="1790108" cy="2374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1373932" y="3394268"/>
            <a:ext cx="1714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Романько Микита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4051316" y="3346674"/>
            <a:ext cx="16002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Тюльпа Максим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6642996" y="3327103"/>
            <a:ext cx="1714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Коломієць Дмитро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1461418" y="6235823"/>
            <a:ext cx="153352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Садчіков Георгій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4157371" y="6210423"/>
            <a:ext cx="153352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Прощенко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 Вадим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6565500" y="6223123"/>
            <a:ext cx="18288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Разгонова Катерина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484784"/>
            <a:ext cx="7128792" cy="2223120"/>
          </a:xfrm>
        </p:spPr>
        <p:txBody>
          <a:bodyPr>
            <a:normAutofit/>
          </a:bodyPr>
          <a:lstStyle/>
          <a:p>
            <a:pPr algn="ctr"/>
            <a:r>
              <a:rPr lang="uk-UA" sz="5400" b="1" dirty="0" smtClean="0"/>
              <a:t>Дякую за увагу!!!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xmlns="" val="28337799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2207</TotalTime>
  <Words>3115</Words>
  <Application>Microsoft Office PowerPoint</Application>
  <PresentationFormat>Екран (4:3)</PresentationFormat>
  <Paragraphs>1041</Paragraphs>
  <Slides>29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29</vt:i4>
      </vt:variant>
    </vt:vector>
  </HeadingPairs>
  <TitlesOfParts>
    <vt:vector size="31" baseType="lpstr">
      <vt:lpstr>Солнцестояние</vt:lpstr>
      <vt:lpstr>Диаграмма</vt:lpstr>
      <vt:lpstr>Інноваційні підходи до роботи з обдарованими учнями, як однієї із складових професійної самореалізації вчителя</vt:lpstr>
      <vt:lpstr>10 професійних навичок потрібних у 2020 році, які було визначено Міжнародним ринком праці на World Economic Forum</vt:lpstr>
      <vt:lpstr>Формула нової школи</vt:lpstr>
      <vt:lpstr>10 ключових компетентностей </vt:lpstr>
      <vt:lpstr>Слайд 5</vt:lpstr>
      <vt:lpstr>Новизна проекту навчального плану  профільної школи http://osvita.ua/school/reform/53679/ </vt:lpstr>
      <vt:lpstr>STEM-освіта</vt:lpstr>
      <vt:lpstr>Форми роботи з обдарованими учнями</vt:lpstr>
      <vt:lpstr>Мала академія наук</vt:lpstr>
      <vt:lpstr>Всеукраїнський турнір юного хіміка</vt:lpstr>
      <vt:lpstr>Турнір юного хіміка</vt:lpstr>
      <vt:lpstr>Інтернет-олімпіада з хімії</vt:lpstr>
      <vt:lpstr>Всеукраїнський Інтернет-турнір із природничих дисциплін http://vpd.inhost.com.ua/</vt:lpstr>
      <vt:lpstr>Міжнародна природознавча гра «Геліантус»</vt:lpstr>
      <vt:lpstr>Хімічний колоквіум</vt:lpstr>
      <vt:lpstr>Слайд 16</vt:lpstr>
      <vt:lpstr>Кількість переможців ІІІ етапу Всеукраїнської учнівської олімпіади з хімії 2017 року</vt:lpstr>
      <vt:lpstr>Загальна кількість учасників ІІІ етапу олімпіади з хімії  (2015-2016 роки)</vt:lpstr>
      <vt:lpstr>Команди, які протягом 3-х років (2015-2017 роки)  не взяли жодного призового місця</vt:lpstr>
      <vt:lpstr>Найрезультативніші навчальні заклади</vt:lpstr>
      <vt:lpstr>Виступи спеціалізованих (профільних) навчальних закладів</vt:lpstr>
      <vt:lpstr>Найрезультативніші вчителі та викладачі </vt:lpstr>
      <vt:lpstr>Склад журі ІІІ етапу Всеукраїнської учнівської  олімпіади з хімії 2017 року</vt:lpstr>
      <vt:lpstr>Співпраця з вищими навчальними закладами щодо організації та проведення олімпіади </vt:lpstr>
      <vt:lpstr>Слайд 25</vt:lpstr>
      <vt:lpstr>Слайд 26</vt:lpstr>
      <vt:lpstr>Склад команди учнів Сумської області на ІV етапі Всеукраїнської учнівської олімпіади з хімії  2016-2017 н.р.</vt:lpstr>
      <vt:lpstr>Команда Сумської області ІV етапу Всеукраїнської учнівської олімпіади з хімії</vt:lpstr>
      <vt:lpstr>Дякую за увагу!!!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BEST</dc:creator>
  <cp:lastModifiedBy>User</cp:lastModifiedBy>
  <cp:revision>223</cp:revision>
  <dcterms:created xsi:type="dcterms:W3CDTF">2015-05-17T19:05:29Z</dcterms:created>
  <dcterms:modified xsi:type="dcterms:W3CDTF">2017-04-24T13:51:25Z</dcterms:modified>
</cp:coreProperties>
</file>