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2" r:id="rId4"/>
    <p:sldId id="258" r:id="rId5"/>
    <p:sldId id="259" r:id="rId6"/>
    <p:sldId id="264" r:id="rId7"/>
    <p:sldId id="260" r:id="rId8"/>
    <p:sldId id="265" r:id="rId9"/>
    <p:sldId id="266" r:id="rId10"/>
    <p:sldId id="267" r:id="rId11"/>
    <p:sldId id="268" r:id="rId12"/>
    <p:sldId id="261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28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85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8812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29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5511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341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2927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407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3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977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89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35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072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249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59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11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90094-8464-4CB4-AB3C-A7142DF1775B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0D4D2B-61F3-4847-A30A-F5D8B588E90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35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7305" y="1588167"/>
            <a:ext cx="10892590" cy="306404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ПОКОЛІННЯ</a:t>
            </a:r>
            <a:r>
              <a:rPr lang="uk-UA" sz="4800" dirty="0" smtClean="0">
                <a:solidFill>
                  <a:srgbClr val="FF0000"/>
                </a:solidFill>
              </a:rPr>
              <a:t> </a:t>
            </a:r>
            <a:r>
              <a:rPr lang="en-US" sz="7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Z</a:t>
            </a:r>
            <a:r>
              <a:rPr lang="uk-UA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 </a:t>
            </a:r>
            <a:br>
              <a:rPr lang="uk-UA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сутність, ознаки, </a:t>
            </a:r>
            <a:br>
              <a:rPr lang="uk-UA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особливості роботи 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9220" y="5515567"/>
            <a:ext cx="9224211" cy="1077738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Коростіль Л.А., доцент кафедри дошкільної та 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шкільної освіти КЗ Сумського ОІППО, к. пед. н., доцент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50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95332" y="2822286"/>
            <a:ext cx="8596668" cy="132080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</a:t>
            </a:r>
            <a:r>
              <a:rPr lang="uk-UA" sz="80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</a:t>
            </a:r>
            <a:r>
              <a:rPr lang="uk-UA" sz="80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увагу</a:t>
            </a:r>
            <a:endParaRPr lang="uk-UA" sz="8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135" y="758536"/>
            <a:ext cx="435864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7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553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609600"/>
            <a:ext cx="7712688" cy="770021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Що змінилося з ХІХ століття?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Олександр Корнієнко, бізнес-тренер, підприємець, автор книги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5788164" cy="5762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5788163" cy="3304117"/>
          </a:xfrm>
        </p:spPr>
        <p:txBody>
          <a:bodyPr/>
          <a:lstStyle/>
          <a:p>
            <a:r>
              <a:rPr lang="uk-UA" dirty="0" smtClean="0"/>
              <a:t>Невмотивовані люди у </a:t>
            </a:r>
            <a:r>
              <a:rPr lang="uk-UA" dirty="0" err="1" smtClean="0"/>
              <a:t>ненайкращих</a:t>
            </a:r>
            <a:r>
              <a:rPr lang="uk-UA" dirty="0" smtClean="0"/>
              <a:t> умовах навчають </a:t>
            </a:r>
            <a:r>
              <a:rPr lang="uk-UA" dirty="0" err="1" smtClean="0"/>
              <a:t>ше</a:t>
            </a:r>
            <a:r>
              <a:rPr lang="uk-UA" dirty="0" smtClean="0"/>
              <a:t> більш невмотивованих людей тому, що їм </a:t>
            </a:r>
            <a:r>
              <a:rPr lang="uk-UA" dirty="0" err="1" smtClean="0"/>
              <a:t>наврядчизнадобиться</a:t>
            </a:r>
            <a:r>
              <a:rPr lang="uk-UA" dirty="0" smtClean="0"/>
              <a:t> в житті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10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5915971" cy="83418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2760" y="1439087"/>
            <a:ext cx="4185623" cy="576262"/>
          </a:xfrm>
        </p:spPr>
        <p:txBody>
          <a:bodyPr/>
          <a:lstStyle/>
          <a:p>
            <a:r>
              <a:rPr lang="uk-UA" dirty="0"/>
              <a:t>Що вимагає роботодавець?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2273277"/>
            <a:ext cx="4185623" cy="4207734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Висока кваліфікація, а не вища освіта</a:t>
            </a:r>
          </a:p>
          <a:p>
            <a:r>
              <a:rPr lang="uk-UA" dirty="0" smtClean="0"/>
              <a:t>Англійська мова</a:t>
            </a:r>
          </a:p>
          <a:p>
            <a:r>
              <a:rPr lang="uk-UA" dirty="0" smtClean="0"/>
              <a:t>Робота з електронними джерелами інформації</a:t>
            </a:r>
          </a:p>
          <a:p>
            <a:r>
              <a:rPr lang="uk-UA" dirty="0" smtClean="0"/>
              <a:t>Швидкий пошук і фільтрація інформації</a:t>
            </a:r>
          </a:p>
          <a:p>
            <a:r>
              <a:rPr lang="uk-UA" dirty="0" smtClean="0"/>
              <a:t>Уміння адаптуватися під постійні зміни умов</a:t>
            </a:r>
          </a:p>
          <a:p>
            <a:r>
              <a:rPr lang="uk-UA" dirty="0"/>
              <a:t>Ефективна робота з соціальними медіа</a:t>
            </a:r>
          </a:p>
          <a:p>
            <a:r>
              <a:rPr lang="uk-UA" dirty="0"/>
              <a:t>Робота в команді</a:t>
            </a:r>
          </a:p>
          <a:p>
            <a:r>
              <a:rPr lang="uk-UA" dirty="0"/>
              <a:t>Здатність висувати нові ідеї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73394" y="1527946"/>
            <a:ext cx="4185618" cy="576262"/>
          </a:xfrm>
        </p:spPr>
        <p:txBody>
          <a:bodyPr/>
          <a:lstStyle/>
          <a:p>
            <a:r>
              <a:rPr lang="uk-UA" dirty="0" smtClean="0"/>
              <a:t>ХЇХІ </a:t>
            </a:r>
            <a:r>
              <a:rPr lang="uk-UA" dirty="0" err="1" smtClean="0"/>
              <a:t>стлоліття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73395" y="2448487"/>
            <a:ext cx="4185617" cy="3304117"/>
          </a:xfrm>
        </p:spPr>
        <p:txBody>
          <a:bodyPr>
            <a:normAutofit lnSpcReduction="10000"/>
          </a:bodyPr>
          <a:lstStyle/>
          <a:p>
            <a:r>
              <a:rPr lang="uk-UA" dirty="0" err="1" smtClean="0"/>
              <a:t>Кркативність</a:t>
            </a:r>
            <a:r>
              <a:rPr lang="uk-UA" dirty="0" smtClean="0"/>
              <a:t> і підприємництво</a:t>
            </a:r>
          </a:p>
          <a:p>
            <a:r>
              <a:rPr lang="uk-UA" dirty="0" smtClean="0"/>
              <a:t>Технологічна та медіа-грамотність</a:t>
            </a:r>
          </a:p>
          <a:p>
            <a:r>
              <a:rPr lang="uk-UA" dirty="0" smtClean="0"/>
              <a:t>Ефективна комунікація</a:t>
            </a:r>
          </a:p>
          <a:p>
            <a:r>
              <a:rPr lang="uk-UA" dirty="0" smtClean="0"/>
              <a:t>Уміння вирішувати проблеми</a:t>
            </a:r>
          </a:p>
          <a:p>
            <a:r>
              <a:rPr lang="uk-UA" dirty="0" smtClean="0"/>
              <a:t>Критично мислити</a:t>
            </a:r>
          </a:p>
          <a:p>
            <a:r>
              <a:rPr lang="uk-UA" dirty="0" smtClean="0"/>
              <a:t>Уміти брати відповідальність на себе</a:t>
            </a:r>
          </a:p>
          <a:p>
            <a:r>
              <a:rPr lang="uk-UA" dirty="0" smtClean="0"/>
              <a:t>Співпраця, робота в команді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203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259" y="534390"/>
            <a:ext cx="11530940" cy="6222671"/>
          </a:xfrm>
        </p:spPr>
      </p:pic>
      <p:sp>
        <p:nvSpPr>
          <p:cNvPr id="5" name="Прямоугольник 4"/>
          <p:cNvSpPr/>
          <p:nvPr/>
        </p:nvSpPr>
        <p:spPr>
          <a:xfrm>
            <a:off x="356259" y="296883"/>
            <a:ext cx="4595751" cy="81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Хто</a:t>
            </a:r>
            <a:r>
              <a:rPr lang="ru-RU" sz="4000" dirty="0" smtClean="0"/>
              <a:t> вони?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1672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575" y="170212"/>
            <a:ext cx="3060477" cy="802105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Які вони?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Народжені з Інтернетом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7" y="972317"/>
            <a:ext cx="9013508" cy="5069709"/>
          </a:xfrm>
        </p:spPr>
      </p:pic>
    </p:spTree>
    <p:extLst>
      <p:ext uri="{BB962C8B-B14F-4D97-AF65-F5344CB8AC3E}">
        <p14:creationId xmlns:p14="http://schemas.microsoft.com/office/powerpoint/2010/main" xmlns="" val="17613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382" y="509365"/>
            <a:ext cx="9743236" cy="623444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379" y="517449"/>
            <a:ext cx="9743237" cy="6234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377" y="517449"/>
            <a:ext cx="9743238" cy="6296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376" y="517449"/>
            <a:ext cx="9743239" cy="6358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70"/>
          <a:stretch/>
        </p:blipFill>
        <p:spPr>
          <a:xfrm>
            <a:off x="1236376" y="536077"/>
            <a:ext cx="9743241" cy="6207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376" y="447915"/>
            <a:ext cx="10388239" cy="64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5585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95057" cy="679904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Основні ознаки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22564" y="1353786"/>
            <a:ext cx="4979067" cy="4858803"/>
          </a:xfrm>
        </p:spPr>
        <p:txBody>
          <a:bodyPr>
            <a:normAutofit/>
          </a:bodyPr>
          <a:lstStyle/>
          <a:p>
            <a:pPr algn="just"/>
            <a:r>
              <a:rPr lang="ru-RU" b="1" i="1" dirty="0" smtClean="0"/>
              <a:t>Думають вілніше</a:t>
            </a:r>
            <a:r>
              <a:rPr lang="ru-RU" i="1" dirty="0" smtClean="0"/>
              <a:t>. Змусити </a:t>
            </a:r>
            <a:r>
              <a:rPr lang="ru-RU" i="1" dirty="0"/>
              <a:t>їх підкоритися без зрозумілих для них аргументів </a:t>
            </a:r>
            <a:r>
              <a:rPr lang="ru-RU" i="1" dirty="0" smtClean="0"/>
              <a:t>- неможливо</a:t>
            </a:r>
            <a:r>
              <a:rPr lang="ru-RU" i="1" dirty="0"/>
              <a:t>.</a:t>
            </a:r>
          </a:p>
          <a:p>
            <a:pPr algn="just"/>
            <a:r>
              <a:rPr lang="uk-UA" b="1" i="1" dirty="0" smtClean="0"/>
              <a:t>Усе </a:t>
            </a:r>
            <a:r>
              <a:rPr lang="uk-UA" b="1" i="1" dirty="0"/>
              <a:t>піддають сумніву</a:t>
            </a:r>
            <a:r>
              <a:rPr lang="uk-UA" i="1" dirty="0"/>
              <a:t>: якщо ваші думки не переконливі, ви програли</a:t>
            </a:r>
          </a:p>
          <a:p>
            <a:pPr algn="just"/>
            <a:r>
              <a:rPr lang="uk-UA" b="1" i="1" dirty="0"/>
              <a:t>Міркують іншими категоріями</a:t>
            </a:r>
            <a:r>
              <a:rPr lang="uk-UA" i="1" dirty="0"/>
              <a:t>, ніж давити на жалість і вимагати вдячності</a:t>
            </a:r>
          </a:p>
          <a:p>
            <a:pPr algn="just"/>
            <a:r>
              <a:rPr lang="uk-UA" b="1" i="1" dirty="0"/>
              <a:t>Індивідуалістичні, </a:t>
            </a:r>
            <a:r>
              <a:rPr lang="uk-UA" i="1" dirty="0"/>
              <a:t>спілкуються здебільшого онлайн, цінують особистий простір</a:t>
            </a:r>
          </a:p>
          <a:p>
            <a:pPr algn="just"/>
            <a:r>
              <a:rPr lang="uk-UA" b="1" i="1" dirty="0"/>
              <a:t>Не можуть концентруватися </a:t>
            </a:r>
            <a:r>
              <a:rPr lang="uk-UA" i="1" dirty="0"/>
              <a:t>на одному завданні більше 15 хв., але швидше </a:t>
            </a:r>
            <a:r>
              <a:rPr lang="uk-UA" i="1" dirty="0" smtClean="0"/>
              <a:t>прогресують</a:t>
            </a:r>
            <a:endParaRPr lang="uk-UA" i="1" dirty="0"/>
          </a:p>
        </p:txBody>
      </p:sp>
      <p:sp>
        <p:nvSpPr>
          <p:cNvPr id="8" name="Объект 5"/>
          <p:cNvSpPr>
            <a:spLocks noGrp="1"/>
          </p:cNvSpPr>
          <p:nvPr>
            <p:ph sz="half" idx="1"/>
          </p:nvPr>
        </p:nvSpPr>
        <p:spPr>
          <a:xfrm>
            <a:off x="5866554" y="1353786"/>
            <a:ext cx="4963741" cy="4858803"/>
          </a:xfrm>
        </p:spPr>
        <p:txBody>
          <a:bodyPr>
            <a:noAutofit/>
          </a:bodyPr>
          <a:lstStyle/>
          <a:p>
            <a:pPr lvl="0"/>
            <a:r>
              <a:rPr lang="uk-UA" i="1" dirty="0" smtClean="0"/>
              <a:t>Нетерплячі</a:t>
            </a:r>
            <a:r>
              <a:rPr lang="uk-UA" dirty="0" smtClean="0"/>
              <a:t> </a:t>
            </a:r>
          </a:p>
          <a:p>
            <a:pPr lvl="0"/>
            <a:r>
              <a:rPr lang="uk-UA" i="1" dirty="0" smtClean="0"/>
              <a:t>Зосереджені </a:t>
            </a:r>
            <a:r>
              <a:rPr lang="uk-UA" i="1" dirty="0"/>
              <a:t>на короткострокових </a:t>
            </a:r>
            <a:r>
              <a:rPr lang="uk-UA" dirty="0"/>
              <a:t> </a:t>
            </a:r>
            <a:r>
              <a:rPr lang="uk-UA" dirty="0" smtClean="0"/>
              <a:t>цілях</a:t>
            </a:r>
            <a:endParaRPr lang="ru-RU" dirty="0"/>
          </a:p>
          <a:p>
            <a:pPr lvl="0"/>
            <a:r>
              <a:rPr lang="uk-UA" i="1" dirty="0" smtClean="0"/>
              <a:t>Залежні </a:t>
            </a:r>
            <a:r>
              <a:rPr lang="uk-UA" i="1" dirty="0"/>
              <a:t>від Інтернету</a:t>
            </a:r>
            <a:r>
              <a:rPr lang="uk-UA" dirty="0"/>
              <a:t> </a:t>
            </a:r>
          </a:p>
          <a:p>
            <a:pPr lvl="0"/>
            <a:r>
              <a:rPr lang="uk-UA" i="1" dirty="0" smtClean="0"/>
              <a:t>Образне </a:t>
            </a:r>
            <a:r>
              <a:rPr lang="uk-UA" i="1" dirty="0"/>
              <a:t>мислення</a:t>
            </a:r>
            <a:r>
              <a:rPr lang="uk-UA" dirty="0"/>
              <a:t> </a:t>
            </a:r>
            <a:r>
              <a:rPr lang="uk-UA" dirty="0" smtClean="0"/>
              <a:t>ф</a:t>
            </a:r>
            <a:r>
              <a:rPr lang="uk-UA" i="1" dirty="0" smtClean="0"/>
              <a:t>рагментарне </a:t>
            </a:r>
          </a:p>
          <a:p>
            <a:pPr lvl="0"/>
            <a:r>
              <a:rPr lang="uk-UA" i="1" dirty="0" smtClean="0"/>
              <a:t>Швидко стають дорослими</a:t>
            </a:r>
          </a:p>
          <a:p>
            <a:pPr lvl="0"/>
            <a:r>
              <a:rPr lang="uk-UA" i="1" dirty="0" smtClean="0"/>
              <a:t>Цінують </a:t>
            </a:r>
            <a:r>
              <a:rPr lang="uk-UA" i="1" dirty="0"/>
              <a:t>чесність</a:t>
            </a:r>
            <a:r>
              <a:rPr lang="uk-UA" i="1" dirty="0" smtClean="0"/>
              <a:t>, відкритість</a:t>
            </a:r>
            <a:r>
              <a:rPr lang="uk-UA" dirty="0" smtClean="0"/>
              <a:t> </a:t>
            </a:r>
          </a:p>
          <a:p>
            <a:pPr lvl="0"/>
            <a:r>
              <a:rPr lang="uk-UA" i="1" dirty="0" smtClean="0"/>
              <a:t>Віртуальний </a:t>
            </a:r>
            <a:r>
              <a:rPr lang="uk-UA" i="1" dirty="0"/>
              <a:t>світ на першому </a:t>
            </a:r>
            <a:r>
              <a:rPr lang="uk-UA" i="1" dirty="0" smtClean="0"/>
              <a:t>плані</a:t>
            </a:r>
          </a:p>
          <a:p>
            <a:pPr lvl="0"/>
            <a:r>
              <a:rPr lang="uk-UA" i="1" dirty="0"/>
              <a:t>У техніці розбираються краще ніж у почуттях людей </a:t>
            </a:r>
            <a:endParaRPr lang="uk-UA" i="1" dirty="0" smtClean="0"/>
          </a:p>
          <a:p>
            <a:pPr lvl="0"/>
            <a:r>
              <a:rPr lang="uk-UA" i="1" dirty="0" smtClean="0"/>
              <a:t>Розумні </a:t>
            </a:r>
            <a:r>
              <a:rPr lang="uk-UA" i="1" dirty="0"/>
              <a:t>виконавці</a:t>
            </a:r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53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298" y="5296725"/>
            <a:ext cx="3221737" cy="552509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Що змінилось?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Місце для зображення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63" b="15963"/>
          <a:stretch>
            <a:fillRect/>
          </a:stretch>
        </p:blipFill>
        <p:spPr>
          <a:xfrm>
            <a:off x="601999" y="273132"/>
            <a:ext cx="5085097" cy="301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06" b="11106"/>
          <a:stretch>
            <a:fillRect/>
          </a:stretch>
        </p:blipFill>
        <p:spPr>
          <a:xfrm>
            <a:off x="6768934" y="238539"/>
            <a:ext cx="5186801" cy="312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870" y="3006213"/>
            <a:ext cx="5352803" cy="356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90649" y="3455719"/>
            <a:ext cx="1947554" cy="380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ХІХ ст.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71830" y="3363992"/>
            <a:ext cx="1947554" cy="380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ХХ ст.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72539" y="6154203"/>
            <a:ext cx="1947554" cy="380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ХХІ 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94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55" y="545431"/>
            <a:ext cx="5528953" cy="786063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Основне протиріччя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993717" y="2160589"/>
            <a:ext cx="6765146" cy="3919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/>
              <a:t>Учителі </a:t>
            </a:r>
            <a:r>
              <a:rPr lang="uk-UA" sz="3600" b="1" dirty="0"/>
              <a:t>ХХ </a:t>
            </a:r>
            <a:r>
              <a:rPr lang="uk-UA" sz="3600" b="1" dirty="0" smtClean="0"/>
              <a:t>століття</a:t>
            </a:r>
          </a:p>
          <a:p>
            <a:pPr marL="0" indent="0">
              <a:buNone/>
            </a:pPr>
            <a:r>
              <a:rPr lang="uk-UA" sz="3600" b="1" dirty="0"/>
              <a:t>н</a:t>
            </a:r>
            <a:r>
              <a:rPr lang="uk-UA" sz="3600" b="1" dirty="0" smtClean="0"/>
              <a:t>авчають учнів </a:t>
            </a:r>
            <a:r>
              <a:rPr lang="uk-UA" sz="3600" b="1" dirty="0"/>
              <a:t>ХХІ століття</a:t>
            </a:r>
            <a:endParaRPr lang="uk-UA" sz="3600" b="1" dirty="0" smtClean="0"/>
          </a:p>
          <a:p>
            <a:pPr marL="0" indent="0">
              <a:buNone/>
            </a:pPr>
            <a:r>
              <a:rPr lang="uk-UA" sz="3600" b="1" dirty="0" smtClean="0"/>
              <a:t>методами ХІХ століття</a:t>
            </a:r>
          </a:p>
          <a:p>
            <a:pPr marL="0" indent="0" algn="r">
              <a:buNone/>
            </a:pPr>
            <a:r>
              <a:rPr lang="uk-UA" sz="3600" b="1" i="1" dirty="0" smtClean="0"/>
              <a:t>Ліля Гриневич</a:t>
            </a:r>
            <a:endParaRPr lang="ru-RU" sz="3600" b="1" i="1" dirty="0"/>
          </a:p>
        </p:txBody>
      </p:sp>
      <p:pic>
        <p:nvPicPr>
          <p:cNvPr id="6" name="Объект 3" descr="&amp;lt;p style=&amp;quot;text-align: justify;&amp;quot;&amp;gt;Лілія Гриневич. Фото: unn.com.ua&amp;lt;/p&amp;gt;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1507" y="2160589"/>
            <a:ext cx="4539915" cy="3742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46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Місце для зображення 1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18" b="14218"/>
          <a:stretch>
            <a:fillRect/>
          </a:stretch>
        </p:blipFill>
        <p:spPr>
          <a:xfrm>
            <a:off x="5715381" y="129964"/>
            <a:ext cx="5556060" cy="295091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1974" y="3536634"/>
            <a:ext cx="5065856" cy="31562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887" y="3536634"/>
            <a:ext cx="5672449" cy="27897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35"/>
            <a:ext cx="4762500" cy="757135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Як організувати НП?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887" y="547812"/>
            <a:ext cx="4880800" cy="3050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7358" y="3080882"/>
            <a:ext cx="3732778" cy="517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Учитель розповідає, учні - сприймають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7358" y="6326362"/>
            <a:ext cx="3732777" cy="531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Учитель спрямовує, учні - творять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581" y="3080882"/>
            <a:ext cx="3732778" cy="51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Суб'єкт - суб'єктні відносини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5499" y="6324215"/>
            <a:ext cx="3732778" cy="51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Учитель організовує, учні - співпрацюють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9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3960" y="299035"/>
            <a:ext cx="3628659" cy="637309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Як навчати?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6023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3960" y="936344"/>
            <a:ext cx="1128267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uk-UA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Добре </a:t>
            </a:r>
            <a:r>
              <a:rPr lang="uk-UA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структурувати навчальний </a:t>
            </a:r>
            <a:r>
              <a:rPr lang="uk-UA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процес</a:t>
            </a:r>
          </a:p>
          <a:p>
            <a:r>
              <a:rPr lang="uk-UA" sz="2800" dirty="0"/>
              <a:t>2. </a:t>
            </a:r>
            <a:r>
              <a:rPr lang="uk-UA" sz="2800" i="1" dirty="0"/>
              <a:t>Забезпечити "зворотній зв'язок". </a:t>
            </a:r>
            <a:endParaRPr lang="uk-UA" sz="2800" i="1" dirty="0" smtClean="0"/>
          </a:p>
          <a:p>
            <a:r>
              <a:rPr lang="uk-UA" sz="2800" i="1" dirty="0" smtClean="0"/>
              <a:t>3. Зробити </a:t>
            </a:r>
            <a:r>
              <a:rPr lang="uk-UA" sz="2800" i="1" dirty="0"/>
              <a:t>навчальний матеріал "яскравим і візуальним». </a:t>
            </a:r>
            <a:endParaRPr lang="uk-UA" sz="2800" i="1" dirty="0" smtClean="0"/>
          </a:p>
          <a:p>
            <a:r>
              <a:rPr lang="uk-UA" sz="2800" i="1" dirty="0" smtClean="0"/>
              <a:t>4. Скоротити </a:t>
            </a:r>
            <a:r>
              <a:rPr lang="uk-UA" sz="2800" i="1" dirty="0"/>
              <a:t>інформацію</a:t>
            </a:r>
            <a:r>
              <a:rPr lang="uk-UA" sz="2800" dirty="0"/>
              <a:t>. </a:t>
            </a:r>
            <a:endParaRPr lang="uk-UA" sz="2800" dirty="0" smtClean="0"/>
          </a:p>
          <a:p>
            <a:r>
              <a:rPr lang="uk-UA" sz="2800" i="1" dirty="0" smtClean="0"/>
              <a:t>5. Керувати </a:t>
            </a:r>
            <a:r>
              <a:rPr lang="uk-UA" sz="2800" i="1" dirty="0"/>
              <a:t>мудро</a:t>
            </a:r>
            <a:r>
              <a:rPr lang="uk-UA" sz="2800" dirty="0"/>
              <a:t>. </a:t>
            </a:r>
            <a:endParaRPr lang="uk-UA" sz="2800" dirty="0" smtClean="0"/>
          </a:p>
          <a:p>
            <a:r>
              <a:rPr lang="uk-UA" sz="2800" i="1" dirty="0" smtClean="0"/>
              <a:t>6. Спілкуватися </a:t>
            </a:r>
            <a:r>
              <a:rPr lang="uk-UA" sz="2800" i="1" dirty="0"/>
              <a:t>усно</a:t>
            </a:r>
            <a:r>
              <a:rPr lang="uk-UA" sz="2800" dirty="0"/>
              <a:t>. </a:t>
            </a:r>
            <a:endParaRPr lang="uk-UA" sz="2800" dirty="0" smtClean="0"/>
          </a:p>
          <a:p>
            <a:r>
              <a:rPr lang="uk-UA" sz="2800" i="1" dirty="0" smtClean="0"/>
              <a:t>7. Подавати</a:t>
            </a:r>
            <a:r>
              <a:rPr lang="uk-UA" sz="2800" dirty="0" smtClean="0"/>
              <a:t> </a:t>
            </a:r>
            <a:r>
              <a:rPr lang="uk-UA" sz="2800" i="1" dirty="0"/>
              <a:t>матеріал в оптимістичному тоні. </a:t>
            </a:r>
            <a:endParaRPr lang="uk-UA" sz="2800" i="1" dirty="0" smtClean="0"/>
          </a:p>
          <a:p>
            <a:r>
              <a:rPr lang="uk-UA" sz="2800" i="1" dirty="0" smtClean="0"/>
              <a:t>8. Ставити </a:t>
            </a:r>
            <a:r>
              <a:rPr lang="uk-UA" sz="2800" i="1" dirty="0"/>
              <a:t>перед учнями зрозумілі і реальні цілі</a:t>
            </a:r>
            <a:r>
              <a:rPr lang="uk-UA" sz="2800" dirty="0"/>
              <a:t>. </a:t>
            </a:r>
            <a:endParaRPr lang="uk-UA" sz="2800" dirty="0" smtClean="0"/>
          </a:p>
          <a:p>
            <a:r>
              <a:rPr lang="uk-UA" sz="2800" i="1" dirty="0" smtClean="0"/>
              <a:t>9. Використовувати </a:t>
            </a:r>
            <a:r>
              <a:rPr lang="uk-UA" sz="2800" i="1" dirty="0"/>
              <a:t>ефективно час</a:t>
            </a:r>
            <a:r>
              <a:rPr lang="uk-UA" sz="2800" dirty="0"/>
              <a:t>. </a:t>
            </a:r>
            <a:endParaRPr lang="uk-UA" sz="2800" dirty="0" smtClean="0"/>
          </a:p>
          <a:p>
            <a:r>
              <a:rPr lang="uk-UA" sz="2800" i="1" dirty="0" smtClean="0"/>
              <a:t>10. Не </a:t>
            </a:r>
            <a:r>
              <a:rPr lang="uk-UA" sz="2800" i="1" dirty="0"/>
              <a:t>перевантажувати інформацією</a:t>
            </a:r>
            <a:r>
              <a:rPr lang="uk-UA" sz="2800" dirty="0"/>
              <a:t>. </a:t>
            </a:r>
            <a:endParaRPr lang="uk-UA" sz="2800" dirty="0" smtClean="0"/>
          </a:p>
          <a:p>
            <a:r>
              <a:rPr lang="uk-UA" sz="2800" i="1" dirty="0" smtClean="0"/>
              <a:t>11. Приділяти </a:t>
            </a:r>
            <a:r>
              <a:rPr lang="uk-UA" sz="2800" i="1" dirty="0"/>
              <a:t>більше часу на осмислення матеріалу </a:t>
            </a:r>
            <a:endParaRPr lang="uk-UA" sz="2800" i="1" dirty="0" smtClean="0"/>
          </a:p>
          <a:p>
            <a:pPr lvl="0"/>
            <a:r>
              <a:rPr lang="uk-UA" sz="2800" i="1" dirty="0" smtClean="0"/>
              <a:t>12. Надати </a:t>
            </a:r>
            <a:r>
              <a:rPr lang="uk-UA" sz="2800" i="1" dirty="0"/>
              <a:t>деяку свободу вибору </a:t>
            </a:r>
            <a:r>
              <a:rPr lang="uk-UA" sz="2800" i="1" dirty="0" smtClean="0"/>
              <a:t>дій.</a:t>
            </a:r>
            <a:r>
              <a:rPr lang="uk-UA" sz="2800" dirty="0" smtClean="0"/>
              <a:t> </a:t>
            </a:r>
          </a:p>
          <a:p>
            <a:pPr lvl="0"/>
            <a:r>
              <a:rPr lang="uk-UA" sz="2800" i="1" dirty="0" smtClean="0"/>
              <a:t>13. Задіяти </a:t>
            </a:r>
            <a:r>
              <a:rPr lang="uk-UA" sz="2800" i="1" dirty="0"/>
              <a:t>учнів у довгострокові </a:t>
            </a:r>
            <a:r>
              <a:rPr lang="uk-UA" sz="2800" i="1" dirty="0" smtClean="0"/>
              <a:t>проекти.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258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632</TotalTime>
  <Words>264</Words>
  <Application>Microsoft Office PowerPoint</Application>
  <PresentationFormat>Довільний</PresentationFormat>
  <Paragraphs>70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Грань</vt:lpstr>
      <vt:lpstr>ПОКОЛІННЯ Z:  сутність, ознаки,  особливості роботи </vt:lpstr>
      <vt:lpstr>Слайд 2</vt:lpstr>
      <vt:lpstr>Які вони?</vt:lpstr>
      <vt:lpstr>Слайд 4</vt:lpstr>
      <vt:lpstr>Основні ознаки</vt:lpstr>
      <vt:lpstr>Що змінилось?</vt:lpstr>
      <vt:lpstr>Основне протиріччя</vt:lpstr>
      <vt:lpstr>Як організувати НП?</vt:lpstr>
      <vt:lpstr>Як навчати?</vt:lpstr>
      <vt:lpstr>Дякую за увагу</vt:lpstr>
      <vt:lpstr>Слайд 11</vt:lpstr>
      <vt:lpstr>Що змінилося з ХІХ століття?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ПокоЛІнНЯ z</dc:title>
  <dc:creator>Лидия</dc:creator>
  <cp:lastModifiedBy>User</cp:lastModifiedBy>
  <cp:revision>31</cp:revision>
  <dcterms:created xsi:type="dcterms:W3CDTF">2017-04-10T12:46:27Z</dcterms:created>
  <dcterms:modified xsi:type="dcterms:W3CDTF">2017-05-05T06:04:51Z</dcterms:modified>
</cp:coreProperties>
</file>