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  <p:sldId id="269" r:id="rId15"/>
    <p:sldId id="270" r:id="rId16"/>
    <p:sldId id="275" r:id="rId17"/>
    <p:sldId id="271" r:id="rId18"/>
    <p:sldId id="272" r:id="rId19"/>
    <p:sldId id="273" r:id="rId20"/>
    <p:sldId id="274" r:id="rId21"/>
    <p:sldId id="284" r:id="rId22"/>
    <p:sldId id="279" r:id="rId23"/>
    <p:sldId id="280" r:id="rId24"/>
    <p:sldId id="278" r:id="rId25"/>
    <p:sldId id="286" r:id="rId26"/>
    <p:sldId id="287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6"/>
            <a:ext cx="1478756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90" y="365126"/>
            <a:ext cx="4321969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9" y="1825625"/>
            <a:ext cx="2900363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2" y="1825625"/>
            <a:ext cx="2900363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6888" y="2697294"/>
            <a:ext cx="5150224" cy="1876607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Розвиток навичок критичного мислення – шлях до підвищення якості освіти</a:t>
            </a:r>
            <a:endParaRPr lang="uk-UA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6888" y="4610294"/>
            <a:ext cx="5150224" cy="88520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Григорович О. В., к. х. н., с. н. с.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ХНУ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імені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В. Н. Каразіна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008" y="1708056"/>
            <a:ext cx="8234859" cy="237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612" y="1157186"/>
            <a:ext cx="7683986" cy="473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468" y="2168223"/>
            <a:ext cx="8364589" cy="92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838200" y="795464"/>
            <a:ext cx="8305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3000" dirty="0" smtClean="0"/>
              <a:t>Піротехнічні матеріали поділяють на дві групи: бризантні (вибухові) та реактивні. Основна відміна – швидкість горіння, що залежить від, в першу чергу, наявності внутрішніх окисників та незалежності від доступу кисню. Серед наведених речовин, позначте речовину, горіння якої максимально не залежить від доступу кисню.</a:t>
            </a:r>
            <a:endParaRPr lang="ru-RU" sz="3000" dirty="0" smtClean="0"/>
          </a:p>
          <a:p>
            <a:r>
              <a:rPr lang="uk-UA" sz="2400" dirty="0" smtClean="0"/>
              <a:t>	А 2,4,6-тринітротолуен</a:t>
            </a:r>
            <a:endParaRPr lang="ru-RU" sz="2400" dirty="0" smtClean="0"/>
          </a:p>
          <a:p>
            <a:r>
              <a:rPr lang="uk-UA" sz="2400" dirty="0" smtClean="0"/>
              <a:t>	Б  </a:t>
            </a:r>
            <a:r>
              <a:rPr lang="uk-UA" sz="2400" dirty="0" err="1" smtClean="0"/>
              <a:t>мононітроцелюлоза</a:t>
            </a:r>
            <a:endParaRPr lang="ru-RU" sz="2400" dirty="0" smtClean="0"/>
          </a:p>
          <a:p>
            <a:r>
              <a:rPr lang="uk-UA" sz="2400" b="1" dirty="0" smtClean="0"/>
              <a:t>	</a:t>
            </a:r>
            <a:r>
              <a:rPr lang="uk-UA" sz="2400" dirty="0" smtClean="0"/>
              <a:t>В 2,4,6-тринітрофенол</a:t>
            </a:r>
            <a:endParaRPr lang="ru-RU" sz="2400" dirty="0" smtClean="0"/>
          </a:p>
          <a:p>
            <a:r>
              <a:rPr lang="uk-UA" sz="2400" dirty="0" smtClean="0"/>
              <a:t>	Г </a:t>
            </a:r>
            <a:r>
              <a:rPr lang="uk-UA" sz="2400" dirty="0" err="1" smtClean="0"/>
              <a:t>триацетилцелюлоза</a:t>
            </a:r>
            <a:endParaRPr lang="ru-RU" sz="2400" dirty="0" smtClean="0"/>
          </a:p>
          <a:p>
            <a:r>
              <a:rPr lang="uk-UA" sz="2400" dirty="0" smtClean="0"/>
              <a:t>	Д </a:t>
            </a:r>
            <a:r>
              <a:rPr lang="uk-UA" sz="2400" dirty="0" err="1" smtClean="0"/>
              <a:t>перфтороетилен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921224" y="1683924"/>
            <a:ext cx="822277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3000" dirty="0" smtClean="0"/>
              <a:t>Ферум з Оксигеном утворює три оксиди: </a:t>
            </a:r>
            <a:r>
              <a:rPr lang="uk-UA" sz="3000" dirty="0" err="1" smtClean="0"/>
              <a:t>FeO</a:t>
            </a:r>
            <a:r>
              <a:rPr lang="uk-UA" sz="3000" dirty="0" smtClean="0"/>
              <a:t>, Fe</a:t>
            </a:r>
            <a:r>
              <a:rPr lang="uk-UA" sz="3000" baseline="-25000" dirty="0" smtClean="0"/>
              <a:t>2</a:t>
            </a:r>
            <a:r>
              <a:rPr lang="uk-UA" sz="3000" dirty="0" smtClean="0"/>
              <a:t>O</a:t>
            </a:r>
            <a:r>
              <a:rPr lang="uk-UA" sz="3000" baseline="-25000" dirty="0" smtClean="0"/>
              <a:t>3</a:t>
            </a:r>
            <a:r>
              <a:rPr lang="uk-UA" sz="3000" dirty="0" smtClean="0"/>
              <a:t>, Fe</a:t>
            </a:r>
            <a:r>
              <a:rPr lang="uk-UA" sz="3000" baseline="-25000" dirty="0" smtClean="0"/>
              <a:t>3</a:t>
            </a:r>
            <a:r>
              <a:rPr lang="uk-UA" sz="3000" dirty="0" smtClean="0"/>
              <a:t>O</a:t>
            </a:r>
            <a:r>
              <a:rPr lang="uk-UA" sz="3000" baseline="-25000" dirty="0" smtClean="0"/>
              <a:t>4</a:t>
            </a:r>
            <a:r>
              <a:rPr lang="uk-UA" sz="3000" dirty="0" smtClean="0"/>
              <a:t>. Обчисліть масову частку </a:t>
            </a:r>
            <a:r>
              <a:rPr lang="uk-UA" sz="3000" dirty="0" err="1" smtClean="0"/>
              <a:t>Феруму</a:t>
            </a:r>
            <a:r>
              <a:rPr lang="uk-UA" sz="3000" dirty="0" smtClean="0"/>
              <a:t> в цих сполуках й оцініть, яку з них більш вигідно використовувати для добування заліза.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Розуміння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615194"/>
            <a:ext cx="8317172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Прочитайте текст</a:t>
            </a:r>
          </a:p>
          <a:p>
            <a:r>
              <a:rPr lang="uk-UA" sz="2000" dirty="0" smtClean="0"/>
              <a:t>Етимологію терміну  </a:t>
            </a:r>
            <a:r>
              <a:rPr lang="uk-UA" sz="2000" i="1" dirty="0" smtClean="0"/>
              <a:t>валентність</a:t>
            </a:r>
            <a:r>
              <a:rPr lang="uk-UA" sz="2000" dirty="0" smtClean="0"/>
              <a:t> можливо відстежити починаючи з 1425 року, коли його почали використовувати в наукових текстах у значенні «екстракт», «препарат». Використання в рамках сучасного уявлення зафіксовано у 1884 році (нім. </a:t>
            </a:r>
            <a:r>
              <a:rPr lang="uk-UA" sz="2000" i="1" dirty="0" err="1" smtClean="0"/>
              <a:t>Valenz</a:t>
            </a:r>
            <a:r>
              <a:rPr lang="uk-UA" sz="2000" dirty="0" smtClean="0"/>
              <a:t>). У 1789 році </a:t>
            </a:r>
            <a:r>
              <a:rPr lang="uk-UA" sz="2000" dirty="0" err="1" smtClean="0"/>
              <a:t>Уільям</a:t>
            </a:r>
            <a:r>
              <a:rPr lang="uk-UA" sz="2000" dirty="0" smtClean="0"/>
              <a:t> </a:t>
            </a:r>
            <a:r>
              <a:rPr lang="uk-UA" sz="2000" dirty="0" err="1" smtClean="0"/>
              <a:t>Хіггінс</a:t>
            </a:r>
            <a:r>
              <a:rPr lang="uk-UA" sz="2000" dirty="0" smtClean="0"/>
              <a:t> оприлюднив роботу, в якій висловив припущення щодо існування зв'язків між найдрібнішими частинками речовини.</a:t>
            </a:r>
          </a:p>
          <a:p>
            <a:r>
              <a:rPr lang="uk-UA" sz="2000" dirty="0" smtClean="0"/>
              <a:t>Однак точне й пізніше повністю підтверджене розуміння феномену валентності було запропоновано у 1852 році хіміком Едуардом </a:t>
            </a:r>
            <a:r>
              <a:rPr lang="uk-UA" sz="2000" dirty="0" err="1" smtClean="0"/>
              <a:t>Франклендом</a:t>
            </a:r>
            <a:r>
              <a:rPr lang="uk-UA" sz="2000" dirty="0" smtClean="0"/>
              <a:t> в роботі, в якій він зібрав й переосмислив всі існуючи на той час теорії і пропозиції щодо валентності. Спостерігаючи здатність до насичення різних металів і порівнюючи склад органічних похідних металів із складом неорганічних сполук, </a:t>
            </a:r>
            <a:r>
              <a:rPr lang="uk-UA" sz="2000" dirty="0" err="1" smtClean="0"/>
              <a:t>Франкленд</a:t>
            </a:r>
            <a:r>
              <a:rPr lang="uk-UA" sz="2000" dirty="0" smtClean="0"/>
              <a:t> увів поняття про «</a:t>
            </a:r>
            <a:r>
              <a:rPr lang="uk-UA" sz="2000" i="1" dirty="0" smtClean="0"/>
              <a:t>з'єднувальну силу</a:t>
            </a:r>
            <a:r>
              <a:rPr lang="uk-UA" sz="2000" dirty="0" smtClean="0"/>
              <a:t>» (</a:t>
            </a:r>
            <a:r>
              <a:rPr lang="uk-UA" sz="2000" i="1" dirty="0" smtClean="0"/>
              <a:t>з'єднувальну вагу</a:t>
            </a:r>
            <a:r>
              <a:rPr lang="uk-UA" sz="2000" dirty="0" smtClean="0"/>
              <a:t>), поклавши цим підґрунтя вченню про валентність. Хоча </a:t>
            </a:r>
            <a:r>
              <a:rPr lang="uk-UA" sz="2000" dirty="0" err="1" smtClean="0"/>
              <a:t>Франкленд</a:t>
            </a:r>
            <a:r>
              <a:rPr lang="uk-UA" sz="2000" dirty="0" smtClean="0"/>
              <a:t> і встановив деякі окремі закономірності, його думки не отримали розвитку.</a:t>
            </a:r>
          </a:p>
          <a:p>
            <a:pPr marL="742950" indent="-742950" algn="l"/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Розуміння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1702122"/>
            <a:ext cx="83171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Придумайте назву тексту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Визначте, для кого ця інформація цікава.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Складіть питання до цього тексту.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Розуміння (очікування)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1420063"/>
            <a:ext cx="831717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Інтерпретувати, зокрема переводити на іншу мову.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Наводити власні приклади.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Класифікувати.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Виокремлювати головне.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Пояснювати на аналогіях.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Порівнювати.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1992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Аналіз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gray">
          <a:xfrm>
            <a:off x="615288" y="615194"/>
            <a:ext cx="8317172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Прочитайте текст</a:t>
            </a:r>
          </a:p>
          <a:p>
            <a:r>
              <a:rPr lang="uk-UA" sz="2000" dirty="0" smtClean="0"/>
              <a:t>Етимологію терміну  </a:t>
            </a:r>
            <a:r>
              <a:rPr lang="uk-UA" sz="2000" i="1" dirty="0" smtClean="0"/>
              <a:t>валентність</a:t>
            </a:r>
            <a:r>
              <a:rPr lang="uk-UA" sz="2000" dirty="0" smtClean="0"/>
              <a:t> можливо відстежити починаючи з 1425 року, коли його почали використовувати в наукових текстах у значенні «екстракт», «препарат». Використання в рамках сучасного уявлення зафіксовано у 1884 році (нім. </a:t>
            </a:r>
            <a:r>
              <a:rPr lang="uk-UA" sz="2000" i="1" dirty="0" err="1" smtClean="0"/>
              <a:t>Valenz</a:t>
            </a:r>
            <a:r>
              <a:rPr lang="uk-UA" sz="2000" dirty="0" smtClean="0"/>
              <a:t>). У 1789 році </a:t>
            </a:r>
            <a:r>
              <a:rPr lang="uk-UA" sz="2000" dirty="0" err="1" smtClean="0"/>
              <a:t>Уільям</a:t>
            </a:r>
            <a:r>
              <a:rPr lang="uk-UA" sz="2000" dirty="0" smtClean="0"/>
              <a:t> </a:t>
            </a:r>
            <a:r>
              <a:rPr lang="uk-UA" sz="2000" dirty="0" err="1" smtClean="0"/>
              <a:t>Хіггінс</a:t>
            </a:r>
            <a:r>
              <a:rPr lang="uk-UA" sz="2000" dirty="0" smtClean="0"/>
              <a:t> оприлюднив роботу, в якій висловив припущення щодо існування зв'язків між найдрібнішими частинками речовини.</a:t>
            </a:r>
          </a:p>
          <a:p>
            <a:r>
              <a:rPr lang="uk-UA" sz="2000" dirty="0" smtClean="0"/>
              <a:t>Однак точне й пізніше повністю підтверджене розуміння феномену валентності було запропоновано у 1852 році хіміком Едуардом </a:t>
            </a:r>
            <a:r>
              <a:rPr lang="uk-UA" sz="2000" dirty="0" err="1" smtClean="0"/>
              <a:t>Франклендом</a:t>
            </a:r>
            <a:r>
              <a:rPr lang="uk-UA" sz="2000" dirty="0" smtClean="0"/>
              <a:t> в роботі, в якій він зібрав й переосмислив всі існуючи на той час теорії і пропозиції щодо валентності. Спостерігаючи здатність до насичення різних металів і порівнюючи склад органічних похідних металів із складом неорганічних сполук, </a:t>
            </a:r>
            <a:r>
              <a:rPr lang="uk-UA" sz="2000" dirty="0" err="1" smtClean="0"/>
              <a:t>Франкленд</a:t>
            </a:r>
            <a:r>
              <a:rPr lang="uk-UA" sz="2000" dirty="0" smtClean="0"/>
              <a:t> увів поняття про «</a:t>
            </a:r>
            <a:r>
              <a:rPr lang="uk-UA" sz="2000" i="1" dirty="0" smtClean="0"/>
              <a:t>з'єднувальну силу</a:t>
            </a:r>
            <a:r>
              <a:rPr lang="uk-UA" sz="2000" dirty="0" smtClean="0"/>
              <a:t>» (</a:t>
            </a:r>
            <a:r>
              <a:rPr lang="uk-UA" sz="2000" i="1" dirty="0" smtClean="0"/>
              <a:t>з'єднувальну вагу</a:t>
            </a:r>
            <a:r>
              <a:rPr lang="uk-UA" sz="2000" dirty="0" smtClean="0"/>
              <a:t>), поклавши цим підґрунтя вченню про валентність. Хоча </a:t>
            </a:r>
            <a:r>
              <a:rPr lang="uk-UA" sz="2000" dirty="0" err="1" smtClean="0"/>
              <a:t>Франкленд</a:t>
            </a:r>
            <a:r>
              <a:rPr lang="uk-UA" sz="2000" dirty="0" smtClean="0"/>
              <a:t> і встановив деякі окремі закономірності, його думки не отримали розвитку.</a:t>
            </a:r>
          </a:p>
          <a:p>
            <a:pPr marL="742950" indent="-742950" algn="l"/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Аналіз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1702122"/>
            <a:ext cx="83171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На підставі яких критеріїв Ви аналізували текст.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Чи допоміг такий аналіз краще зрозуміти зміст тексту?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Що ми розуміємо під критичним мисленням?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2166154"/>
            <a:ext cx="831717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Критичний – </a:t>
            </a:r>
            <a:r>
              <a:rPr lang="uk-UA" sz="3600" b="1" dirty="0" smtClean="0"/>
              <a:t>1.</a:t>
            </a:r>
            <a:r>
              <a:rPr lang="uk-UA" sz="3600" dirty="0" smtClean="0"/>
              <a:t> Той, що базується на науковій перевірці правдивості, правильності будь-чого. </a:t>
            </a:r>
            <a:r>
              <a:rPr lang="uk-UA" sz="3600" b="1" dirty="0" smtClean="0"/>
              <a:t>2.</a:t>
            </a:r>
            <a:r>
              <a:rPr lang="uk-UA" sz="3600" dirty="0" smtClean="0"/>
              <a:t> Здатний </a:t>
            </a:r>
            <a:r>
              <a:rPr lang="uk-UA" sz="3600" dirty="0" err="1" smtClean="0"/>
              <a:t>виялвяти</a:t>
            </a:r>
            <a:r>
              <a:rPr lang="uk-UA" sz="3600" dirty="0" smtClean="0"/>
              <a:t> й оцінювати позитивне й негативне будь-чого в будь-чому.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Аналіз (очікування)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876300" y="1292682"/>
            <a:ext cx="806886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>
              <a:buAutoNum type="arabicPeriod"/>
            </a:pPr>
            <a:r>
              <a:rPr lang="uk-UA" sz="3600" dirty="0" smtClean="0"/>
              <a:t>Розділяти ціле на частини.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Визначати взаємозв’язок між частинами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Виявляти принципи організації.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Зіставляти виявлені явища з іншими.</a:t>
            </a:r>
          </a:p>
          <a:p>
            <a:pPr marL="742950" indent="-742950" algn="l">
              <a:buAutoNum type="arabicPeriod"/>
            </a:pPr>
            <a:r>
              <a:rPr lang="uk-UA" sz="3600" dirty="0" smtClean="0"/>
              <a:t>Порівнювати предмети й явища між собою.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Синтез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310185" y="1410970"/>
            <a:ext cx="68307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/>
            <a:r>
              <a:rPr lang="uk-UA" sz="3600" dirty="0" smtClean="0"/>
              <a:t>Прочитайте </a:t>
            </a:r>
            <a:r>
              <a:rPr lang="uk-UA" sz="3600" dirty="0" err="1" smtClean="0"/>
              <a:t>“Фрагмент</a:t>
            </a:r>
            <a:r>
              <a:rPr lang="uk-UA" sz="3600" dirty="0" smtClean="0"/>
              <a:t> № 2”.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Синтез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310185" y="1410970"/>
            <a:ext cx="683070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82550" indent="6350" algn="l"/>
            <a:r>
              <a:rPr lang="uk-UA" sz="3600" dirty="0" smtClean="0"/>
              <a:t>Результат синтезу відомостей з різних джерел:</a:t>
            </a:r>
          </a:p>
          <a:p>
            <a:pPr marL="742950" indent="-742950" algn="l"/>
            <a:r>
              <a:rPr lang="uk-UA" sz="3600" dirty="0" smtClean="0"/>
              <a:t>	- доповідь або твір;</a:t>
            </a:r>
          </a:p>
          <a:p>
            <a:pPr marL="742950" indent="-742950" algn="l"/>
            <a:r>
              <a:rPr lang="uk-UA" sz="3600" dirty="0" smtClean="0"/>
              <a:t>	- планування дій;</a:t>
            </a:r>
          </a:p>
          <a:p>
            <a:pPr marL="742950" indent="-742950" algn="l"/>
            <a:r>
              <a:rPr lang="uk-UA" sz="3600" dirty="0" smtClean="0"/>
              <a:t>	- складання схем.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Синтез (очікування)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310185" y="1410970"/>
            <a:ext cx="68307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/>
            <a:r>
              <a:rPr lang="uk-UA" sz="3600" dirty="0" smtClean="0"/>
              <a:t>Для синтезу необхідно уміти:</a:t>
            </a:r>
          </a:p>
          <a:p>
            <a:pPr marL="742950" indent="-742950" algn="l"/>
            <a:r>
              <a:rPr lang="uk-UA" sz="3600" dirty="0" smtClean="0"/>
              <a:t>	- генерувати ідеї;</a:t>
            </a:r>
          </a:p>
          <a:p>
            <a:pPr marL="742950" indent="-742950" algn="l"/>
            <a:r>
              <a:rPr lang="uk-UA" sz="3600" dirty="0" smtClean="0"/>
              <a:t>	- планувати діяльність;</a:t>
            </a:r>
          </a:p>
          <a:p>
            <a:pPr marL="742950" indent="-742950" algn="l"/>
            <a:r>
              <a:rPr lang="uk-UA" sz="3600" dirty="0" smtClean="0"/>
              <a:t>	- створювати новий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Оцінка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70598" y="1347276"/>
            <a:ext cx="888469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l"/>
            <a:r>
              <a:rPr lang="uk-UA" sz="3600" dirty="0" smtClean="0"/>
              <a:t>Для оцінювання необхідно уміти:</a:t>
            </a:r>
          </a:p>
          <a:p>
            <a:pPr marL="742950" indent="-742950" algn="l"/>
            <a:r>
              <a:rPr lang="uk-UA" sz="3600" dirty="0" smtClean="0"/>
              <a:t>	- порівнювати об'єкти за певними критеріями;</a:t>
            </a:r>
          </a:p>
          <a:p>
            <a:pPr marL="742950" indent="-742950" algn="l"/>
            <a:r>
              <a:rPr lang="uk-UA" sz="3600" dirty="0" smtClean="0"/>
              <a:t>	- на підставі чітких критеріїв визначити власне відношення до об'єкту й обґрунтувати власну точку зору.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Склад і властивості жирів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70598" y="1347276"/>
            <a:ext cx="88846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ctr"/>
            <a:r>
              <a:rPr lang="uk-UA" sz="3600" dirty="0" smtClean="0"/>
              <a:t>Прочитайте </a:t>
            </a:r>
            <a:r>
              <a:rPr lang="uk-UA" sz="3600" dirty="0" err="1" smtClean="0"/>
              <a:t>“Фрагмент</a:t>
            </a:r>
            <a:r>
              <a:rPr lang="uk-UA" sz="3600" dirty="0" smtClean="0"/>
              <a:t> № 3”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Чому?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170598" y="1347276"/>
            <a:ext cx="888469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ctr">
              <a:buFontTx/>
              <a:buChar char="-"/>
            </a:pPr>
            <a:r>
              <a:rPr lang="uk-UA" sz="3600" dirty="0" smtClean="0"/>
              <a:t>Це стосується мене?</a:t>
            </a:r>
          </a:p>
          <a:p>
            <a:pPr marL="742950" indent="-742950" algn="ctr">
              <a:buFontTx/>
              <a:buChar char="-"/>
            </a:pPr>
            <a:r>
              <a:rPr lang="uk-UA" sz="3600" dirty="0" smtClean="0"/>
              <a:t>Я маю про це знати?</a:t>
            </a:r>
          </a:p>
          <a:p>
            <a:pPr marL="742950" indent="-742950" algn="ctr">
              <a:buFontTx/>
              <a:buChar char="-"/>
            </a:pPr>
            <a:endParaRPr lang="uk-UA" sz="36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6436" y="2871687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Як?</a:t>
            </a:r>
            <a:endParaRPr kumimoji="0" lang="uk-UA" sz="48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gray">
          <a:xfrm>
            <a:off x="259307" y="3716665"/>
            <a:ext cx="888469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 algn="ctr">
              <a:buFontTx/>
              <a:buChar char="-"/>
            </a:pPr>
            <a:r>
              <a:rPr lang="uk-UA" sz="3600" dirty="0" smtClean="0"/>
              <a:t>Я знаю, що це правда?</a:t>
            </a:r>
          </a:p>
          <a:p>
            <a:pPr marL="742950" indent="-742950" algn="ctr">
              <a:buFontTx/>
              <a:buChar char="-"/>
            </a:pPr>
            <a:r>
              <a:rPr lang="uk-UA" sz="3600" dirty="0" smtClean="0"/>
              <a:t>Мені це допоможе у житті?</a:t>
            </a:r>
          </a:p>
          <a:p>
            <a:pPr marL="742950" indent="-742950" algn="ctr">
              <a:buFontTx/>
              <a:buChar char="-"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Рефлексія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1702121"/>
            <a:ext cx="83171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Критичне мислення не означає негативність судження або критику. Це розумна оцінка розмаїття підходів з метою висловлення обґрунтованих суджень й прийняття осмислених рішень. (Критичний – аналітичний)</a:t>
            </a:r>
            <a:endParaRPr lang="uk-UA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4806" y="353683"/>
            <a:ext cx="7886700" cy="1337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Що ми розуміємо під критичним мисленням?</a:t>
            </a:r>
            <a:endParaRPr kumimoji="0" lang="uk-UA" sz="4800" b="1" i="0" u="none" strike="noStrike" kern="1200" cap="none" spc="0" normalizeH="0" baseline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10"/>
          <p:cNvSpPr txBox="1">
            <a:spLocks noChangeArrowheads="1"/>
          </p:cNvSpPr>
          <p:nvPr/>
        </p:nvSpPr>
        <p:spPr bwMode="gray">
          <a:xfrm>
            <a:off x="615288" y="1702122"/>
            <a:ext cx="831717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Критичне мислення – це використання когнітивних технік або стратегій, які збільшують вірогідність здобуття необхідного результату. Навчання навичкам критичного мислення допомагає розпізнати пропаганду, аналізувати помилкові аргументи.</a:t>
            </a:r>
            <a:endParaRPr lang="uk-UA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4806" y="353683"/>
            <a:ext cx="7886700" cy="1328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Що ми розуміємо під критичним мисленням?</a:t>
            </a:r>
            <a:endParaRPr kumimoji="0" lang="uk-UA" sz="4800" b="1" i="0" u="none" strike="noStrike" kern="1200" cap="none" spc="0" normalizeH="0" baseline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545430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Таксономія </a:t>
            </a:r>
            <a:r>
              <a:rPr lang="uk-UA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Блума</a:t>
            </a: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4676" y="5349912"/>
            <a:ext cx="5854889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85826" y="4579570"/>
            <a:ext cx="5263488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24658" y="3806167"/>
            <a:ext cx="4813116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63494" y="3032781"/>
            <a:ext cx="4335444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09154" y="2259394"/>
            <a:ext cx="3844124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3398" y="1486008"/>
            <a:ext cx="3475636" cy="755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gray">
          <a:xfrm>
            <a:off x="3937373" y="5262659"/>
            <a:ext cx="16547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Знання</a:t>
            </a:r>
            <a:endParaRPr lang="uk-UA" sz="36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gray">
          <a:xfrm>
            <a:off x="3524525" y="4461991"/>
            <a:ext cx="24804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Розуміння</a:t>
            </a:r>
            <a:endParaRPr lang="uk-UA" sz="36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gray">
          <a:xfrm>
            <a:off x="3394872" y="3706815"/>
            <a:ext cx="28851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Застосування</a:t>
            </a:r>
            <a:endParaRPr lang="uk-UA" sz="3600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gray">
          <a:xfrm>
            <a:off x="3964664" y="2951639"/>
            <a:ext cx="1600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Аналіз</a:t>
            </a:r>
            <a:endParaRPr lang="uk-UA" sz="3600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gray">
          <a:xfrm>
            <a:off x="3971488" y="2178266"/>
            <a:ext cx="15865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Синтез</a:t>
            </a:r>
            <a:endParaRPr lang="uk-UA" sz="36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gray">
          <a:xfrm>
            <a:off x="3949879" y="1410958"/>
            <a:ext cx="16297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3600" dirty="0" smtClean="0"/>
              <a:t>Оцінка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320" y="2003390"/>
            <a:ext cx="8518643" cy="297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078" y="1313231"/>
            <a:ext cx="8157339" cy="423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31" y="1883385"/>
            <a:ext cx="8467280" cy="31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312" y="1940961"/>
            <a:ext cx="8124874" cy="29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407</Words>
  <Application>Microsoft Office PowerPoint</Application>
  <PresentationFormat>Экран (4:3)</PresentationFormat>
  <Paragraphs>76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Розвиток навичок критичного мислення – шлях до підвищення якості освіти</vt:lpstr>
      <vt:lpstr>Що ми розуміємо під критичним мисленням?</vt:lpstr>
      <vt:lpstr>Презентация PowerPoint</vt:lpstr>
      <vt:lpstr>Презентация PowerPoint</vt:lpstr>
      <vt:lpstr>Таксономія Блума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Розуміння</vt:lpstr>
      <vt:lpstr>Розуміння</vt:lpstr>
      <vt:lpstr>Розуміння (очікування)</vt:lpstr>
      <vt:lpstr>Аналіз</vt:lpstr>
      <vt:lpstr>Аналіз</vt:lpstr>
      <vt:lpstr>Аналіз (очікування)</vt:lpstr>
      <vt:lpstr>Синтез</vt:lpstr>
      <vt:lpstr>Синтез</vt:lpstr>
      <vt:lpstr>Синтез (очікування)</vt:lpstr>
      <vt:lpstr>Оцінка</vt:lpstr>
      <vt:lpstr>Склад і властивості жирів</vt:lpstr>
      <vt:lpstr>Чому?</vt:lpstr>
      <vt:lpstr>Рефлексія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Admin</cp:lastModifiedBy>
  <cp:revision>85</cp:revision>
  <dcterms:created xsi:type="dcterms:W3CDTF">2014-11-21T11:00:06Z</dcterms:created>
  <dcterms:modified xsi:type="dcterms:W3CDTF">2017-03-17T05:44:33Z</dcterms:modified>
</cp:coreProperties>
</file>