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4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9413-7756-4849-A8D5-45810B616066}" type="datetimeFigureOut">
              <a:rPr lang="uk-UA" smtClean="0"/>
              <a:pPr/>
              <a:t>06.12.2016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B804-E39E-451F-B660-530681711A8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75119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Специфіка різних форм </a:t>
            </a:r>
            <a:r>
              <a:rPr lang="uk-UA" sz="3200" dirty="0" err="1" smtClean="0"/>
              <a:t>адаптацій</a:t>
            </a:r>
            <a:r>
              <a:rPr lang="uk-UA" sz="3200" dirty="0" smtClean="0"/>
              <a:t> і модифікацій до потреб дітей з особливостями психофізичного розвитку </a:t>
            </a:r>
            <a:br>
              <a:rPr lang="uk-UA" sz="3200" dirty="0" smtClean="0"/>
            </a:br>
            <a:r>
              <a:rPr lang="uk-UA" sz="3200" dirty="0" smtClean="0"/>
              <a:t>(ст. викладач кафедри психології </a:t>
            </a:r>
            <a:r>
              <a:rPr lang="uk-UA" sz="3200" dirty="0" err="1" smtClean="0"/>
              <a:t>Борцова</a:t>
            </a:r>
            <a:r>
              <a:rPr lang="uk-UA" sz="3200" dirty="0" smtClean="0"/>
              <a:t> М.В.)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Computer\Desktop\картинки\fd25200d2dd33c9225c80b432a022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728667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Адаптація дає вчителеві змогу: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Розширити обсяг методів навчання.</a:t>
            </a:r>
            <a:endParaRPr lang="ru-RU" dirty="0"/>
          </a:p>
          <a:p>
            <a:pPr lvl="0"/>
            <a:r>
              <a:rPr lang="uk-UA" dirty="0"/>
              <a:t>Врахувати вікові потреби учнів.</a:t>
            </a:r>
            <a:endParaRPr lang="ru-RU" dirty="0"/>
          </a:p>
          <a:p>
            <a:pPr lvl="0"/>
            <a:r>
              <a:rPr lang="uk-UA" dirty="0"/>
              <a:t>Врахувати інтереси та різноманітність.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43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100" b="1" dirty="0" smtClean="0"/>
              <a:t>Батьки </a:t>
            </a:r>
            <a:r>
              <a:rPr lang="uk-UA" sz="3100" b="1" dirty="0"/>
              <a:t>мають право користуватися невід</a:t>
            </a:r>
            <a:r>
              <a:rPr lang="ru-RU" sz="3100" b="1" dirty="0"/>
              <a:t>’</a:t>
            </a:r>
            <a:r>
              <a:rPr lang="uk-UA" sz="3100" b="1" dirty="0"/>
              <a:t>ємним правом на те, щоб з ними консультувалися стосовно форм освіти, які б найкраще відповідали потребам, обставинам життя чи сподіванням їхніх дітей.</a:t>
            </a:r>
            <a:r>
              <a:rPr lang="ru-RU" sz="3100" dirty="0"/>
              <a:t/>
            </a:r>
            <a:br>
              <a:rPr lang="ru-RU" sz="3100" dirty="0"/>
            </a:br>
            <a:endParaRPr lang="uk-UA" sz="3100" dirty="0"/>
          </a:p>
        </p:txBody>
      </p:sp>
      <p:pic>
        <p:nvPicPr>
          <p:cNvPr id="3074" name="Picture 2" descr="C:\Users\Computer\Desktop\картинки\4efee8eb-1e03-4026-bb2c-38af2e87c2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862" y="2708920"/>
            <a:ext cx="811427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Інклюзивна</a:t>
            </a:r>
            <a:r>
              <a:rPr lang="ru-RU" b="1" i="1" dirty="0"/>
              <a:t> </a:t>
            </a:r>
            <a:r>
              <a:rPr lang="ru-RU" b="1" i="1" dirty="0" err="1"/>
              <a:t>освіта</a:t>
            </a:r>
            <a:r>
              <a:rPr lang="ru-RU" b="1" i="1" dirty="0"/>
              <a:t> </a:t>
            </a:r>
            <a:r>
              <a:rPr lang="ru-RU" b="1" i="1" dirty="0"/>
              <a:t>-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 система освітніх 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  на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права на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 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потребами</a:t>
            </a:r>
            <a:r>
              <a:rPr lang="ru-RU" dirty="0"/>
              <a:t> 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загальноосвітньої</a:t>
            </a:r>
            <a:r>
              <a:rPr lang="ru-RU" dirty="0" smtClean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 err="1"/>
              <a:t>місцем</a:t>
            </a:r>
            <a:r>
              <a:rPr lang="ru-RU" dirty="0"/>
              <a:t> проживання.</a:t>
            </a:r>
          </a:p>
          <a:p>
            <a:endParaRPr lang="uk-UA" dirty="0"/>
          </a:p>
        </p:txBody>
      </p:sp>
      <p:pic>
        <p:nvPicPr>
          <p:cNvPr id="3074" name="Picture 2" descr="C:\Users\Computer\Desktop\лабор\картинки\39475_i_gallery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780928"/>
            <a:ext cx="3998218" cy="362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Школа з інклюзивним навчанням: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/>
              <a:t>визнає багатоманітність культур та відмінностей. Сучасна школа повинна виховувати та навчати дітей, які належать до різних етнічних груп та культур. Учні повинні засвоїти загальноосвітню програму, але кожний робить це в індивідуальній манері та з різними успіхами;</a:t>
            </a:r>
            <a:endParaRPr lang="ru-RU" dirty="0"/>
          </a:p>
          <a:p>
            <a:pPr lvl="0"/>
            <a:r>
              <a:rPr lang="uk-UA" dirty="0"/>
              <a:t>забезпечує доступ до знань та інформації. Подібний доступ надає більшу свободу дій вибору кожному учню.</a:t>
            </a:r>
            <a:endParaRPr lang="ru-RU" dirty="0"/>
          </a:p>
          <a:p>
            <a:pPr lvl="0"/>
            <a:r>
              <a:rPr lang="uk-UA" dirty="0"/>
              <a:t>зберігає індивідуалізацію процесу навчання. Вчитель використовує різні підходи та методи, але їх об'єднує персоналізація процесу навчання відповідно до індивідуальних потреб, можливостей, методів навчання;</a:t>
            </a:r>
            <a:endParaRPr lang="ru-RU" dirty="0"/>
          </a:p>
          <a:p>
            <a:pPr lvl="0"/>
            <a:r>
              <a:rPr lang="uk-UA" dirty="0"/>
              <a:t>передбачає співпрацю різних фахівців. Співпраця з організаціями щодо забезпечення учнів медичними та соціальними послугами є важливою для школи з інклюзивним навчанням.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err="1" smtClean="0"/>
              <a:t>Інструктивно</a:t>
            </a:r>
            <a:r>
              <a:rPr lang="uk-UA" sz="2400" b="1" dirty="0" smtClean="0"/>
              <a:t> </a:t>
            </a:r>
            <a:r>
              <a:rPr lang="uk-UA" sz="2400" b="1" dirty="0"/>
              <a:t>– методичний лист Міністерства освіти і науки, молоді та спорту України «Організація навчально - виховного процесу в умовах інклюзивного навчання» від 18.05.2012 № 1</a:t>
            </a:r>
            <a:r>
              <a:rPr lang="ru-RU" sz="2400" b="1" dirty="0"/>
              <a:t>/</a:t>
            </a:r>
            <a:r>
              <a:rPr lang="uk-UA" sz="2400" b="1" dirty="0"/>
              <a:t>9-384.</a:t>
            </a:r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  <p:pic>
        <p:nvPicPr>
          <p:cNvPr id="4" name="Picture 2" descr="C:\Users\Computer\Desktop\картинки\newspic16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2064" y="1844824"/>
            <a:ext cx="6139872" cy="4281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err="1" smtClean="0"/>
              <a:t>Модифікація</a:t>
            </a:r>
            <a:r>
              <a:rPr lang="ru-RU" sz="2800" b="1" dirty="0" smtClean="0"/>
              <a:t> </a:t>
            </a:r>
            <a:r>
              <a:rPr lang="ru-RU" sz="2800" b="1" dirty="0"/>
              <a:t>– </a:t>
            </a:r>
            <a:r>
              <a:rPr lang="ru-RU" sz="2800" dirty="0" err="1"/>
              <a:t>трансформує</a:t>
            </a:r>
            <a:r>
              <a:rPr lang="ru-RU" sz="2800" dirty="0"/>
              <a:t> характер </a:t>
            </a:r>
            <a:r>
              <a:rPr lang="ru-RU" sz="2800" dirty="0" err="1"/>
              <a:t>представлення</a:t>
            </a:r>
            <a:r>
              <a:rPr lang="ru-RU" sz="2800" dirty="0"/>
              <a:t> </a:t>
            </a:r>
            <a:r>
              <a:rPr lang="ru-RU" sz="2800" dirty="0" err="1"/>
              <a:t>матеріалу</a:t>
            </a:r>
            <a:r>
              <a:rPr lang="ru-RU" sz="2800" dirty="0"/>
              <a:t> шляхом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концептуальної</a:t>
            </a:r>
            <a:r>
              <a:rPr lang="ru-RU" sz="2800" dirty="0"/>
              <a:t> </a:t>
            </a:r>
            <a:r>
              <a:rPr lang="ru-RU" sz="2800" dirty="0" err="1" smtClean="0"/>
              <a:t>складності</a:t>
            </a:r>
            <a:r>
              <a:rPr lang="ru-RU" sz="2800" dirty="0"/>
              <a:t> </a:t>
            </a:r>
            <a:r>
              <a:rPr lang="ru-RU" sz="2800" dirty="0" err="1" smtClean="0"/>
              <a:t>навчального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завдання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lvl="0"/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плану </a:t>
            </a:r>
            <a:r>
              <a:rPr lang="ru-RU" dirty="0" err="1"/>
              <a:t>або</a:t>
            </a:r>
            <a:r>
              <a:rPr lang="ru-RU" dirty="0"/>
              <a:t> освітніх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завдань</a:t>
            </a:r>
            <a:r>
              <a:rPr lang="ru-RU" dirty="0"/>
              <a:t> для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3200" b="1" dirty="0"/>
              <a:t>Адаптація</a:t>
            </a:r>
            <a:r>
              <a:rPr lang="uk-UA" sz="3200" dirty="0"/>
              <a:t> – зміни в середовищі та організації роботи, </a:t>
            </a:r>
            <a:r>
              <a:rPr lang="uk-UA" sz="3200" dirty="0"/>
              <a:t>завдяки яким дитина з особливостями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психофізичного </a:t>
            </a:r>
            <a:r>
              <a:rPr lang="uk-UA" dirty="0"/>
              <a:t>розвитку має змогу брати активну і повноцінну участь у заняттях та інших видах діяльності. </a:t>
            </a:r>
            <a:endParaRPr lang="ru-RU" dirty="0"/>
          </a:p>
          <a:p>
            <a:pPr marL="0" indent="0">
              <a:buNone/>
            </a:pPr>
            <a:r>
              <a:rPr lang="ru-RU" b="1" dirty="0" err="1" smtClean="0"/>
              <a:t>Адаптація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змінює</a:t>
            </a:r>
            <a:r>
              <a:rPr lang="ru-RU" dirty="0"/>
              <a:t> характер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/>
              <a:t>матеріалу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 err="1"/>
              <a:t>змінюючи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концептуальну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завдання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3" descr="C:\Users\Computer\Desktop\лабор\картинки\main22985391_a6f697b0ed263ea4702d17d4052479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132856"/>
            <a:ext cx="3456384" cy="394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86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Види </a:t>
            </a:r>
            <a:r>
              <a:rPr lang="uk-UA" sz="3200" b="1" dirty="0" err="1"/>
              <a:t>адаптацій</a:t>
            </a:r>
            <a:r>
              <a:rPr lang="uk-UA" sz="3200" b="1" dirty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• </a:t>
            </a:r>
            <a:r>
              <a:rPr lang="uk-UA" i="1" dirty="0"/>
              <a:t>пристосування освітнього середовища </a:t>
            </a:r>
            <a:r>
              <a:rPr lang="uk-UA" dirty="0"/>
              <a:t>(збільшення інтенсивності освітлення в класних кімнатах, де є діти з порушеннями зору, зменшення рівня шуму в класі, де навчається дитина зі зниженим слухом, забезпечення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слуховим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блока у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ланки);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i="1" dirty="0" err="1"/>
              <a:t>адаптація</a:t>
            </a:r>
            <a:r>
              <a:rPr lang="ru-RU" i="1" dirty="0"/>
              <a:t> </a:t>
            </a:r>
            <a:r>
              <a:rPr lang="ru-RU" i="1" dirty="0" err="1"/>
              <a:t>навчальних</a:t>
            </a:r>
            <a:r>
              <a:rPr lang="ru-RU" i="1" dirty="0"/>
              <a:t> </a:t>
            </a:r>
            <a:r>
              <a:rPr lang="ru-RU" i="1" dirty="0" err="1"/>
              <a:t>підходів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часу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зміна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темпу занять,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діяльності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i="1" dirty="0" err="1"/>
              <a:t>адаптація</a:t>
            </a:r>
            <a:r>
              <a:rPr lang="ru-RU" i="1" dirty="0"/>
              <a:t> </a:t>
            </a:r>
            <a:r>
              <a:rPr lang="ru-RU" i="1" dirty="0" err="1"/>
              <a:t>навчальних</a:t>
            </a:r>
            <a:r>
              <a:rPr lang="ru-RU" i="1" dirty="0"/>
              <a:t> </a:t>
            </a:r>
            <a:r>
              <a:rPr lang="ru-RU" i="1" dirty="0" err="1"/>
              <a:t>матеріалів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посібників</a:t>
            </a:r>
            <a:r>
              <a:rPr lang="ru-RU" dirty="0"/>
              <a:t>, </a:t>
            </a:r>
            <a:r>
              <a:rPr lang="ru-RU" dirty="0" err="1"/>
              <a:t>наочних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з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шрифтів</a:t>
            </a:r>
            <a:r>
              <a:rPr lang="ru-RU" dirty="0"/>
              <a:t>, </a:t>
            </a:r>
            <a:r>
              <a:rPr lang="ru-RU" dirty="0" err="1"/>
              <a:t>картки-підказки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Адаптації</a:t>
            </a:r>
            <a:r>
              <a:rPr lang="ru-RU" sz="3200" b="1" dirty="0" smtClean="0"/>
              <a:t> </a:t>
            </a:r>
            <a:r>
              <a:rPr lang="ru-RU" sz="3200" b="1" dirty="0"/>
              <a:t>та </a:t>
            </a:r>
            <a:r>
              <a:rPr lang="ru-RU" sz="3200" b="1" dirty="0" err="1"/>
              <a:t>модифікації</a:t>
            </a:r>
            <a:r>
              <a:rPr lang="ru-RU" sz="3200" b="1" dirty="0"/>
              <a:t> </a:t>
            </a:r>
            <a:r>
              <a:rPr lang="ru-RU" sz="3200" b="1" dirty="0" err="1"/>
              <a:t>здійснюються</a:t>
            </a:r>
            <a:r>
              <a:rPr lang="ru-RU" sz="3200" b="1" dirty="0"/>
              <a:t> з </a:t>
            </a:r>
            <a:r>
              <a:rPr lang="ru-RU" sz="3200" b="1" dirty="0" err="1"/>
              <a:t>урахуванням</a:t>
            </a:r>
            <a:r>
              <a:rPr lang="ru-RU" sz="3200" b="1" dirty="0"/>
              <a:t> </a:t>
            </a:r>
            <a:r>
              <a:rPr lang="ru-RU" sz="3200" b="1" dirty="0" err="1"/>
              <a:t>конкретних</a:t>
            </a:r>
            <a:r>
              <a:rPr lang="ru-RU" sz="3200" b="1" dirty="0"/>
              <a:t> потреб </a:t>
            </a:r>
            <a:r>
              <a:rPr lang="ru-RU" sz="3200" b="1" dirty="0" err="1"/>
              <a:t>дитини</a:t>
            </a:r>
            <a:r>
              <a:rPr lang="ru-RU" sz="3200" b="1" dirty="0"/>
              <a:t>, </a:t>
            </a:r>
            <a:r>
              <a:rPr lang="ru-RU" sz="3200" b="1" dirty="0" err="1"/>
              <a:t>включаючи</a:t>
            </a:r>
            <a:r>
              <a:rPr lang="ru-RU" sz="3200" b="1" dirty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u="sng" dirty="0" err="1"/>
              <a:t>Поведінку</a:t>
            </a:r>
            <a:r>
              <a:rPr lang="ru-RU" u="sng" dirty="0"/>
              <a:t>.</a:t>
            </a:r>
            <a:r>
              <a:rPr lang="ru-RU" dirty="0"/>
              <a:t> 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вирішення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мотивацією</a:t>
            </a:r>
            <a:r>
              <a:rPr lang="ru-RU" dirty="0"/>
              <a:t> та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правил і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  <a:p>
            <a:pPr lvl="0"/>
            <a:r>
              <a:rPr lang="ru-RU" u="sng" dirty="0" err="1"/>
              <a:t>Організаційні</a:t>
            </a:r>
            <a:r>
              <a:rPr lang="ru-RU" u="sng" dirty="0"/>
              <a:t> </a:t>
            </a:r>
            <a:r>
              <a:rPr lang="ru-RU" u="sng" dirty="0" err="1"/>
              <a:t>навики</a:t>
            </a:r>
            <a:r>
              <a:rPr lang="ru-RU" dirty="0"/>
              <a:t>.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зосередити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завданні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.</a:t>
            </a:r>
          </a:p>
          <a:p>
            <a:pPr lvl="0"/>
            <a:r>
              <a:rPr lang="ru-RU" u="sng" dirty="0" err="1"/>
              <a:t>Сенсорні</a:t>
            </a:r>
            <a:r>
              <a:rPr lang="ru-RU" u="sng" dirty="0"/>
              <a:t> потреби</a:t>
            </a:r>
            <a:r>
              <a:rPr lang="ru-RU" dirty="0"/>
              <a:t>. </a:t>
            </a:r>
            <a:r>
              <a:rPr lang="ru-RU" dirty="0" err="1"/>
              <a:t>Адаптація</a:t>
            </a:r>
            <a:r>
              <a:rPr lang="ru-RU" dirty="0"/>
              <a:t> шляхом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учневі</a:t>
            </a:r>
            <a:r>
              <a:rPr lang="ru-RU" dirty="0"/>
              <a:t>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</a:t>
            </a:r>
            <a:r>
              <a:rPr lang="ru-RU" dirty="0" err="1"/>
              <a:t>слуховий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, </a:t>
            </a:r>
            <a:r>
              <a:rPr lang="ru-RU" dirty="0" err="1"/>
              <a:t>окуляри</a:t>
            </a:r>
            <a:r>
              <a:rPr lang="ru-RU" dirty="0"/>
              <a:t>, </a:t>
            </a:r>
            <a:r>
              <a:rPr lang="ru-RU" dirty="0" err="1"/>
              <a:t>техніка</a:t>
            </a:r>
            <a:r>
              <a:rPr lang="ru-RU" dirty="0"/>
              <a:t> для </a:t>
            </a:r>
            <a:r>
              <a:rPr lang="ru-RU" dirty="0" err="1"/>
              <a:t>комунікації</a:t>
            </a:r>
            <a:r>
              <a:rPr lang="ru-RU" dirty="0"/>
              <a:t>), </a:t>
            </a:r>
            <a:r>
              <a:rPr lang="ru-RU" dirty="0" err="1"/>
              <a:t>устаткування</a:t>
            </a:r>
            <a:r>
              <a:rPr lang="ru-RU" dirty="0"/>
              <a:t> і </a:t>
            </a:r>
            <a:r>
              <a:rPr lang="ru-RU" dirty="0" err="1"/>
              <a:t>допомоги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компенсувати</a:t>
            </a:r>
            <a:r>
              <a:rPr lang="ru-RU" dirty="0"/>
              <a:t> </a:t>
            </a:r>
            <a:r>
              <a:rPr lang="ru-RU" dirty="0" err="1"/>
              <a:t>сенсорні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При </a:t>
            </a:r>
            <a:r>
              <a:rPr lang="uk-UA" sz="3200" dirty="0"/>
              <a:t>застосуванні різних видів адаптації зміст навчання залишається незмінним, а при застосуванні модифікацій він змінюється.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Computer\Desktop\лабор\картинки\img-20151129180000-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060848"/>
            <a:ext cx="5472608" cy="4533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42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332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Специфіка різних форм адаптацій і модифікацій до потреб дітей з особливостями психофізичного розвитку  (ст. викладач кафедри психології Борцова М.В.)</vt:lpstr>
      <vt:lpstr>Інклюзивна освіта -</vt:lpstr>
      <vt:lpstr>Школа з інклюзивним навчанням: </vt:lpstr>
      <vt:lpstr>  Інструктивно – методичний лист Міністерства освіти і науки, молоді та спорту України «Організація навчально - виховного процесу в умовах інклюзивного навчання» від 18.05.2012 № 1/9-384. </vt:lpstr>
      <vt:lpstr>    Модифікація – трансформує характер представлення матеріалу шляхом зміни змісту або концептуальної складності навчального завдання.   </vt:lpstr>
      <vt:lpstr>Адаптація – зміни в середовищі та організації роботи, завдяки яким дитина з особливостями </vt:lpstr>
      <vt:lpstr>Види адаптацій: </vt:lpstr>
      <vt:lpstr> Адаптації та модифікації здійснюються з урахуванням конкретних потреб дитини, включаючи: </vt:lpstr>
      <vt:lpstr>  При застосуванні різних видів адаптації зміст навчання залишається незмінним, а при застосуванні модифікацій він змінюється.  </vt:lpstr>
      <vt:lpstr>Адаптація дає вчителеві змогу: </vt:lpstr>
      <vt:lpstr>   Батьки мають право користуватися невід’ємним правом на те, щоб з ними консультувалися стосовно форм освіти, які б найкраще відповідали потребам, обставинам життя чи сподіванням їхніх дітей.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407</cp:lastModifiedBy>
  <cp:revision>8</cp:revision>
  <dcterms:created xsi:type="dcterms:W3CDTF">2016-12-06T07:17:22Z</dcterms:created>
  <dcterms:modified xsi:type="dcterms:W3CDTF">2016-12-06T10:59:57Z</dcterms:modified>
</cp:coreProperties>
</file>