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6" r:id="rId3"/>
    <p:sldId id="265" r:id="rId4"/>
    <p:sldId id="275" r:id="rId5"/>
    <p:sldId id="276" r:id="rId6"/>
    <p:sldId id="260" r:id="rId7"/>
    <p:sldId id="264" r:id="rId8"/>
    <p:sldId id="262" r:id="rId9"/>
    <p:sldId id="261" r:id="rId10"/>
    <p:sldId id="267" r:id="rId11"/>
    <p:sldId id="272" r:id="rId12"/>
    <p:sldId id="273" r:id="rId13"/>
    <p:sldId id="277" r:id="rId14"/>
    <p:sldId id="259" r:id="rId15"/>
    <p:sldId id="257" r:id="rId16"/>
    <p:sldId id="258" r:id="rId17"/>
    <p:sldId id="268" r:id="rId18"/>
    <p:sldId id="266" r:id="rId19"/>
    <p:sldId id="269" r:id="rId20"/>
    <p:sldId id="270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estportal.gov.ua/files/Nakaz_163_.pdf" TargetMode="External"/><Relationship Id="rId2" Type="http://schemas.openxmlformats.org/officeDocument/2006/relationships/hyperlink" Target="http://old.mon.gov.ua/ua/about-ministry/normative/5090-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16832"/>
            <a:ext cx="7923656" cy="144016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ВІТАЄМО УЧАСНИКІВ СЕМІНАРУ-ПРАКТИКУМУ ДЛЯ ВЧИТЕЛІВ ХІМІЇ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429000"/>
            <a:ext cx="8640960" cy="2520280"/>
          </a:xfrm>
        </p:spPr>
        <p:txBody>
          <a:bodyPr/>
          <a:lstStyle/>
          <a:p>
            <a:pPr algn="ctr"/>
            <a:r>
              <a:rPr lang="uk-UA" b="1" dirty="0" smtClean="0"/>
              <a:t>ТЕМА:</a:t>
            </a:r>
          </a:p>
          <a:p>
            <a:pPr algn="ctr"/>
            <a:r>
              <a:rPr lang="uk-UA" b="1" dirty="0" smtClean="0"/>
              <a:t>«ГОРОВНІСТЬ УЧИТЕЛІВ ХІМІЇ ДО РЕАЛІЗАЦІЇ ПРАКТИЧНОЇ СКЛАДОВОЇ ПОГЛИБЛЕНОГО ВИВЧЕННЯ ПРЕДМЕТА ТА ПІДГОТОВКИ ШКОЛЯРІВ ДО ІНТЕЛЕКТУАЛЬНИХ ЗМАГАНЬ»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1753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97143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Розподіл учасників тестування з хімії за кількістю набраних балів</a:t>
            </a:r>
            <a:endParaRPr lang="ru-RU" sz="3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r="7247"/>
          <a:stretch/>
        </p:blipFill>
        <p:spPr bwMode="auto">
          <a:xfrm>
            <a:off x="13691" y="2034624"/>
            <a:ext cx="4486301" cy="348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2879665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 рік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" r="1832"/>
          <a:stretch/>
        </p:blipFill>
        <p:spPr bwMode="auto">
          <a:xfrm>
            <a:off x="4499992" y="3248997"/>
            <a:ext cx="4531054" cy="338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75656" y="1691516"/>
            <a:ext cx="142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рік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74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576" y="620688"/>
            <a:ext cx="8435280" cy="432048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/>
              <a:t>Кількісний розподіл завдань за змістовими блоками</a:t>
            </a:r>
            <a:endParaRPr lang="ru-RU" sz="28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730507"/>
              </p:ext>
            </p:extLst>
          </p:nvPr>
        </p:nvGraphicFramePr>
        <p:xfrm>
          <a:off x="683567" y="1052736"/>
          <a:ext cx="7704856" cy="210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0133"/>
                <a:gridCol w="1884164"/>
                <a:gridCol w="792088"/>
                <a:gridCol w="792088"/>
                <a:gridCol w="720080"/>
                <a:gridCol w="864096"/>
                <a:gridCol w="936104"/>
                <a:gridCol w="9361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з/п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Змістовий блок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 завдань (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/2015 /</a:t>
                      </a:r>
                      <a:r>
                        <a:rPr lang="uk-UA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Частка від загальної кількості завдань (</a:t>
                      </a:r>
                      <a:r>
                        <a:rPr lang="uk-UA" sz="14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2016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/2015/</a:t>
                      </a:r>
                      <a:r>
                        <a:rPr lang="uk-UA" sz="14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</a:t>
                      </a:r>
                      <a:r>
                        <a:rPr lang="uk-UA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рр)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72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Загальна хімія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4995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Неорганічна</a:t>
                      </a:r>
                      <a:r>
                        <a:rPr lang="uk-UA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хімія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0519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Органічна хімія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27,8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Обчислення в хімії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18,5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УСЬОГО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4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79851" y="3338990"/>
            <a:ext cx="8435280" cy="468052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 smtClean="0"/>
              <a:t>Кількісний розподіл завдань за формами</a:t>
            </a:r>
            <a:endParaRPr lang="ru-RU" sz="30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59460"/>
              </p:ext>
            </p:extLst>
          </p:nvPr>
        </p:nvGraphicFramePr>
        <p:xfrm>
          <a:off x="282709" y="3813312"/>
          <a:ext cx="8496949" cy="2722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099"/>
                <a:gridCol w="648072"/>
                <a:gridCol w="601448"/>
                <a:gridCol w="478673"/>
                <a:gridCol w="720079"/>
                <a:gridCol w="504056"/>
                <a:gridCol w="504056"/>
                <a:gridCol w="576064"/>
                <a:gridCol w="576064"/>
                <a:gridCol w="432048"/>
                <a:gridCol w="504056"/>
                <a:gridCol w="391234"/>
              </a:tblGrid>
              <a:tr h="497919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/>
                        <a:t>Форма завдання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Загальна хімія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defTabSz="981075"/>
                      <a:r>
                        <a:rPr lang="uk-UA" sz="1200" dirty="0" smtClean="0"/>
                        <a:t>Неорганічна</a:t>
                      </a:r>
                      <a:r>
                        <a:rPr lang="uk-UA" sz="1200" baseline="0" dirty="0" smtClean="0"/>
                        <a:t> хімія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Органічна хімія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Обчислення в хімії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200" dirty="0" smtClean="0"/>
                        <a:t>Усього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4564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вибором однієї правильної відповіді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50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встановлення відповідності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94577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встановлення правильної послідовності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143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Відкритої форми з короткою відповіддю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5503">
                <a:tc>
                  <a:txBody>
                    <a:bodyPr/>
                    <a:lstStyle/>
                    <a:p>
                      <a:r>
                        <a:rPr lang="uk-UA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FFC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dirty="0">
                        <a:solidFill>
                          <a:srgbClr val="FFC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Розподіл тестових завдань за складністю</a:t>
            </a:r>
            <a:endParaRPr lang="ru-RU" sz="3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9290"/>
          <a:stretch/>
        </p:blipFill>
        <p:spPr bwMode="auto">
          <a:xfrm>
            <a:off x="251520" y="1988840"/>
            <a:ext cx="464667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r="8657"/>
          <a:stretch/>
        </p:blipFill>
        <p:spPr bwMode="auto">
          <a:xfrm>
            <a:off x="4859434" y="3693227"/>
            <a:ext cx="4136511" cy="2891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33873" y="1556792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2016 рік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74788" y="3261179"/>
            <a:ext cx="20162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2015 рік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42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Дані про результати ЗНО-2016 з хімії</a:t>
            </a:r>
            <a:endParaRPr lang="ru-RU" sz="32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544619"/>
              </p:ext>
            </p:extLst>
          </p:nvPr>
        </p:nvGraphicFramePr>
        <p:xfrm>
          <a:off x="539552" y="1340768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080120"/>
                <a:gridCol w="1224136"/>
                <a:gridCol w="1224136"/>
                <a:gridCol w="1460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 учасників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Не склали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100-140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140-160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160-200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Харківська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1443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10,67%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18,4%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24,3%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Сумська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15,7%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Полтавська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953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14,06%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51%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17,3%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17,6%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556672"/>
              </p:ext>
            </p:extLst>
          </p:nvPr>
        </p:nvGraphicFramePr>
        <p:xfrm>
          <a:off x="523957" y="4161335"/>
          <a:ext cx="8229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296144"/>
                <a:gridCol w="1080120"/>
                <a:gridCol w="1224136"/>
                <a:gridCol w="1224136"/>
                <a:gridCol w="14608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Область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 учасників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Не склали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100-140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140-160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160-200 балів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Харківська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1037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41,4%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20,4%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31%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Сумська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520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43,5%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26,7%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Полтавська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668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46,6%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22,3%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23,2%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539552" y="3294107"/>
            <a:ext cx="8229600" cy="834574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200" b="1" dirty="0" smtClean="0"/>
              <a:t>Дані про результати ЗНО з хімії випускників 2016 року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10954" y="6025515"/>
            <a:ext cx="68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балів і більше – показник якості викладання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9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06613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Регіональні</a:t>
            </a:r>
            <a:r>
              <a:rPr lang="uk-UA" sz="3200" b="1" dirty="0" smtClean="0"/>
              <a:t> результати ЗНО з хімії </a:t>
            </a:r>
            <a:br>
              <a:rPr lang="uk-UA" sz="3200" b="1" dirty="0" smtClean="0"/>
            </a:br>
            <a:r>
              <a:rPr lang="uk-UA" sz="3200" b="1" dirty="0" smtClean="0"/>
              <a:t>2016 року</a:t>
            </a:r>
            <a:endParaRPr lang="ru-RU" sz="32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908189"/>
              </p:ext>
            </p:extLst>
          </p:nvPr>
        </p:nvGraphicFramePr>
        <p:xfrm>
          <a:off x="467544" y="1844824"/>
          <a:ext cx="8352927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2016224"/>
                <a:gridCol w="1368152"/>
                <a:gridCol w="1584175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u="none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загальною кількістю осіб: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2016 рік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2015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рік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2014 рік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Усього здавало ЗНО з хімії:</a:t>
                      </a:r>
                      <a:endParaRPr lang="ru-RU" sz="20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754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1078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>
                          <a:latin typeface="Times New Roman" pitchFamily="18" charset="0"/>
                          <a:cs typeface="Times New Roman" pitchFamily="18" charset="0"/>
                        </a:rPr>
                        <a:t>1422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склали тест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15,7 % (19місце)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19 %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 180 до 200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балів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7,0 % (6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місце)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7,14 %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u="non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Випускники</a:t>
                      </a:r>
                      <a:r>
                        <a:rPr lang="ru-RU" sz="1800" b="1" u="none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ЗНЗ 2016 року: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середній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143,3 (12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склали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тест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11,9%  (21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 балів та вище 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26,7% (14 місце)</a:t>
                      </a:r>
                      <a:endParaRPr lang="ru-RU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180-200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10,0 %  (10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---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</a:t>
                      </a:r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балів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53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134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6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6469474"/>
            <a:ext cx="688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160 балів і більше – показник якості викладання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16631"/>
            <a:ext cx="8784977" cy="6414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26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704856" cy="936104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Нормативні документи щодо ЗНО з хімії 2017 року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093915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Міністерства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науки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лютого 2016 року №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 «Про затвердження програм зовнішнього незалежного оцінювання осіб, які бажають здобувати вищу освіту на основі повної загальної середньої освіти»</a:t>
            </a:r>
            <a:endParaRPr lang="uk-UA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 Українського центру оцінювання якості освіти від 22 вересня 2016 року № 163 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«Про затвердження Критеріїв оцінювання завдань відкритої форми з розгорнутою відповіддю сертифікаційних робіт зовнішнього незалежного оцінювання 2017 року»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9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dirty="0" smtClean="0"/>
              <a:t>Загальна характеристика сертифікаційної роботи ЗНО з хімії 2017 року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4968552"/>
          </a:xfrm>
        </p:spPr>
        <p:txBody>
          <a:bodyPr/>
          <a:lstStyle/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кількість завдань роботи – 50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роботи – 150 хв.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 кількість балів – 80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форми тестів:</a:t>
            </a:r>
          </a:p>
          <a:p>
            <a:pPr marL="628650" indent="-2730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вибором однієї правильної відповіді (№1-34 – оцінюється 0 або 1 бал))</a:t>
            </a:r>
          </a:p>
          <a:p>
            <a:pPr marL="628650" indent="-27305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встановлення відповідності - «логічні пари» (№35-40 – оцінюється 0, 1, 2, 3, 4 бали)</a:t>
            </a:r>
          </a:p>
          <a:p>
            <a:pPr marL="628650" indent="-2730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на встановлення правильної послідовності (№41-42 – 0, 1, 2, 3 бали)</a:t>
            </a:r>
          </a:p>
          <a:p>
            <a:pPr marL="628650" indent="-27305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відкритої форми з короткою відповіддю:</a:t>
            </a:r>
          </a:p>
          <a:p>
            <a:pPr marL="698500" indent="-730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структуроване завдання (№46-47 – оцінюється 0, 1, 2 бали)</a:t>
            </a:r>
          </a:p>
          <a:p>
            <a:pPr marL="698500" indent="-7302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неструктуроване завдання (№43-45, 48-50 – оцінюється 0, 2 бали)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65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331236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FFFF00"/>
                </a:solidFill>
              </a:rPr>
              <a:t>Аналіз результатів ЗНО-2016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з хімії та особливості підготовки учнів </a:t>
            </a:r>
            <a:br>
              <a:rPr lang="uk-UA" dirty="0" smtClean="0">
                <a:solidFill>
                  <a:srgbClr val="FFFF00"/>
                </a:solidFill>
              </a:rPr>
            </a:br>
            <a:r>
              <a:rPr lang="uk-UA" dirty="0" smtClean="0">
                <a:solidFill>
                  <a:srgbClr val="FFFF00"/>
                </a:solidFill>
              </a:rPr>
              <a:t>до ЗНО-2017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4830360" cy="1752600"/>
          </a:xfrm>
        </p:spPr>
        <p:txBody>
          <a:bodyPr>
            <a:noAutofit/>
          </a:bodyPr>
          <a:lstStyle/>
          <a:p>
            <a:pPr algn="l"/>
            <a:r>
              <a:rPr lang="uk-UA" sz="2000" b="1" i="1" dirty="0" smtClean="0">
                <a:solidFill>
                  <a:srgbClr val="FFFF00"/>
                </a:solidFill>
              </a:rPr>
              <a:t>Метейко Алла Володимирівна</a:t>
            </a:r>
            <a:r>
              <a:rPr lang="uk-UA" sz="2000" b="1" dirty="0" smtClean="0">
                <a:solidFill>
                  <a:srgbClr val="FFFF00"/>
                </a:solidFill>
              </a:rPr>
              <a:t>, </a:t>
            </a:r>
          </a:p>
          <a:p>
            <a:pPr algn="l">
              <a:spcBef>
                <a:spcPts val="0"/>
              </a:spcBef>
            </a:pPr>
            <a:r>
              <a:rPr lang="uk-UA" sz="2000" b="1" dirty="0" smtClean="0">
                <a:solidFill>
                  <a:srgbClr val="FFFF00"/>
                </a:solidFill>
              </a:rPr>
              <a:t>методист з хімії навчально-методичного  відділу координації освітньої діяльності та професійного розвитку Сумського ОІППО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Пробне ЗНО-2017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64807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Реєстрація: з 10 до 31 січня 2017 року</a:t>
            </a:r>
          </a:p>
          <a:p>
            <a:pPr marL="0" indent="0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проходження пробного ЗНО 08.04.17 обирається лише один предмет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087836"/>
              </p:ext>
            </p:extLst>
          </p:nvPr>
        </p:nvGraphicFramePr>
        <p:xfrm>
          <a:off x="1115616" y="2204864"/>
          <a:ext cx="684076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5771"/>
                <a:gridCol w="2022741"/>
                <a:gridCol w="2232248"/>
              </a:tblGrid>
              <a:tr h="336242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 квітня 2017 року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 квітня 2017 року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23998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і література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Історія України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Біологія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Географія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Фізика</a:t>
                      </a:r>
                    </a:p>
                    <a:p>
                      <a:r>
                        <a:rPr lang="uk-UA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Хімія</a:t>
                      </a:r>
                      <a:endParaRPr lang="ru-RU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Англійська мова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Іспанська мова</a:t>
                      </a:r>
                    </a:p>
                    <a:p>
                      <a:r>
                        <a:rPr lang="uk-UA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Німецька</a:t>
                      </a:r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</a:t>
                      </a:r>
                    </a:p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Французька мова</a:t>
                      </a:r>
                    </a:p>
                    <a:p>
                      <a:r>
                        <a:rPr lang="uk-UA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Російська мова</a:t>
                      </a:r>
                    </a:p>
                    <a:p>
                      <a:endParaRPr lang="uk-UA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73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39136" cy="63668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Графік проведення ЗНО-2017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для участі в ЗНО-2017 триватиме з 6 лютого до 17 березня 2017року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Выноска со стрелкой вправо 3"/>
          <p:cNvSpPr/>
          <p:nvPr/>
        </p:nvSpPr>
        <p:spPr>
          <a:xfrm>
            <a:off x="395536" y="1988840"/>
            <a:ext cx="2160240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46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 і література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23.05.2017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4932040" y="2002897"/>
            <a:ext cx="2016224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1017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Англійська мова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29.05.2017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>
            <a:off x="2577567" y="1988840"/>
            <a:ext cx="2354473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131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Французька, іспанська, німецька мови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25.05.2017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право 6"/>
          <p:cNvSpPr/>
          <p:nvPr/>
        </p:nvSpPr>
        <p:spPr>
          <a:xfrm>
            <a:off x="390541" y="3068960"/>
            <a:ext cx="2187025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96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України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02.06.2017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>
            <a:off x="2577568" y="3067461"/>
            <a:ext cx="2354472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950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Російська мова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06.06.2017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>
            <a:off x="6948264" y="1977716"/>
            <a:ext cx="1872208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3205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31.05.2017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6948264" y="3067461"/>
            <a:ext cx="1872208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4478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12.06.2017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4957649" y="3067461"/>
            <a:ext cx="1990615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41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Біологія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08.06.2017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Выноска со стрелкой вправо 12"/>
          <p:cNvSpPr/>
          <p:nvPr/>
        </p:nvSpPr>
        <p:spPr>
          <a:xfrm>
            <a:off x="2486543" y="4163049"/>
            <a:ext cx="2219988" cy="86409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152"/>
            </a:avLst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Фізика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14.06.2017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16016" y="4162888"/>
            <a:ext cx="2160240" cy="864096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16.06.2017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5499938"/>
            <a:ext cx="6408712" cy="576064"/>
          </a:xfrm>
          <a:prstGeom prst="rect">
            <a:avLst/>
          </a:prstGeom>
          <a:gradFill>
            <a:gsLst>
              <a:gs pos="0">
                <a:schemeClr val="bg2">
                  <a:lumMod val="75000"/>
                </a:schemeClr>
              </a:gs>
              <a:gs pos="50000">
                <a:schemeClr val="bg2">
                  <a:lumMod val="9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складати тест не більше ніж з чотирьох предметів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07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850106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/>
              <a:t>Статистичні характеристики результатів тестування з хімії </a:t>
            </a:r>
            <a:endParaRPr lang="ru-RU" sz="3600" b="1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355276"/>
              </p:ext>
            </p:extLst>
          </p:nvPr>
        </p:nvGraphicFramePr>
        <p:xfrm>
          <a:off x="323528" y="1916832"/>
          <a:ext cx="8597418" cy="354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50"/>
                <a:gridCol w="2376264"/>
                <a:gridCol w="21887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 характеристики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Кількісне значення (2016 рік)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Кількісне значення (2015 рік)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Кількість учасників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25475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32711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 можливий бал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Максимально набраний бал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80 (28 учасників)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86 (7 учасників)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Середній набраний бал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35,54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34,36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Стандартне відхилення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15,81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17,10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Середня</a:t>
                      </a:r>
                      <a:r>
                        <a:rPr lang="uk-UA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складність тесту (%)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49,94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39,53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Середня розподільна здатність тесту (%)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49,86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44,76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Пороговий бал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38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" y="-9718"/>
            <a:ext cx="5369350" cy="687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788024" y="188640"/>
            <a:ext cx="4217222" cy="1944216"/>
          </a:xfrm>
          <a:prstGeom prst="rect">
            <a:avLst/>
          </a:prstGeom>
        </p:spPr>
        <p:txBody>
          <a:bodyPr vert="horz" lIns="0" rIns="0" bIns="0" anchor="b">
            <a:normAutofit fontScale="6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400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sz="8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дані щодо вибору учасниками хімії для проходження ЗНО-2016</a:t>
            </a:r>
            <a:endParaRPr lang="ru-RU" sz="53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6093296"/>
            <a:ext cx="122413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58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Місця, щодо обираності випускниками </a:t>
            </a:r>
            <a:br>
              <a:rPr lang="uk-UA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2016 року предмету для проходження ЗНО (на фоні України)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700808"/>
            <a:ext cx="5256584" cy="4824536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 місце – біологія (39,6%)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 місце – хімія (12,4%), </a:t>
            </a:r>
          </a:p>
          <a:p>
            <a:pPr marL="1350963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фізика (15,3%)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місце – математика (56,3%)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11 місце – англійська мова (30,1%)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14 місце – історія України (73,1%) 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17 місце – німецька мова (0,8%)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20 місце – географія (16,4%)</a:t>
            </a:r>
          </a:p>
          <a:p>
            <a:pPr marL="0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21 місце – російська мова (0,1%)</a:t>
            </a:r>
          </a:p>
          <a:p>
            <a:pPr marL="1528763" indent="0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французька мова (0,1%)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5904656" cy="6914535"/>
            <a:chOff x="0" y="0"/>
            <a:chExt cx="5904656" cy="691453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48" r="27081"/>
            <a:stretch/>
          </p:blipFill>
          <p:spPr bwMode="auto">
            <a:xfrm>
              <a:off x="0" y="0"/>
              <a:ext cx="5904656" cy="6914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0" y="2852936"/>
              <a:ext cx="1043608" cy="21602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 txBox="1">
            <a:spLocks/>
          </p:cNvSpPr>
          <p:nvPr/>
        </p:nvSpPr>
        <p:spPr>
          <a:xfrm>
            <a:off x="5508104" y="332656"/>
            <a:ext cx="3635896" cy="1512168"/>
          </a:xfrm>
          <a:prstGeom prst="rect">
            <a:avLst/>
          </a:prstGeom>
        </p:spPr>
        <p:txBody>
          <a:bodyPr vert="horz" lIns="0" rIns="0" bIns="0" anchor="b">
            <a:normAutofit fontScale="4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8400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sz="8400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розподіл учнів </a:t>
            </a:r>
          </a:p>
          <a:p>
            <a:pPr algn="ctr"/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за шкалою </a:t>
            </a:r>
          </a:p>
          <a:p>
            <a:pPr algn="ctr"/>
            <a:r>
              <a:rPr lang="uk-UA" sz="5300" b="1" dirty="0" smtClean="0">
                <a:solidFill>
                  <a:schemeClr val="bg1">
                    <a:lumMod val="10000"/>
                  </a:schemeClr>
                </a:solidFill>
              </a:rPr>
              <a:t>100-200 балів</a:t>
            </a:r>
            <a:endParaRPr lang="ru-RU" sz="53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0"/>
            <a:ext cx="6372200" cy="6858000"/>
            <a:chOff x="107504" y="22527"/>
            <a:chExt cx="6049566" cy="685800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96" r="26371"/>
            <a:stretch/>
          </p:blipFill>
          <p:spPr bwMode="auto">
            <a:xfrm>
              <a:off x="107504" y="22527"/>
              <a:ext cx="6049566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07504" y="1180515"/>
              <a:ext cx="1115616" cy="288032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44008" y="1052736"/>
            <a:ext cx="449999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  <a:t>відсоток учнів, </a:t>
            </a:r>
            <a:b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  <a:t>що не подолали поріг</a:t>
            </a:r>
            <a:endParaRPr lang="ru-RU" sz="31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2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910" y="553"/>
            <a:ext cx="6011250" cy="6793773"/>
            <a:chOff x="910" y="553"/>
            <a:chExt cx="6011250" cy="6793773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26" r="35835"/>
            <a:stretch/>
          </p:blipFill>
          <p:spPr bwMode="auto">
            <a:xfrm>
              <a:off x="14558" y="553"/>
              <a:ext cx="5997602" cy="67937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910" y="3181911"/>
              <a:ext cx="1317082" cy="256471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Заголовок 1"/>
          <p:cNvSpPr txBox="1">
            <a:spLocks/>
          </p:cNvSpPr>
          <p:nvPr/>
        </p:nvSpPr>
        <p:spPr>
          <a:xfrm>
            <a:off x="5580112" y="476672"/>
            <a:ext cx="3545189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>ЗНО з хімії</a:t>
            </a:r>
            <a:r>
              <a:rPr lang="en-US" b="1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  <a:t/>
            </a:r>
            <a:br>
              <a:rPr lang="uk-UA" b="1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uk-UA" sz="3100" b="1" dirty="0" smtClean="0">
                <a:solidFill>
                  <a:schemeClr val="bg1">
                    <a:lumMod val="10000"/>
                  </a:schemeClr>
                </a:solidFill>
              </a:rPr>
              <a:t>середній бал за шкалою від 100 до 200 балів</a:t>
            </a:r>
            <a:endParaRPr lang="ru-RU" sz="3100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0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827584" y="0"/>
            <a:ext cx="8316416" cy="6810568"/>
            <a:chOff x="997611" y="33893"/>
            <a:chExt cx="8316416" cy="681056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997611" y="33893"/>
              <a:ext cx="5858041" cy="6810568"/>
              <a:chOff x="997611" y="33893"/>
              <a:chExt cx="5858041" cy="6810568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864" r="29487"/>
              <a:stretch/>
            </p:blipFill>
            <p:spPr bwMode="auto">
              <a:xfrm>
                <a:off x="1009561" y="33893"/>
                <a:ext cx="5846091" cy="68105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8" name="Прямоугольник 7"/>
              <p:cNvSpPr/>
              <p:nvPr/>
            </p:nvSpPr>
            <p:spPr>
              <a:xfrm>
                <a:off x="997611" y="1228505"/>
                <a:ext cx="1296144" cy="216024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" name="Заголовок 1"/>
            <p:cNvSpPr txBox="1">
              <a:spLocks/>
            </p:cNvSpPr>
            <p:nvPr/>
          </p:nvSpPr>
          <p:spPr>
            <a:xfrm>
              <a:off x="4849531" y="1014621"/>
              <a:ext cx="4464496" cy="1296144"/>
            </a:xfrm>
            <a:prstGeom prst="rect">
              <a:avLst/>
            </a:prstGeom>
          </p:spPr>
          <p:txBody>
            <a:bodyPr vert="horz" lIns="0" rIns="0" bIns="0" anchor="b">
              <a:normAutofit fontScale="90000" lnSpcReduction="20000"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5000" b="0" kern="1200">
                  <a:ln>
                    <a:noFill/>
                  </a:ln>
                  <a:solidFill>
                    <a:schemeClr val="tx2"/>
                  </a:solidFill>
                  <a:effectLst/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  <a:t>ЗНО з хімії</a:t>
              </a:r>
              <a:r>
                <a:rPr lang="en-US" b="1" dirty="0" smtClean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  <a:t/>
              </a:r>
              <a:br>
                <a:rPr lang="uk-UA" b="1" dirty="0" smtClean="0">
                  <a:solidFill>
                    <a:schemeClr val="bg1">
                      <a:lumMod val="10000"/>
                    </a:schemeClr>
                  </a:solidFill>
                </a:rPr>
              </a:br>
              <a:r>
                <a:rPr lang="uk-UA" sz="3100" b="1" dirty="0" smtClean="0">
                  <a:solidFill>
                    <a:schemeClr val="bg1">
                      <a:lumMod val="10000"/>
                    </a:schemeClr>
                  </a:solidFill>
                </a:rPr>
                <a:t>відсоток учнів, що набрали більше 190 балів</a:t>
              </a:r>
              <a:endParaRPr lang="ru-RU" sz="3100" b="1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19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911</TotalTime>
  <Words>833</Words>
  <Application>Microsoft Office PowerPoint</Application>
  <PresentationFormat>Экран (4:3)</PresentationFormat>
  <Paragraphs>295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ВІТАЄМО УЧАСНИКІВ СЕМІНАРУ-ПРАКТИКУМУ ДЛЯ ВЧИТЕЛІВ ХІМІЇ</vt:lpstr>
      <vt:lpstr>Аналіз результатів ЗНО-2016  з хімії та особливості підготовки учнів  до ЗНО-2017</vt:lpstr>
      <vt:lpstr>Статистичні характеристики результатів тестування з хімії </vt:lpstr>
      <vt:lpstr>Презентация PowerPoint</vt:lpstr>
      <vt:lpstr>Місця, щодо обираності випускниками  2016 року предмету для проходження ЗНО (на фоні України)</vt:lpstr>
      <vt:lpstr>Презентация PowerPoint</vt:lpstr>
      <vt:lpstr>ЗНО з хімії  відсоток учнів,  що не подолали поріг</vt:lpstr>
      <vt:lpstr>Презентация PowerPoint</vt:lpstr>
      <vt:lpstr>Презентация PowerPoint</vt:lpstr>
      <vt:lpstr>Розподіл учасників тестування з хімії за кількістю набраних балів</vt:lpstr>
      <vt:lpstr>Кількісний розподіл завдань за змістовими блоками</vt:lpstr>
      <vt:lpstr>Розподіл тестових завдань за складністю</vt:lpstr>
      <vt:lpstr>Дані про результати ЗНО-2016 з хімії</vt:lpstr>
      <vt:lpstr>Регіональні результати ЗНО з хімії  2016 року</vt:lpstr>
      <vt:lpstr>Презентация PowerPoint</vt:lpstr>
      <vt:lpstr>Презентация PowerPoint</vt:lpstr>
      <vt:lpstr>Презентация PowerPoint</vt:lpstr>
      <vt:lpstr>Нормативні документи щодо ЗНО з хімії 2017 року</vt:lpstr>
      <vt:lpstr>Загальна характеристика сертифікаційної роботи ЗНО з хімії 2017 року</vt:lpstr>
      <vt:lpstr>Пробне ЗНО-2017</vt:lpstr>
      <vt:lpstr>Графік проведення ЗНО-2017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Admin</cp:lastModifiedBy>
  <cp:revision>105</cp:revision>
  <dcterms:created xsi:type="dcterms:W3CDTF">2016-11-20T17:37:32Z</dcterms:created>
  <dcterms:modified xsi:type="dcterms:W3CDTF">2016-11-25T10:53:35Z</dcterms:modified>
</cp:coreProperties>
</file>