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2" r:id="rId2"/>
    <p:sldId id="301" r:id="rId3"/>
    <p:sldId id="265" r:id="rId4"/>
    <p:sldId id="267" r:id="rId5"/>
    <p:sldId id="269" r:id="rId6"/>
    <p:sldId id="272" r:id="rId7"/>
    <p:sldId id="274" r:id="rId8"/>
    <p:sldId id="275" r:id="rId9"/>
    <p:sldId id="276" r:id="rId10"/>
    <p:sldId id="277" r:id="rId11"/>
    <p:sldId id="279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7" r:id="rId22"/>
    <p:sldId id="298" r:id="rId23"/>
    <p:sldId id="299" r:id="rId24"/>
    <p:sldId id="290" r:id="rId25"/>
    <p:sldId id="291" r:id="rId26"/>
    <p:sldId id="292" r:id="rId27"/>
    <p:sldId id="293" r:id="rId28"/>
    <p:sldId id="296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80" autoAdjust="0"/>
    <p:restoredTop sz="94660"/>
  </p:normalViewPr>
  <p:slideViewPr>
    <p:cSldViewPr>
      <p:cViewPr>
        <p:scale>
          <a:sx n="75" d="100"/>
          <a:sy n="75" d="100"/>
        </p:scale>
        <p:origin x="-354" y="-7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jpe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F202181-DD7A-41A3-9DEB-868C4BE64A96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2245307-C249-4C03-AC9B-A955D370D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9F9A75-2F18-418C-94D1-F6A5DC154A71}" type="slidenum">
              <a:rPr lang="ru-RU" smtClean="0"/>
              <a:pPr/>
              <a:t>28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0782E-0C91-4E60-A4B4-5FC14A19EBA8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648C1-C7E9-4726-9648-6C7638DBB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92ABC-E3C6-4540-A9D8-069E2901068F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E3B6B-EFED-4FAC-8AC9-CF8FF893FD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5EEBA-6338-486B-AFB2-4175B7DFF004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FDF46-434D-4AF5-AC8D-5D93ED27A6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C57C3-19A5-43B4-85DB-1BB547649AC0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43F8-C794-4632-BB7E-07E95BC74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7FE5-A984-41BF-97BE-B549B1098E23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A1CA3-F2E7-4EFE-BF3A-4FE149346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D5832-5A6E-4232-B017-DEBF730C39B9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D5D80-DAC7-4729-91AF-8FFAE89A5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11A84-B158-4EBC-92CD-0EDA3727992B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122F1-22AF-4308-B418-C39F0E9C5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B3B5A-23C7-46D6-AA5A-2C51EC97BC5A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46D74-8515-489C-9E46-D6E2184EA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B5D99-C798-464B-9442-0F72694EBEE3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1368-BA8C-43D7-9A2C-CC1BDFD35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D4AB9-FD11-4608-B2D4-E661A4A3FE49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3F314-D6F0-41D6-BA9C-35F8E25B2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FE75A-5375-46EE-B75F-A3A7FB676C2B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C64BD-D390-4D09-8600-0FC9EA3EF0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889557-5C87-49B5-9E0A-8506014BCB18}" type="datetimeFigureOut">
              <a:rPr lang="ru-RU"/>
              <a:pPr>
                <a:defRPr/>
              </a:pPr>
              <a:t>21.10.2016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B28BA5-ADD4-4457-8034-15C3184F41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5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Борисенко</a:t>
            </a:r>
          </a:p>
          <a:p>
            <a:pPr algn="ctr">
              <a:defRPr/>
            </a:pPr>
            <a:r>
              <a:rPr lang="uk-UA" sz="5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Оксана </a:t>
            </a:r>
            <a:r>
              <a:rPr lang="uk-UA" sz="54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Феєясівна</a:t>
            </a:r>
            <a:endParaRPr lang="uk-UA" sz="5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endParaRPr lang="uk-UA" sz="10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uk-UA" sz="2800" b="1" dirty="0" err="1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в.о</a:t>
            </a:r>
            <a:r>
              <a:rPr lang="uk-UA" sz="28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завідувача </a:t>
            </a:r>
          </a:p>
          <a:p>
            <a:pPr algn="ctr">
              <a:defRPr/>
            </a:pPr>
            <a:r>
              <a:rPr lang="uk-UA" sz="28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навчально-методичного відділу </a:t>
            </a:r>
          </a:p>
          <a:p>
            <a:pPr algn="ctr">
              <a:defRPr/>
            </a:pPr>
            <a:r>
              <a:rPr lang="uk-UA" sz="28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моніторингу якості освіти </a:t>
            </a:r>
          </a:p>
          <a:p>
            <a:pPr algn="ctr">
              <a:defRPr/>
            </a:pPr>
            <a:r>
              <a:rPr lang="uk-UA" sz="28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та зовнішнього незалежного оцінювання СОІППО</a:t>
            </a:r>
          </a:p>
          <a:p>
            <a:pPr algn="ctr">
              <a:defRPr/>
            </a:pPr>
            <a:endParaRPr lang="uk-UA" sz="1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uk-UA" sz="44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Результати проведення зовнішнього незалежного оцінювання 2016 року. Сумська область у загальноукраїнському рейтингу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07950" y="1341438"/>
            <a:ext cx="8589963" cy="358775"/>
          </a:xfrm>
        </p:spPr>
        <p:txBody>
          <a:bodyPr/>
          <a:lstStyle/>
          <a:p>
            <a:pPr eaLnBrk="1" hangingPunct="1"/>
            <a:r>
              <a:rPr lang="uk-UA" u="sng" smtClean="0">
                <a:solidFill>
                  <a:srgbClr val="002060"/>
                </a:solidFill>
              </a:rPr>
              <a:t/>
            </a:r>
            <a:br>
              <a:rPr lang="uk-UA" u="sng" smtClean="0">
                <a:solidFill>
                  <a:srgbClr val="002060"/>
                </a:solidFill>
              </a:rPr>
            </a:br>
            <a:r>
              <a:rPr lang="uk-UA" u="sng" smtClean="0">
                <a:solidFill>
                  <a:srgbClr val="FFC000"/>
                </a:solidFill>
              </a:rPr>
              <a:t>Критерії для порівняння результатів</a:t>
            </a:r>
            <a:r>
              <a:rPr lang="uk-UA" smtClean="0">
                <a:solidFill>
                  <a:srgbClr val="FFC000"/>
                </a:solidFill>
              </a:rPr>
              <a:t>:</a:t>
            </a:r>
            <a:br>
              <a:rPr lang="uk-UA" smtClean="0">
                <a:solidFill>
                  <a:srgbClr val="FFC000"/>
                </a:solidFill>
              </a:rPr>
            </a:br>
            <a:r>
              <a:rPr lang="uk-UA" smtClean="0">
                <a:solidFill>
                  <a:srgbClr val="002060"/>
                </a:solidFill>
              </a:rPr>
              <a:t/>
            </a:r>
            <a:br>
              <a:rPr lang="uk-UA" smtClean="0">
                <a:solidFill>
                  <a:srgbClr val="002060"/>
                </a:solidFill>
              </a:rPr>
            </a:br>
            <a:r>
              <a:rPr lang="uk-UA" sz="3600" smtClean="0">
                <a:solidFill>
                  <a:srgbClr val="002060"/>
                </a:solidFill>
              </a:rPr>
              <a:t/>
            </a:r>
            <a:br>
              <a:rPr lang="uk-UA" sz="3600" smtClean="0">
                <a:solidFill>
                  <a:srgbClr val="002060"/>
                </a:solidFill>
              </a:rPr>
            </a:br>
            <a:endParaRPr lang="ru-RU" sz="3600" smtClean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107950" y="1700213"/>
            <a:ext cx="9036050" cy="4392612"/>
          </a:xfrm>
        </p:spPr>
        <p:txBody>
          <a:bodyPr rtlCol="0">
            <a:normAutofit/>
          </a:bodyPr>
          <a:lstStyle/>
          <a:p>
            <a:pPr marL="182880" indent="-18288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в</a:t>
            </a:r>
            <a:r>
              <a:rPr lang="uk-UA" dirty="0" err="1" smtClean="0">
                <a:solidFill>
                  <a:schemeClr val="bg1"/>
                </a:solidFill>
              </a:rPr>
              <a:t>ідсоток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осіб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як</a:t>
            </a:r>
            <a:r>
              <a:rPr lang="uk-UA" dirty="0" smtClean="0">
                <a:solidFill>
                  <a:schemeClr val="bg1"/>
                </a:solidFill>
              </a:rPr>
              <a:t>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не </a:t>
            </a:r>
            <a:r>
              <a:rPr lang="ru-RU" dirty="0" err="1">
                <a:solidFill>
                  <a:schemeClr val="bg1"/>
                </a:solidFill>
              </a:rPr>
              <a:t>склали</a:t>
            </a:r>
            <a:r>
              <a:rPr lang="ru-RU" dirty="0">
                <a:solidFill>
                  <a:schemeClr val="bg1"/>
                </a:solidFill>
              </a:rPr>
              <a:t> тест;</a:t>
            </a:r>
          </a:p>
          <a:p>
            <a:pPr marL="182880" indent="-18288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відсоток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осіб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які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мають</a:t>
            </a:r>
            <a:r>
              <a:rPr lang="ru-RU" dirty="0">
                <a:solidFill>
                  <a:schemeClr val="bg1"/>
                </a:solidFill>
              </a:rPr>
              <a:t> результат </a:t>
            </a:r>
            <a:r>
              <a:rPr lang="ru-RU" dirty="0" err="1">
                <a:solidFill>
                  <a:schemeClr val="bg1"/>
                </a:solidFill>
              </a:rPr>
              <a:t>від</a:t>
            </a:r>
            <a:r>
              <a:rPr lang="ru-RU" dirty="0">
                <a:solidFill>
                  <a:schemeClr val="bg1"/>
                </a:solidFill>
              </a:rPr>
              <a:t> 180 до 200 </a:t>
            </a:r>
            <a:r>
              <a:rPr lang="ru-RU" dirty="0" err="1">
                <a:solidFill>
                  <a:schemeClr val="bg1"/>
                </a:solidFill>
              </a:rPr>
              <a:t>балів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 marL="182880" indent="-18288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середній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бал за предметом </a:t>
            </a:r>
            <a:r>
              <a:rPr lang="ru-RU" dirty="0" err="1">
                <a:solidFill>
                  <a:schemeClr val="bg1"/>
                </a:solidFill>
              </a:rPr>
              <a:t>тестування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 marL="182880" indent="-18288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розподіл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учнів</a:t>
            </a:r>
            <a:r>
              <a:rPr lang="ru-RU" dirty="0">
                <a:solidFill>
                  <a:schemeClr val="bg1"/>
                </a:solidFill>
              </a:rPr>
              <a:t> ЗНЗ за </a:t>
            </a:r>
            <a:r>
              <a:rPr lang="ru-RU" dirty="0" err="1">
                <a:solidFill>
                  <a:schemeClr val="bg1"/>
                </a:solidFill>
              </a:rPr>
              <a:t>рівнями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навчальних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досягнень</a:t>
            </a:r>
            <a:r>
              <a:rPr lang="ru-RU" dirty="0">
                <a:solidFill>
                  <a:schemeClr val="bg1"/>
                </a:solidFill>
              </a:rPr>
              <a:t> (для української мови, математики та </a:t>
            </a:r>
            <a:r>
              <a:rPr lang="ru-RU" dirty="0" err="1">
                <a:solidFill>
                  <a:schemeClr val="bg1"/>
                </a:solidFill>
              </a:rPr>
              <a:t>історії</a:t>
            </a:r>
            <a:r>
              <a:rPr lang="ru-RU" dirty="0">
                <a:solidFill>
                  <a:schemeClr val="bg1"/>
                </a:solidFill>
              </a:rPr>
              <a:t> України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endParaRPr lang="ru-RU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uk-UA" b="1" smtClean="0">
                <a:solidFill>
                  <a:srgbClr val="FFC000"/>
                </a:solidFill>
              </a:rPr>
              <a:t>Українська мова та література</a:t>
            </a:r>
            <a:endParaRPr lang="ru-RU" b="1" smtClean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06412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uk-UA" u="sng" dirty="0">
                <a:solidFill>
                  <a:srgbClr val="FFC000"/>
                </a:solidFill>
              </a:rPr>
              <a:t>За загальною кількістю осіб: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 не </a:t>
            </a:r>
            <a:r>
              <a:rPr lang="uk-UA" dirty="0">
                <a:solidFill>
                  <a:schemeClr val="bg1"/>
                </a:solidFill>
              </a:rPr>
              <a:t>склали тест – 7% (6 місце);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від 180 до 200 – 14,2 % (6 місце</a:t>
            </a:r>
            <a:r>
              <a:rPr lang="uk-UA" dirty="0" smtClean="0">
                <a:solidFill>
                  <a:schemeClr val="bg1"/>
                </a:solidFill>
              </a:rPr>
              <a:t>)</a:t>
            </a:r>
            <a:endParaRPr lang="uk-UA" dirty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uk-UA" dirty="0">
              <a:solidFill>
                <a:srgbClr val="FFC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uk-UA" u="sng" dirty="0">
                <a:solidFill>
                  <a:srgbClr val="FFC000"/>
                </a:solidFill>
              </a:rPr>
              <a:t> Випускники ЗНЗ 2016 року 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середній бал – 150,9  (5 місце);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не склали тест – 7%  (8 місце);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180-200 балів – 18%  (4 місце);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160 балів та вище – 40% (5 місце</a:t>
            </a:r>
            <a:r>
              <a:rPr lang="uk-UA" dirty="0" smtClean="0">
                <a:solidFill>
                  <a:schemeClr val="bg1"/>
                </a:solidFill>
              </a:rPr>
              <a:t>);</a:t>
            </a:r>
            <a:endParaRPr lang="uk-UA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200 балів – 3 учня (м. Суми) </a:t>
            </a:r>
          </a:p>
          <a:p>
            <a:pPr marL="182880" indent="-18288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990600"/>
          </a:xfrm>
        </p:spPr>
        <p:txBody>
          <a:bodyPr/>
          <a:lstStyle/>
          <a:p>
            <a:pPr eaLnBrk="1" hangingPunct="1"/>
            <a:r>
              <a:rPr lang="uk-UA" sz="3200" smtClean="0">
                <a:solidFill>
                  <a:srgbClr val="002060"/>
                </a:solidFill>
              </a:rPr>
              <a:t>Рейтинг за середнім балом</a:t>
            </a:r>
            <a:endParaRPr lang="ru-RU" sz="3200" smtClean="0">
              <a:solidFill>
                <a:srgbClr val="002060"/>
              </a:solidFill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5689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2" descr="F:\Новая папка\Середній бал за шкалою 100-200 балів - Українська мова і літератур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03200"/>
            <a:ext cx="8713787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F:\Новая папка (2)\Розподіл учнів за шкалою 100-200 балів - Українська мова і літератур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4450"/>
            <a:ext cx="82804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928100" cy="990600"/>
          </a:xfrm>
        </p:spPr>
        <p:txBody>
          <a:bodyPr/>
          <a:lstStyle/>
          <a:p>
            <a:pPr eaLnBrk="1" hangingPunct="1"/>
            <a:r>
              <a:rPr lang="uk-UA" sz="3400" b="1" smtClean="0">
                <a:solidFill>
                  <a:srgbClr val="FFC000"/>
                </a:solidFill>
              </a:rPr>
              <a:t>Результати за рівнями навчальних досягнень</a:t>
            </a:r>
            <a:endParaRPr lang="ru-RU" sz="3400" b="1" smtClean="0">
              <a:solidFill>
                <a:srgbClr val="FFC000"/>
              </a:solidFill>
            </a:endParaRPr>
          </a:p>
        </p:txBody>
      </p:sp>
      <p:sp>
        <p:nvSpPr>
          <p:cNvPr id="3097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Високий рівень –22,42%;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Достатній рівень –36, 65%;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Середній рівень – 30,44%;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Початковий рівень – 10,48%</a:t>
            </a:r>
          </a:p>
          <a:p>
            <a:pPr eaLnBrk="1" hangingPunct="1"/>
            <a:endParaRPr lang="ru-RU" smtClean="0"/>
          </a:p>
        </p:txBody>
      </p:sp>
      <p:graphicFrame>
        <p:nvGraphicFramePr>
          <p:cNvPr id="3095" name="Object 23"/>
          <p:cNvGraphicFramePr>
            <a:graphicFrameLocks/>
          </p:cNvGraphicFramePr>
          <p:nvPr/>
        </p:nvGraphicFramePr>
        <p:xfrm>
          <a:off x="4427538" y="4006850"/>
          <a:ext cx="4548187" cy="2730500"/>
        </p:xfrm>
        <a:graphic>
          <a:graphicData uri="http://schemas.openxmlformats.org/presentationml/2006/ole">
            <p:oleObj spid="_x0000_s3095" name="Диаграмма" r:id="rId3" imgW="4571935" imgH="2743173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Історія України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1412875"/>
            <a:ext cx="8964612" cy="5064125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uk-UA" u="sng" dirty="0">
                <a:solidFill>
                  <a:srgbClr val="FFC000"/>
                </a:solidFill>
              </a:rPr>
              <a:t>За загальною кількістю осіб: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 не </a:t>
            </a:r>
            <a:r>
              <a:rPr lang="uk-UA" dirty="0">
                <a:solidFill>
                  <a:schemeClr val="bg1"/>
                </a:solidFill>
              </a:rPr>
              <a:t>склали тест –</a:t>
            </a:r>
            <a:r>
              <a:rPr lang="uk-UA" dirty="0" smtClean="0">
                <a:solidFill>
                  <a:schemeClr val="bg1"/>
                </a:solidFill>
              </a:rPr>
              <a:t>11,6 </a:t>
            </a:r>
            <a:r>
              <a:rPr lang="uk-UA" dirty="0">
                <a:solidFill>
                  <a:schemeClr val="bg1"/>
                </a:solidFill>
              </a:rPr>
              <a:t>% (9 місце);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від 180 до 200 – 5,3 % (8 місце)</a:t>
            </a: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uk-UA" u="sng" dirty="0">
              <a:solidFill>
                <a:srgbClr val="FFC000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uk-UA" u="sng" dirty="0">
                <a:solidFill>
                  <a:srgbClr val="FFC000"/>
                </a:solidFill>
              </a:rPr>
              <a:t> Випускники ЗНЗ 2016 року 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середній бал – 138,4 (8 місце);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не склали тест – 11,5%  (7 місце);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160 балів та вище – 20,3 (5 місце)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180-200 балів – 6,3 %  (8 місце);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uk-UA" dirty="0">
                <a:solidFill>
                  <a:schemeClr val="bg1"/>
                </a:solidFill>
              </a:rPr>
              <a:t> 200 балів – 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F:\Новая папка\Середній бал за шкалою 100-200 балів - Історія Україн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15888"/>
            <a:ext cx="7777163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F:\Відсоток учнів, що набрали більше 160 балів - Історія Україн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2825" y="304800"/>
            <a:ext cx="7273925" cy="636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25" y="981075"/>
            <a:ext cx="902335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120" name="Object 24"/>
          <p:cNvGraphicFramePr>
            <a:graphicFrameLocks/>
          </p:cNvGraphicFramePr>
          <p:nvPr/>
        </p:nvGraphicFramePr>
        <p:xfrm>
          <a:off x="4584700" y="4221163"/>
          <a:ext cx="4271963" cy="2406650"/>
        </p:xfrm>
        <a:graphic>
          <a:graphicData uri="http://schemas.openxmlformats.org/presentationml/2006/ole">
            <p:oleObj spid="_x0000_s4120" r:id="rId4" imgW="4572396" imgH="2743438" progId="Excel.Sheet.8">
              <p:embed/>
            </p:oleObj>
          </a:graphicData>
        </a:graphic>
      </p:graphicFrame>
      <p:sp>
        <p:nvSpPr>
          <p:cNvPr id="4122" name="Прямоугольник 3"/>
          <p:cNvSpPr>
            <a:spLocks noChangeArrowheads="1"/>
          </p:cNvSpPr>
          <p:nvPr/>
        </p:nvSpPr>
        <p:spPr bwMode="auto">
          <a:xfrm>
            <a:off x="395288" y="2060575"/>
            <a:ext cx="489743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/>
            <a:r>
              <a:rPr lang="uk-UA" sz="3200">
                <a:solidFill>
                  <a:schemeClr val="bg1"/>
                </a:solidFill>
              </a:rPr>
              <a:t>Високий рівень – 9,7%;</a:t>
            </a:r>
          </a:p>
          <a:p>
            <a:pPr marL="182563" indent="-182563"/>
            <a:r>
              <a:rPr lang="uk-UA" sz="3200">
                <a:solidFill>
                  <a:schemeClr val="bg1"/>
                </a:solidFill>
              </a:rPr>
              <a:t>Достатній рівень – 26, 2%;</a:t>
            </a:r>
          </a:p>
          <a:p>
            <a:pPr marL="182563" indent="-182563"/>
            <a:r>
              <a:rPr lang="uk-UA" sz="3200">
                <a:solidFill>
                  <a:schemeClr val="bg1"/>
                </a:solidFill>
              </a:rPr>
              <a:t>Середній рівень – 59,8%;</a:t>
            </a:r>
          </a:p>
          <a:p>
            <a:pPr marL="182563" indent="-182563"/>
            <a:r>
              <a:rPr lang="uk-UA" sz="3200">
                <a:solidFill>
                  <a:schemeClr val="bg1"/>
                </a:solidFill>
              </a:rPr>
              <a:t>Початковий рівень – 4,3%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750" y="260350"/>
            <a:ext cx="8229600" cy="1008063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Математика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54013" y="1196975"/>
            <a:ext cx="8785225" cy="4848225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Tx/>
              <a:buNone/>
              <a:defRPr/>
            </a:pPr>
            <a:endParaRPr lang="uk-UA" u="sng" dirty="0" smtClean="0">
              <a:solidFill>
                <a:srgbClr val="00206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uk-UA" u="sng" dirty="0" smtClean="0">
                <a:solidFill>
                  <a:srgbClr val="FFC000"/>
                </a:solidFill>
              </a:rPr>
              <a:t>За загальною кількістю осіб: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 не склали тест – 15,1 % (12 місце);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 від 180 до 200 – 6,1 %  (5 місце)</a:t>
            </a:r>
            <a:r>
              <a:rPr lang="ru-RU" dirty="0" smtClean="0">
                <a:solidFill>
                  <a:schemeClr val="bg1"/>
                </a:solidFill>
              </a:rPr>
              <a:t>; </a:t>
            </a:r>
          </a:p>
          <a:p>
            <a:pPr marL="0" indent="0" eaLnBrk="1" hangingPunct="1">
              <a:buFontTx/>
              <a:buNone/>
              <a:defRPr/>
            </a:pPr>
            <a:endParaRPr lang="ru-RU" sz="1400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  <a:r>
              <a:rPr lang="ru-RU" u="sng" dirty="0" err="1" smtClean="0">
                <a:solidFill>
                  <a:srgbClr val="FFC000"/>
                </a:solidFill>
              </a:rPr>
              <a:t>Випускники</a:t>
            </a:r>
            <a:r>
              <a:rPr lang="ru-RU" u="sng" dirty="0" smtClean="0">
                <a:solidFill>
                  <a:srgbClr val="FFC000"/>
                </a:solidFill>
              </a:rPr>
              <a:t> ЗНЗ 2016 року </a:t>
            </a:r>
            <a:r>
              <a:rPr lang="ru-RU" dirty="0" smtClean="0">
                <a:solidFill>
                  <a:srgbClr val="FFC000"/>
                </a:solidFill>
              </a:rPr>
              <a:t>:</a:t>
            </a:r>
            <a:endParaRPr lang="ru-RU" u="sng" dirty="0" smtClean="0">
              <a:solidFill>
                <a:srgbClr val="FFC000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середній</a:t>
            </a:r>
            <a:r>
              <a:rPr lang="ru-RU" dirty="0" smtClean="0">
                <a:solidFill>
                  <a:schemeClr val="bg1"/>
                </a:solidFill>
              </a:rPr>
              <a:t> бал – 140,2 (10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не </a:t>
            </a:r>
            <a:r>
              <a:rPr lang="ru-RU" dirty="0" err="1" smtClean="0">
                <a:solidFill>
                  <a:schemeClr val="bg1"/>
                </a:solidFill>
              </a:rPr>
              <a:t>склали</a:t>
            </a:r>
            <a:r>
              <a:rPr lang="ru-RU" dirty="0" smtClean="0">
                <a:solidFill>
                  <a:schemeClr val="bg1"/>
                </a:solidFill>
              </a:rPr>
              <a:t> тест – 12,12%  (9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160 балів та вище – 22,3%(8 місце)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180-200 </a:t>
            </a:r>
            <a:r>
              <a:rPr lang="ru-RU" dirty="0" err="1" smtClean="0">
                <a:solidFill>
                  <a:schemeClr val="bg1"/>
                </a:solidFill>
              </a:rPr>
              <a:t>балів</a:t>
            </a:r>
            <a:r>
              <a:rPr lang="ru-RU" dirty="0" smtClean="0">
                <a:solidFill>
                  <a:schemeClr val="bg1"/>
                </a:solidFill>
              </a:rPr>
              <a:t> – 14,21 %  (3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F:\Новая папка (2)\Розподіл учнів за шкалою 100-200 балів - Математи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850" y="115888"/>
            <a:ext cx="7226300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" name="Заголовок 1"/>
          <p:cNvSpPr>
            <a:spLocks noGrp="1"/>
          </p:cNvSpPr>
          <p:nvPr>
            <p:ph type="title"/>
          </p:nvPr>
        </p:nvSpPr>
        <p:spPr>
          <a:xfrm>
            <a:off x="107950" y="533400"/>
            <a:ext cx="8928100" cy="990600"/>
          </a:xfrm>
        </p:spPr>
        <p:txBody>
          <a:bodyPr/>
          <a:lstStyle/>
          <a:p>
            <a:pPr eaLnBrk="1" hangingPunct="1"/>
            <a:r>
              <a:rPr lang="uk-UA" sz="3400" smtClean="0">
                <a:solidFill>
                  <a:srgbClr val="FFC000"/>
                </a:solidFill>
              </a:rPr>
              <a:t>Результати за рівнями навчальних досягнень</a:t>
            </a:r>
            <a:endParaRPr lang="ru-RU" sz="3400" smtClean="0">
              <a:solidFill>
                <a:srgbClr val="FFC000"/>
              </a:solidFill>
            </a:endParaRPr>
          </a:p>
        </p:txBody>
      </p:sp>
      <p:sp>
        <p:nvSpPr>
          <p:cNvPr id="514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Високий рівень – 14,21%;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Достатній рівень – 31, 05%;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Середній рівень – 44,86%;</a:t>
            </a:r>
          </a:p>
          <a:p>
            <a:pPr eaLnBrk="1" hangingPunct="1"/>
            <a:r>
              <a:rPr lang="ru-RU" smtClean="0">
                <a:solidFill>
                  <a:schemeClr val="bg1"/>
                </a:solidFill>
              </a:rPr>
              <a:t>Початковий рівень – 9,88%</a:t>
            </a:r>
          </a:p>
          <a:p>
            <a:pPr eaLnBrk="1" hangingPunct="1"/>
            <a:endParaRPr lang="ru-RU" smtClean="0"/>
          </a:p>
        </p:txBody>
      </p:sp>
      <p:graphicFrame>
        <p:nvGraphicFramePr>
          <p:cNvPr id="5139" name="Object 19"/>
          <p:cNvGraphicFramePr>
            <a:graphicFrameLocks/>
          </p:cNvGraphicFramePr>
          <p:nvPr/>
        </p:nvGraphicFramePr>
        <p:xfrm>
          <a:off x="4643438" y="4292600"/>
          <a:ext cx="4284662" cy="2455863"/>
        </p:xfrm>
        <a:graphic>
          <a:graphicData uri="http://schemas.openxmlformats.org/presentationml/2006/ole">
            <p:oleObj spid="_x0000_s5139" r:id="rId3" imgW="4572396" imgH="274343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750" y="34925"/>
            <a:ext cx="8229600" cy="10795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Біологія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07950" y="1196975"/>
            <a:ext cx="8964613" cy="506412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uk-UA" sz="2800" u="sng" dirty="0" smtClean="0">
                <a:solidFill>
                  <a:srgbClr val="FFC000"/>
                </a:solidFill>
              </a:rPr>
              <a:t>За загальною кількістю осіб:</a:t>
            </a:r>
            <a:r>
              <a:rPr lang="uk-UA" sz="2800" dirty="0" smtClean="0">
                <a:solidFill>
                  <a:srgbClr val="FFC000"/>
                </a:solidFill>
              </a:rPr>
              <a:t>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sz="2800" dirty="0" smtClean="0">
                <a:solidFill>
                  <a:schemeClr val="bg1"/>
                </a:solidFill>
              </a:rPr>
              <a:t> не склали тест – 9,7 % (7 місце);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sz="2800" dirty="0" smtClean="0">
                <a:solidFill>
                  <a:schemeClr val="bg1"/>
                </a:solidFill>
              </a:rPr>
              <a:t> від 180 до 200 – 6,1 %  (22 місце).</a:t>
            </a:r>
            <a:endParaRPr lang="ru-RU" sz="2800" dirty="0" smtClean="0">
              <a:solidFill>
                <a:schemeClr val="bg1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ru-RU" sz="2800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sz="2800" dirty="0" smtClean="0"/>
              <a:t> </a:t>
            </a:r>
            <a:r>
              <a:rPr lang="ru-RU" sz="2800" u="sng" dirty="0" err="1" smtClean="0">
                <a:solidFill>
                  <a:srgbClr val="FFC000"/>
                </a:solidFill>
              </a:rPr>
              <a:t>Випускники</a:t>
            </a:r>
            <a:r>
              <a:rPr lang="ru-RU" sz="2800" u="sng" dirty="0" smtClean="0">
                <a:solidFill>
                  <a:srgbClr val="FFC000"/>
                </a:solidFill>
              </a:rPr>
              <a:t> ЗНЗ 2016 року </a:t>
            </a:r>
            <a:r>
              <a:rPr lang="ru-RU" sz="2800" dirty="0" smtClean="0">
                <a:solidFill>
                  <a:srgbClr val="FFC000"/>
                </a:solidFill>
              </a:rPr>
              <a:t>:</a:t>
            </a:r>
            <a:endParaRPr lang="ru-RU" sz="2800" u="sng" dirty="0" smtClean="0">
              <a:solidFill>
                <a:srgbClr val="FFC000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</a:rPr>
              <a:t>середній</a:t>
            </a:r>
            <a:r>
              <a:rPr lang="ru-RU" sz="2800" dirty="0" smtClean="0">
                <a:solidFill>
                  <a:schemeClr val="bg1"/>
                </a:solidFill>
              </a:rPr>
              <a:t> бал – 138 (18 </a:t>
            </a:r>
            <a:r>
              <a:rPr lang="ru-RU" sz="2800" dirty="0" err="1" smtClean="0">
                <a:solidFill>
                  <a:schemeClr val="bg1"/>
                </a:solidFill>
              </a:rPr>
              <a:t>місце</a:t>
            </a:r>
            <a:r>
              <a:rPr lang="ru-RU" sz="2800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не </a:t>
            </a:r>
            <a:r>
              <a:rPr lang="ru-RU" sz="2800" dirty="0" err="1" smtClean="0">
                <a:solidFill>
                  <a:schemeClr val="bg1"/>
                </a:solidFill>
              </a:rPr>
              <a:t>склали</a:t>
            </a:r>
            <a:r>
              <a:rPr lang="ru-RU" sz="2800" dirty="0" smtClean="0">
                <a:solidFill>
                  <a:schemeClr val="bg1"/>
                </a:solidFill>
              </a:rPr>
              <a:t> тест – 9,85%  (7 </a:t>
            </a:r>
            <a:r>
              <a:rPr lang="ru-RU" sz="2800" dirty="0" err="1" smtClean="0">
                <a:solidFill>
                  <a:schemeClr val="bg1"/>
                </a:solidFill>
              </a:rPr>
              <a:t>місце</a:t>
            </a:r>
            <a:r>
              <a:rPr lang="ru-RU" sz="2800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sz="2800" dirty="0" smtClean="0">
                <a:solidFill>
                  <a:schemeClr val="bg1"/>
                </a:solidFill>
              </a:rPr>
              <a:t>160 балів та вище – 19,5 (19 місце);</a:t>
            </a:r>
            <a:endParaRPr lang="ru-RU" sz="2800" dirty="0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180-200 </a:t>
            </a:r>
            <a:r>
              <a:rPr lang="ru-RU" sz="2800" dirty="0" err="1" smtClean="0">
                <a:solidFill>
                  <a:schemeClr val="bg1"/>
                </a:solidFill>
              </a:rPr>
              <a:t>балів</a:t>
            </a:r>
            <a:r>
              <a:rPr lang="ru-RU" sz="2800" dirty="0" smtClean="0">
                <a:solidFill>
                  <a:schemeClr val="bg1"/>
                </a:solidFill>
              </a:rPr>
              <a:t> – 6,93 %  (21 </a:t>
            </a:r>
            <a:r>
              <a:rPr lang="ru-RU" sz="2800" dirty="0" err="1" smtClean="0">
                <a:solidFill>
                  <a:schemeClr val="bg1"/>
                </a:solidFill>
              </a:rPr>
              <a:t>місце</a:t>
            </a:r>
            <a:r>
              <a:rPr lang="ru-RU" sz="2800" dirty="0" smtClean="0">
                <a:solidFill>
                  <a:schemeClr val="bg1"/>
                </a:solidFill>
              </a:rPr>
              <a:t>);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200 </a:t>
            </a:r>
            <a:r>
              <a:rPr lang="ru-RU" sz="2800" dirty="0" err="1" smtClean="0">
                <a:solidFill>
                  <a:schemeClr val="bg1"/>
                </a:solidFill>
              </a:rPr>
              <a:t>балів</a:t>
            </a:r>
            <a:r>
              <a:rPr lang="ru-RU" sz="2800" dirty="0" smtClean="0">
                <a:solidFill>
                  <a:schemeClr val="bg1"/>
                </a:solidFill>
              </a:rPr>
              <a:t> – 2 (м. Суми)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F:\Новая папка\Середній бал за шкалою 100-200 балів - Біологі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5888"/>
            <a:ext cx="7848600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F:\Новая папка (2)\Розподіл учнів за шкалою 100-200 балів - Біологія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8850" y="115888"/>
            <a:ext cx="7226300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750" y="115888"/>
            <a:ext cx="8229600" cy="11430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Географія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0825" y="1268413"/>
            <a:ext cx="8748713" cy="5064125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FontTx/>
              <a:buNone/>
              <a:defRPr/>
            </a:pPr>
            <a:r>
              <a:rPr lang="uk-UA" u="sng" dirty="0" smtClean="0">
                <a:solidFill>
                  <a:srgbClr val="FFC000"/>
                </a:solidFill>
              </a:rPr>
              <a:t>За загальною кількістю осіб:</a:t>
            </a:r>
            <a:r>
              <a:rPr lang="uk-UA" dirty="0" smtClean="0">
                <a:solidFill>
                  <a:srgbClr val="FFC000"/>
                </a:solidFill>
              </a:rPr>
              <a:t>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 не склали тест – 4,4 % (6 місце);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 від 180 до 200 – 7,4 % учасників (6 місце)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ru-RU" sz="1400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  <a:r>
              <a:rPr lang="ru-RU" u="sng" dirty="0" err="1" smtClean="0">
                <a:solidFill>
                  <a:srgbClr val="FFC000"/>
                </a:solidFill>
              </a:rPr>
              <a:t>Випускники</a:t>
            </a:r>
            <a:r>
              <a:rPr lang="ru-RU" u="sng" dirty="0" smtClean="0">
                <a:solidFill>
                  <a:srgbClr val="FFC000"/>
                </a:solidFill>
              </a:rPr>
              <a:t> ЗНЗ 2016 року</a:t>
            </a:r>
            <a:r>
              <a:rPr lang="ru-RU" dirty="0" smtClean="0">
                <a:solidFill>
                  <a:srgbClr val="FFC000"/>
                </a:solidFill>
              </a:rPr>
              <a:t>:</a:t>
            </a:r>
            <a:endParaRPr lang="ru-RU" u="sng" dirty="0" smtClean="0">
              <a:solidFill>
                <a:srgbClr val="FFC000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середній</a:t>
            </a:r>
            <a:r>
              <a:rPr lang="ru-RU" dirty="0" smtClean="0">
                <a:solidFill>
                  <a:schemeClr val="bg1"/>
                </a:solidFill>
              </a:rPr>
              <a:t> бал – 142,84 (4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не </a:t>
            </a:r>
            <a:r>
              <a:rPr lang="ru-RU" dirty="0" err="1" smtClean="0">
                <a:solidFill>
                  <a:schemeClr val="bg1"/>
                </a:solidFill>
              </a:rPr>
              <a:t>склали</a:t>
            </a:r>
            <a:r>
              <a:rPr lang="ru-RU" dirty="0" smtClean="0">
                <a:solidFill>
                  <a:schemeClr val="bg1"/>
                </a:solidFill>
              </a:rPr>
              <a:t> тест – 4,51%  (8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uk-UA" dirty="0" smtClean="0">
                <a:solidFill>
                  <a:schemeClr val="bg1"/>
                </a:solidFill>
              </a:rPr>
              <a:t>160 балів та вище – 25,7 </a:t>
            </a:r>
            <a:r>
              <a:rPr lang="ru-RU" dirty="0" smtClean="0">
                <a:solidFill>
                  <a:schemeClr val="bg1"/>
                </a:solidFill>
              </a:rPr>
              <a:t>(4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); 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180-200 </a:t>
            </a:r>
            <a:r>
              <a:rPr lang="ru-RU" dirty="0" err="1" smtClean="0">
                <a:solidFill>
                  <a:schemeClr val="bg1"/>
                </a:solidFill>
              </a:rPr>
              <a:t>балів</a:t>
            </a:r>
            <a:r>
              <a:rPr lang="ru-RU" dirty="0" smtClean="0">
                <a:solidFill>
                  <a:schemeClr val="bg1"/>
                </a:solidFill>
              </a:rPr>
              <a:t> – 8,51 %  (4 </a:t>
            </a:r>
            <a:r>
              <a:rPr lang="ru-RU" dirty="0" err="1" smtClean="0">
                <a:solidFill>
                  <a:schemeClr val="bg1"/>
                </a:solidFill>
              </a:rPr>
              <a:t>місце</a:t>
            </a:r>
            <a:r>
              <a:rPr lang="ru-RU" dirty="0" smtClean="0">
                <a:solidFill>
                  <a:schemeClr val="bg1"/>
                </a:solidFill>
              </a:rPr>
              <a:t>);</a:t>
            </a:r>
          </a:p>
          <a:p>
            <a:pPr marL="0" indent="0" eaLnBrk="1" hangingPunct="1">
              <a:buFont typeface="Wingdings" pitchFamily="2" charset="2"/>
              <a:buChar char="Ø"/>
              <a:defRPr/>
            </a:pPr>
            <a:r>
              <a:rPr lang="ru-RU" dirty="0" smtClean="0">
                <a:solidFill>
                  <a:schemeClr val="bg1"/>
                </a:solidFill>
              </a:rPr>
              <a:t> 200 </a:t>
            </a:r>
            <a:r>
              <a:rPr lang="ru-RU" dirty="0" err="1" smtClean="0">
                <a:solidFill>
                  <a:schemeClr val="bg1"/>
                </a:solidFill>
              </a:rPr>
              <a:t>балів</a:t>
            </a:r>
            <a:r>
              <a:rPr lang="ru-RU" dirty="0" smtClean="0">
                <a:solidFill>
                  <a:schemeClr val="bg1"/>
                </a:solidFill>
              </a:rPr>
              <a:t> – 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F:\Новая папка\Середній бал за шкалою 100-200 балів - Географі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7993062" cy="666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188913"/>
            <a:ext cx="8229600" cy="11430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Хімія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3794" name="Объект 2"/>
          <p:cNvSpPr>
            <a:spLocks noGrp="1"/>
          </p:cNvSpPr>
          <p:nvPr>
            <p:ph idx="4294967295"/>
          </p:nvPr>
        </p:nvSpPr>
        <p:spPr>
          <a:xfrm>
            <a:off x="179388" y="1412875"/>
            <a:ext cx="8964612" cy="50641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uk-UA" sz="2800" u="sng" smtClean="0">
                <a:solidFill>
                  <a:srgbClr val="FFC000"/>
                </a:solidFill>
              </a:rPr>
              <a:t>За загальною кількістю осіб:</a:t>
            </a:r>
            <a:r>
              <a:rPr lang="uk-UA" sz="2800" smtClean="0">
                <a:solidFill>
                  <a:srgbClr val="FFC000"/>
                </a:solidFill>
              </a:rPr>
              <a:t>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z="2800" smtClean="0">
                <a:solidFill>
                  <a:schemeClr val="bg1"/>
                </a:solidFill>
              </a:rPr>
              <a:t> не склали тест – 15,7 % (19 місце);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z="2800" smtClean="0">
                <a:solidFill>
                  <a:schemeClr val="bg1"/>
                </a:solidFill>
              </a:rPr>
              <a:t> від 180 до 200 – 7,0 % учасників (6 місце)</a:t>
            </a:r>
            <a:endParaRPr lang="ru-RU" sz="2800" smtClean="0">
              <a:solidFill>
                <a:schemeClr val="bg1"/>
              </a:solidFill>
            </a:endParaRPr>
          </a:p>
          <a:p>
            <a:pPr marL="0" indent="0" eaLnBrk="1" hangingPunct="1">
              <a:buFontTx/>
              <a:buNone/>
            </a:pPr>
            <a:endParaRPr lang="ru-RU" sz="1400" smtClean="0"/>
          </a:p>
          <a:p>
            <a:pPr marL="0" indent="0" eaLnBrk="1" hangingPunct="1">
              <a:buFontTx/>
              <a:buNone/>
            </a:pPr>
            <a:r>
              <a:rPr lang="ru-RU" sz="2800" smtClean="0"/>
              <a:t> </a:t>
            </a:r>
            <a:r>
              <a:rPr lang="ru-RU" sz="2800" u="sng" smtClean="0">
                <a:solidFill>
                  <a:srgbClr val="FFC000"/>
                </a:solidFill>
              </a:rPr>
              <a:t>Випускники ЗНЗ 2016 року </a:t>
            </a:r>
            <a:r>
              <a:rPr lang="ru-RU" sz="2800" smtClean="0">
                <a:solidFill>
                  <a:srgbClr val="FFC000"/>
                </a:solidFill>
              </a:rPr>
              <a:t>:</a:t>
            </a:r>
            <a:endParaRPr lang="ru-RU" sz="2800" u="sng" smtClean="0">
              <a:solidFill>
                <a:srgbClr val="FFC000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середній бал – 143,3 (12 місце);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не склали тест – 11,9%  (21місце);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z="2800" smtClean="0">
                <a:solidFill>
                  <a:schemeClr val="bg1"/>
                </a:solidFill>
              </a:rPr>
              <a:t>160 балів та вище – 26,7% (14 місце)</a:t>
            </a:r>
            <a:endParaRPr lang="ru-RU" sz="2800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180-200 балів – 10,0 %  (10 місце);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200 балів – 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:\Новая папка\Середній бал за шкалою 100-200 балів - Хімі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15888"/>
            <a:ext cx="8064500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F:\Новая папка (2)\Розподіл учнів за шкалою 100-200 балів - Хімія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850" y="115888"/>
            <a:ext cx="7226300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Англійська мова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6866" name="Объект 2"/>
          <p:cNvSpPr>
            <a:spLocks noGrp="1"/>
          </p:cNvSpPr>
          <p:nvPr>
            <p:ph idx="4294967295"/>
          </p:nvPr>
        </p:nvSpPr>
        <p:spPr>
          <a:xfrm>
            <a:off x="250825" y="908050"/>
            <a:ext cx="8713788" cy="506412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uk-UA" u="sng" smtClean="0">
                <a:solidFill>
                  <a:srgbClr val="FFC000"/>
                </a:solidFill>
              </a:rPr>
              <a:t>За загальною кількістю осіб:</a:t>
            </a:r>
            <a:r>
              <a:rPr lang="uk-UA" smtClean="0">
                <a:solidFill>
                  <a:srgbClr val="FFC000"/>
                </a:solidFill>
              </a:rPr>
              <a:t>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mtClean="0">
                <a:solidFill>
                  <a:schemeClr val="bg1"/>
                </a:solidFill>
              </a:rPr>
              <a:t> не склали тест – 18,1 % (18 місце);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mtClean="0">
                <a:solidFill>
                  <a:schemeClr val="bg1"/>
                </a:solidFill>
              </a:rPr>
              <a:t> від 180 до 200 – 6,4 %  (22 місце)</a:t>
            </a:r>
            <a:endParaRPr lang="ru-RU" smtClean="0">
              <a:solidFill>
                <a:schemeClr val="bg1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  <a:p>
            <a:pPr marL="0" indent="0" eaLnBrk="1" hangingPunct="1">
              <a:buFont typeface="Arial" charset="0"/>
              <a:buNone/>
            </a:pPr>
            <a:r>
              <a:rPr lang="ru-RU" smtClean="0"/>
              <a:t> </a:t>
            </a:r>
            <a:r>
              <a:rPr lang="ru-RU" u="sng" smtClean="0">
                <a:solidFill>
                  <a:srgbClr val="FFC000"/>
                </a:solidFill>
              </a:rPr>
              <a:t>Випускники ЗНЗ 2016 року</a:t>
            </a:r>
            <a:r>
              <a:rPr lang="ru-RU" u="sng" smtClean="0">
                <a:solidFill>
                  <a:srgbClr val="002060"/>
                </a:solidFill>
              </a:rPr>
              <a:t> </a:t>
            </a:r>
            <a:r>
              <a:rPr lang="ru-RU" smtClean="0">
                <a:solidFill>
                  <a:srgbClr val="FFC000"/>
                </a:solidFill>
              </a:rPr>
              <a:t>:</a:t>
            </a:r>
            <a:endParaRPr lang="ru-RU" u="sng" smtClean="0">
              <a:solidFill>
                <a:srgbClr val="FFC000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chemeClr val="bg1"/>
                </a:solidFill>
              </a:rPr>
              <a:t> середній бал – 142 (19 місце);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chemeClr val="bg1"/>
                </a:solidFill>
              </a:rPr>
              <a:t> не склали тест – 15,7%  (16 місце);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mtClean="0">
                <a:solidFill>
                  <a:schemeClr val="bg1"/>
                </a:solidFill>
              </a:rPr>
              <a:t>160 балів та вище – 23,5 (19 місце)</a:t>
            </a:r>
            <a:endParaRPr lang="ru-RU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chemeClr val="bg1"/>
                </a:solidFill>
              </a:rPr>
              <a:t> 180-200 балів – 7,0 %  (21 місце);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mtClean="0">
                <a:solidFill>
                  <a:schemeClr val="bg1"/>
                </a:solidFill>
              </a:rPr>
              <a:t> 200 балів – 1 (Білопільський район)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F:\Новая папка\Середній бал за шкалою 100-200 балів - Англійська мов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88913"/>
            <a:ext cx="770413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F:\Новая папка (2)\Розподіл учнів за шкалою 100-200 балів - Англійська мов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1888" y="115888"/>
            <a:ext cx="7026275" cy="667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750" y="115888"/>
            <a:ext cx="8229600" cy="1143000"/>
          </a:xfrm>
        </p:spPr>
        <p:txBody>
          <a:bodyPr/>
          <a:lstStyle/>
          <a:p>
            <a:pPr eaLnBrk="1" hangingPunct="1"/>
            <a:r>
              <a:rPr lang="uk-UA" smtClean="0">
                <a:solidFill>
                  <a:srgbClr val="FFC000"/>
                </a:solidFill>
              </a:rPr>
              <a:t>Фізика</a:t>
            </a:r>
            <a:endParaRPr lang="ru-RU" smtClean="0">
              <a:solidFill>
                <a:srgbClr val="FFC000"/>
              </a:solidFill>
            </a:endParaRPr>
          </a:p>
        </p:txBody>
      </p:sp>
      <p:sp>
        <p:nvSpPr>
          <p:cNvPr id="39938" name="Объект 2"/>
          <p:cNvSpPr>
            <a:spLocks noGrp="1"/>
          </p:cNvSpPr>
          <p:nvPr>
            <p:ph idx="4294967295"/>
          </p:nvPr>
        </p:nvSpPr>
        <p:spPr>
          <a:xfrm>
            <a:off x="179388" y="1268413"/>
            <a:ext cx="8964612" cy="50641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uk-UA" sz="2800" u="sng" smtClean="0">
                <a:solidFill>
                  <a:srgbClr val="FFC000"/>
                </a:solidFill>
              </a:rPr>
              <a:t>За загальною кількістю осіб:</a:t>
            </a:r>
            <a:r>
              <a:rPr lang="uk-UA" sz="2800" smtClean="0">
                <a:solidFill>
                  <a:srgbClr val="FFC000"/>
                </a:solidFill>
              </a:rPr>
              <a:t>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z="2800" smtClean="0">
                <a:solidFill>
                  <a:schemeClr val="bg1"/>
                </a:solidFill>
              </a:rPr>
              <a:t> не склали тест – 23,5 % (25 місце);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z="2800" smtClean="0">
                <a:solidFill>
                  <a:schemeClr val="bg1"/>
                </a:solidFill>
              </a:rPr>
              <a:t> від 180 до 200 – 4,3 %  (8 місце)</a:t>
            </a:r>
            <a:endParaRPr lang="ru-RU" sz="2800" smtClean="0">
              <a:solidFill>
                <a:schemeClr val="bg1"/>
              </a:solidFill>
            </a:endParaRPr>
          </a:p>
          <a:p>
            <a:pPr marL="0" indent="0" eaLnBrk="1" hangingPunct="1">
              <a:buFontTx/>
              <a:buNone/>
            </a:pPr>
            <a:endParaRPr lang="ru-RU" sz="1400" smtClean="0">
              <a:solidFill>
                <a:schemeClr val="bg1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ru-RU" sz="2800" smtClean="0"/>
              <a:t> </a:t>
            </a:r>
            <a:r>
              <a:rPr lang="ru-RU" sz="2800" u="sng" smtClean="0">
                <a:solidFill>
                  <a:srgbClr val="FFC000"/>
                </a:solidFill>
              </a:rPr>
              <a:t>Випускники ЗНЗ 2016 року</a:t>
            </a:r>
            <a:r>
              <a:rPr lang="ru-RU" sz="2800" smtClean="0">
                <a:solidFill>
                  <a:srgbClr val="FFC000"/>
                </a:solidFill>
              </a:rPr>
              <a:t>:</a:t>
            </a:r>
            <a:endParaRPr lang="ru-RU" sz="2800" u="sng" smtClean="0">
              <a:solidFill>
                <a:srgbClr val="FFC000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середній бал – 135,8 (13 місце);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не склали тест – 21,47%  (25 місце); 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uk-UA" sz="2800" smtClean="0">
                <a:solidFill>
                  <a:schemeClr val="bg1"/>
                </a:solidFill>
              </a:rPr>
              <a:t>160 балів та вище – 17,5 (10 місце);</a:t>
            </a:r>
            <a:endParaRPr lang="ru-RU" sz="2800" smtClean="0">
              <a:solidFill>
                <a:schemeClr val="bg1"/>
              </a:solidFill>
            </a:endParaRP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180-200 балів – 5,43 %  (6 місце);</a:t>
            </a:r>
          </a:p>
          <a:p>
            <a:pPr marL="0" indent="0" eaLnBrk="1" hangingPunct="1">
              <a:buFont typeface="Wingdings" pitchFamily="2" charset="2"/>
              <a:buChar char="Ø"/>
            </a:pPr>
            <a:r>
              <a:rPr lang="ru-RU" sz="2800" smtClean="0">
                <a:solidFill>
                  <a:schemeClr val="bg1"/>
                </a:solidFill>
              </a:rPr>
              <a:t> 200 балів – 0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F:\Новая папка\Відсоток учнів, що не подолали поріг - Фізи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3763" y="233363"/>
            <a:ext cx="7494587" cy="662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F:\Новая папка (2)\Розподіл учнів за шкалою 100-200 балів - Фізи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850" y="115888"/>
            <a:ext cx="7226300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850" y="274638"/>
            <a:ext cx="8362950" cy="1143000"/>
          </a:xfrm>
        </p:spPr>
        <p:txBody>
          <a:bodyPr/>
          <a:lstStyle/>
          <a:p>
            <a:pPr eaLnBrk="1" hangingPunct="1"/>
            <a:r>
              <a:rPr lang="uk-UA" sz="4000" smtClean="0">
                <a:solidFill>
                  <a:srgbClr val="FFC000"/>
                </a:solidFill>
              </a:rPr>
              <a:t>Регіональний рейтинг за предметами</a:t>
            </a:r>
            <a:endParaRPr lang="ru-RU" sz="4000" smtClean="0">
              <a:solidFill>
                <a:srgbClr val="FFC000"/>
              </a:solidFill>
            </a:endParaRPr>
          </a:p>
        </p:txBody>
      </p:sp>
      <p:graphicFrame>
        <p:nvGraphicFramePr>
          <p:cNvPr id="35898" name="Group 58"/>
          <p:cNvGraphicFramePr>
            <a:graphicFrameLocks noGrp="1"/>
          </p:cNvGraphicFramePr>
          <p:nvPr/>
        </p:nvGraphicFramePr>
        <p:xfrm>
          <a:off x="611188" y="1700213"/>
          <a:ext cx="8064500" cy="4392612"/>
        </p:xfrm>
        <a:graphic>
          <a:graphicData uri="http://schemas.openxmlformats.org/drawingml/2006/table">
            <a:tbl>
              <a:tblPr/>
              <a:tblGrid>
                <a:gridCol w="1152525"/>
                <a:gridCol w="2005012"/>
                <a:gridCol w="2540000"/>
                <a:gridCol w="2366963"/>
              </a:tblGrid>
              <a:tr h="10667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Місце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рейтингу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відсотком учнів, що не подолали поріг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відсотком учнів, що набрали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від 180 до 200 балів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середнім балом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українська мова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українська мова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українська мова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хімія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біологія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хімія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географія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історія України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хімія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біологія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історія України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англійська мова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історія України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біологія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66F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фізика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фізика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фізика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395288" y="-34925"/>
            <a:ext cx="8229600" cy="576263"/>
          </a:xfrm>
        </p:spPr>
        <p:txBody>
          <a:bodyPr/>
          <a:lstStyle/>
          <a:p>
            <a:pPr eaLnBrk="1" hangingPunct="1"/>
            <a:r>
              <a:rPr lang="uk-UA" sz="2800" u="sng" smtClean="0">
                <a:solidFill>
                  <a:srgbClr val="FFC000"/>
                </a:solidFill>
              </a:rPr>
              <a:t>Висновки</a:t>
            </a:r>
            <a:endParaRPr lang="ru-RU" sz="2800" u="sng" smtClean="0">
              <a:solidFill>
                <a:srgbClr val="FFC000"/>
              </a:solidFill>
            </a:endParaRPr>
          </a:p>
        </p:txBody>
      </p:sp>
      <p:sp>
        <p:nvSpPr>
          <p:cNvPr id="44034" name="Объект 2"/>
          <p:cNvSpPr>
            <a:spLocks noGrp="1"/>
          </p:cNvSpPr>
          <p:nvPr>
            <p:ph idx="1"/>
          </p:nvPr>
        </p:nvSpPr>
        <p:spPr>
          <a:xfrm>
            <a:off x="179388" y="549275"/>
            <a:ext cx="8785225" cy="590550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1. У загальному рейтингу областей Сумщина посіла 7-ме місце  з середнім результатом 143,07 бала.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2. 200 балів мають  вісім випускників: м. Суми (3 – українська мова; 2 –  біологія); 1 – Білопільський район (англійська мова); м. Шостка (2 – німецька мова).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3. Найвищі в області  результати  ЗНО</a:t>
            </a:r>
            <a:r>
              <a:rPr lang="uk-UA" sz="180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uk-UA" sz="1800" smtClean="0">
                <a:solidFill>
                  <a:schemeClr val="bg1"/>
                </a:solidFill>
              </a:rPr>
              <a:t>– з  української мови та літератури.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4. Найбільша кількість учасників тестування отримали від 180 до 200 балів з української мови та літератури і географії.</a:t>
            </a:r>
            <a:endParaRPr lang="uk-UA" sz="1800" smtClean="0">
              <a:solidFill>
                <a:schemeClr val="bg1"/>
              </a:solidFill>
              <a:latin typeface="Arial" charset="0"/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uk-UA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5. Найвищу позицію  (за середнім балом)  посідає  результат ЗНО з географії.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6. Найбільша кількість учнів, які складали тестування з української  мови та літератури, мають результат вище 160 балів.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7. Кожен  другий  випускник  ЗНЗ  з англійської мови та біології склав тестування  менше</a:t>
            </a:r>
            <a:r>
              <a:rPr lang="uk-UA" sz="1800" smtClean="0">
                <a:solidFill>
                  <a:schemeClr val="bg1"/>
                </a:solidFill>
                <a:latin typeface="Arial" charset="0"/>
              </a:rPr>
              <a:t>, </a:t>
            </a:r>
            <a:r>
              <a:rPr lang="uk-UA" sz="1800" smtClean="0">
                <a:solidFill>
                  <a:schemeClr val="bg1"/>
                </a:solidFill>
              </a:rPr>
              <a:t>ніж на 140 балів.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8. Найнижчу рейтингову позицію (за середнім балом) отримав результат ЗНО з англійської мови та біології.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9. Найбільше учасників ЗНО 2016 року не подолали поріг «склав/не склав» з фізики.</a:t>
            </a:r>
            <a:endParaRPr lang="ru-RU" sz="1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10. Найнижчими в обласному рейтингу є результати зовнішнього незалежного оцінювання  з фізики.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endParaRPr lang="ru-RU" sz="800" smtClean="0">
              <a:solidFill>
                <a:schemeClr val="bg1"/>
              </a:solidFill>
            </a:endParaRP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uk-UA" sz="1800" smtClean="0">
                <a:solidFill>
                  <a:schemeClr val="bg1"/>
                </a:solidFill>
              </a:rPr>
              <a:t>11. Найвищі бали з тестування отримали випускники гімназій та спеціалізованих шкіл області.</a:t>
            </a:r>
            <a:endParaRPr lang="ru-RU" sz="1800" smtClean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</a:pPr>
            <a:endParaRPr lang="ru-RU" sz="13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</TotalTime>
  <Words>721</Words>
  <Application>Microsoft Office PowerPoint</Application>
  <PresentationFormat>Экран (4:3)</PresentationFormat>
  <Paragraphs>172</Paragraphs>
  <Slides>28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Calibri</vt:lpstr>
      <vt:lpstr>Arial</vt:lpstr>
      <vt:lpstr>Wingdings</vt:lpstr>
      <vt:lpstr>Times New Roman</vt:lpstr>
      <vt:lpstr>70</vt:lpstr>
      <vt:lpstr>Диаграмма</vt:lpstr>
      <vt:lpstr>Лист Microsoft Excel</vt:lpstr>
      <vt:lpstr>Диаграмма Microsoft Excel</vt:lpstr>
      <vt:lpstr>Слайд 1</vt:lpstr>
      <vt:lpstr> Критерії для порівняння результатів:   </vt:lpstr>
      <vt:lpstr>Українська мова та література</vt:lpstr>
      <vt:lpstr>Рейтинг за середнім балом</vt:lpstr>
      <vt:lpstr>Слайд 5</vt:lpstr>
      <vt:lpstr>Результати за рівнями навчальних досягнень</vt:lpstr>
      <vt:lpstr>Історія України</vt:lpstr>
      <vt:lpstr>Слайд 8</vt:lpstr>
      <vt:lpstr>Слайд 9</vt:lpstr>
      <vt:lpstr>Слайд 10</vt:lpstr>
      <vt:lpstr>Математика</vt:lpstr>
      <vt:lpstr>Слайд 12</vt:lpstr>
      <vt:lpstr>Результати за рівнями навчальних досягнень</vt:lpstr>
      <vt:lpstr>Біологія</vt:lpstr>
      <vt:lpstr>Слайд 15</vt:lpstr>
      <vt:lpstr>Географія</vt:lpstr>
      <vt:lpstr>Слайд 17</vt:lpstr>
      <vt:lpstr>Хімія</vt:lpstr>
      <vt:lpstr>Слайд 19</vt:lpstr>
      <vt:lpstr>Слайд 20</vt:lpstr>
      <vt:lpstr>Англійська мова</vt:lpstr>
      <vt:lpstr>Слайд 22</vt:lpstr>
      <vt:lpstr>Слайд 23</vt:lpstr>
      <vt:lpstr>Фізика</vt:lpstr>
      <vt:lpstr>Слайд 25</vt:lpstr>
      <vt:lpstr>Слайд 26</vt:lpstr>
      <vt:lpstr>Регіональний рейтинг за предметами</vt:lpstr>
      <vt:lpstr>Висновки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Результати ЗНО-2016 Сумська область (загальні показники)</dc:title>
  <dc:creator>Юра</dc:creator>
  <cp:lastModifiedBy>Monitoring</cp:lastModifiedBy>
  <cp:revision>33</cp:revision>
  <dcterms:created xsi:type="dcterms:W3CDTF">2016-10-08T10:40:36Z</dcterms:created>
  <dcterms:modified xsi:type="dcterms:W3CDTF">2016-10-21T09:38:53Z</dcterms:modified>
</cp:coreProperties>
</file>