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269" r:id="rId4"/>
    <p:sldId id="270" r:id="rId5"/>
    <p:sldId id="271" r:id="rId6"/>
    <p:sldId id="272" r:id="rId7"/>
    <p:sldId id="261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8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youtube.com/watch?v=ef8EqJcHE88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://soippo.edu.ua/index.php/home/1547-innovatsijne-mislennya-mizhdistsiplinarnij-vimi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www.kaznu.kz/ru/16716/adverts/2165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goo.gl/UrKKdf" TargetMode="External"/><Relationship Id="rId2" Type="http://schemas.openxmlformats.org/officeDocument/2006/relationships/hyperlink" Target="http://soippo.edu.ua/index.php/home/1687-edu-workshop-on-line-razvitie-studencheskikh-startap-proektov-pokolenie-z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3lCNHkzjY0I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soippo.edu.ua/index.php/home/1767-eduworkshop-obrazovanie-v-izmerenii-4-promyshlennoj-revolyutsii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finance.bigmir.net/business/65363-IV-promishlennaya-revoluciya-kakie-naviki-bydyt-nyjni-v-2020-gody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 форма</a:t>
            </a:r>
            <a:r>
              <a:rPr lang="uk-UA" sz="3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змішаного навчання.</a:t>
            </a:r>
            <a:endParaRPr lang="ru-RU" sz="3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546593"/>
            <a:ext cx="7766936" cy="109689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VIII</a:t>
            </a:r>
            <a:r>
              <a:rPr lang="uk-UA" dirty="0" smtClean="0">
                <a:solidFill>
                  <a:schemeClr val="bg1">
                    <a:lumMod val="50000"/>
                  </a:schemeClr>
                </a:solidFill>
              </a:rPr>
              <a:t> міжнародний фестиваль педагогічних інновацій. Черкаси, 22-23.09.2016</a:t>
            </a:r>
            <a:endParaRPr lang="ru-RU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М.В.Жук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зав.каф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c</a:t>
            </a:r>
            <a:r>
              <a:rPr lang="ru-RU" smtClean="0">
                <a:solidFill>
                  <a:schemeClr val="bg1">
                    <a:lumMod val="50000"/>
                  </a:schemeClr>
                </a:solidFill>
              </a:rPr>
              <a:t>оціально-гуманітрної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освіти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КЗ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Сумський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ОІППО. 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648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VIII </a:t>
            </a:r>
            <a:r>
              <a:rPr lang="uk-UA" sz="2000" dirty="0" smtClean="0"/>
              <a:t>М</a:t>
            </a:r>
            <a:r>
              <a:rPr lang="ru-RU" sz="2000" dirty="0" err="1" smtClean="0"/>
              <a:t>іжнародний</a:t>
            </a:r>
            <a:r>
              <a:rPr lang="ru-RU" sz="2000" dirty="0" smtClean="0"/>
              <a:t> </a:t>
            </a:r>
            <a:r>
              <a:rPr lang="ru-RU" sz="2000" dirty="0"/>
              <a:t>фестиваль </a:t>
            </a:r>
            <a:r>
              <a:rPr lang="ru-RU" sz="2000" dirty="0" err="1"/>
              <a:t>педагогічних</a:t>
            </a:r>
            <a:r>
              <a:rPr lang="ru-RU" sz="2000" dirty="0"/>
              <a:t> </a:t>
            </a:r>
            <a:r>
              <a:rPr lang="ru-RU" sz="2000" dirty="0" err="1"/>
              <a:t>інновацій</a:t>
            </a:r>
            <a:r>
              <a:rPr lang="ru-RU" sz="2000" dirty="0"/>
              <a:t>. </a:t>
            </a:r>
            <a:r>
              <a:rPr lang="ru-RU" sz="2000" dirty="0" err="1"/>
              <a:t>Черкаси</a:t>
            </a:r>
            <a:r>
              <a:rPr lang="ru-RU" sz="2000" dirty="0"/>
              <a:t>, 22-23.09.2016</a:t>
            </a:r>
            <a:br>
              <a:rPr lang="ru-RU" sz="2000" dirty="0"/>
            </a:br>
            <a:r>
              <a:rPr lang="ru-RU" sz="2000" dirty="0" err="1"/>
              <a:t>М.В.Жук</a:t>
            </a:r>
            <a:r>
              <a:rPr lang="ru-RU" sz="2000" dirty="0"/>
              <a:t>, </a:t>
            </a:r>
            <a:r>
              <a:rPr lang="ru-RU" sz="2000" dirty="0" err="1"/>
              <a:t>зав.каф</a:t>
            </a:r>
            <a:r>
              <a:rPr lang="ru-RU" sz="2000" dirty="0"/>
              <a:t>. </a:t>
            </a:r>
            <a:r>
              <a:rPr lang="ru-RU" sz="2000" dirty="0" err="1" smtClean="0"/>
              <a:t>соціально-гуманітарної</a:t>
            </a:r>
            <a:r>
              <a:rPr lang="ru-RU" sz="2000" dirty="0" smtClean="0"/>
              <a:t> </a:t>
            </a:r>
            <a:r>
              <a:rPr lang="ru-RU" sz="2000" dirty="0" err="1"/>
              <a:t>освіти</a:t>
            </a:r>
            <a:r>
              <a:rPr lang="ru-RU" sz="2000" dirty="0"/>
              <a:t> КЗ </a:t>
            </a:r>
            <a:r>
              <a:rPr lang="ru-RU" sz="2000" dirty="0" err="1"/>
              <a:t>Сумський</a:t>
            </a:r>
            <a:r>
              <a:rPr lang="ru-RU" sz="2000" dirty="0"/>
              <a:t> </a:t>
            </a:r>
            <a:r>
              <a:rPr lang="ru-RU" sz="2000" dirty="0" smtClean="0"/>
              <a:t>ОІППО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uk-UA" dirty="0" smtClean="0"/>
              <a:t>	</a:t>
            </a:r>
            <a:r>
              <a:rPr lang="uk-UA" sz="3200" dirty="0" smtClean="0"/>
              <a:t>Одним з трендів розвитку «Освіти протягом життя» є пошук ефективних моделей змішаного навчання. </a:t>
            </a:r>
          </a:p>
          <a:p>
            <a:pPr marL="0" indent="0">
              <a:buNone/>
            </a:pPr>
            <a:r>
              <a:rPr lang="uk-UA" sz="3200" dirty="0" smtClean="0"/>
              <a:t>	Наш інститут апробував форму </a:t>
            </a:r>
            <a:r>
              <a:rPr lang="en-US" sz="3200" dirty="0"/>
              <a:t>Edu </a:t>
            </a:r>
            <a:r>
              <a:rPr lang="en-US" sz="3200" dirty="0" err="1" smtClean="0"/>
              <a:t>WorkShop</a:t>
            </a:r>
            <a:r>
              <a:rPr lang="uk-UA" sz="3200" dirty="0" smtClean="0"/>
              <a:t>. Основним партером в є Сумський державний університет, завдяки підтримки якого ми не тільки провели он-лайн заходи в сучасному форматі, а і мали можливість зробити їх відеозапис. При цьому нашим основним партнером виступив керівник ЦКТ </a:t>
            </a:r>
            <a:r>
              <a:rPr lang="uk-UA" sz="3200" dirty="0" err="1" smtClean="0"/>
              <a:t>СумДу</a:t>
            </a:r>
            <a:r>
              <a:rPr lang="uk-UA" sz="3200" dirty="0" smtClean="0"/>
              <a:t> і керівник </a:t>
            </a:r>
            <a:r>
              <a:rPr lang="uk-UA" sz="3200" dirty="0" err="1" smtClean="0"/>
              <a:t>стартап</a:t>
            </a:r>
            <a:r>
              <a:rPr lang="uk-UA" sz="3200" dirty="0" smtClean="0"/>
              <a:t> центру </a:t>
            </a:r>
            <a:r>
              <a:rPr lang="ru-RU" sz="3200" dirty="0" smtClean="0"/>
              <a:t>«</a:t>
            </a:r>
            <a:r>
              <a:rPr lang="en-US" sz="3200" dirty="0" smtClean="0"/>
              <a:t>New generation</a:t>
            </a:r>
            <a:r>
              <a:rPr lang="uk-UA" sz="3200" dirty="0" smtClean="0"/>
              <a:t>» А.Г. Півень. </a:t>
            </a:r>
          </a:p>
          <a:p>
            <a:pPr marL="0" indent="0">
              <a:buNone/>
            </a:pPr>
            <a:r>
              <a:rPr lang="uk-UA" sz="3200" dirty="0" smtClean="0"/>
              <a:t>	За 2016 </a:t>
            </a:r>
            <a:r>
              <a:rPr lang="en-US" sz="3200" dirty="0" smtClean="0"/>
              <a:t> </a:t>
            </a:r>
            <a:r>
              <a:rPr lang="uk-UA" sz="3200" dirty="0" smtClean="0"/>
              <a:t>рік ми провели серію таких заходів з ДНУУ (м. Маріуполь) та Казахським національним університетом ім. аль-</a:t>
            </a:r>
            <a:r>
              <a:rPr lang="uk-UA" sz="3200" dirty="0" err="1" smtClean="0"/>
              <a:t>Фараби</a:t>
            </a:r>
            <a:r>
              <a:rPr lang="uk-UA" sz="3200" dirty="0" smtClean="0"/>
              <a:t>. Модераторами і спікерами виступили  </a:t>
            </a:r>
            <a:r>
              <a:rPr lang="uk-UA" sz="3200" dirty="0" err="1" smtClean="0"/>
              <a:t>М.Жук</a:t>
            </a:r>
            <a:r>
              <a:rPr lang="uk-UA" sz="3200" dirty="0" smtClean="0"/>
              <a:t> (КЗ Сумський ОІППО), </a:t>
            </a:r>
            <a:r>
              <a:rPr lang="uk-UA" sz="3200" dirty="0" err="1" smtClean="0"/>
              <a:t>А.Півень</a:t>
            </a:r>
            <a:r>
              <a:rPr lang="uk-UA" sz="3200" dirty="0" smtClean="0"/>
              <a:t> (</a:t>
            </a:r>
            <a:r>
              <a:rPr lang="uk-UA" sz="3200" dirty="0" err="1" smtClean="0"/>
              <a:t>СумДу</a:t>
            </a:r>
            <a:r>
              <a:rPr lang="uk-UA" sz="3200" dirty="0" smtClean="0"/>
              <a:t>), А.А Чечель (ДНУУ, м. Маріуполь), </a:t>
            </a:r>
            <a:r>
              <a:rPr lang="uk-UA" sz="3200" dirty="0" err="1" smtClean="0"/>
              <a:t>А.К.Мінбаєва</a:t>
            </a:r>
            <a:r>
              <a:rPr lang="uk-UA" sz="3200" dirty="0" smtClean="0"/>
              <a:t> (</a:t>
            </a:r>
            <a:r>
              <a:rPr lang="uk-UA" sz="3200" dirty="0" err="1" smtClean="0"/>
              <a:t>КазНУ</a:t>
            </a:r>
            <a:r>
              <a:rPr lang="uk-UA" sz="3200" dirty="0" smtClean="0"/>
              <a:t> </a:t>
            </a:r>
            <a:r>
              <a:rPr lang="uk-UA" sz="3200" dirty="0" err="1" smtClean="0"/>
              <a:t>ім.аль-Фарабі</a:t>
            </a:r>
            <a:r>
              <a:rPr lang="uk-UA" sz="3200" dirty="0" smtClean="0"/>
              <a:t>, РК).</a:t>
            </a:r>
          </a:p>
          <a:p>
            <a:pPr marL="0" indent="0">
              <a:buNone/>
            </a:pPr>
            <a:r>
              <a:rPr lang="uk-UA" sz="2900" dirty="0"/>
              <a:t>	</a:t>
            </a:r>
            <a:endParaRPr lang="ru-RU" sz="2900" dirty="0"/>
          </a:p>
        </p:txBody>
      </p:sp>
    </p:spTree>
    <p:extLst>
      <p:ext uri="{BB962C8B-B14F-4D97-AF65-F5344CB8AC3E}">
        <p14:creationId xmlns:p14="http://schemas.microsoft.com/office/powerpoint/2010/main" val="58601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>
                <a:solidFill>
                  <a:srgbClr val="90C226"/>
                </a:solidFill>
              </a:rPr>
              <a:t>VIII </a:t>
            </a:r>
            <a:r>
              <a:rPr lang="uk-UA" sz="2000" dirty="0">
                <a:solidFill>
                  <a:srgbClr val="90C226"/>
                </a:solidFill>
              </a:rPr>
              <a:t>М</a:t>
            </a:r>
            <a:r>
              <a:rPr lang="ru-RU" sz="2000" dirty="0" err="1">
                <a:solidFill>
                  <a:srgbClr val="90C226"/>
                </a:solidFill>
              </a:rPr>
              <a:t>іжнародний</a:t>
            </a:r>
            <a:r>
              <a:rPr lang="ru-RU" sz="2000" dirty="0">
                <a:solidFill>
                  <a:srgbClr val="90C226"/>
                </a:solidFill>
              </a:rPr>
              <a:t> фестиваль </a:t>
            </a:r>
            <a:r>
              <a:rPr lang="ru-RU" sz="2000" dirty="0" err="1">
                <a:solidFill>
                  <a:srgbClr val="90C226"/>
                </a:solidFill>
              </a:rPr>
              <a:t>педагогічних</a:t>
            </a:r>
            <a:r>
              <a:rPr lang="ru-RU" sz="2000" dirty="0">
                <a:solidFill>
                  <a:srgbClr val="90C226"/>
                </a:solidFill>
              </a:rPr>
              <a:t> </a:t>
            </a:r>
            <a:r>
              <a:rPr lang="ru-RU" sz="2000" dirty="0" err="1">
                <a:solidFill>
                  <a:srgbClr val="90C226"/>
                </a:solidFill>
              </a:rPr>
              <a:t>інновацій</a:t>
            </a:r>
            <a:r>
              <a:rPr lang="ru-RU" sz="2000" dirty="0">
                <a:solidFill>
                  <a:srgbClr val="90C226"/>
                </a:solidFill>
              </a:rPr>
              <a:t>. </a:t>
            </a:r>
            <a:r>
              <a:rPr lang="ru-RU" sz="2000" dirty="0" err="1">
                <a:solidFill>
                  <a:srgbClr val="90C226"/>
                </a:solidFill>
              </a:rPr>
              <a:t>Черкаси</a:t>
            </a:r>
            <a:r>
              <a:rPr lang="ru-RU" sz="2000" dirty="0">
                <a:solidFill>
                  <a:srgbClr val="90C226"/>
                </a:solidFill>
              </a:rPr>
              <a:t>, 22-23.09.2016</a:t>
            </a:r>
            <a:br>
              <a:rPr lang="ru-RU" sz="2000" dirty="0">
                <a:solidFill>
                  <a:srgbClr val="90C226"/>
                </a:solidFill>
              </a:rPr>
            </a:br>
            <a:r>
              <a:rPr lang="ru-RU" sz="2000" dirty="0" err="1">
                <a:solidFill>
                  <a:srgbClr val="90C226"/>
                </a:solidFill>
              </a:rPr>
              <a:t>М.В.Жук</a:t>
            </a:r>
            <a:r>
              <a:rPr lang="ru-RU" sz="2000" dirty="0">
                <a:solidFill>
                  <a:srgbClr val="90C226"/>
                </a:solidFill>
              </a:rPr>
              <a:t>, </a:t>
            </a:r>
            <a:r>
              <a:rPr lang="ru-RU" sz="2000" dirty="0" err="1">
                <a:solidFill>
                  <a:srgbClr val="90C226"/>
                </a:solidFill>
              </a:rPr>
              <a:t>зав.каф</a:t>
            </a:r>
            <a:r>
              <a:rPr lang="ru-RU" sz="2000" dirty="0">
                <a:solidFill>
                  <a:srgbClr val="90C226"/>
                </a:solidFill>
              </a:rPr>
              <a:t>. </a:t>
            </a:r>
            <a:r>
              <a:rPr lang="ru-RU" sz="2000" dirty="0" err="1" smtClean="0">
                <a:solidFill>
                  <a:srgbClr val="90C226"/>
                </a:solidFill>
              </a:rPr>
              <a:t>соціально-гуманітарної</a:t>
            </a:r>
            <a:r>
              <a:rPr lang="ru-RU" sz="2000" dirty="0" smtClean="0">
                <a:solidFill>
                  <a:srgbClr val="90C226"/>
                </a:solidFill>
              </a:rPr>
              <a:t> </a:t>
            </a:r>
            <a:r>
              <a:rPr lang="ru-RU" sz="2000" dirty="0" err="1">
                <a:solidFill>
                  <a:srgbClr val="90C226"/>
                </a:solidFill>
              </a:rPr>
              <a:t>освіти</a:t>
            </a:r>
            <a:r>
              <a:rPr lang="ru-RU" sz="2000" dirty="0">
                <a:solidFill>
                  <a:srgbClr val="90C226"/>
                </a:solidFill>
              </a:rPr>
              <a:t> КЗ </a:t>
            </a:r>
            <a:r>
              <a:rPr lang="ru-RU" sz="2000" dirty="0" err="1">
                <a:solidFill>
                  <a:srgbClr val="90C226"/>
                </a:solidFill>
              </a:rPr>
              <a:t>Сумський</a:t>
            </a:r>
            <a:r>
              <a:rPr lang="ru-RU" sz="2000" dirty="0">
                <a:solidFill>
                  <a:srgbClr val="90C226"/>
                </a:solidFill>
              </a:rPr>
              <a:t> ОІППО</a:t>
            </a:r>
            <a:br>
              <a:rPr lang="ru-RU" sz="2000" dirty="0">
                <a:solidFill>
                  <a:srgbClr val="90C226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/>
              <a:t>	</a:t>
            </a:r>
            <a:r>
              <a:rPr lang="uk-UA" sz="2400" dirty="0" smtClean="0">
                <a:solidFill>
                  <a:srgbClr val="7030A0"/>
                </a:solidFill>
              </a:rPr>
              <a:t>Ми спробували реалізувати такі пріоритети</a:t>
            </a:r>
          </a:p>
          <a:p>
            <a:pPr>
              <a:buAutoNum type="arabicPeriod"/>
            </a:pPr>
            <a:r>
              <a:rPr lang="uk-UA" sz="2400" dirty="0" smtClean="0">
                <a:solidFill>
                  <a:srgbClr val="FF0000"/>
                </a:solidFill>
              </a:rPr>
              <a:t>Аналіз 4 промислової революції (Давос-2016) та 4 технологічного укладу (Німеччина 2011) на розвиток сучасного світу, освіти, ринку праці</a:t>
            </a:r>
            <a:r>
              <a:rPr lang="uk-UA" sz="2400" dirty="0" smtClean="0"/>
              <a:t>.</a:t>
            </a:r>
          </a:p>
          <a:p>
            <a:pPr>
              <a:buAutoNum type="arabicPeriod"/>
            </a:pPr>
            <a:r>
              <a:rPr lang="uk-UA" sz="2400" dirty="0" smtClean="0"/>
              <a:t> 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Сучасні форми інноваційної діяльності, можливості стартапів, порівняння стартапів в Україні та Республіці Казахстан</a:t>
            </a:r>
            <a:r>
              <a:rPr lang="uk-UA" sz="24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uk-UA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AutoNum type="arabicPeriod"/>
            </a:pPr>
            <a:r>
              <a:rPr lang="uk-UA" sz="2400" dirty="0" smtClean="0"/>
              <a:t> </a:t>
            </a:r>
            <a:r>
              <a:rPr lang="ru-RU" sz="2400" dirty="0" smtClean="0"/>
              <a:t>О</a:t>
            </a:r>
            <a:r>
              <a:rPr lang="uk-UA" sz="2400" dirty="0" smtClean="0"/>
              <a:t>світній вимір покоління </a:t>
            </a:r>
            <a:r>
              <a:rPr lang="ru-RU" sz="2400" dirty="0" smtClean="0"/>
              <a:t>«</a:t>
            </a:r>
            <a:r>
              <a:rPr lang="en-US" sz="2400" dirty="0" smtClean="0"/>
              <a:t>Z</a:t>
            </a:r>
            <a:r>
              <a:rPr lang="ru-RU" sz="2400" dirty="0" smtClean="0"/>
              <a:t>»</a:t>
            </a:r>
            <a:endParaRPr lang="en-US" sz="2400" dirty="0" smtClean="0"/>
          </a:p>
          <a:p>
            <a:pPr>
              <a:buAutoNum type="arabicPeriod"/>
            </a:pPr>
            <a:r>
              <a:rPr lang="uk-UA" sz="2400" dirty="0" smtClean="0">
                <a:solidFill>
                  <a:srgbClr val="0070C0"/>
                </a:solidFill>
              </a:rPr>
              <a:t>Пошук </a:t>
            </a:r>
            <a:r>
              <a:rPr lang="uk-UA" sz="2400" dirty="0" smtClean="0">
                <a:solidFill>
                  <a:srgbClr val="0070C0"/>
                </a:solidFill>
              </a:rPr>
              <a:t>платформ для спільних проектів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67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>
                <a:solidFill>
                  <a:srgbClr val="90C226"/>
                </a:solidFill>
              </a:rPr>
              <a:t>VIII </a:t>
            </a:r>
            <a:r>
              <a:rPr lang="uk-UA" sz="2000" dirty="0">
                <a:solidFill>
                  <a:srgbClr val="90C226"/>
                </a:solidFill>
              </a:rPr>
              <a:t>М</a:t>
            </a:r>
            <a:r>
              <a:rPr lang="ru-RU" sz="2000" dirty="0" err="1">
                <a:solidFill>
                  <a:srgbClr val="90C226"/>
                </a:solidFill>
              </a:rPr>
              <a:t>іжнародний</a:t>
            </a:r>
            <a:r>
              <a:rPr lang="ru-RU" sz="2000" dirty="0">
                <a:solidFill>
                  <a:srgbClr val="90C226"/>
                </a:solidFill>
              </a:rPr>
              <a:t> фестиваль </a:t>
            </a:r>
            <a:r>
              <a:rPr lang="ru-RU" sz="2000" dirty="0" err="1">
                <a:solidFill>
                  <a:srgbClr val="90C226"/>
                </a:solidFill>
              </a:rPr>
              <a:t>педагогічних</a:t>
            </a:r>
            <a:r>
              <a:rPr lang="ru-RU" sz="2000" dirty="0">
                <a:solidFill>
                  <a:srgbClr val="90C226"/>
                </a:solidFill>
              </a:rPr>
              <a:t> </a:t>
            </a:r>
            <a:r>
              <a:rPr lang="ru-RU" sz="2000" dirty="0" err="1">
                <a:solidFill>
                  <a:srgbClr val="90C226"/>
                </a:solidFill>
              </a:rPr>
              <a:t>інновацій</a:t>
            </a:r>
            <a:r>
              <a:rPr lang="ru-RU" sz="2000" dirty="0">
                <a:solidFill>
                  <a:srgbClr val="90C226"/>
                </a:solidFill>
              </a:rPr>
              <a:t>. </a:t>
            </a:r>
            <a:r>
              <a:rPr lang="ru-RU" sz="2000" dirty="0" err="1">
                <a:solidFill>
                  <a:srgbClr val="90C226"/>
                </a:solidFill>
              </a:rPr>
              <a:t>Черкаси</a:t>
            </a:r>
            <a:r>
              <a:rPr lang="ru-RU" sz="2000" dirty="0">
                <a:solidFill>
                  <a:srgbClr val="90C226"/>
                </a:solidFill>
              </a:rPr>
              <a:t>, 22-23.09.2016</a:t>
            </a:r>
            <a:br>
              <a:rPr lang="ru-RU" sz="2000" dirty="0">
                <a:solidFill>
                  <a:srgbClr val="90C226"/>
                </a:solidFill>
              </a:rPr>
            </a:br>
            <a:r>
              <a:rPr lang="ru-RU" sz="2000" dirty="0" err="1">
                <a:solidFill>
                  <a:srgbClr val="90C226"/>
                </a:solidFill>
              </a:rPr>
              <a:t>М.В.Жук</a:t>
            </a:r>
            <a:r>
              <a:rPr lang="ru-RU" sz="2000" dirty="0">
                <a:solidFill>
                  <a:srgbClr val="90C226"/>
                </a:solidFill>
              </a:rPr>
              <a:t>, </a:t>
            </a:r>
            <a:r>
              <a:rPr lang="ru-RU" sz="2000" dirty="0" err="1">
                <a:solidFill>
                  <a:srgbClr val="90C226"/>
                </a:solidFill>
              </a:rPr>
              <a:t>зав.каф</a:t>
            </a:r>
            <a:r>
              <a:rPr lang="ru-RU" sz="2000" dirty="0">
                <a:solidFill>
                  <a:srgbClr val="90C226"/>
                </a:solidFill>
              </a:rPr>
              <a:t>. </a:t>
            </a:r>
            <a:r>
              <a:rPr lang="ru-RU" sz="2000" dirty="0" err="1">
                <a:solidFill>
                  <a:srgbClr val="90C226"/>
                </a:solidFill>
              </a:rPr>
              <a:t>соціально-гуманітарної</a:t>
            </a:r>
            <a:r>
              <a:rPr lang="ru-RU" sz="2000" dirty="0">
                <a:solidFill>
                  <a:srgbClr val="90C226"/>
                </a:solidFill>
              </a:rPr>
              <a:t> </a:t>
            </a:r>
            <a:r>
              <a:rPr lang="ru-RU" sz="2000" dirty="0" err="1">
                <a:solidFill>
                  <a:srgbClr val="90C226"/>
                </a:solidFill>
              </a:rPr>
              <a:t>освіти</a:t>
            </a:r>
            <a:r>
              <a:rPr lang="ru-RU" sz="2000" dirty="0">
                <a:solidFill>
                  <a:srgbClr val="90C226"/>
                </a:solidFill>
              </a:rPr>
              <a:t> КЗ </a:t>
            </a:r>
            <a:r>
              <a:rPr lang="ru-RU" sz="2000" dirty="0" err="1">
                <a:solidFill>
                  <a:srgbClr val="90C226"/>
                </a:solidFill>
              </a:rPr>
              <a:t>Сумський</a:t>
            </a:r>
            <a:r>
              <a:rPr lang="ru-RU" sz="2000" dirty="0">
                <a:solidFill>
                  <a:srgbClr val="90C226"/>
                </a:solidFill>
              </a:rPr>
              <a:t> ОІППО</a:t>
            </a:r>
            <a:br>
              <a:rPr lang="ru-RU" sz="2000" dirty="0">
                <a:solidFill>
                  <a:srgbClr val="90C226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97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“ІННОВАЦІЙНЕ МИСЛЕННЯ: МІЖДИСЦИПЛИНАРНИЙ ВИМІР” </a:t>
            </a:r>
            <a:r>
              <a:rPr lang="ru-RU" sz="1600" dirty="0" smtClean="0"/>
              <a:t>05.02.2016 </a:t>
            </a:r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soippo.edu.ua/index.php/home/1547-innovatsijne-mislennya-mizhdistsiplinarnij-vimir</a:t>
            </a:r>
            <a:r>
              <a:rPr lang="uk-UA" sz="1600" dirty="0" smtClean="0"/>
              <a:t> </a:t>
            </a:r>
            <a:r>
              <a:rPr lang="en-US" sz="1600" dirty="0"/>
              <a:t>On-line </a:t>
            </a:r>
            <a:r>
              <a:rPr lang="en-US" sz="1600" dirty="0" smtClean="0"/>
              <a:t>Work-Shop</a:t>
            </a:r>
            <a:r>
              <a:rPr lang="uk-UA" sz="1600" dirty="0" smtClean="0"/>
              <a:t> </a:t>
            </a:r>
            <a:r>
              <a:rPr lang="en-US" sz="1600" dirty="0"/>
              <a:t>HTTP://DSUM.EDU.UA/2016/02/08/WORK-SHOP</a:t>
            </a:r>
            <a:endParaRPr lang="uk-UA" sz="1600" dirty="0" smtClean="0"/>
          </a:p>
          <a:p>
            <a:pPr marL="0" indent="0">
              <a:buNone/>
            </a:pPr>
            <a:endParaRPr lang="ru-RU" cap="all" dirty="0" smtClean="0"/>
          </a:p>
          <a:p>
            <a:pPr marL="0" indent="0">
              <a:buNone/>
            </a:pPr>
            <a:endParaRPr lang="ru-RU" cap="all" dirty="0" smtClean="0"/>
          </a:p>
          <a:p>
            <a:pPr marL="0" indent="0">
              <a:buNone/>
            </a:pPr>
            <a:r>
              <a:rPr lang="ru-RU" sz="1600" cap="all" dirty="0" smtClean="0"/>
              <a:t>МІЖНАРОДНИЙ </a:t>
            </a:r>
            <a:r>
              <a:rPr lang="en-US" sz="1600" cap="all" dirty="0"/>
              <a:t>EDU WORKSHOP (ON LINE) «</a:t>
            </a:r>
            <a:r>
              <a:rPr lang="ru-RU" sz="1600" cap="all" dirty="0"/>
              <a:t>ІННОВАЦІЙНЕ МИСЛЕННЯ: МІЖДИСЦИПЛІНАРНИЙ ВИМІР</a:t>
            </a:r>
            <a:r>
              <a:rPr lang="ru-RU" sz="1600" cap="all" dirty="0" smtClean="0"/>
              <a:t>» 20.05.2016. </a:t>
            </a: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www.youtube.com/watch?v=ef8EqJcHE88</a:t>
            </a:r>
            <a:endParaRPr lang="uk-UA" sz="1600" dirty="0" smtClean="0"/>
          </a:p>
          <a:p>
            <a:pPr marL="0" indent="0">
              <a:buNone/>
            </a:pPr>
            <a:r>
              <a:rPr lang="en-US" sz="1600" dirty="0">
                <a:hlinkClick r:id="rId4"/>
              </a:rPr>
              <a:t>http://</a:t>
            </a:r>
            <a:r>
              <a:rPr lang="en-US" sz="1600" dirty="0" smtClean="0">
                <a:hlinkClick r:id="rId4"/>
              </a:rPr>
              <a:t>www.kaznu.kz/ru/16716/adverts/2165</a:t>
            </a:r>
            <a:r>
              <a:rPr lang="uk-UA" sz="1600" dirty="0" smtClean="0"/>
              <a:t> </a:t>
            </a:r>
            <a:r>
              <a:rPr lang="en-US" sz="1600" dirty="0">
                <a:hlinkClick r:id="rId2"/>
              </a:rPr>
              <a:t>http://www.soippo.edu.ua/index.php/home/1547-innovatsijne-mislennya-mizhdistsiplinarnij-vimir</a:t>
            </a:r>
            <a:endParaRPr lang="ru-RU" sz="1600" cap="all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422" y="2929422"/>
            <a:ext cx="1244906" cy="6999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2212" y="2745098"/>
            <a:ext cx="1424848" cy="10686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198" y="5556566"/>
            <a:ext cx="1972019" cy="11385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1237" y="3424237"/>
            <a:ext cx="9525" cy="95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3637" y="3576637"/>
            <a:ext cx="9525" cy="95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37" y="3729037"/>
            <a:ext cx="9525" cy="95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8437" y="3881437"/>
            <a:ext cx="9525" cy="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61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>
                <a:solidFill>
                  <a:srgbClr val="90C226"/>
                </a:solidFill>
              </a:rPr>
              <a:t>VIII </a:t>
            </a:r>
            <a:r>
              <a:rPr lang="uk-UA" sz="2000" dirty="0">
                <a:solidFill>
                  <a:srgbClr val="90C226"/>
                </a:solidFill>
              </a:rPr>
              <a:t>М</a:t>
            </a:r>
            <a:r>
              <a:rPr lang="ru-RU" sz="2000" dirty="0" err="1">
                <a:solidFill>
                  <a:srgbClr val="90C226"/>
                </a:solidFill>
              </a:rPr>
              <a:t>іжнародний</a:t>
            </a:r>
            <a:r>
              <a:rPr lang="ru-RU" sz="2000" dirty="0">
                <a:solidFill>
                  <a:srgbClr val="90C226"/>
                </a:solidFill>
              </a:rPr>
              <a:t> фестиваль </a:t>
            </a:r>
            <a:r>
              <a:rPr lang="ru-RU" sz="2000" dirty="0" err="1">
                <a:solidFill>
                  <a:srgbClr val="90C226"/>
                </a:solidFill>
              </a:rPr>
              <a:t>педагогічних</a:t>
            </a:r>
            <a:r>
              <a:rPr lang="ru-RU" sz="2000" dirty="0">
                <a:solidFill>
                  <a:srgbClr val="90C226"/>
                </a:solidFill>
              </a:rPr>
              <a:t> </a:t>
            </a:r>
            <a:r>
              <a:rPr lang="ru-RU" sz="2000" dirty="0" err="1">
                <a:solidFill>
                  <a:srgbClr val="90C226"/>
                </a:solidFill>
              </a:rPr>
              <a:t>інновацій</a:t>
            </a:r>
            <a:r>
              <a:rPr lang="ru-RU" sz="2000" dirty="0">
                <a:solidFill>
                  <a:srgbClr val="90C226"/>
                </a:solidFill>
              </a:rPr>
              <a:t>. </a:t>
            </a:r>
            <a:r>
              <a:rPr lang="ru-RU" sz="2000" dirty="0" err="1">
                <a:solidFill>
                  <a:srgbClr val="90C226"/>
                </a:solidFill>
              </a:rPr>
              <a:t>Черкаси</a:t>
            </a:r>
            <a:r>
              <a:rPr lang="ru-RU" sz="2000" dirty="0">
                <a:solidFill>
                  <a:srgbClr val="90C226"/>
                </a:solidFill>
              </a:rPr>
              <a:t>, 22-23.09.2016</a:t>
            </a:r>
            <a:br>
              <a:rPr lang="ru-RU" sz="2000" dirty="0">
                <a:solidFill>
                  <a:srgbClr val="90C226"/>
                </a:solidFill>
              </a:rPr>
            </a:br>
            <a:r>
              <a:rPr lang="ru-RU" sz="2000" dirty="0" err="1">
                <a:solidFill>
                  <a:srgbClr val="90C226"/>
                </a:solidFill>
              </a:rPr>
              <a:t>М.В.Жук</a:t>
            </a:r>
            <a:r>
              <a:rPr lang="ru-RU" sz="2000" dirty="0">
                <a:solidFill>
                  <a:srgbClr val="90C226"/>
                </a:solidFill>
              </a:rPr>
              <a:t>, </a:t>
            </a:r>
            <a:r>
              <a:rPr lang="ru-RU" sz="2000" dirty="0" err="1">
                <a:solidFill>
                  <a:srgbClr val="90C226"/>
                </a:solidFill>
              </a:rPr>
              <a:t>зав.каф</a:t>
            </a:r>
            <a:r>
              <a:rPr lang="ru-RU" sz="2000" dirty="0">
                <a:solidFill>
                  <a:srgbClr val="90C226"/>
                </a:solidFill>
              </a:rPr>
              <a:t>. </a:t>
            </a:r>
            <a:r>
              <a:rPr lang="ru-RU" sz="2000" dirty="0" err="1">
                <a:solidFill>
                  <a:srgbClr val="90C226"/>
                </a:solidFill>
              </a:rPr>
              <a:t>соціально-гуманітарної</a:t>
            </a:r>
            <a:r>
              <a:rPr lang="ru-RU" sz="2000" dirty="0">
                <a:solidFill>
                  <a:srgbClr val="90C226"/>
                </a:solidFill>
              </a:rPr>
              <a:t> </a:t>
            </a:r>
            <a:r>
              <a:rPr lang="ru-RU" sz="2000" dirty="0" err="1">
                <a:solidFill>
                  <a:srgbClr val="90C226"/>
                </a:solidFill>
              </a:rPr>
              <a:t>освіти</a:t>
            </a:r>
            <a:r>
              <a:rPr lang="ru-RU" sz="2000" dirty="0">
                <a:solidFill>
                  <a:srgbClr val="90C226"/>
                </a:solidFill>
              </a:rPr>
              <a:t> КЗ </a:t>
            </a:r>
            <a:r>
              <a:rPr lang="ru-RU" sz="2000" dirty="0" err="1">
                <a:solidFill>
                  <a:srgbClr val="90C226"/>
                </a:solidFill>
              </a:rPr>
              <a:t>Сумський</a:t>
            </a:r>
            <a:r>
              <a:rPr lang="ru-RU" sz="2000" dirty="0">
                <a:solidFill>
                  <a:srgbClr val="90C226"/>
                </a:solidFill>
              </a:rPr>
              <a:t> ОІППО</a:t>
            </a:r>
            <a:br>
              <a:rPr lang="ru-RU" sz="2000" dirty="0">
                <a:solidFill>
                  <a:srgbClr val="90C226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EDU WORKSHOP (ON-LINE) «РАЗВИТИЕ СТУДЕНЧЕСКИХ СТАРТАП-ПРОЕКТОВ, ПОКОЛЕНИЕ Z» </a:t>
            </a:r>
            <a:r>
              <a:rPr lang="ru-RU" dirty="0" smtClean="0"/>
              <a:t>20.04.2016 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soippo.edu.ua/index.php/home/1687-edu-workshop-on-line-razvitie-studencheskikh-startap-proektov-pokolenie-z</a:t>
            </a:r>
            <a:r>
              <a:rPr lang="uk-UA" dirty="0" smtClean="0"/>
              <a:t>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goo.gl/UrKKdf</a:t>
            </a:r>
            <a:r>
              <a:rPr lang="uk-UA" dirty="0" smtClean="0"/>
              <a:t> 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www.youtube.com/watch?v=3lCNHkzjY0I</a:t>
            </a:r>
            <a:endParaRPr lang="uk-UA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076" y="3628664"/>
            <a:ext cx="3015873" cy="241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63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8688" y="620617"/>
            <a:ext cx="8596668" cy="1320800"/>
          </a:xfrm>
        </p:spPr>
        <p:txBody>
          <a:bodyPr/>
          <a:lstStyle/>
          <a:p>
            <a:r>
              <a:rPr lang="en-US" sz="1800" dirty="0">
                <a:solidFill>
                  <a:srgbClr val="90C226"/>
                </a:solidFill>
              </a:rPr>
              <a:t>VIII </a:t>
            </a:r>
            <a:r>
              <a:rPr lang="uk-UA" sz="1800" dirty="0">
                <a:solidFill>
                  <a:srgbClr val="90C226"/>
                </a:solidFill>
              </a:rPr>
              <a:t>М</a:t>
            </a:r>
            <a:r>
              <a:rPr lang="ru-RU" sz="1800" dirty="0" err="1">
                <a:solidFill>
                  <a:srgbClr val="90C226"/>
                </a:solidFill>
              </a:rPr>
              <a:t>іжнародний</a:t>
            </a:r>
            <a:r>
              <a:rPr lang="ru-RU" sz="1800" dirty="0">
                <a:solidFill>
                  <a:srgbClr val="90C226"/>
                </a:solidFill>
              </a:rPr>
              <a:t> фестиваль </a:t>
            </a:r>
            <a:r>
              <a:rPr lang="ru-RU" sz="1800" dirty="0" err="1">
                <a:solidFill>
                  <a:srgbClr val="90C226"/>
                </a:solidFill>
              </a:rPr>
              <a:t>педагогічних</a:t>
            </a:r>
            <a:r>
              <a:rPr lang="ru-RU" sz="1800" dirty="0">
                <a:solidFill>
                  <a:srgbClr val="90C226"/>
                </a:solidFill>
              </a:rPr>
              <a:t> </a:t>
            </a:r>
            <a:r>
              <a:rPr lang="ru-RU" sz="1800" dirty="0" err="1">
                <a:solidFill>
                  <a:srgbClr val="90C226"/>
                </a:solidFill>
              </a:rPr>
              <a:t>інновацій</a:t>
            </a:r>
            <a:r>
              <a:rPr lang="ru-RU" sz="1800" dirty="0">
                <a:solidFill>
                  <a:srgbClr val="90C226"/>
                </a:solidFill>
              </a:rPr>
              <a:t>. </a:t>
            </a:r>
            <a:r>
              <a:rPr lang="ru-RU" sz="1800" dirty="0" err="1">
                <a:solidFill>
                  <a:srgbClr val="90C226"/>
                </a:solidFill>
              </a:rPr>
              <a:t>Черкаси</a:t>
            </a:r>
            <a:r>
              <a:rPr lang="ru-RU" sz="1800" dirty="0">
                <a:solidFill>
                  <a:srgbClr val="90C226"/>
                </a:solidFill>
              </a:rPr>
              <a:t>, 22-23.09.2016</a:t>
            </a:r>
            <a:br>
              <a:rPr lang="ru-RU" sz="1800" dirty="0">
                <a:solidFill>
                  <a:srgbClr val="90C226"/>
                </a:solidFill>
              </a:rPr>
            </a:br>
            <a:r>
              <a:rPr lang="ru-RU" sz="1800" dirty="0" err="1">
                <a:solidFill>
                  <a:srgbClr val="90C226"/>
                </a:solidFill>
              </a:rPr>
              <a:t>М.В.Жук</a:t>
            </a:r>
            <a:r>
              <a:rPr lang="ru-RU" sz="1800" dirty="0">
                <a:solidFill>
                  <a:srgbClr val="90C226"/>
                </a:solidFill>
              </a:rPr>
              <a:t>, </a:t>
            </a:r>
            <a:r>
              <a:rPr lang="ru-RU" sz="1800" dirty="0" err="1">
                <a:solidFill>
                  <a:srgbClr val="90C226"/>
                </a:solidFill>
              </a:rPr>
              <a:t>зав.каф</a:t>
            </a:r>
            <a:r>
              <a:rPr lang="ru-RU" sz="1800" dirty="0">
                <a:solidFill>
                  <a:srgbClr val="90C226"/>
                </a:solidFill>
              </a:rPr>
              <a:t>. </a:t>
            </a:r>
            <a:r>
              <a:rPr lang="ru-RU" sz="1800" dirty="0" err="1">
                <a:solidFill>
                  <a:srgbClr val="90C226"/>
                </a:solidFill>
              </a:rPr>
              <a:t>соціально-гуманітарної</a:t>
            </a:r>
            <a:r>
              <a:rPr lang="ru-RU" sz="1800" dirty="0">
                <a:solidFill>
                  <a:srgbClr val="90C226"/>
                </a:solidFill>
              </a:rPr>
              <a:t> </a:t>
            </a:r>
            <a:r>
              <a:rPr lang="ru-RU" sz="1800" dirty="0" err="1">
                <a:solidFill>
                  <a:srgbClr val="90C226"/>
                </a:solidFill>
              </a:rPr>
              <a:t>освіти</a:t>
            </a:r>
            <a:r>
              <a:rPr lang="ru-RU" sz="1800" dirty="0">
                <a:solidFill>
                  <a:srgbClr val="90C226"/>
                </a:solidFill>
              </a:rPr>
              <a:t> КЗ </a:t>
            </a:r>
            <a:r>
              <a:rPr lang="ru-RU" sz="1800" dirty="0" err="1">
                <a:solidFill>
                  <a:srgbClr val="90C226"/>
                </a:solidFill>
              </a:rPr>
              <a:t>Сумський</a:t>
            </a:r>
            <a:r>
              <a:rPr lang="ru-RU" sz="1800" dirty="0">
                <a:solidFill>
                  <a:srgbClr val="90C226"/>
                </a:solidFill>
              </a:rPr>
              <a:t> ОІППО</a:t>
            </a:r>
            <a:br>
              <a:rPr lang="ru-RU" sz="1800" dirty="0">
                <a:solidFill>
                  <a:srgbClr val="90C226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EDUWORKSHOP «ОБРАЗОВАНИЕ В ИЗМЕРЕНИИ 4 ПРОМЫШЛЕННОЙ РЕВОЛЮЦИИ</a:t>
            </a:r>
            <a:r>
              <a:rPr lang="ru-RU" dirty="0" smtClean="0"/>
              <a:t>» 03.06.2016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soippo.edu.ua/index.php/home/1767-eduworkshop-obrazovanie-v-izmerenii-4-promyshlennoj-revolyutsii</a:t>
            </a:r>
            <a:r>
              <a:rPr lang="uk-UA" dirty="0" smtClean="0"/>
              <a:t> 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На 01.01.2016 р. готуємо з </a:t>
            </a:r>
            <a:r>
              <a:rPr lang="uk-UA" dirty="0" err="1" smtClean="0"/>
              <a:t>А.Г.Півнем</a:t>
            </a:r>
            <a:r>
              <a:rPr lang="uk-UA" dirty="0" smtClean="0"/>
              <a:t> (</a:t>
            </a:r>
            <a:r>
              <a:rPr lang="uk-UA" dirty="0" err="1" smtClean="0"/>
              <a:t>СумДУ</a:t>
            </a:r>
            <a:r>
              <a:rPr lang="uk-UA" dirty="0" smtClean="0"/>
              <a:t>) спільний МООС «</a:t>
            </a:r>
            <a:r>
              <a:rPr lang="uk-UA" dirty="0" err="1" smtClean="0"/>
              <a:t>Фхівець</a:t>
            </a:r>
            <a:r>
              <a:rPr lang="uk-UA" dirty="0" smtClean="0"/>
              <a:t> 2020-2050 – як конкурувати з роботами»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12966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523" y="1748674"/>
            <a:ext cx="7678756" cy="4146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 </a:t>
            </a:r>
            <a:r>
              <a:rPr lang="ru-RU" sz="1600" b="1" dirty="0" err="1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промислова</a:t>
            </a:r>
            <a:r>
              <a:rPr lang="ru-RU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революція</a:t>
            </a:r>
            <a:r>
              <a:rPr lang="ru-RU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600" b="1" dirty="0" err="1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трендові</a:t>
            </a:r>
            <a:r>
              <a:rPr lang="ru-RU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якості</a:t>
            </a:r>
            <a:r>
              <a:rPr lang="ru-RU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</a:t>
            </a:r>
            <a:r>
              <a:rPr lang="ru-RU" sz="1600" b="1" dirty="0" err="1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ефективного</a:t>
            </a:r>
            <a:r>
              <a:rPr lang="ru-RU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працевлаштування</a:t>
            </a:r>
            <a:r>
              <a:rPr lang="ru-RU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2020 (Давос 2016)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комплексних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задач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Критичне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мислення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Творчі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здібності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Управлінські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таланти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Координація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іншими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Емоційний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інтеллект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Здатність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думати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і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приймати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Орієнтація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сервіс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Навички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ведення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переговорів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Когнітивна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гнучкість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://finance.bigmir.net/business/65363-IV-promishlennaya-revoluciya-kakie-naviki-bydyt-nyjni-v-2020-gody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0880" y="2077174"/>
            <a:ext cx="4313333" cy="233994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66660" y="140721"/>
            <a:ext cx="107891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VIII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Міжнародний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фестиваль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педагогічних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інновацій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Черкаси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22-23.09.2016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М.В.Жук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зав.каф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соціально-гуманітарної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освіти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КЗ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Сумський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ОІППО</a:t>
            </a:r>
          </a:p>
        </p:txBody>
      </p:sp>
    </p:spTree>
    <p:extLst>
      <p:ext uri="{BB962C8B-B14F-4D97-AF65-F5344CB8AC3E}">
        <p14:creationId xmlns:p14="http://schemas.microsoft.com/office/powerpoint/2010/main" val="2015874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dn.nmc.org/www/20160127000936/nmc_itunesu.HRHiEd1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80" y="1277957"/>
            <a:ext cx="1685579" cy="168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3138885"/>
            <a:ext cx="46381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http://www.nmc.org/publication/nmc-horizon-report-2016-higher-education-edition/</a:t>
            </a:r>
            <a:endParaRPr lang="ru-RU" dirty="0"/>
          </a:p>
        </p:txBody>
      </p:sp>
      <p:pic>
        <p:nvPicPr>
          <p:cNvPr id="2052" name="Picture 4" descr="nmc_itunesu.HRK1220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294" y="1294883"/>
            <a:ext cx="1522699" cy="152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34708" y="3105835"/>
            <a:ext cx="4109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http://www.nmc.org/publication/nmc-horizon-report-2015-k-12-edition/</a:t>
            </a:r>
            <a:endParaRPr lang="ru-RU" dirty="0"/>
          </a:p>
        </p:txBody>
      </p:sp>
      <p:pic>
        <p:nvPicPr>
          <p:cNvPr id="2054" name="Picture 6" descr="http://cdn.nmc.org/www/20150208213141/nmc_itunesu.HR20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42" y="4935970"/>
            <a:ext cx="1295417" cy="129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7971" y="5110905"/>
            <a:ext cx="43443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http://www.nmc.org/publication/nmc-horizon-report-2015-higher-education-edition/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80501" y="81036"/>
            <a:ext cx="9882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VIII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Міжнародний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фестиваль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педагогічних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інновацій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Черкаси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22-23.09.2016</a:t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М.В.Жук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зав.каф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соціально-гуманітарної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освіти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КЗ </a:t>
            </a:r>
            <a:r>
              <a:rPr lang="ru-RU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Сумський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ОІППО</a:t>
            </a:r>
          </a:p>
        </p:txBody>
      </p:sp>
    </p:spTree>
    <p:extLst>
      <p:ext uri="{BB962C8B-B14F-4D97-AF65-F5344CB8AC3E}">
        <p14:creationId xmlns:p14="http://schemas.microsoft.com/office/powerpoint/2010/main" val="224455576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143</TotalTime>
  <Words>270</Words>
  <Application>Microsoft Office PowerPoint</Application>
  <PresentationFormat>Широкоэкранный</PresentationFormat>
  <Paragraphs>45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Trebuchet MS</vt:lpstr>
      <vt:lpstr>Wingdings 3</vt:lpstr>
      <vt:lpstr>Грань</vt:lpstr>
      <vt:lpstr>Edu WorkShop як форма змішаного навчання.</vt:lpstr>
      <vt:lpstr>VIII Міжнародний фестиваль педагогічних інновацій. Черкаси, 22-23.09.2016 М.В.Жук, зав.каф. соціально-гуманітарної освіти КЗ Сумський ОІППО </vt:lpstr>
      <vt:lpstr>VIII Міжнародний фестиваль педагогічних інновацій. Черкаси, 22-23.09.2016 М.В.Жук, зав.каф. соціально-гуманітарної освіти КЗ Сумський ОІППО </vt:lpstr>
      <vt:lpstr>VIII Міжнародний фестиваль педагогічних інновацій. Черкаси, 22-23.09.2016 М.В.Жук, зав.каф. соціально-гуманітарної освіти КЗ Сумський ОІППО </vt:lpstr>
      <vt:lpstr>VIII Міжнародний фестиваль педагогічних інновацій. Черкаси, 22-23.09.2016 М.В.Жук, зав.каф. соціально-гуманітарної освіти КЗ Сумський ОІППО </vt:lpstr>
      <vt:lpstr>VIII Міжнародний фестиваль педагогічних інновацій. Черкаси, 22-23.09.2016 М.В.Жук, зав.каф. соціально-гуманітарної освіти КЗ Сумський ОІППО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 WorkShop «Перезагрузка человеческого капитала: вызовы IV технологического уклада и IV промышленной революции»</dc:title>
  <dc:creator>Zhuk</dc:creator>
  <cp:lastModifiedBy>Zhuk</cp:lastModifiedBy>
  <cp:revision>19</cp:revision>
  <dcterms:created xsi:type="dcterms:W3CDTF">2016-06-03T04:32:06Z</dcterms:created>
  <dcterms:modified xsi:type="dcterms:W3CDTF">2016-09-28T20:44:42Z</dcterms:modified>
</cp:coreProperties>
</file>