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6" r:id="rId3"/>
    <p:sldId id="281" r:id="rId4"/>
    <p:sldId id="257" r:id="rId5"/>
    <p:sldId id="258" r:id="rId6"/>
    <p:sldId id="259" r:id="rId7"/>
    <p:sldId id="280" r:id="rId8"/>
    <p:sldId id="260" r:id="rId9"/>
    <p:sldId id="279" r:id="rId10"/>
    <p:sldId id="261" r:id="rId11"/>
    <p:sldId id="262" r:id="rId12"/>
    <p:sldId id="263" r:id="rId13"/>
    <p:sldId id="283" r:id="rId14"/>
    <p:sldId id="287" r:id="rId15"/>
    <p:sldId id="267" r:id="rId16"/>
    <p:sldId id="264" r:id="rId17"/>
    <p:sldId id="268" r:id="rId18"/>
    <p:sldId id="265" r:id="rId19"/>
    <p:sldId id="269" r:id="rId20"/>
    <p:sldId id="270" r:id="rId21"/>
    <p:sldId id="271" r:id="rId22"/>
    <p:sldId id="272" r:id="rId23"/>
    <p:sldId id="285" r:id="rId24"/>
    <p:sldId id="284" r:id="rId25"/>
    <p:sldId id="275" r:id="rId26"/>
    <p:sldId id="277" r:id="rId27"/>
    <p:sldId id="278" r:id="rId28"/>
    <p:sldId id="266" r:id="rId29"/>
    <p:sldId id="273" r:id="rId30"/>
    <p:sldId id="274" r:id="rId31"/>
  </p:sldIdLst>
  <p:sldSz cx="9144000" cy="6858000" type="screen4x3"/>
  <p:notesSz cx="6756400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C4E5-3456-48E2-8D79-8B7E3DF75A34}" type="datetimeFigureOut">
              <a:rPr lang="ru-RU"/>
              <a:pPr>
                <a:defRPr/>
              </a:pPr>
              <a:t>06.09.2016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62FD-655C-4598-87FC-7016B0B47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B28C-68DD-46CA-9C81-5656EB20472F}" type="datetimeFigureOut">
              <a:rPr lang="ru-RU"/>
              <a:pPr>
                <a:defRPr/>
              </a:pPr>
              <a:t>06.09.2016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E9CF-E25E-4A74-8711-C6F09F047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4BC90-CA25-4A49-8087-C985BA742C44}" type="datetimeFigureOut">
              <a:rPr lang="ru-RU"/>
              <a:pPr>
                <a:defRPr/>
              </a:pPr>
              <a:t>06.09.2016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1A957-E315-448B-B6A2-E66B273DA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D1637-AB0A-4AB9-AF44-E7B30AD711D4}" type="datetimeFigureOut">
              <a:rPr lang="ru-RU"/>
              <a:pPr>
                <a:defRPr/>
              </a:pPr>
              <a:t>06.09.2016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0543-99BF-49EE-AAAA-D613EA2A9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A058-DD44-467A-8D68-30C14145BF64}" type="datetimeFigureOut">
              <a:rPr lang="ru-RU"/>
              <a:pPr>
                <a:defRPr/>
              </a:pPr>
              <a:t>06.09.2016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7C1D-8724-43A5-B5F0-999128FE5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B6CB-453C-4AFD-BD5F-61B925CCF1A3}" type="datetimeFigureOut">
              <a:rPr lang="ru-RU"/>
              <a:pPr>
                <a:defRPr/>
              </a:pPr>
              <a:t>06.09.2016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A004-554D-4C95-ADB8-EDA8B4965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3DFC-9ABF-4F94-A028-B65CD8D5380A}" type="datetimeFigureOut">
              <a:rPr lang="ru-RU"/>
              <a:pPr>
                <a:defRPr/>
              </a:pPr>
              <a:t>06.09.2016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6245E-7236-40F5-81F1-6626C6013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978F-2889-4F3C-BE39-C3FA77DC35B1}" type="datetimeFigureOut">
              <a:rPr lang="ru-RU"/>
              <a:pPr>
                <a:defRPr/>
              </a:pPr>
              <a:t>06.09.2016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9B92-85CB-4398-9725-777D9A37F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2E5C-0807-4047-A0CD-8D0FDCDE1028}" type="datetimeFigureOut">
              <a:rPr lang="ru-RU"/>
              <a:pPr>
                <a:defRPr/>
              </a:pPr>
              <a:t>06.09.2016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79BD3-A1AA-4C31-BB35-3E3332B60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BCF8-7493-4430-8013-7B5659F219EA}" type="datetimeFigureOut">
              <a:rPr lang="ru-RU"/>
              <a:pPr>
                <a:defRPr/>
              </a:pPr>
              <a:t>06.09.2016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E38A-68A7-4C59-B18B-D73DC726A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A76E-CFF1-4E98-9114-CC12261D692D}" type="datetimeFigureOut">
              <a:rPr lang="ru-RU"/>
              <a:pPr>
                <a:defRPr/>
              </a:pPr>
              <a:t>06.09.2016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CA8E-4959-447F-B759-0E96491C2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67B1C7-208F-4D99-A9EC-68C5F4E9E5A5}" type="datetimeFigureOut">
              <a:rPr lang="ru-RU"/>
              <a:pPr>
                <a:defRPr/>
              </a:pPr>
              <a:t>06.09.2016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CEFB98-5672-4383-8AD8-4005C21C6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708" r:id="rId9"/>
    <p:sldLayoutId id="2147483699" r:id="rId10"/>
    <p:sldLayoutId id="21474836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FFFF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aps.gov.ua/ua/press/announcements/992/" TargetMode="External"/><Relationship Id="rId2" Type="http://schemas.openxmlformats.org/officeDocument/2006/relationships/hyperlink" Target="https://www.youtube.com/watch?v=OIf5_wzm8_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ippo.edu.ua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t.testportal.com.u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https://image.jimcdn.com/app/cms/image/transf/dimension=210x1024:format=jpg/path/sc12f6385ea93202b/image/if7e484e713311b3e/version/1385828245/image.jpg" TargetMode="External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on.gov.ua/activity/education-/zagalna-serednya/navchalni-programy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15064" cy="14093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bg1">
                    <a:lumMod val="10000"/>
                  </a:schemeClr>
                </a:solidFill>
              </a:rPr>
              <a:t>Актуальні питання організації шкільної хімічної освіти у 2016-2017 </a:t>
            </a:r>
            <a:r>
              <a:rPr lang="uk-UA" sz="3600" dirty="0" err="1" smtClean="0">
                <a:solidFill>
                  <a:schemeClr val="bg1">
                    <a:lumMod val="10000"/>
                  </a:schemeClr>
                </a:solidFill>
              </a:rPr>
              <a:t>н.р</a:t>
            </a:r>
            <a:r>
              <a:rPr lang="uk-UA" sz="36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ru-RU" sz="3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19475" y="4724400"/>
            <a:ext cx="5113338" cy="1441450"/>
          </a:xfrm>
        </p:spPr>
        <p:txBody>
          <a:bodyPr>
            <a:normAutofit/>
          </a:bodyPr>
          <a:lstStyle/>
          <a:p>
            <a:pPr marR="0" algn="ctr"/>
            <a:r>
              <a:rPr lang="uk-UA" sz="1600" b="1" i="1" smtClean="0">
                <a:solidFill>
                  <a:srgbClr val="021B2B"/>
                </a:solidFill>
              </a:rPr>
              <a:t>Метейко  Алла Володимирівна, методист з хімії </a:t>
            </a:r>
          </a:p>
          <a:p>
            <a:pPr marR="0" algn="ctr"/>
            <a:r>
              <a:rPr lang="uk-UA" sz="1600" b="1" i="1" smtClean="0">
                <a:solidFill>
                  <a:srgbClr val="021B2B"/>
                </a:solidFill>
              </a:rPr>
              <a:t>навчально-методичного відділу координації </a:t>
            </a:r>
          </a:p>
          <a:p>
            <a:pPr marR="0" algn="ctr"/>
            <a:r>
              <a:rPr lang="uk-UA" sz="1600" b="1" i="1" smtClean="0">
                <a:solidFill>
                  <a:srgbClr val="021B2B"/>
                </a:solidFill>
              </a:rPr>
              <a:t>освітньої діяльності та професійного </a:t>
            </a:r>
          </a:p>
          <a:p>
            <a:pPr marR="0" algn="ctr"/>
            <a:r>
              <a:rPr lang="uk-UA" sz="1600" b="1" i="1" smtClean="0">
                <a:solidFill>
                  <a:srgbClr val="021B2B"/>
                </a:solidFill>
              </a:rPr>
              <a:t>розвитку КЗ СОІППО</a:t>
            </a:r>
            <a:endParaRPr lang="ru-RU" sz="1600" b="1" i="1" smtClean="0">
              <a:solidFill>
                <a:srgbClr val="021B2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341438"/>
            <a:ext cx="8569325" cy="5256212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1. Традиційно залишається 2 </a:t>
            </a:r>
            <a:r>
              <a:rPr lang="uk-UA" sz="19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uk-UA" sz="19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тижд</a:t>
            </a: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і 4 теми.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9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2. Змінюється порядок викладання тем, а саме:</a:t>
            </a:r>
          </a:p>
          <a:p>
            <a:pPr marL="531813" indent="-176213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19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Періодичний закон і періодична система хімічних елементів. Будова атома (14 годин</a:t>
            </a: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(Було 15 год.)</a:t>
            </a:r>
            <a:endParaRPr lang="ru-RU" sz="19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31813" indent="-176213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19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Хімічний зв’язок і будова речовини (9 годин</a:t>
            </a: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r>
              <a:rPr lang="uk-UA" sz="1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(Було </a:t>
            </a: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uk-UA" sz="1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  <a:endParaRPr lang="ru-RU" sz="19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31813" indent="-176213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19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Кількість речовини. Розрахунки за хімічними формулами (9 годин</a:t>
            </a: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uk-UA" sz="1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(Було </a:t>
            </a: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uk-UA" sz="1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  <a:endParaRPr lang="ru-RU" sz="19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31813" indent="-176213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19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Основні класи неорганічних сполук (25 годин</a:t>
            </a: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r>
              <a:rPr lang="uk-UA" sz="1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(Було </a:t>
            </a: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uk-UA" sz="1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9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3. У темі «Повторення </a:t>
            </a:r>
            <a:r>
              <a:rPr lang="uk-UA" sz="19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найважливіших питань курсу хімії 7 </a:t>
            </a: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класу» виокремлюється урок  «Прості </a:t>
            </a:r>
            <a:r>
              <a:rPr lang="uk-UA" sz="19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й </a:t>
            </a:r>
            <a:r>
              <a:rPr lang="uk-UA" sz="1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складні речовини </a:t>
            </a:r>
            <a:r>
              <a:rPr lang="uk-UA" sz="19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(кисень, </a:t>
            </a:r>
            <a:r>
              <a:rPr lang="uk-UA" sz="1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)».</a:t>
            </a: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9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4. Конкретизується тема щодо вивчення амфотерних сполук і тепер вона звучить так «Хімічні </a:t>
            </a:r>
            <a:r>
              <a:rPr lang="uk-UA" sz="19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властивості амфотерних гідроксидів (Алюмінію, Цинку): взаємодія з кислотами, лугами </a:t>
            </a: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(в </a:t>
            </a:r>
            <a:r>
              <a:rPr lang="uk-UA" sz="19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розчині, при сплавлянні</a:t>
            </a: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)». </a:t>
            </a: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9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5. Додається вивчення властивостей амфотерних оксидів до теми «Фізичні </a:t>
            </a:r>
            <a:r>
              <a:rPr lang="uk-UA" sz="19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властивості оксидів. Хімічні властивості основних, кислотних та </a:t>
            </a:r>
            <a:r>
              <a:rPr lang="uk-UA" sz="1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амфотерних</a:t>
            </a:r>
            <a:r>
              <a:rPr lang="uk-UA" sz="19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оксидів: взаємодія з водою, кислотами, лугами, іншими оксидами. Поширеність у природі та використання </a:t>
            </a: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оксидів».</a:t>
            </a:r>
          </a:p>
          <a:p>
            <a:pPr marL="531813" indent="-176213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31813" indent="-17621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18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31813" indent="-176213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ru-RU" sz="18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69850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Особливості програми з хімії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для учнів 8-го класу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549275"/>
            <a:ext cx="8642350" cy="5975350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6. Продовжується введення нових видів </a:t>
            </a: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навчальної роботи: </a:t>
            </a:r>
            <a:endParaRPr lang="uk-UA" sz="18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k-UA" sz="1800" u="sng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домашній експеримент </a:t>
            </a: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шт</a:t>
            </a: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.):</a:t>
            </a:r>
          </a:p>
          <a:p>
            <a:pPr marL="627063" indent="-176213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Дослідження </a:t>
            </a: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фізичних властивостей речовин з різними типами кристалічних </a:t>
            </a: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ґраток: </a:t>
            </a: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води, кухонної солі, </a:t>
            </a: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піску.</a:t>
            </a:r>
          </a:p>
          <a:p>
            <a:pPr marL="627063" indent="-176213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Дія на сік буряка лимонного соку, розчину харчової соди, мильного розчину.</a:t>
            </a:r>
            <a:endParaRPr lang="uk-UA" sz="18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1800" u="sng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навчальні </a:t>
            </a:r>
            <a:r>
              <a:rPr lang="uk-UA" sz="1800" u="sng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проекти </a:t>
            </a: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(7 шт</a:t>
            </a: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.): </a:t>
            </a:r>
          </a:p>
          <a:p>
            <a:pPr marL="627063" indent="-176213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 історії відкриття періодичної системи хімічних </a:t>
            </a: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елементів.</a:t>
            </a:r>
            <a:endParaRPr lang="ru-RU" sz="18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7063" indent="-176213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Форми періодичної системи хімічних </a:t>
            </a: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елементів.</a:t>
            </a:r>
          </a:p>
          <a:p>
            <a:pPr marL="627063" indent="-176213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Залежність </a:t>
            </a: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фізичних властивостей речовин від типів кристалічних ґраток</a:t>
            </a: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27063" indent="-176213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Сполуки </a:t>
            </a: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основних класів у будівництві й побуті.</a:t>
            </a:r>
            <a:endParaRPr lang="ru-RU" sz="18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7063" indent="-176213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Хімічний </a:t>
            </a: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склад і використання мінералів.</a:t>
            </a:r>
            <a:endParaRPr lang="ru-RU" sz="18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7063" indent="-176213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Вирощування </a:t>
            </a: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кристалів солей.</a:t>
            </a:r>
            <a:endParaRPr lang="ru-RU" sz="18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7063" indent="-176213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Вплив </a:t>
            </a: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хімічних сполук на довкілля і здоров’я людини</a:t>
            </a: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27063" indent="-176213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ru-RU" sz="8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b="1" i="1" u="sng" dirty="0" smtClean="0">
                <a:solidFill>
                  <a:schemeClr val="bg1">
                    <a:lumMod val="10000"/>
                  </a:schemeClr>
                </a:solidFill>
              </a:rPr>
              <a:t>Логіка вивчення хімії в 8-му класі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Вивчення </a:t>
            </a:r>
            <a:r>
              <a:rPr lang="uk-UA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неорганічних сполук </a:t>
            </a: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основі знань про будову речовин і періодичний </a:t>
            </a: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закон призведе до глибшого розуміння </a:t>
            </a:r>
            <a:r>
              <a:rPr lang="uk-UA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й </a:t>
            </a: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усвідомлення </a:t>
            </a:r>
            <a:r>
              <a:rPr lang="uk-UA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залежності властивостей неорганічних речовин від складу і будови. </a:t>
            </a:r>
            <a:endParaRPr lang="ru-RU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085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18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188913"/>
          <a:ext cx="8569325" cy="6480175"/>
        </p:xfrm>
        <a:graphic>
          <a:graphicData uri="http://schemas.openxmlformats.org/drawingml/2006/table">
            <a:tbl>
              <a:tblPr/>
              <a:tblGrid>
                <a:gridCol w="3587750"/>
                <a:gridCol w="4981575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Тема уроку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21B2B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відповідно до програми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21B2B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Тема навчального проекту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21B2B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відповідно до програми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21B2B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4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Короткі історичні відомості про спроби класифікації хімічних елементів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21B2B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З історії відкриття періодичної системи хімічних елементів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21B2B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Структура періодичної системи хімічних елементів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21B2B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 2. Форми періодичної системи хімічних елементів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21B2B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Залежність фізичних властивостей речовин від типів кристалічних ґраток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21B2B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 3. Залежність фізичних властивостей речовин від типів кристалічних ґраток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21B2B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Використання оксидів, кислот, основ і середніх солей. Вплив на довкілля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21B2B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-31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 4. Сполуки основних класів у будівництві й побуті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21B2B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6350" marR="0" lvl="0" indent="-31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 5. Хімічний склад і використання мінералів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21B2B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6350" marR="0" lvl="0" indent="-31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 6. Вирощування кристалів солей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21B2B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6350" marR="0" lvl="0" indent="-31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 7. Вплив хімічних сполук на довкілля і здоров’я людини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21B2B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693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Особливості програми з хімії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для учнів 8-го класу (поглибленого вивчення хімії)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0825" y="1196975"/>
            <a:ext cx="8642350" cy="54006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1. Традиційно залишається 4 </a:t>
            </a:r>
            <a:r>
              <a:rPr lang="uk-UA" sz="19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uk-UA" sz="19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тижд</a:t>
            </a: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uk-UA" sz="9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2. Змінюється порядок викладання тем, а саме:</a:t>
            </a:r>
          </a:p>
          <a:p>
            <a:pPr marL="355600" indent="-176213" fontAlgn="auto">
              <a:spcAft>
                <a:spcPts val="0"/>
              </a:spcAft>
              <a:defRPr/>
            </a:pP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Повторення та поглиблення основних хімічних понять курсу хімії 7-го класу (10 годин). </a:t>
            </a: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(Було 20 год.)</a:t>
            </a:r>
            <a:endParaRPr lang="uk-UA" sz="19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5600" indent="-176213" fontAlgn="auto">
              <a:spcAft>
                <a:spcPts val="0"/>
              </a:spcAft>
              <a:defRPr/>
            </a:pP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Періодичний закон і періодична система хімічних елементів. Будова атома (30 годин). </a:t>
            </a: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(Було 40 год.)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5600" indent="-176213" fontAlgn="auto">
              <a:spcAft>
                <a:spcPts val="0"/>
              </a:spcAft>
              <a:defRPr/>
            </a:pP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Хімічний зв’язок. Будова речовини (20 годин).</a:t>
            </a: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(Було 15 год.)</a:t>
            </a:r>
            <a:endParaRPr lang="ru-RU" sz="19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5600" indent="-176213" fontAlgn="auto">
              <a:spcAft>
                <a:spcPts val="0"/>
              </a:spcAft>
              <a:defRPr/>
            </a:pPr>
            <a:r>
              <a:rPr lang="uk-UA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Кількість речовини. Розрахунки за хімічними формулами (15 годин). (Не було)</a:t>
            </a:r>
            <a:endParaRPr lang="ru-RU" sz="19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55600" indent="-176213" fontAlgn="auto">
              <a:spcAft>
                <a:spcPts val="0"/>
              </a:spcAft>
              <a:defRPr/>
            </a:pP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Основні класи неорганічних сполук (45 годин).</a:t>
            </a: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(Було 45 год.)</a:t>
            </a:r>
          </a:p>
          <a:p>
            <a:pPr marL="273050" indent="-273050" algn="just" fontAlgn="auto">
              <a:spcAft>
                <a:spcPts val="0"/>
              </a:spcAft>
              <a:buFont typeface="Wingdings 2"/>
              <a:buNone/>
              <a:defRPr/>
            </a:pPr>
            <a:endParaRPr lang="uk-UA" sz="9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3. У темі «Повторення та поглиблення основних хімічних понять курсу хімії 7-го класу» розглядаються теми «Масова частка елемента в складній речовині», «Поняття про оксиди, кислоти, основи, індикатори», «Масова частка розчиненої речовини в розчині» .</a:t>
            </a:r>
          </a:p>
          <a:p>
            <a:pPr marL="273050" indent="-273050" algn="just" fontAlgn="auto">
              <a:spcAft>
                <a:spcPts val="0"/>
              </a:spcAft>
              <a:buFont typeface="Wingdings 2"/>
              <a:buNone/>
              <a:defRPr/>
            </a:pPr>
            <a:endParaRPr lang="uk-UA" sz="9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uk-UA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Будова електронних оболонок атомів розглядається на прикладі </a:t>
            </a:r>
            <a:r>
              <a:rPr lang="uk-UA" sz="1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хімічних елементів </a:t>
            </a:r>
            <a:r>
              <a:rPr lang="uk-UA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№1-38.</a:t>
            </a:r>
          </a:p>
          <a:p>
            <a:pPr marL="273050" indent="-273050" algn="just" fontAlgn="auto">
              <a:spcAft>
                <a:spcPts val="0"/>
              </a:spcAft>
              <a:buFont typeface="Wingdings 2"/>
              <a:buNone/>
              <a:defRPr/>
            </a:pPr>
            <a:endParaRPr lang="uk-UA" sz="9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5. У темі «Хімічний </a:t>
            </a:r>
            <a:r>
              <a:rPr lang="uk-UA" sz="19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зв</a:t>
            </a:r>
            <a:r>
              <a:rPr lang="en-US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19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язок</a:t>
            </a:r>
            <a:r>
              <a:rPr lang="uk-UA" sz="19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Будова речовини» розглядається питання </a:t>
            </a:r>
            <a:r>
              <a:rPr lang="uk-UA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ступеня окиснення, визначення ступеня окиснення елемента за хімічною формулою сполуки, складання формули сполуки за відомими ступенями окиснення елементів.</a:t>
            </a:r>
          </a:p>
          <a:p>
            <a:pPr marL="273050" indent="-273050" algn="just" fontAlgn="auto">
              <a:spcAft>
                <a:spcPts val="0"/>
              </a:spcAft>
              <a:buFont typeface="Wingdings 2"/>
              <a:buNone/>
              <a:defRPr/>
            </a:pPr>
            <a:endParaRPr lang="uk-UA" sz="9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31813" indent="-176213" fontAlgn="auto">
              <a:spcAft>
                <a:spcPts val="0"/>
              </a:spcAft>
              <a:buFont typeface="Wingdings 2"/>
              <a:buNone/>
              <a:defRPr/>
            </a:pPr>
            <a:endParaRPr lang="uk-UA" sz="18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31813" indent="-176213" fontAlgn="auto">
              <a:spcAft>
                <a:spcPts val="0"/>
              </a:spcAft>
              <a:buFont typeface="Wingdings 2"/>
              <a:buAutoNum type="arabicPeriod"/>
              <a:defRPr/>
            </a:pPr>
            <a:endParaRPr lang="ru-RU" sz="18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549275"/>
            <a:ext cx="8642350" cy="597535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6. Продовжується введення нових видів </a:t>
            </a: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навчальної роботи: </a:t>
            </a:r>
            <a:endParaRPr lang="uk-UA" sz="18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k-UA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домашній експеримент </a:t>
            </a: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uk-UA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шт</a:t>
            </a: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.):</a:t>
            </a:r>
          </a:p>
          <a:p>
            <a:pPr marL="627063" indent="-176213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Взаємодія яєчної шкаралупи з оцтом.</a:t>
            </a:r>
          </a:p>
          <a:p>
            <a:pPr marL="627063" indent="-176213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uk-UA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Дія на сік буряка </a:t>
            </a: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оцту, лимонного соку, </a:t>
            </a:r>
            <a:r>
              <a:rPr lang="uk-UA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розчину харчової соди, мильного розчину.</a:t>
            </a:r>
            <a:endParaRPr lang="uk-UA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навчальні </a:t>
            </a:r>
            <a:r>
              <a:rPr lang="uk-UA" sz="1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проекти </a:t>
            </a: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(у програмі теми проектів відсутні): </a:t>
            </a:r>
          </a:p>
          <a:p>
            <a:pPr marL="627063" indent="-176213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Рекомендуємо впроваджувати проектну діяльність.</a:t>
            </a:r>
            <a:endParaRPr lang="ru-RU" sz="18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1800" b="1" i="1" u="sng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b="1" i="1" u="sng" dirty="0" smtClean="0">
                <a:solidFill>
                  <a:schemeClr val="bg1">
                    <a:lumMod val="10000"/>
                  </a:schemeClr>
                </a:solidFill>
              </a:rPr>
              <a:t>Логіка вивчення хімії в 8-му класі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Вивчення </a:t>
            </a: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неорганічних сполук </a:t>
            </a: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основі знань про будову речовин і періодичний </a:t>
            </a: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закон призведе до глибшого розуміння </a:t>
            </a: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й </a:t>
            </a:r>
            <a:r>
              <a:rPr lang="uk-UA" sz="1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усвідомлення </a:t>
            </a:r>
            <a:r>
              <a:rPr lang="uk-UA" sz="18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залежності властивостей неорганічних речовин від складу і будови. </a:t>
            </a:r>
            <a:endParaRPr lang="ru-RU" sz="18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085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18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5032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bg1">
                    <a:lumMod val="10000"/>
                  </a:schemeClr>
                </a:solidFill>
              </a:rPr>
              <a:t>Розвантаження програми 10-11 класів</a:t>
            </a:r>
            <a:endParaRPr lang="ru-RU" sz="36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052513"/>
            <a:ext cx="8785225" cy="5616575"/>
          </a:xfrm>
        </p:spPr>
        <p:txBody>
          <a:bodyPr>
            <a:normAutofit/>
          </a:bodyPr>
          <a:lstStyle/>
          <a:p>
            <a:pPr marL="0" indent="45085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Зміни відбулися лише в програмі рівню стандарт у розділі «Державні вимоги до загальноосвітньої підготовки, а саме:</a:t>
            </a:r>
            <a:endParaRPr lang="uk-UA" sz="7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0" indent="45085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- розписані державні вимоги до теми «Повторення питань курсу хімії основної школи»;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uk-UA" sz="7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- в темі «Неметалічні елементи та їхні сполуки»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учні повинні </a:t>
            </a:r>
            <a:r>
              <a:rPr lang="uk-UA" sz="2000" u="sng" dirty="0" smtClean="0">
                <a:solidFill>
                  <a:srgbClr val="FF0000"/>
                </a:solidFill>
              </a:rPr>
              <a:t>характеризувати практичне значення неметалів</a:t>
            </a: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 та сполук неметалічних елементів;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учні повинні експериментально визначати кислоти, вуглекислий газ, хлорид-, сульфат-, карбонат-, </a:t>
            </a:r>
            <a:r>
              <a:rPr lang="uk-UA" sz="2000" u="sng" dirty="0" err="1" smtClean="0">
                <a:solidFill>
                  <a:srgbClr val="FF0000"/>
                </a:solidFill>
              </a:rPr>
              <a:t>нітрат-</a:t>
            </a: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, амоній-іони;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uk-UA" sz="2000" i="1" dirty="0" smtClean="0">
                <a:solidFill>
                  <a:schemeClr val="bg1">
                    <a:lumMod val="10000"/>
                  </a:schemeClr>
                </a:solidFill>
              </a:rPr>
              <a:t>дотримуватися</a:t>
            </a: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 правил безпечного поводження </a:t>
            </a:r>
            <a:r>
              <a:rPr lang="uk-UA" sz="2000" dirty="0" smtClean="0">
                <a:solidFill>
                  <a:srgbClr val="FF0000"/>
                </a:solidFill>
              </a:rPr>
              <a:t>з</a:t>
            </a: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uk-UA" sz="2000" dirty="0" smtClean="0">
                <a:solidFill>
                  <a:srgbClr val="FF0000"/>
                </a:solidFill>
              </a:rPr>
              <a:t>неметалами </a:t>
            </a: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та сполуками неметалічних елементів під час виконання хімічних дослідів.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7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- в </a:t>
            </a:r>
            <a:r>
              <a:rPr lang="uk-UA" sz="2000" dirty="0">
                <a:solidFill>
                  <a:schemeClr val="bg1">
                    <a:lumMod val="10000"/>
                  </a:schemeClr>
                </a:solidFill>
              </a:rPr>
              <a:t>темі </a:t>
            </a: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«</a:t>
            </a:r>
            <a:r>
              <a:rPr lang="uk-UA" sz="2000" dirty="0">
                <a:solidFill>
                  <a:schemeClr val="bg1">
                    <a:lumMod val="10000"/>
                  </a:schemeClr>
                </a:solidFill>
              </a:rPr>
              <a:t>М</a:t>
            </a: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еталічні </a:t>
            </a:r>
            <a:r>
              <a:rPr lang="uk-UA" sz="2000" dirty="0">
                <a:solidFill>
                  <a:schemeClr val="bg1">
                    <a:lumMod val="10000"/>
                  </a:schemeClr>
                </a:solidFill>
              </a:rPr>
              <a:t>елементи та їхні сполуки</a:t>
            </a: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uk-UA" sz="2000" i="1" dirty="0" smtClean="0">
                <a:solidFill>
                  <a:schemeClr val="bg1">
                    <a:lumMod val="10000"/>
                  </a:schemeClr>
                </a:solidFill>
              </a:rPr>
              <a:t>робити висновки</a:t>
            </a: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uk-UA" sz="2000" dirty="0" smtClean="0">
                <a:solidFill>
                  <a:srgbClr val="FF0000"/>
                </a:solidFill>
              </a:rPr>
              <a:t>про важливість охорони довкілля від забруднення продуктами та відходами хімічних виробництв.</a:t>
            </a:r>
            <a:endParaRPr lang="uk-UA" sz="2000" dirty="0">
              <a:solidFill>
                <a:srgbClr val="FF0000"/>
              </a:solidFill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err="1" smtClean="0">
                <a:solidFill>
                  <a:schemeClr val="bg1">
                    <a:lumMod val="10000"/>
                  </a:schemeClr>
                </a:solidFill>
              </a:rPr>
              <a:t>Веб-конференції</a:t>
            </a:r>
            <a: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  <a:t> та </a:t>
            </a:r>
            <a:r>
              <a:rPr lang="uk-UA" b="1" dirty="0" err="1" smtClean="0">
                <a:solidFill>
                  <a:schemeClr val="bg1">
                    <a:lumMod val="10000"/>
                  </a:schemeClr>
                </a:solidFill>
              </a:rPr>
              <a:t>вебінари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268413"/>
            <a:ext cx="8497887" cy="4389437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МОН України - Педагогічна конференція (18.08.2016)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ttps://www.youtube.com/watch?v=OIf5_wzm8_w</a:t>
            </a:r>
            <a:endParaRPr lang="uk-UA" sz="20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uk-UA" sz="20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Національна </a:t>
            </a: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академія педагогічних наук України проводить щорічну серпневу </a:t>
            </a:r>
            <a:r>
              <a:rPr lang="uk-UA" sz="20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веб-конференцію</a:t>
            </a: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«Особливості </a:t>
            </a: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вивчення хімії у загальноосвітніх навчальних закладах  у 2016 -2017 навчальному </a:t>
            </a: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році» (26.08.2016 з 10.00 до 11.15)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http://naps.gov.ua/ua/press/announcements/992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uk-UA" sz="20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Обласний </a:t>
            </a:r>
            <a:r>
              <a:rPr lang="uk-UA" sz="2000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вебінар</a:t>
            </a: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для вчителів хімії Сумської області </a:t>
            </a: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Пріоритетні напрями викладання хімії в 8-х класах, відповідно до Державного стандарту загальної середньої освіти</a:t>
            </a: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» (</a:t>
            </a: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06.09.2016 </a:t>
            </a: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 14.00 до 15.15)</a:t>
            </a:r>
            <a:endParaRPr lang="ru-RU" sz="20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http://www.soippo.edu.ua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333375"/>
            <a:ext cx="8280400" cy="6184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Авторські </a:t>
            </a:r>
            <a:r>
              <a:rPr lang="uk-UA" b="1" i="1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вебінари</a:t>
            </a:r>
            <a:r>
              <a:rPr lang="uk-UA" b="1" i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b="1" i="1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онлайн-проекту</a:t>
            </a:r>
            <a:r>
              <a:rPr lang="uk-UA" b="1" i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видавництва «Ранок» «Інтерактивна школа творчого вчителя» на 2016/17 навчальний рік </a:t>
            </a:r>
            <a:endParaRPr lang="ru-RU" b="1" i="1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Григорович Олексій Владиславович</a:t>
            </a:r>
            <a:r>
              <a:rPr lang="uk-UA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старший науковий співробітник Науково-дослідного інституту хімії Харківського національного університету імені В. Н. </a:t>
            </a:r>
            <a:r>
              <a:rPr lang="uk-UA" dirty="0" err="1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Каразіна</a:t>
            </a:r>
            <a:r>
              <a:rPr lang="uk-UA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кандидат хімічних наук, автор підручника — переможця Всеукраїнського конкурсу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24 жовтня–05 листопада 2016 р.</a:t>
            </a:r>
          </a:p>
          <a:p>
            <a:pPr marL="723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Хімія. 7 клас. 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3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Початкові хімічні поняття.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3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Хімія. 8 клас. 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3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Періодичний закон і періодична система хімічних елементів.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09 січня–21 січня 2017 р.</a:t>
            </a:r>
            <a:endParaRPr lang="ru-RU" i="1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3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Хімія. 7 клас. 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3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Кисень.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3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Хімія. 8 клас. 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3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Кількість речовини. Розрахунки за хімічними формулами.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27 березня–08 квітня 2017 р.</a:t>
            </a:r>
          </a:p>
          <a:p>
            <a:pPr marL="723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Хімія. 7 клас. 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3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Вода.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3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Хімія. 8 клас. 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3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Основні класи неорганічних наук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3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365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  <a:t>ЗНО з хімії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163"/>
            <a:ext cx="8229600" cy="2084387"/>
          </a:xfrm>
        </p:spPr>
        <p:txBody>
          <a:bodyPr>
            <a:normAutofit lnSpcReduction="10000"/>
          </a:bodyPr>
          <a:lstStyle/>
          <a:p>
            <a:pPr marL="0" indent="45085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chemeClr val="bg1">
                    <a:lumMod val="10000"/>
                  </a:schemeClr>
                </a:solidFill>
              </a:rPr>
              <a:t>За підсумками ЗНО-2016 методистам районних(міських) методичних кабінетів необхідно зробити детальний аналіз участі учнів 11 класу в ЗНО з хімії (в розрізі свого району(міста))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hlinkClick r:id="rId2"/>
              </a:rPr>
              <a:t>http://stat.testportal.com.ua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hlinkClick r:id="rId2"/>
              </a:rPr>
              <a:t>/</a:t>
            </a:r>
            <a:endParaRPr lang="uk-UA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072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3" y="908050"/>
            <a:ext cx="89439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508625" y="333375"/>
            <a:ext cx="3527425" cy="1511300"/>
          </a:xfrm>
          <a:prstGeom prst="rect">
            <a:avLst/>
          </a:prstGeom>
        </p:spPr>
        <p:txBody>
          <a:bodyPr lIns="0" rIns="0" bIns="0" anchor="b">
            <a:normAutofit fontScale="4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8400" b="1" dirty="0" smtClean="0">
                <a:solidFill>
                  <a:schemeClr val="bg1">
                    <a:lumMod val="10000"/>
                  </a:schemeClr>
                </a:solidFill>
              </a:rPr>
              <a:t>ЗНО з хімії</a:t>
            </a:r>
            <a:r>
              <a:rPr lang="en-US" sz="8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uk-UA" sz="5300" b="1" dirty="0" smtClean="0">
                <a:solidFill>
                  <a:schemeClr val="bg1">
                    <a:lumMod val="10000"/>
                  </a:schemeClr>
                </a:solidFill>
              </a:rPr>
              <a:t>розподіл учнів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5300" b="1" dirty="0" smtClean="0">
                <a:solidFill>
                  <a:schemeClr val="bg1">
                    <a:lumMod val="10000"/>
                  </a:schemeClr>
                </a:solidFill>
              </a:rPr>
              <a:t>за шкалою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5300" b="1" dirty="0" smtClean="0">
                <a:solidFill>
                  <a:schemeClr val="bg1">
                    <a:lumMod val="10000"/>
                  </a:schemeClr>
                </a:solidFill>
              </a:rPr>
              <a:t>100-200 балів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5300" b="1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31746" name="Группа 7"/>
          <p:cNvGrpSpPr>
            <a:grpSpLocks/>
          </p:cNvGrpSpPr>
          <p:nvPr/>
        </p:nvGrpSpPr>
        <p:grpSpPr bwMode="auto">
          <a:xfrm>
            <a:off x="0" y="0"/>
            <a:ext cx="5903913" cy="6915150"/>
            <a:chOff x="0" y="0"/>
            <a:chExt cx="5904656" cy="6914535"/>
          </a:xfrm>
        </p:grpSpPr>
        <p:pic>
          <p:nvPicPr>
            <p:cNvPr id="31747" name="Picture 2"/>
            <p:cNvPicPr>
              <a:picLocks noChangeAspect="1" noChangeArrowheads="1"/>
            </p:cNvPicPr>
            <p:nvPr/>
          </p:nvPicPr>
          <p:blipFill>
            <a:blip r:embed="rId2"/>
            <a:srcRect l="19548" r="27081"/>
            <a:stretch>
              <a:fillRect/>
            </a:stretch>
          </p:blipFill>
          <p:spPr bwMode="auto">
            <a:xfrm>
              <a:off x="0" y="0"/>
              <a:ext cx="5904656" cy="6914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0" y="2852484"/>
              <a:ext cx="1043119" cy="21588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5762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  <a:t>Перелік питань </a:t>
            </a:r>
            <a:r>
              <a:rPr lang="uk-UA" b="1" dirty="0" err="1" smtClean="0">
                <a:solidFill>
                  <a:schemeClr val="bg1">
                    <a:lumMod val="10000"/>
                  </a:schemeClr>
                </a:solidFill>
              </a:rPr>
              <a:t>вебінару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5327650"/>
          </a:xfrm>
        </p:spPr>
        <p:txBody>
          <a:bodyPr>
            <a:normAutofit fontScale="92500" lnSpcReduction="10000"/>
          </a:bodyPr>
          <a:lstStyle/>
          <a:p>
            <a:pPr marL="265113" indent="-265113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Аналіз змісту природознавчої складової Державного стандарту загальної середньої освіти</a:t>
            </a:r>
            <a:endParaRPr lang="uk-UA" sz="5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2913" indent="-44291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Тема методичної служби області та завдання обласного методичного кабінету з хімії.</a:t>
            </a:r>
          </a:p>
          <a:p>
            <a:pPr marL="442913" indent="-44291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5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2913" indent="-442913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Нормативні документи, щодо викладання хімії в </a:t>
            </a:r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ЗНЗ.</a:t>
            </a:r>
          </a:p>
          <a:p>
            <a:pPr marL="442913" indent="-442913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5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2913" indent="-442913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Навчально-методичне забезпечення з </a:t>
            </a:r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хімії.</a:t>
            </a:r>
          </a:p>
          <a:p>
            <a:pPr marL="442913" indent="-442913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5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2913" indent="-442913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Аналіз програм з хімії.</a:t>
            </a:r>
          </a:p>
          <a:p>
            <a:pPr marL="442913" indent="-442913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5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2913" indent="-442913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2400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Веб-конференції</a:t>
            </a:r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400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вебінари</a:t>
            </a:r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42913" indent="-442913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5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2913" indent="-442913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Аналіз участі учнів Сумської області в ЗНО-2016 з хімії. </a:t>
            </a:r>
          </a:p>
          <a:p>
            <a:pPr marL="442913" indent="-442913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5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2913" indent="-442913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Результати виступу команди учнів Сумської області на І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етапі Всеукраїнської учнівської олімпіади з хімії. Перспективи на 2016-2017 </a:t>
            </a:r>
            <a:r>
              <a:rPr lang="uk-UA" sz="2400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42913" indent="-442913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5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2913" indent="-442913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 . Реалізація </a:t>
            </a:r>
            <a:r>
              <a:rPr lang="uk-UA" sz="2400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компетентнісного</a:t>
            </a:r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підходу в навчанні хімії</a:t>
            </a:r>
            <a:r>
              <a:rPr lang="uk-UA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Группа 8"/>
          <p:cNvGrpSpPr>
            <a:grpSpLocks/>
          </p:cNvGrpSpPr>
          <p:nvPr/>
        </p:nvGrpSpPr>
        <p:grpSpPr bwMode="auto">
          <a:xfrm>
            <a:off x="827088" y="0"/>
            <a:ext cx="8147050" cy="6810375"/>
            <a:chOff x="997611" y="33893"/>
            <a:chExt cx="8146120" cy="6810568"/>
          </a:xfrm>
        </p:grpSpPr>
        <p:grpSp>
          <p:nvGrpSpPr>
            <p:cNvPr id="32770" name="Группа 7"/>
            <p:cNvGrpSpPr>
              <a:grpSpLocks/>
            </p:cNvGrpSpPr>
            <p:nvPr/>
          </p:nvGrpSpPr>
          <p:grpSpPr bwMode="auto">
            <a:xfrm>
              <a:off x="997611" y="33893"/>
              <a:ext cx="5858041" cy="6810568"/>
              <a:chOff x="997611" y="33893"/>
              <a:chExt cx="5858041" cy="6810568"/>
            </a:xfrm>
          </p:grpSpPr>
          <p:pic>
            <p:nvPicPr>
              <p:cNvPr id="3277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16864" r="29488"/>
              <a:stretch>
                <a:fillRect/>
              </a:stretch>
            </p:blipFill>
            <p:spPr bwMode="auto">
              <a:xfrm>
                <a:off x="1009561" y="33893"/>
                <a:ext cx="5846091" cy="681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997611" y="1227727"/>
                <a:ext cx="1296839" cy="21749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3167475" y="5085461"/>
              <a:ext cx="5976256" cy="1295437"/>
            </a:xfrm>
            <a:prstGeom prst="rect">
              <a:avLst/>
            </a:prstGeom>
          </p:spPr>
          <p:txBody>
            <a:bodyPr lIns="0" rIns="0" bIns="0" anchor="b">
              <a:normAutofit fontScale="90000" lnSpcReduction="200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5000" b="0" kern="120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uk-UA" b="1" dirty="0" smtClean="0">
                  <a:solidFill>
                    <a:schemeClr val="bg1">
                      <a:lumMod val="10000"/>
                    </a:schemeClr>
                  </a:solidFill>
                </a:rPr>
                <a:t>ЗНО з хімії</a:t>
              </a:r>
              <a:r>
                <a:rPr lang="en-US" b="1" dirty="0" smtClean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uk-UA" b="1" dirty="0" smtClean="0">
                  <a:solidFill>
                    <a:schemeClr val="bg1">
                      <a:lumMod val="10000"/>
                    </a:schemeClr>
                  </a:solidFill>
                </a:rPr>
                <a:t/>
              </a:r>
              <a:br>
                <a:rPr lang="uk-UA" b="1" dirty="0" smtClean="0">
                  <a:solidFill>
                    <a:schemeClr val="bg1">
                      <a:lumMod val="10000"/>
                    </a:schemeClr>
                  </a:solidFill>
                </a:rPr>
              </a:br>
              <a:r>
                <a:rPr lang="uk-UA" sz="3100" b="1" dirty="0" smtClean="0">
                  <a:solidFill>
                    <a:schemeClr val="bg1">
                      <a:lumMod val="10000"/>
                    </a:schemeClr>
                  </a:solidFill>
                </a:rPr>
                <a:t>відсоток учнів, що набрали більше 190 балів</a:t>
              </a:r>
              <a:endParaRPr lang="ru-RU" sz="3100" b="1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16200000">
            <a:off x="4391819" y="2750344"/>
            <a:ext cx="5976938" cy="1295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  <a:t>ЗНО з хімії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uk-UA" sz="3100" b="1" dirty="0" smtClean="0">
                <a:solidFill>
                  <a:schemeClr val="bg1">
                    <a:lumMod val="10000"/>
                  </a:schemeClr>
                </a:solidFill>
              </a:rPr>
              <a:t>середній бал за шкалою від 100 до 200 балів</a:t>
            </a:r>
            <a:endParaRPr lang="ru-RU" sz="3100" b="1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33794" name="Группа 5"/>
          <p:cNvGrpSpPr>
            <a:grpSpLocks/>
          </p:cNvGrpSpPr>
          <p:nvPr/>
        </p:nvGrpSpPr>
        <p:grpSpPr bwMode="auto">
          <a:xfrm>
            <a:off x="1588" y="0"/>
            <a:ext cx="6010275" cy="6794500"/>
            <a:chOff x="910" y="553"/>
            <a:chExt cx="6011250" cy="6793773"/>
          </a:xfrm>
        </p:grpSpPr>
        <p:pic>
          <p:nvPicPr>
            <p:cNvPr id="33795" name="Picture 2"/>
            <p:cNvPicPr>
              <a:picLocks noChangeAspect="1" noChangeArrowheads="1"/>
            </p:cNvPicPr>
            <p:nvPr/>
          </p:nvPicPr>
          <p:blipFill>
            <a:blip r:embed="rId2"/>
            <a:srcRect l="18925" r="35835"/>
            <a:stretch>
              <a:fillRect/>
            </a:stretch>
          </p:blipFill>
          <p:spPr bwMode="auto">
            <a:xfrm>
              <a:off x="14558" y="553"/>
              <a:ext cx="5997602" cy="6793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910" y="3181563"/>
              <a:ext cx="1317839" cy="25714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Группа 7"/>
          <p:cNvGrpSpPr>
            <a:grpSpLocks/>
          </p:cNvGrpSpPr>
          <p:nvPr/>
        </p:nvGrpSpPr>
        <p:grpSpPr bwMode="auto">
          <a:xfrm>
            <a:off x="107950" y="22225"/>
            <a:ext cx="6048375" cy="6858000"/>
            <a:chOff x="107504" y="22527"/>
            <a:chExt cx="6049566" cy="6858000"/>
          </a:xfrm>
        </p:grpSpPr>
        <p:pic>
          <p:nvPicPr>
            <p:cNvPr id="34819" name="Picture 2"/>
            <p:cNvPicPr>
              <a:picLocks noChangeAspect="1" noChangeArrowheads="1"/>
            </p:cNvPicPr>
            <p:nvPr/>
          </p:nvPicPr>
          <p:blipFill>
            <a:blip r:embed="rId2"/>
            <a:srcRect l="18497" r="26370"/>
            <a:stretch>
              <a:fillRect/>
            </a:stretch>
          </p:blipFill>
          <p:spPr bwMode="auto">
            <a:xfrm>
              <a:off x="107504" y="22527"/>
              <a:ext cx="604956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107504" y="1179815"/>
              <a:ext cx="1116233" cy="2889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16200000">
            <a:off x="4211638" y="2781300"/>
            <a:ext cx="6337300" cy="1295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  <a:t>ЗНО з хімії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uk-UA" sz="3100" b="1" dirty="0" smtClean="0">
                <a:solidFill>
                  <a:schemeClr val="bg1">
                    <a:lumMod val="10000"/>
                  </a:schemeClr>
                </a:solidFill>
              </a:rPr>
              <a:t>відсоток учнів, що не подолали поріг</a:t>
            </a:r>
            <a:endParaRPr lang="ru-RU" sz="31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048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bg1">
                    <a:lumMod val="10000"/>
                  </a:schemeClr>
                </a:solidFill>
              </a:rPr>
              <a:t>Результати участі учнів Сумської області в ЗНО-2016 з хімії</a:t>
            </a:r>
            <a:endParaRPr lang="ru-RU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4025" y="115888"/>
            <a:ext cx="8229600" cy="3603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bg1">
                    <a:lumMod val="10000"/>
                  </a:schemeClr>
                </a:solidFill>
              </a:rPr>
              <a:t>Результати участі учнів Сумської області в ЗНО-2016 з хімії</a:t>
            </a:r>
            <a:endParaRPr lang="ru-RU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620713"/>
            <a:ext cx="9074150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988"/>
            <a:ext cx="8642350" cy="5762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400" b="1" dirty="0" smtClean="0">
                <a:solidFill>
                  <a:schemeClr val="bg1">
                    <a:lumMod val="10000"/>
                  </a:schemeClr>
                </a:solidFill>
              </a:rPr>
              <a:t>Коригування внесені до програми ЗНО з хімії</a:t>
            </a:r>
            <a:endParaRPr lang="ru-RU" sz="3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620713"/>
          <a:ext cx="8713788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687"/>
                <a:gridCol w="2520280"/>
                <a:gridCol w="4566001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Тема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Внесені зміни до обсягу знань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ysClr val="windowText" lastClr="000000"/>
                          </a:solidFill>
                        </a:rPr>
                        <a:t>Внесені зміни до предметних умінь та способів навчальної діяльності</a:t>
                      </a:r>
                      <a:endParaRPr lang="ru-RU" sz="1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ysClr val="windowText" lastClr="000000"/>
                          </a:solidFill>
                        </a:rPr>
                        <a:t>Основні хімічні поняття. Речовина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dirty="0" smtClean="0">
                          <a:solidFill>
                            <a:sysClr val="windowText" lastClr="000000"/>
                          </a:solidFill>
                        </a:rPr>
                        <a:t>Фізичні та </a:t>
                      </a:r>
                      <a:r>
                        <a:rPr lang="uk-UA" sz="1500" dirty="0" smtClean="0">
                          <a:solidFill>
                            <a:srgbClr val="FF0000"/>
                          </a:solidFill>
                        </a:rPr>
                        <a:t>хімічні властивості речовин. </a:t>
                      </a:r>
                      <a:r>
                        <a:rPr lang="uk-UA" sz="15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Фізичне</a:t>
                      </a:r>
                      <a:r>
                        <a:rPr lang="uk-UA" sz="15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явище </a:t>
                      </a:r>
                      <a:r>
                        <a:rPr lang="uk-UA" sz="1500" baseline="0" dirty="0" smtClean="0">
                          <a:solidFill>
                            <a:srgbClr val="FF0000"/>
                          </a:solidFill>
                        </a:rPr>
                        <a:t>та хімічна реакція. </a:t>
                      </a:r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---</a:t>
                      </a:r>
                      <a:endParaRPr lang="ru-RU" sz="15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ysClr val="windowText" lastClr="000000"/>
                          </a:solidFill>
                        </a:rPr>
                        <a:t>Хімічна реакція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>
                          <a:solidFill>
                            <a:sysClr val="windowText" lastClr="000000"/>
                          </a:solidFill>
                        </a:rPr>
                        <a:t>---</a:t>
                      </a:r>
                      <a:endParaRPr lang="ru-R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500" i="1" dirty="0" smtClean="0">
                          <a:solidFill>
                            <a:sysClr val="windowText" lastClr="000000"/>
                          </a:solidFill>
                        </a:rPr>
                        <a:t>Аналізувати</a:t>
                      </a:r>
                      <a:r>
                        <a:rPr lang="uk-UA" sz="15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uk-UA" sz="1500" dirty="0" smtClean="0">
                          <a:solidFill>
                            <a:srgbClr val="FF0000"/>
                          </a:solidFill>
                        </a:rPr>
                        <a:t>вплив природи реагуючих речовин</a:t>
                      </a:r>
                      <a:r>
                        <a:rPr lang="uk-UA" sz="1500" dirty="0" smtClean="0">
                          <a:solidFill>
                            <a:sysClr val="windowText" lastClr="000000"/>
                          </a:solidFill>
                        </a:rPr>
                        <a:t>,</a:t>
                      </a:r>
                      <a:r>
                        <a:rPr lang="uk-UA" sz="1500" baseline="0" dirty="0" smtClean="0">
                          <a:solidFill>
                            <a:sysClr val="windowText" lastClr="000000"/>
                          </a:solidFill>
                        </a:rPr>
                        <a:t> їх концентрації, величини поверхні їх контакту, температури, тиску газів, каталізатора </a:t>
                      </a:r>
                      <a:r>
                        <a:rPr lang="uk-UA" sz="1500" baseline="0" dirty="0" smtClean="0">
                          <a:solidFill>
                            <a:srgbClr val="FF0000"/>
                          </a:solidFill>
                        </a:rPr>
                        <a:t>й </a:t>
                      </a:r>
                      <a:r>
                        <a:rPr lang="uk-UA" sz="1500" baseline="0" dirty="0" err="1" smtClean="0">
                          <a:solidFill>
                            <a:srgbClr val="FF0000"/>
                          </a:solidFill>
                        </a:rPr>
                        <a:t>інгібітора</a:t>
                      </a:r>
                      <a:r>
                        <a:rPr lang="uk-UA" sz="1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500" baseline="0" dirty="0" smtClean="0">
                          <a:solidFill>
                            <a:sysClr val="windowText" lastClr="000000"/>
                          </a:solidFill>
                        </a:rPr>
                        <a:t>на швидкість хімічної реакції</a:t>
                      </a:r>
                      <a:endParaRPr lang="ru-R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ysClr val="windowText" lastClr="000000"/>
                          </a:solidFill>
                        </a:rPr>
                        <a:t>ПЗ та ПС хімічних елементів Д.І.Менделєєва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500" i="1" dirty="0" smtClean="0">
                          <a:solidFill>
                            <a:sysClr val="windowText" lastClr="000000"/>
                          </a:solidFill>
                        </a:rPr>
                        <a:t>Розрізняти</a:t>
                      </a:r>
                      <a:r>
                        <a:rPr lang="uk-UA" sz="15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uk-UA" sz="1500" dirty="0" smtClean="0">
                          <a:solidFill>
                            <a:srgbClr val="FF0000"/>
                          </a:solidFill>
                        </a:rPr>
                        <a:t>лужні,</a:t>
                      </a:r>
                      <a:r>
                        <a:rPr lang="uk-UA" sz="1500" baseline="0" dirty="0" smtClean="0">
                          <a:solidFill>
                            <a:srgbClr val="FF0000"/>
                          </a:solidFill>
                        </a:rPr>
                        <a:t> лужноземельні, інертні елементи, галогени.</a:t>
                      </a:r>
                    </a:p>
                    <a:p>
                      <a:pPr algn="just"/>
                      <a:r>
                        <a:rPr lang="uk-UA" sz="1500" i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Аналізувати </a:t>
                      </a:r>
                      <a:r>
                        <a:rPr lang="uk-UA" sz="1500" i="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зміни властивостей простих речовин та </a:t>
                      </a:r>
                      <a:r>
                        <a:rPr lang="uk-UA" sz="1500" i="0" baseline="0" dirty="0" smtClean="0">
                          <a:solidFill>
                            <a:srgbClr val="FF0000"/>
                          </a:solidFill>
                        </a:rPr>
                        <a:t>кислотно-основного характеру оксидів і гідроксидів </a:t>
                      </a:r>
                      <a:r>
                        <a:rPr lang="uk-UA" sz="1500" i="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…</a:t>
                      </a:r>
                      <a:endParaRPr lang="ru-RU" sz="1500" i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ysClr val="windowText" lastClr="000000"/>
                          </a:solidFill>
                        </a:rPr>
                        <a:t>Будова атома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dirty="0" smtClean="0">
                          <a:solidFill>
                            <a:sysClr val="windowText" lastClr="000000"/>
                          </a:solidFill>
                        </a:rPr>
                        <a:t>Послідовність заповнення електронами енергетичних рівнів і підрівнів в атомах елементів № 1-20, </a:t>
                      </a:r>
                      <a:r>
                        <a:rPr lang="uk-UA" sz="1500" dirty="0" smtClean="0">
                          <a:solidFill>
                            <a:srgbClr val="FF0000"/>
                          </a:solidFill>
                        </a:rPr>
                        <a:t>№26</a:t>
                      </a:r>
                      <a:r>
                        <a:rPr lang="uk-UA" sz="1500" dirty="0" smtClean="0">
                          <a:solidFill>
                            <a:sysClr val="windowText" lastClr="000000"/>
                          </a:solidFill>
                        </a:rPr>
                        <a:t>, електронні та графічні</a:t>
                      </a:r>
                      <a:r>
                        <a:rPr lang="uk-UA" sz="1500" baseline="0" dirty="0" smtClean="0">
                          <a:solidFill>
                            <a:sysClr val="windowText" lastClr="000000"/>
                          </a:solidFill>
                        </a:rPr>
                        <a:t> формули атомів і простих </a:t>
                      </a:r>
                      <a:r>
                        <a:rPr lang="uk-UA" sz="1500" baseline="0" dirty="0" err="1" smtClean="0">
                          <a:solidFill>
                            <a:sysClr val="windowText" lastClr="000000"/>
                          </a:solidFill>
                        </a:rPr>
                        <a:t>йонів</a:t>
                      </a:r>
                      <a:r>
                        <a:rPr lang="uk-UA" sz="1500" baseline="0" dirty="0" smtClean="0">
                          <a:solidFill>
                            <a:sysClr val="windowText" lastClr="000000"/>
                          </a:solidFill>
                        </a:rPr>
                        <a:t> елементів № 1-20, </a:t>
                      </a:r>
                      <a:r>
                        <a:rPr lang="uk-UA" sz="1500" baseline="0" dirty="0" smtClean="0">
                          <a:solidFill>
                            <a:srgbClr val="FF0000"/>
                          </a:solidFill>
                        </a:rPr>
                        <a:t>№26</a:t>
                      </a:r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500" i="1" dirty="0" smtClean="0">
                          <a:solidFill>
                            <a:sysClr val="windowText" lastClr="000000"/>
                          </a:solidFill>
                        </a:rPr>
                        <a:t>Визначати</a:t>
                      </a:r>
                      <a:r>
                        <a:rPr lang="uk-UA" sz="1500" dirty="0" smtClean="0">
                          <a:solidFill>
                            <a:sysClr val="windowText" lastClr="000000"/>
                          </a:solidFill>
                        </a:rPr>
                        <a:t> склад ядер… </a:t>
                      </a:r>
                      <a:r>
                        <a:rPr lang="uk-UA" sz="1500" dirty="0" smtClean="0">
                          <a:solidFill>
                            <a:srgbClr val="FF0000"/>
                          </a:solidFill>
                        </a:rPr>
                        <a:t>загальну кількість електронів та число електронів на зовнішньому енергетичному</a:t>
                      </a:r>
                      <a:r>
                        <a:rPr lang="uk-UA" sz="1500" baseline="0" dirty="0" smtClean="0">
                          <a:solidFill>
                            <a:srgbClr val="FF0000"/>
                          </a:solidFill>
                        </a:rPr>
                        <a:t> рівні атомів елементів № 1-20 і №26.</a:t>
                      </a:r>
                    </a:p>
                    <a:p>
                      <a:pPr algn="just"/>
                      <a:r>
                        <a:rPr lang="uk-UA" sz="1500" i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Аналізувати</a:t>
                      </a:r>
                      <a:r>
                        <a:rPr lang="uk-UA" sz="1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500" baseline="0" dirty="0" err="1" smtClean="0">
                          <a:solidFill>
                            <a:srgbClr val="FF0000"/>
                          </a:solidFill>
                        </a:rPr>
                        <a:t>зв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r>
                        <a:rPr lang="uk-UA" sz="1500" baseline="0" dirty="0" err="1" smtClean="0">
                          <a:solidFill>
                            <a:srgbClr val="FF0000"/>
                          </a:solidFill>
                        </a:rPr>
                        <a:t>язок</a:t>
                      </a:r>
                      <a:r>
                        <a:rPr lang="uk-UA" sz="1500" baseline="0" dirty="0" smtClean="0">
                          <a:solidFill>
                            <a:srgbClr val="FF0000"/>
                          </a:solidFill>
                        </a:rPr>
                        <a:t>  радіусів атомів і кількість електронів на зовнішньому енергетичному рівні з характером елемента, властивостями простих р-н та кислотно-основним характером оксидів і гідроксидів.</a:t>
                      </a:r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988"/>
            <a:ext cx="8642350" cy="5762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400" b="1" dirty="0" smtClean="0">
                <a:solidFill>
                  <a:schemeClr val="bg1">
                    <a:lumMod val="10000"/>
                  </a:schemeClr>
                </a:solidFill>
              </a:rPr>
              <a:t>Коригування внесені до програми ЗНО з хімії</a:t>
            </a:r>
            <a:endParaRPr lang="ru-RU" sz="3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620713"/>
          <a:ext cx="8713788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687"/>
                <a:gridCol w="2520280"/>
                <a:gridCol w="4566001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Тема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Внесені зміни до обсягу знань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ysClr val="windowText" lastClr="000000"/>
                          </a:solidFill>
                        </a:rPr>
                        <a:t>Внесені зміни до предметних умінь та способів навчальної діяльності</a:t>
                      </a:r>
                      <a:endParaRPr lang="ru-RU" sz="1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ysClr val="windowText" lastClr="000000"/>
                          </a:solidFill>
                        </a:rPr>
                        <a:t>Хімічний </a:t>
                      </a:r>
                      <a:r>
                        <a:rPr lang="uk-UA" sz="1600" dirty="0" err="1" smtClean="0">
                          <a:solidFill>
                            <a:sysClr val="windowText" lastClr="000000"/>
                          </a:solidFill>
                        </a:rPr>
                        <a:t>зв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’</a:t>
                      </a:r>
                      <a:r>
                        <a:rPr lang="uk-UA" sz="1600" dirty="0" err="1" smtClean="0">
                          <a:solidFill>
                            <a:sysClr val="windowText" lastClr="000000"/>
                          </a:solidFill>
                        </a:rPr>
                        <a:t>язок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Характеристики</a:t>
                      </a:r>
                      <a:r>
                        <a:rPr lang="uk-UA" sz="15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ковалентного </a:t>
                      </a:r>
                      <a:r>
                        <a:rPr lang="uk-UA" sz="1500" baseline="0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зв</a:t>
                      </a:r>
                      <a:r>
                        <a:rPr lang="en-US" sz="15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’</a:t>
                      </a:r>
                      <a:r>
                        <a:rPr lang="uk-UA" sz="1500" baseline="0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язку</a:t>
                      </a:r>
                      <a:r>
                        <a:rPr lang="uk-UA" sz="15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– кратність, енергія, полярність, </a:t>
                      </a:r>
                      <a:r>
                        <a:rPr lang="uk-UA" sz="1500" baseline="0" dirty="0" smtClean="0">
                          <a:solidFill>
                            <a:srgbClr val="FF0000"/>
                          </a:solidFill>
                        </a:rPr>
                        <a:t>довжина.</a:t>
                      </a:r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---</a:t>
                      </a:r>
                      <a:endParaRPr lang="ru-RU" sz="15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ysClr val="windowText" lastClr="000000"/>
                          </a:solidFill>
                        </a:rPr>
                        <a:t>Суміш речовин. Розчини 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500" dirty="0" smtClean="0">
                          <a:solidFill>
                            <a:sysClr val="windowText" lastClr="000000"/>
                          </a:solidFill>
                        </a:rPr>
                        <a:t>Поняття …………ступінь електролітичної дисоціації </a:t>
                      </a:r>
                      <a:r>
                        <a:rPr lang="uk-UA" sz="1500" dirty="0" smtClean="0">
                          <a:solidFill>
                            <a:srgbClr val="FF0000"/>
                          </a:solidFill>
                        </a:rPr>
                        <a:t>(без проведення обчислень)</a:t>
                      </a:r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>
                          <a:solidFill>
                            <a:sysClr val="windowText" lastClr="000000"/>
                          </a:solidFill>
                        </a:rPr>
                        <a:t>---</a:t>
                      </a:r>
                      <a:endParaRPr lang="ru-R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ysClr val="windowText" lastClr="000000"/>
                          </a:solidFill>
                        </a:rPr>
                        <a:t>Кислоти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>
                          <a:solidFill>
                            <a:sysClr val="windowText" lastClr="000000"/>
                          </a:solidFill>
                        </a:rPr>
                        <a:t> ---</a:t>
                      </a:r>
                      <a:endParaRPr lang="ru-R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500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Розрізняти </a:t>
                      </a:r>
                      <a:r>
                        <a:rPr lang="uk-UA" sz="150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кислоти за складом, здатністю до електролітичної дисоціації та основністю, </a:t>
                      </a:r>
                      <a:r>
                        <a:rPr lang="uk-UA" sz="1500" i="0" dirty="0" smtClean="0">
                          <a:solidFill>
                            <a:srgbClr val="FF0000"/>
                          </a:solidFill>
                        </a:rPr>
                        <a:t>за</a:t>
                      </a:r>
                      <a:r>
                        <a:rPr lang="uk-UA" sz="1500" i="0" baseline="0" dirty="0" smtClean="0">
                          <a:solidFill>
                            <a:srgbClr val="FF0000"/>
                          </a:solidFill>
                        </a:rPr>
                        <a:t> стійкістю (стійкі і нестійкі), леткістю (леткі і нелеткі).</a:t>
                      </a:r>
                      <a:endParaRPr lang="ru-RU" sz="1500" i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ysClr val="windowText" lastClr="000000"/>
                          </a:solidFill>
                        </a:rPr>
                        <a:t>Лужні</a:t>
                      </a:r>
                      <a:r>
                        <a:rPr lang="uk-UA" sz="1600" baseline="0" dirty="0" smtClean="0">
                          <a:solidFill>
                            <a:sysClr val="windowText" lastClr="000000"/>
                          </a:solidFill>
                        </a:rPr>
                        <a:t> та лужноземельні елементи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dirty="0" smtClean="0">
                          <a:solidFill>
                            <a:srgbClr val="FF0000"/>
                          </a:solidFill>
                        </a:rPr>
                        <a:t>Якісне виявлення </a:t>
                      </a:r>
                      <a:r>
                        <a:rPr lang="uk-UA" sz="1500" dirty="0" err="1" smtClean="0">
                          <a:solidFill>
                            <a:srgbClr val="FF0000"/>
                          </a:solidFill>
                        </a:rPr>
                        <a:t>йонів</a:t>
                      </a:r>
                      <a:r>
                        <a:rPr lang="uk-UA" sz="1500" dirty="0" smtClean="0">
                          <a:solidFill>
                            <a:srgbClr val="FF0000"/>
                          </a:solidFill>
                        </a:rPr>
                        <a:t> Натрію, Калію, Магнію, Кальцію</a:t>
                      </a:r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Характеризує</a:t>
                      </a:r>
                      <a:r>
                        <a:rPr lang="uk-UA" sz="15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…. </a:t>
                      </a:r>
                      <a:r>
                        <a:rPr lang="uk-UA" sz="1500" dirty="0" smtClean="0">
                          <a:solidFill>
                            <a:srgbClr val="FF0000"/>
                          </a:solidFill>
                        </a:rPr>
                        <a:t>якісне виявлення </a:t>
                      </a:r>
                      <a:r>
                        <a:rPr lang="uk-UA" sz="1500" dirty="0" err="1" smtClean="0">
                          <a:solidFill>
                            <a:srgbClr val="FF0000"/>
                          </a:solidFill>
                        </a:rPr>
                        <a:t>йонів</a:t>
                      </a:r>
                      <a:r>
                        <a:rPr lang="uk-UA" sz="1500" dirty="0" smtClean="0">
                          <a:solidFill>
                            <a:srgbClr val="FF0000"/>
                          </a:solidFill>
                        </a:rPr>
                        <a:t> Натрію, Калію, Магнію, Кальцію.</a:t>
                      </a:r>
                      <a:endParaRPr lang="ru-RU" sz="15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just"/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solidFill>
                            <a:sysClr val="windowText" lastClr="000000"/>
                          </a:solidFill>
                        </a:rPr>
                        <a:t>Оксиген</a:t>
                      </a:r>
                      <a:r>
                        <a:rPr lang="uk-UA" sz="1600" dirty="0" smtClean="0">
                          <a:solidFill>
                            <a:sysClr val="windowText" lastClr="000000"/>
                          </a:solidFill>
                        </a:rPr>
                        <a:t> і </a:t>
                      </a:r>
                      <a:r>
                        <a:rPr lang="uk-UA" sz="1600" dirty="0" err="1" smtClean="0">
                          <a:solidFill>
                            <a:sysClr val="windowText" lastClr="000000"/>
                          </a:solidFill>
                        </a:rPr>
                        <a:t>Сульфур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500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Застосовує</a:t>
                      </a:r>
                      <a:r>
                        <a:rPr lang="uk-UA" sz="15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uk-UA" sz="1500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знання</a:t>
                      </a:r>
                      <a:r>
                        <a:rPr lang="uk-UA" sz="15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для виявлення кисню, способів збирання кисню </a:t>
                      </a:r>
                      <a:r>
                        <a:rPr lang="uk-UA" sz="1500" baseline="0" dirty="0" smtClean="0">
                          <a:solidFill>
                            <a:srgbClr val="FF0000"/>
                          </a:solidFill>
                        </a:rPr>
                        <a:t>(витісненням повітря або води).</a:t>
                      </a:r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57626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400" b="1" dirty="0" smtClean="0">
                <a:solidFill>
                  <a:schemeClr val="bg1">
                    <a:lumMod val="10000"/>
                  </a:schemeClr>
                </a:solidFill>
              </a:rPr>
              <a:t>Коригування внесені до програми ЗНО з хімії</a:t>
            </a:r>
            <a:endParaRPr lang="ru-RU" sz="3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981075"/>
          <a:ext cx="8713788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687"/>
                <a:gridCol w="2520280"/>
                <a:gridCol w="4566001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Тема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Внесені зміни до обсягу знань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ysClr val="windowText" lastClr="000000"/>
                          </a:solidFill>
                        </a:rPr>
                        <a:t>Внесені зміни до предметних умінь та способів навчальної діяльності</a:t>
                      </a:r>
                      <a:endParaRPr lang="ru-RU" sz="1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ysClr val="windowText" lastClr="000000"/>
                          </a:solidFill>
                        </a:rPr>
                        <a:t>Алкани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500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Складає</a:t>
                      </a:r>
                      <a:r>
                        <a:rPr lang="uk-UA" sz="15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рівняння реакцій,</a:t>
                      </a:r>
                      <a:r>
                        <a:rPr lang="uk-UA" sz="15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що характеризують лабораторний спосіб добування метану </a:t>
                      </a:r>
                      <a:r>
                        <a:rPr lang="uk-UA" sz="1500" baseline="0" dirty="0" smtClean="0">
                          <a:solidFill>
                            <a:srgbClr val="FF0000"/>
                          </a:solidFill>
                        </a:rPr>
                        <a:t>(з натрій ацетату, алюміній карбіду).</a:t>
                      </a:r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ysClr val="windowText" lastClr="000000"/>
                          </a:solidFill>
                        </a:rPr>
                        <a:t>Алкени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Складає</a:t>
                      </a:r>
                      <a:r>
                        <a:rPr lang="uk-UA" sz="15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рівняння реакцій,</a:t>
                      </a:r>
                      <a:r>
                        <a:rPr lang="uk-UA" sz="15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що характеризують добування </a:t>
                      </a:r>
                      <a:r>
                        <a:rPr lang="uk-UA" sz="1500" baseline="0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етену</a:t>
                      </a:r>
                      <a:r>
                        <a:rPr lang="uk-UA" sz="15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в лабораторії </a:t>
                      </a:r>
                      <a:r>
                        <a:rPr lang="uk-UA" sz="1500" baseline="0" dirty="0" smtClean="0">
                          <a:solidFill>
                            <a:srgbClr val="FF0000"/>
                          </a:solidFill>
                        </a:rPr>
                        <a:t>(дегідратація спиртів, лужний гідроліз галогенопохідних алканів).</a:t>
                      </a:r>
                      <a:endParaRPr lang="ru-RU" sz="15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ysClr val="windowText" lastClr="000000"/>
                          </a:solidFill>
                        </a:rPr>
                        <a:t>Ароматичні вуглеводні. </a:t>
                      </a:r>
                      <a:r>
                        <a:rPr lang="uk-UA" sz="1600" dirty="0" err="1" smtClean="0">
                          <a:solidFill>
                            <a:sysClr val="windowText" lastClr="000000"/>
                          </a:solidFill>
                        </a:rPr>
                        <a:t>Бензен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500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Складає</a:t>
                      </a:r>
                      <a:r>
                        <a:rPr lang="uk-UA" sz="1500" i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uk-UA" sz="1500" i="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рівняння реакцій, що характеризують хімічні властивості </a:t>
                      </a:r>
                      <a:r>
                        <a:rPr lang="uk-UA" sz="1500" i="0" baseline="0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бензену</a:t>
                      </a:r>
                      <a:r>
                        <a:rPr lang="uk-UA" sz="1500" i="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(реакції заміщення за участю галогенів </a:t>
                      </a:r>
                      <a:r>
                        <a:rPr lang="uk-UA" sz="1500" i="0" baseline="0" dirty="0" smtClean="0">
                          <a:solidFill>
                            <a:srgbClr val="FF0000"/>
                          </a:solidFill>
                        </a:rPr>
                        <a:t>(у присутності різних каталізаторів).</a:t>
                      </a:r>
                      <a:endParaRPr lang="ru-RU" sz="15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431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  <a:t>Робота з обдарованими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938" y="692150"/>
            <a:ext cx="8229600" cy="576263"/>
          </a:xfrm>
        </p:spPr>
        <p:txBody>
          <a:bodyPr>
            <a:normAutofit fontScale="70000" lnSpcReduction="2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>
                <a:solidFill>
                  <a:schemeClr val="bg1">
                    <a:lumMod val="10000"/>
                  </a:schemeClr>
                </a:solidFill>
              </a:rPr>
              <a:t>УЧАСНИКИ І ПЕРЕМОЖЦІ </a:t>
            </a:r>
            <a: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V</a:t>
            </a:r>
            <a:r>
              <a:rPr lang="uk-UA" b="1" dirty="0">
                <a:solidFill>
                  <a:schemeClr val="bg1">
                    <a:lumMod val="10000"/>
                  </a:schemeClr>
                </a:solidFill>
              </a:rPr>
              <a:t> ЕТАПУ ВСЕУКРАЇНСЬКОЇ УЧНІВСЬКОЇ ОЛІМПІАДИ З ХІМІЇ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40963" name="Группа 4"/>
          <p:cNvGrpSpPr>
            <a:grpSpLocks/>
          </p:cNvGrpSpPr>
          <p:nvPr/>
        </p:nvGrpSpPr>
        <p:grpSpPr bwMode="auto">
          <a:xfrm>
            <a:off x="107950" y="1268413"/>
            <a:ext cx="8902700" cy="5148262"/>
            <a:chOff x="107504" y="1268760"/>
            <a:chExt cx="8902464" cy="5148100"/>
          </a:xfrm>
        </p:grpSpPr>
        <p:pic>
          <p:nvPicPr>
            <p:cNvPr id="40964" name="Picture 2" descr="IMG_1394"/>
            <p:cNvPicPr>
              <a:picLocks noChangeAspect="1" noChangeArrowheads="1"/>
            </p:cNvPicPr>
            <p:nvPr/>
          </p:nvPicPr>
          <p:blipFill>
            <a:blip r:embed="rId2"/>
            <a:srcRect l="30359" t="15814" r="31709" b="11209"/>
            <a:stretch>
              <a:fillRect/>
            </a:stretch>
          </p:blipFill>
          <p:spPr bwMode="auto">
            <a:xfrm>
              <a:off x="733810" y="1270981"/>
              <a:ext cx="1533391" cy="1979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5" name="Picture 3" descr="IMG_1401"/>
            <p:cNvPicPr>
              <a:picLocks noChangeAspect="1" noChangeArrowheads="1"/>
            </p:cNvPicPr>
            <p:nvPr/>
          </p:nvPicPr>
          <p:blipFill>
            <a:blip r:embed="rId3"/>
            <a:srcRect l="30359" t="10387" r="31709" b="21628"/>
            <a:stretch>
              <a:fillRect/>
            </a:stretch>
          </p:blipFill>
          <p:spPr bwMode="auto">
            <a:xfrm>
              <a:off x="2771800" y="1268760"/>
              <a:ext cx="1659770" cy="1979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6" name="Picture 4" descr="IMG_1398"/>
            <p:cNvPicPr>
              <a:picLocks noChangeAspect="1" noChangeArrowheads="1"/>
            </p:cNvPicPr>
            <p:nvPr/>
          </p:nvPicPr>
          <p:blipFill>
            <a:blip r:embed="rId4"/>
            <a:srcRect l="35979" t="12970" r="33607" b="22829"/>
            <a:stretch>
              <a:fillRect/>
            </a:stretch>
          </p:blipFill>
          <p:spPr bwMode="auto">
            <a:xfrm>
              <a:off x="5090108" y="1323444"/>
              <a:ext cx="1368152" cy="1925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7" name="Picture 5" descr="IMG_1392"/>
            <p:cNvPicPr>
              <a:picLocks noChangeAspect="1" noChangeArrowheads="1"/>
            </p:cNvPicPr>
            <p:nvPr/>
          </p:nvPicPr>
          <p:blipFill>
            <a:blip r:embed="rId5"/>
            <a:srcRect l="36772" t="10126" r="25221" b="17091"/>
            <a:stretch>
              <a:fillRect/>
            </a:stretch>
          </p:blipFill>
          <p:spPr bwMode="auto">
            <a:xfrm>
              <a:off x="7092279" y="1323444"/>
              <a:ext cx="1507425" cy="1925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Picture 6" descr="IMG_1408"/>
            <p:cNvPicPr>
              <a:picLocks noChangeAspect="1" noChangeArrowheads="1"/>
            </p:cNvPicPr>
            <p:nvPr/>
          </p:nvPicPr>
          <p:blipFill>
            <a:blip r:embed="rId6"/>
            <a:srcRect l="29337" t="16524" r="37405" b="21407"/>
            <a:stretch>
              <a:fillRect/>
            </a:stretch>
          </p:blipFill>
          <p:spPr bwMode="auto">
            <a:xfrm>
              <a:off x="691498" y="3933056"/>
              <a:ext cx="1550451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Picture 7" descr="IMG_1396"/>
            <p:cNvPicPr>
              <a:picLocks noChangeAspect="1" noChangeArrowheads="1"/>
            </p:cNvPicPr>
            <p:nvPr/>
          </p:nvPicPr>
          <p:blipFill>
            <a:blip r:embed="rId7"/>
            <a:srcRect l="28459" t="11786" r="35506" b="10735"/>
            <a:stretch>
              <a:fillRect/>
            </a:stretch>
          </p:blipFill>
          <p:spPr bwMode="auto">
            <a:xfrm>
              <a:off x="2900856" y="3933056"/>
              <a:ext cx="1401658" cy="2030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0" name="Picture 8" descr="IMG_1413"/>
            <p:cNvPicPr>
              <a:picLocks noChangeAspect="1" noChangeArrowheads="1"/>
            </p:cNvPicPr>
            <p:nvPr/>
          </p:nvPicPr>
          <p:blipFill>
            <a:blip r:embed="rId8"/>
            <a:srcRect l="34904" t="22685" r="32137" b="17796"/>
            <a:stretch>
              <a:fillRect/>
            </a:stretch>
          </p:blipFill>
          <p:spPr bwMode="auto">
            <a:xfrm>
              <a:off x="4885085" y="3933056"/>
              <a:ext cx="1603253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1" name="Picture 9" descr="IMG_1400"/>
            <p:cNvPicPr>
              <a:picLocks noChangeAspect="1" noChangeArrowheads="1"/>
            </p:cNvPicPr>
            <p:nvPr/>
          </p:nvPicPr>
          <p:blipFill>
            <a:blip r:embed="rId9"/>
            <a:srcRect l="24654" t="11311" r="31709" b="11920"/>
            <a:stretch>
              <a:fillRect/>
            </a:stretch>
          </p:blipFill>
          <p:spPr bwMode="auto">
            <a:xfrm>
              <a:off x="7035560" y="3933056"/>
              <a:ext cx="1620862" cy="1907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420234" y="3140363"/>
              <a:ext cx="2160530" cy="5762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 err="1">
                  <a:solidFill>
                    <a:schemeClr val="bg1">
                      <a:lumMod val="10000"/>
                    </a:schemeClr>
                  </a:solidFill>
                </a:rPr>
                <a:t>Прощенко</a:t>
              </a:r>
              <a:r>
                <a:rPr lang="uk-UA" dirty="0">
                  <a:solidFill>
                    <a:schemeClr val="bg1">
                      <a:lumMod val="10000"/>
                    </a:schemeClr>
                  </a:solidFill>
                </a:rPr>
                <a:t> Вадим</a:t>
              </a:r>
              <a:endParaRPr lang="ru-RU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80763" y="3140363"/>
              <a:ext cx="2160531" cy="5762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 err="1">
                  <a:solidFill>
                    <a:schemeClr val="bg1">
                      <a:lumMod val="10000"/>
                    </a:schemeClr>
                  </a:solidFill>
                </a:rPr>
                <a:t>Садчіков</a:t>
              </a:r>
              <a:r>
                <a:rPr lang="uk-UA" dirty="0">
                  <a:solidFill>
                    <a:schemeClr val="bg1">
                      <a:lumMod val="10000"/>
                    </a:schemeClr>
                  </a:solidFill>
                </a:rPr>
                <a:t> Георгій</a:t>
              </a:r>
              <a:endParaRPr lang="ru-RU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693670" y="3145126"/>
              <a:ext cx="2160530" cy="576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>
                  <a:solidFill>
                    <a:schemeClr val="bg1">
                      <a:lumMod val="10000"/>
                    </a:schemeClr>
                  </a:solidFill>
                </a:rPr>
                <a:t>Ковальов Максим</a:t>
              </a:r>
              <a:endParaRPr lang="ru-RU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779590" y="3140363"/>
              <a:ext cx="2158943" cy="5762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>
                  <a:solidFill>
                    <a:schemeClr val="bg1">
                      <a:lumMod val="10000"/>
                    </a:schemeClr>
                  </a:solidFill>
                </a:rPr>
                <a:t>Коломієць Дмитро</a:t>
              </a:r>
              <a:endParaRPr lang="ru-RU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07504" y="5840616"/>
              <a:ext cx="2414524" cy="576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 err="1">
                  <a:solidFill>
                    <a:schemeClr val="bg1">
                      <a:lumMod val="10000"/>
                    </a:schemeClr>
                  </a:solidFill>
                </a:rPr>
                <a:t>Разгонова</a:t>
              </a:r>
              <a:r>
                <a:rPr lang="uk-UA" dirty="0">
                  <a:solidFill>
                    <a:schemeClr val="bg1">
                      <a:lumMod val="10000"/>
                    </a:schemeClr>
                  </a:solidFill>
                </a:rPr>
                <a:t> Катерина</a:t>
              </a:r>
              <a:endParaRPr lang="ru-RU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522028" y="5840616"/>
              <a:ext cx="2160530" cy="576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 err="1">
                  <a:solidFill>
                    <a:schemeClr val="bg1">
                      <a:lumMod val="10000"/>
                    </a:schemeClr>
                  </a:solidFill>
                </a:rPr>
                <a:t>Барун</a:t>
              </a:r>
              <a:r>
                <a:rPr lang="uk-UA" dirty="0">
                  <a:solidFill>
                    <a:schemeClr val="bg1">
                      <a:lumMod val="10000"/>
                    </a:schemeClr>
                  </a:solidFill>
                </a:rPr>
                <a:t> Павло</a:t>
              </a:r>
              <a:endParaRPr lang="ru-RU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650809" y="5840616"/>
              <a:ext cx="2160531" cy="576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 err="1">
                  <a:solidFill>
                    <a:schemeClr val="bg1">
                      <a:lumMod val="10000"/>
                    </a:schemeClr>
                  </a:solidFill>
                </a:rPr>
                <a:t>Ленда</a:t>
              </a:r>
              <a:r>
                <a:rPr lang="uk-UA" dirty="0">
                  <a:solidFill>
                    <a:schemeClr val="bg1">
                      <a:lumMod val="10000"/>
                    </a:schemeClr>
                  </a:solidFill>
                </a:rPr>
                <a:t> Павло</a:t>
              </a:r>
              <a:endParaRPr lang="ru-RU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849438" y="5840616"/>
              <a:ext cx="2160530" cy="576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 err="1">
                  <a:solidFill>
                    <a:schemeClr val="bg1">
                      <a:lumMod val="10000"/>
                    </a:schemeClr>
                  </a:solidFill>
                </a:rPr>
                <a:t>Басанець</a:t>
              </a:r>
              <a:r>
                <a:rPr lang="uk-UA" dirty="0">
                  <a:solidFill>
                    <a:schemeClr val="bg1">
                      <a:lumMod val="10000"/>
                    </a:schemeClr>
                  </a:solidFill>
                </a:rPr>
                <a:t> Євгеній</a:t>
              </a:r>
              <a:endParaRPr lang="ru-RU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225" y="260350"/>
            <a:ext cx="8229600" cy="79216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>
                    <a:lumMod val="10000"/>
                  </a:schemeClr>
                </a:solidFill>
              </a:rPr>
              <a:t>УЧИТЕЛІ, ЯКІ ПІДГОТУВАЛИ УЧАСНИКІВ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24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uk-UA" sz="2400" b="1" dirty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V</a:t>
            </a:r>
            <a:r>
              <a:rPr lang="uk-UA" sz="2400" b="1" dirty="0">
                <a:solidFill>
                  <a:schemeClr val="bg1">
                    <a:lumMod val="10000"/>
                  </a:schemeClr>
                </a:solidFill>
              </a:rPr>
              <a:t> ЕТАПУ ВСЕУКРАЇНСЬКОЇ УЧНІВСЬКОЇ ОЛІМПІАДИ З </a:t>
            </a:r>
            <a:r>
              <a:rPr lang="uk-UA" sz="2400" b="1" dirty="0" smtClean="0">
                <a:solidFill>
                  <a:schemeClr val="bg1">
                    <a:lumMod val="10000"/>
                  </a:schemeClr>
                </a:solidFill>
              </a:rPr>
              <a:t>ХІМІЇ</a:t>
            </a:r>
            <a:endParaRPr lang="ru-RU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41986" name="Группа 4"/>
          <p:cNvGrpSpPr>
            <a:grpSpLocks/>
          </p:cNvGrpSpPr>
          <p:nvPr/>
        </p:nvGrpSpPr>
        <p:grpSpPr bwMode="auto">
          <a:xfrm>
            <a:off x="0" y="1190625"/>
            <a:ext cx="9209088" cy="5419725"/>
            <a:chOff x="121666" y="1182661"/>
            <a:chExt cx="9208415" cy="541945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21666" y="6021120"/>
              <a:ext cx="2160430" cy="576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 err="1">
                  <a:solidFill>
                    <a:schemeClr val="bg1">
                      <a:lumMod val="10000"/>
                    </a:schemeClr>
                  </a:solidFill>
                </a:rPr>
                <a:t>Гутак</a:t>
              </a:r>
              <a:r>
                <a:rPr lang="uk-UA" dirty="0">
                  <a:solidFill>
                    <a:schemeClr val="bg1">
                      <a:lumMod val="10000"/>
                    </a:schemeClr>
                  </a:solidFill>
                </a:rPr>
                <a:t> Інна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>
                  <a:solidFill>
                    <a:schemeClr val="bg1">
                      <a:lumMod val="10000"/>
                    </a:schemeClr>
                  </a:solidFill>
                </a:rPr>
                <a:t>Олександрівна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grpSp>
          <p:nvGrpSpPr>
            <p:cNvPr id="41988" name="Группа 2"/>
            <p:cNvGrpSpPr>
              <a:grpSpLocks/>
            </p:cNvGrpSpPr>
            <p:nvPr/>
          </p:nvGrpSpPr>
          <p:grpSpPr bwMode="auto">
            <a:xfrm>
              <a:off x="171224" y="1182661"/>
              <a:ext cx="9158857" cy="5419455"/>
              <a:chOff x="171224" y="1177897"/>
              <a:chExt cx="9158857" cy="5419455"/>
            </a:xfrm>
          </p:grpSpPr>
          <p:pic>
            <p:nvPicPr>
              <p:cNvPr id="41989" name="Picture 2" descr="Маневська"/>
              <p:cNvPicPr>
                <a:picLocks noChangeAspect="1" noChangeArrowheads="1"/>
              </p:cNvPicPr>
              <p:nvPr/>
            </p:nvPicPr>
            <p:blipFill>
              <a:blip r:embed="rId2">
                <a:lum bright="-6000" contrast="30000"/>
              </a:blip>
              <a:srcRect/>
              <a:stretch>
                <a:fillRect/>
              </a:stretch>
            </p:blipFill>
            <p:spPr bwMode="auto">
              <a:xfrm>
                <a:off x="468361" y="1177898"/>
                <a:ext cx="1466850" cy="1952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0" name="Picture 3" descr="https://image.jimcdn.com/app/cms/image/transf/dimension=210x1024:format=jpg/path/sc12f6385ea93202b/image/if7e484e713311b3e/version/1385828245/image.jpg"/>
              <p:cNvPicPr>
                <a:picLocks noChangeAspect="1" noChangeArrowheads="1"/>
              </p:cNvPicPr>
              <p:nvPr/>
            </p:nvPicPr>
            <p:blipFill>
              <a:blip r:embed="rId3" r:link="rId4"/>
              <a:srcRect/>
              <a:stretch>
                <a:fillRect/>
              </a:stretch>
            </p:blipFill>
            <p:spPr bwMode="auto">
              <a:xfrm>
                <a:off x="2298955" y="1182661"/>
                <a:ext cx="1295400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1" name="Picture 4" descr="IMG_3368"/>
              <p:cNvPicPr>
                <a:picLocks noChangeAspect="1" noChangeArrowheads="1"/>
              </p:cNvPicPr>
              <p:nvPr/>
            </p:nvPicPr>
            <p:blipFill>
              <a:blip r:embed="rId5"/>
              <a:srcRect l="41747" t="19153" r="28485" b="38734"/>
              <a:stretch>
                <a:fillRect/>
              </a:stretch>
            </p:blipFill>
            <p:spPr bwMode="auto">
              <a:xfrm>
                <a:off x="3851920" y="1209443"/>
                <a:ext cx="1704975" cy="1944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2" name="Picture 5" descr="IMG_4717"/>
              <p:cNvPicPr>
                <a:picLocks noChangeAspect="1" noChangeArrowheads="1"/>
              </p:cNvPicPr>
              <p:nvPr/>
            </p:nvPicPr>
            <p:blipFill>
              <a:blip r:embed="rId6"/>
              <a:srcRect l="12202"/>
              <a:stretch>
                <a:fillRect/>
              </a:stretch>
            </p:blipFill>
            <p:spPr bwMode="auto">
              <a:xfrm>
                <a:off x="5735043" y="1182661"/>
                <a:ext cx="1491431" cy="1971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3" name="Picture 6" descr="Фото001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915942" y="3961257"/>
                <a:ext cx="1463219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4" name="Picture 7" descr="IMG_1404"/>
              <p:cNvPicPr>
                <a:picLocks noChangeAspect="1" noChangeArrowheads="1"/>
              </p:cNvPicPr>
              <p:nvPr/>
            </p:nvPicPr>
            <p:blipFill>
              <a:blip r:embed="rId8"/>
              <a:srcRect l="36064" t="17000" r="31711" b="23300"/>
              <a:stretch>
                <a:fillRect/>
              </a:stretch>
            </p:blipFill>
            <p:spPr bwMode="auto">
              <a:xfrm>
                <a:off x="2128838" y="3961257"/>
                <a:ext cx="1573212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5" name="Picture 8" descr="Рисунок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36414" y="3961258"/>
                <a:ext cx="1297979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6" name="Picture 9" descr="IMG_4678"/>
              <p:cNvPicPr>
                <a:picLocks noChangeAspect="1" noChangeArrowheads="1"/>
              </p:cNvPicPr>
              <p:nvPr/>
            </p:nvPicPr>
            <p:blipFill>
              <a:blip r:embed="rId10"/>
              <a:srcRect l="5540" r="5817"/>
              <a:stretch>
                <a:fillRect/>
              </a:stretch>
            </p:blipFill>
            <p:spPr bwMode="auto">
              <a:xfrm>
                <a:off x="5551560" y="3961256"/>
                <a:ext cx="1674914" cy="1943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7" name="Picture 10"/>
              <p:cNvPicPr>
                <a:picLocks noChangeAspect="1" noChangeArrowheads="1"/>
              </p:cNvPicPr>
              <p:nvPr/>
            </p:nvPicPr>
            <p:blipFill>
              <a:blip r:embed="rId11">
                <a:lum bright="12000" contrast="18000"/>
              </a:blip>
              <a:srcRect t="14851"/>
              <a:stretch>
                <a:fillRect/>
              </a:stretch>
            </p:blipFill>
            <p:spPr bwMode="auto">
              <a:xfrm>
                <a:off x="7413249" y="3961257"/>
                <a:ext cx="1580456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8" name="Рисунок 3"/>
              <p:cNvPicPr>
                <a:picLocks noChangeAspect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454216" y="1177897"/>
                <a:ext cx="1317489" cy="1976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1934458" y="3252657"/>
                <a:ext cx="2160430" cy="5762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 err="1">
                    <a:solidFill>
                      <a:schemeClr val="bg1">
                        <a:lumMod val="10000"/>
                      </a:schemeClr>
                    </a:solidFill>
                  </a:rPr>
                  <a:t>Купреєва</a:t>
                </a: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Нінель Миколаївна</a:t>
                </a:r>
                <a:endParaRPr lang="ru-RU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774237" y="3252657"/>
                <a:ext cx="1950894" cy="5762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 err="1">
                    <a:solidFill>
                      <a:schemeClr val="bg1">
                        <a:lumMod val="10000"/>
                      </a:schemeClr>
                    </a:solidFill>
                  </a:rPr>
                  <a:t>Мільченко</a:t>
                </a: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 Світлана Вікторівна </a:t>
                </a:r>
                <a:endParaRPr lang="ru-RU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345747" y="3247894"/>
                <a:ext cx="2160429" cy="5762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 err="1">
                    <a:solidFill>
                      <a:schemeClr val="bg1">
                        <a:lumMod val="10000"/>
                      </a:schemeClr>
                    </a:solidFill>
                  </a:rPr>
                  <a:t>Влащенко</a:t>
                </a: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Юрій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Васильович</a:t>
                </a:r>
                <a:endParaRPr lang="ru-RU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009326" y="3246307"/>
                <a:ext cx="2160429" cy="5762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Депутат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Вікторія Микитівна</a:t>
                </a:r>
                <a:endParaRPr lang="ru-RU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70875" y="3249482"/>
                <a:ext cx="2160429" cy="5762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 err="1">
                    <a:solidFill>
                      <a:schemeClr val="bg1">
                        <a:lumMod val="10000"/>
                      </a:schemeClr>
                    </a:solidFill>
                  </a:rPr>
                  <a:t>Маневська</a:t>
                </a: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Алла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Віталіївна</a:t>
                </a:r>
                <a:endParaRPr lang="ru-RU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866201" y="6021119"/>
                <a:ext cx="2160429" cy="5762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 err="1">
                    <a:solidFill>
                      <a:schemeClr val="bg1">
                        <a:lumMod val="10000"/>
                      </a:schemeClr>
                    </a:solidFill>
                  </a:rPr>
                  <a:t>Андрусенко</a:t>
                </a: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Олена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Борисівна</a:t>
                </a:r>
                <a:endParaRPr lang="ru-RU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3623435" y="6021119"/>
                <a:ext cx="2160430" cy="5762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Губська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Лариса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Юріївна</a:t>
                </a:r>
                <a:endParaRPr lang="ru-RU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5345747" y="6021119"/>
                <a:ext cx="2160429" cy="5762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 err="1">
                    <a:solidFill>
                      <a:schemeClr val="bg1">
                        <a:lumMod val="10000"/>
                      </a:schemeClr>
                    </a:solidFill>
                  </a:rPr>
                  <a:t>Манжос</a:t>
                </a: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Олексій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Павлович</a:t>
                </a:r>
                <a:endParaRPr lang="ru-RU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7169651" y="6021119"/>
                <a:ext cx="2160430" cy="5762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Лебедєв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Сергій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>
                    <a:solidFill>
                      <a:schemeClr val="bg1">
                        <a:lumMod val="10000"/>
                      </a:schemeClr>
                    </a:solidFill>
                  </a:rPr>
                  <a:t>Юрійович</a:t>
                </a:r>
                <a:endParaRPr lang="ru-RU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9"/>
          <p:cNvGrpSpPr>
            <a:grpSpLocks/>
          </p:cNvGrpSpPr>
          <p:nvPr/>
        </p:nvGrpSpPr>
        <p:grpSpPr bwMode="auto">
          <a:xfrm>
            <a:off x="211138" y="1314450"/>
            <a:ext cx="8577262" cy="4922838"/>
            <a:chOff x="58" y="804"/>
            <a:chExt cx="5403" cy="3101"/>
          </a:xfrm>
        </p:grpSpPr>
        <p:sp>
          <p:nvSpPr>
            <p:cNvPr id="5" name="Табличка 4"/>
            <p:cNvSpPr/>
            <p:nvPr/>
          </p:nvSpPr>
          <p:spPr bwMode="auto">
            <a:xfrm>
              <a:off x="1476" y="804"/>
              <a:ext cx="2850" cy="387"/>
            </a:xfrm>
            <a:prstGeom prst="plaque">
              <a:avLst/>
            </a:prstGeom>
            <a:solidFill>
              <a:srgbClr val="FEB78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bg1">
                      <a:lumMod val="10000"/>
                    </a:schemeClr>
                  </a:solidFill>
                </a:rPr>
                <a:t>Основні підходи до навчання дітей</a:t>
              </a:r>
              <a:endParaRPr lang="ru-RU" b="1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6" name="Прямоугольник с двумя скругленными противолежащими углами 5"/>
            <p:cNvSpPr/>
            <p:nvPr/>
          </p:nvSpPr>
          <p:spPr bwMode="auto">
            <a:xfrm>
              <a:off x="58" y="1506"/>
              <a:ext cx="2512" cy="948"/>
            </a:xfrm>
            <a:prstGeom prst="round2Diag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Особистісно зорієнтований підхід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 sz="1600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розвиток різнобічних здібностей учнів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 sz="1600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(академічних, соціокультурних,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 sz="1600" dirty="0" err="1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тілесно-кінестетичних</a:t>
              </a:r>
              <a:r>
                <a:rPr lang="uk-UA" altLang="ru-RU" sz="1600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с двумя скругленными противолежащими углами 6"/>
            <p:cNvSpPr/>
            <p:nvPr/>
          </p:nvSpPr>
          <p:spPr bwMode="auto">
            <a:xfrm>
              <a:off x="939" y="2907"/>
              <a:ext cx="3866" cy="998"/>
            </a:xfrm>
            <a:prstGeom prst="round2Diag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Компетентнісний підхід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 sz="1600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формування ключових і предметних </a:t>
              </a:r>
              <a:r>
                <a:rPr lang="uk-UA" altLang="ru-RU" sz="1600" dirty="0" err="1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компетентностей</a:t>
              </a:r>
              <a:r>
                <a:rPr lang="uk-UA" altLang="ru-RU" sz="1600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uk-UA" altLang="ru-RU" sz="1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 sz="1600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uk-UA" altLang="ru-RU" sz="1600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уміння вчитися, комунікативна, природничо-наукова, проектно-технологічна, інформаційна, історична, </a:t>
              </a:r>
              <a:r>
                <a:rPr lang="uk-UA" altLang="ru-RU" sz="1600" dirty="0" err="1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здоро</a:t>
              </a:r>
              <a:r>
                <a:rPr lang="en-US" altLang="ru-RU" sz="1600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uk-UA" altLang="ru-RU" sz="1600" dirty="0" err="1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вя-формувальна</a:t>
              </a:r>
              <a:r>
                <a:rPr lang="uk-UA" altLang="ru-RU" sz="1600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математична тощо</a:t>
              </a:r>
              <a:r>
                <a:rPr lang="uk-UA" altLang="ru-RU" sz="1400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</a:p>
          </p:txBody>
        </p:sp>
        <p:sp>
          <p:nvSpPr>
            <p:cNvPr id="8" name="Прямоугольник с двумя скругленными противолежащими углами 7"/>
            <p:cNvSpPr/>
            <p:nvPr/>
          </p:nvSpPr>
          <p:spPr bwMode="auto">
            <a:xfrm>
              <a:off x="3077" y="1515"/>
              <a:ext cx="2384" cy="1269"/>
            </a:xfrm>
            <a:prstGeom prst="round2Diag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 err="1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Діяльнісний</a:t>
              </a:r>
              <a:r>
                <a:rPr lang="uk-UA" b="1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підхід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800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1600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розвиток умінь і навичок застосування здобутих знань у практичних </a:t>
              </a:r>
            </a:p>
            <a:p>
              <a:pPr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1600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ситуаціях (30 % теорії, а 70% - практика), пошук шляхів інтеграції із </a:t>
              </a:r>
            </a:p>
            <a:p>
              <a:pPr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1600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соціокультурним середовищем, природним довкіллям тощо</a:t>
              </a:r>
              <a:endParaRPr lang="ru-RU" altLang="ru-RU" sz="1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трелка вниз 8"/>
            <p:cNvSpPr/>
            <p:nvPr/>
          </p:nvSpPr>
          <p:spPr bwMode="auto">
            <a:xfrm>
              <a:off x="2685" y="1207"/>
              <a:ext cx="195" cy="1700"/>
            </a:xfrm>
            <a:prstGeom prst="downArrow">
              <a:avLst/>
            </a:prstGeom>
            <a:solidFill>
              <a:srgbClr val="FEB7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Стрелка вниз 9"/>
            <p:cNvSpPr/>
            <p:nvPr/>
          </p:nvSpPr>
          <p:spPr bwMode="auto">
            <a:xfrm>
              <a:off x="1516" y="1207"/>
              <a:ext cx="185" cy="295"/>
            </a:xfrm>
            <a:prstGeom prst="downArrow">
              <a:avLst/>
            </a:prstGeom>
            <a:solidFill>
              <a:srgbClr val="FEB7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Стрелка вниз 10"/>
            <p:cNvSpPr/>
            <p:nvPr/>
          </p:nvSpPr>
          <p:spPr bwMode="auto">
            <a:xfrm>
              <a:off x="3982" y="1162"/>
              <a:ext cx="168" cy="328"/>
            </a:xfrm>
            <a:prstGeom prst="downArrow">
              <a:avLst/>
            </a:prstGeom>
            <a:solidFill>
              <a:srgbClr val="FEB7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5775" y="188913"/>
            <a:ext cx="8147050" cy="8509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RU" sz="2400" b="1" dirty="0" smtClean="0">
                <a:solidFill>
                  <a:schemeClr val="bg1">
                    <a:lumMod val="10000"/>
                  </a:schemeClr>
                </a:solidFill>
              </a:rPr>
              <a:t>АНАЛІЗ ЗМІСТУ ПРИРОДОЗНАВЧОЇ СКЛАДОВОЇ</a:t>
            </a:r>
            <a:br>
              <a:rPr lang="uk-UA" altLang="ru-RU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uk-UA" altLang="ru-RU" sz="2400" b="1" dirty="0" smtClean="0">
                <a:solidFill>
                  <a:schemeClr val="bg1">
                    <a:lumMod val="10000"/>
                  </a:schemeClr>
                </a:solidFill>
              </a:rPr>
              <a:t> ДЕРЖАВНОГО СТАНДАРТУ ЗАГАЛЬНОЇ СЕРЕДНЬОЇ ОСВІТИ</a:t>
            </a:r>
            <a:endParaRPr lang="ru-RU" altLang="ru-RU" sz="2400" b="1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 t="4195" b="12331"/>
          <a:stretch>
            <a:fillRect/>
          </a:stretch>
        </p:blipFill>
        <p:spPr bwMode="auto">
          <a:xfrm>
            <a:off x="1547813" y="0"/>
            <a:ext cx="5957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362950" cy="6191250"/>
          </a:xfrm>
        </p:spPr>
        <p:txBody>
          <a:bodyPr>
            <a:normAutofit/>
          </a:bodyPr>
          <a:lstStyle/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uk-UA" sz="3200" i="1" u="sng" dirty="0">
                <a:solidFill>
                  <a:schemeClr val="bg1">
                    <a:lumMod val="10000"/>
                  </a:schemeClr>
                </a:solidFill>
              </a:rPr>
              <a:t>Тема методичної служби області:</a:t>
            </a:r>
          </a:p>
          <a:p>
            <a:pPr marL="92075" indent="43815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uk-UA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uk-UA" sz="2800" dirty="0">
                <a:solidFill>
                  <a:schemeClr val="bg1">
                    <a:lumMod val="10000"/>
                  </a:schemeClr>
                </a:solidFill>
              </a:rPr>
              <a:t>“Забезпечення якісної освіти шляхом формування інноваційної культури педагога, як важливого чинника в реалізації державних освітніх ініціатив, творчому та інтелектуальному розвитку учнів”. </a:t>
            </a: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uk-UA" sz="1600" dirty="0">
              <a:solidFill>
                <a:schemeClr val="bg1">
                  <a:lumMod val="10000"/>
                </a:schemeClr>
              </a:solidFill>
            </a:endParaRP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uk-UA" sz="3200" i="1" u="sng" dirty="0">
                <a:solidFill>
                  <a:schemeClr val="bg1">
                    <a:lumMod val="10000"/>
                  </a:schemeClr>
                </a:solidFill>
              </a:rPr>
              <a:t>Завдання методичного кабінету з хімії: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chemeClr val="bg1">
                    <a:lumMod val="10000"/>
                  </a:schemeClr>
                </a:solidFill>
              </a:rPr>
              <a:t>1. Переведення </a:t>
            </a:r>
            <a:r>
              <a:rPr lang="uk-UA" dirty="0">
                <a:solidFill>
                  <a:schemeClr val="bg1">
                    <a:lumMod val="10000"/>
                  </a:schemeClr>
                </a:solidFill>
              </a:rPr>
              <a:t>навчально-виховного процесу з хімії на оновлену програму та Державний стандарт базової і повної середньої освіти (2011 року</a:t>
            </a:r>
            <a:r>
              <a:rPr lang="uk-UA" dirty="0" smtClean="0">
                <a:solidFill>
                  <a:schemeClr val="bg1">
                    <a:lumMod val="10000"/>
                  </a:schemeClr>
                </a:solidFill>
              </a:rPr>
              <a:t>).</a:t>
            </a:r>
            <a:endParaRPr lang="uk-UA" dirty="0">
              <a:solidFill>
                <a:schemeClr val="bg1">
                  <a:lumMod val="10000"/>
                </a:schemeClr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chemeClr val="bg1">
                    <a:lumMod val="10000"/>
                  </a:schemeClr>
                </a:solidFill>
              </a:rPr>
              <a:t>2. Забезпечення </a:t>
            </a:r>
            <a:r>
              <a:rPr lang="uk-UA" dirty="0">
                <a:solidFill>
                  <a:schemeClr val="bg1">
                    <a:lumMod val="10000"/>
                  </a:schemeClr>
                </a:solidFill>
              </a:rPr>
              <a:t>кабінетів хімії сучасними засобами </a:t>
            </a:r>
            <a:r>
              <a:rPr lang="uk-UA" dirty="0" smtClean="0">
                <a:solidFill>
                  <a:schemeClr val="bg1">
                    <a:lumMod val="10000"/>
                  </a:schemeClr>
                </a:solidFill>
              </a:rPr>
              <a:t>навчання</a:t>
            </a:r>
            <a:r>
              <a:rPr lang="uk-UA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uk-UA" sz="2800" i="1" u="sng" dirty="0">
              <a:solidFill>
                <a:schemeClr val="bg1">
                  <a:lumMod val="10000"/>
                </a:schemeClr>
              </a:solidFill>
            </a:endParaRP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8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лево 20"/>
          <p:cNvSpPr/>
          <p:nvPr/>
        </p:nvSpPr>
        <p:spPr>
          <a:xfrm>
            <a:off x="3557588" y="4383088"/>
            <a:ext cx="617537" cy="28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3546475" y="3192463"/>
            <a:ext cx="617538" cy="28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7411" name="Группа 2"/>
          <p:cNvGrpSpPr>
            <a:grpSpLocks/>
          </p:cNvGrpSpPr>
          <p:nvPr/>
        </p:nvGrpSpPr>
        <p:grpSpPr bwMode="auto">
          <a:xfrm>
            <a:off x="198438" y="369888"/>
            <a:ext cx="8631237" cy="5938837"/>
            <a:chOff x="262081" y="385251"/>
            <a:chExt cx="8631953" cy="5422856"/>
          </a:xfrm>
        </p:grpSpPr>
        <p:sp>
          <p:nvSpPr>
            <p:cNvPr id="16" name="Стрелка влево 15"/>
            <p:cNvSpPr/>
            <p:nvPr/>
          </p:nvSpPr>
          <p:spPr>
            <a:xfrm rot="10800000">
              <a:off x="4940831" y="4702082"/>
              <a:ext cx="627115" cy="30875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Стрелка влево 14"/>
            <p:cNvSpPr/>
            <p:nvPr/>
          </p:nvSpPr>
          <p:spPr>
            <a:xfrm>
              <a:off x="3586582" y="1827577"/>
              <a:ext cx="617588" cy="28846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Стрелка влево 13"/>
            <p:cNvSpPr/>
            <p:nvPr/>
          </p:nvSpPr>
          <p:spPr>
            <a:xfrm>
              <a:off x="3586582" y="779535"/>
              <a:ext cx="481052" cy="36384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5075780" y="3417760"/>
              <a:ext cx="492166" cy="3580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5075780" y="1501423"/>
              <a:ext cx="492166" cy="3261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2720" y="1427494"/>
              <a:ext cx="3322914" cy="10886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500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Лист МОНУ від 17.08.2016 № 1/9-437 «Щодо методичних рекомендацій про викладання навчальних предметів у загальноосвітніх навчальних закладах»</a:t>
              </a:r>
              <a:endParaRPr lang="ru-RU" sz="15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567946" y="3003182"/>
              <a:ext cx="3322913" cy="11524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</a:rPr>
                <a:t>Лист МОНУ від 17.08.2016 № 1/9-434 «Про перелік навчальної літератури, що має відповідний гриф МОНУ, для використання в ЗНЗ у 2016-2017 </a:t>
              </a:r>
              <a:r>
                <a:rPr lang="uk-UA" sz="1400" dirty="0" err="1">
                  <a:solidFill>
                    <a:schemeClr val="bg1">
                      <a:lumMod val="10000"/>
                    </a:schemeClr>
                  </a:solidFill>
                </a:rPr>
                <a:t>н.р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</a:rPr>
                <a:t>.»</a:t>
              </a:r>
              <a:endParaRPr lang="ru-RU" sz="1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569533" y="421490"/>
              <a:ext cx="3324501" cy="24309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</a:rPr>
                <a:t>Наказ МОНУ від 08.02.2016 № 92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</a:rPr>
                <a:t>«Про організацію доопрацювання навчальних програм для учнів 10-11 класів загальноосвітніх навчальних закладів»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800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</a:rPr>
                <a:t>Наказ від 14.07.2016 № 826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</a:rPr>
                <a:t>«Про затвердження навчальних програм для 10-11 класів загальноосвітніх навчальних закладів»</a:t>
              </a:r>
              <a:endParaRPr lang="ru-RU" sz="1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569533" y="4326642"/>
              <a:ext cx="3324501" cy="13683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</a:rPr>
                <a:t>Наказ МОНУ від 22.06.2016 № 704  «Про затвердження Типового переліку засобів навчання та обладнання навчального і загального призначення для кабінетів природничо-математичних предметів ЗНЗ»</a:t>
              </a:r>
              <a:endParaRPr lang="ru-RU" sz="1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067944" y="709221"/>
              <a:ext cx="1008112" cy="443439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solidFill>
                    <a:schemeClr val="bg1">
                      <a:lumMod val="10000"/>
                    </a:schemeClr>
                  </a:solidFill>
                </a:rPr>
                <a:t>Нормативні документи, щодо викладання хімії в ЗНЗ</a:t>
              </a:r>
              <a:endParaRPr lang="ru-RU" sz="2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62081" y="385251"/>
              <a:ext cx="3324501" cy="9552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Лист МОНУ від 09.06.2016 № 1/9-296 «Про структуру 2016-2017 навчального року та навчальні плани загальноосвітніх навчальних закладів»</a:t>
              </a:r>
              <a:endParaRPr lang="ru-RU" sz="1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09710" y="4857186"/>
              <a:ext cx="3311800" cy="9509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МЕТОДИЧНІ РЕКОМЕНДАЦІЇ СУМСЬКОГО ОІППО</a:t>
              </a:r>
              <a:endPara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ОРГАНІЗАЦІЯ </a:t>
              </a:r>
              <a:r>
                <a:rPr lang="uk-UA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ВИКЛАДАННЯ ХІМІЇ В 2016-2017 НАВЧАЛЬНОМУ </a:t>
              </a:r>
              <a:r>
                <a:rPr lang="uk-UA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РОЦІ</a:t>
              </a:r>
              <a:endPara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22250" y="2795588"/>
            <a:ext cx="3324225" cy="1081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Наказ МОНУ від 21.08.2013 № 1222 «Про затвердження орієнтовних вимог оцінювання навчальних досягнень учнів із базових дисциплін у системі загальної середньої освіти»</a:t>
            </a:r>
            <a:endParaRPr lang="ru-RU" sz="14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2250" y="4017963"/>
            <a:ext cx="3324225" cy="1081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Наказ МОНУ від 03.06.2008 № 496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«Про затвердження Інструкції з ведення класного журналу </a:t>
            </a:r>
            <a:r>
              <a:rPr lang="uk-UA" sz="1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учнів 5-11(12)-х </a:t>
            </a:r>
            <a:r>
              <a:rPr lang="uk-UA" sz="1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класів загальноосвітніх навчальних закладів»</a:t>
            </a:r>
            <a:endParaRPr lang="ru-RU" sz="14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1"/>
          <p:cNvGrpSpPr>
            <a:grpSpLocks/>
          </p:cNvGrpSpPr>
          <p:nvPr/>
        </p:nvGrpSpPr>
        <p:grpSpPr bwMode="auto">
          <a:xfrm>
            <a:off x="85725" y="188913"/>
            <a:ext cx="8870950" cy="6505575"/>
            <a:chOff x="93673" y="163773"/>
            <a:chExt cx="8870815" cy="6505587"/>
          </a:xfrm>
        </p:grpSpPr>
        <p:sp>
          <p:nvSpPr>
            <p:cNvPr id="16" name="Стрелка вправо 15"/>
            <p:cNvSpPr/>
            <p:nvPr/>
          </p:nvSpPr>
          <p:spPr>
            <a:xfrm rot="20200018">
              <a:off x="5352981" y="2784740"/>
              <a:ext cx="681027" cy="2746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Стрелка вверх 14"/>
            <p:cNvSpPr/>
            <p:nvPr/>
          </p:nvSpPr>
          <p:spPr>
            <a:xfrm>
              <a:off x="4373508" y="2395802"/>
              <a:ext cx="314320" cy="52863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4427482" y="4399231"/>
              <a:ext cx="288921" cy="5397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Стрелка влево 12"/>
            <p:cNvSpPr/>
            <p:nvPr/>
          </p:nvSpPr>
          <p:spPr>
            <a:xfrm>
              <a:off x="2930493" y="3429266"/>
              <a:ext cx="561966" cy="36036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 rot="1284438">
              <a:off x="5554590" y="3870592"/>
              <a:ext cx="504817" cy="3000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с двумя скругленными противолежащими углами 4"/>
            <p:cNvSpPr/>
            <p:nvPr/>
          </p:nvSpPr>
          <p:spPr>
            <a:xfrm>
              <a:off x="193684" y="2529152"/>
              <a:ext cx="2736808" cy="2232029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7-8 класи</a:t>
              </a:r>
              <a:r>
                <a:rPr lang="uk-UA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uk-UA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Програма </a:t>
              </a: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для </a:t>
              </a: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ЗНЗ.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Хімія</a:t>
              </a: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. 7-9 </a:t>
              </a: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класи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(затверджена наказом МОН України </a:t>
              </a:r>
              <a:endParaRPr lang="uk-UA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від 26.06.2012 </a:t>
              </a: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№ 664 зі змінами, затвердженими наказом МОН України </a:t>
              </a:r>
              <a:endParaRPr lang="uk-UA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від </a:t>
              </a: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29.05.2015 № </a:t>
              </a: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585). </a:t>
              </a:r>
              <a:endPara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Прямоугольник с двумя скругленными противолежащими углами 5"/>
            <p:cNvSpPr/>
            <p:nvPr/>
          </p:nvSpPr>
          <p:spPr>
            <a:xfrm>
              <a:off x="2238353" y="4940569"/>
              <a:ext cx="3384498" cy="1068390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9 клас</a:t>
              </a:r>
              <a:r>
                <a:rPr lang="uk-UA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uk-UA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Програма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для загальноосвітніх навчальних закладів. Хімія. 7-11 класи. – К. : Ірпінь: Перун, </a:t>
              </a: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2005.</a:t>
              </a:r>
              <a:endPara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с двумя скругленными противолежащими углами 6"/>
            <p:cNvSpPr/>
            <p:nvPr/>
          </p:nvSpPr>
          <p:spPr>
            <a:xfrm>
              <a:off x="5992733" y="1124212"/>
              <a:ext cx="2952705" cy="1897066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8 клас </a:t>
              </a:r>
              <a:endParaRPr lang="uk-UA" b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з </a:t>
              </a:r>
              <a:r>
                <a:rPr lang="uk-UA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поглибленим вивченням хімії</a:t>
              </a:r>
              <a:r>
                <a:rPr lang="uk-UA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Програма для </a:t>
              </a: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ЗНЗ з </a:t>
              </a: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поглибленим вивченням хімії (затверджено наказом МОН України від 17.07.2015 № 983).</a:t>
              </a:r>
              <a:endPara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с двумя скругленными противолежащими углами 7"/>
            <p:cNvSpPr/>
            <p:nvPr/>
          </p:nvSpPr>
          <p:spPr>
            <a:xfrm>
              <a:off x="93673" y="163773"/>
              <a:ext cx="5813337" cy="2232029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10-11 </a:t>
              </a:r>
              <a:r>
                <a:rPr lang="uk-UA" sz="1600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класи</a:t>
              </a:r>
              <a:endParaRPr lang="en-US" sz="1600" b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«Хімія. Програма для 10-11 класів загальноосвітніх  навчальних закладів: рівень стандарту.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(зі змінами, затвердженими наказом МОН України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від 14.07.2016 № 826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uk-UA" sz="16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«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Хімія. Програми для профільного навчання учнів загальноосвітніх навчальних закладів: рівень стандарту, академічний рівень, профільний рівень та поглиблене вивчення. 10-11 класи. – Тернопіль : Мандрівець, </a:t>
              </a: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2011. </a:t>
              </a:r>
              <a:endPara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347998" y="2745053"/>
              <a:ext cx="2447888" cy="1800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solidFill>
                    <a:schemeClr val="bg1">
                      <a:lumMod val="10000"/>
                    </a:schemeClr>
                  </a:solidFill>
                </a:rPr>
                <a:t>Програми з хімії</a:t>
              </a:r>
              <a:endParaRPr lang="ru-RU" sz="2400" b="1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6011783" y="3429266"/>
              <a:ext cx="2952705" cy="2724155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9 клас </a:t>
              </a:r>
              <a:endParaRPr lang="uk-UA" b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з </a:t>
              </a:r>
              <a:r>
                <a:rPr lang="uk-UA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поглибленим вивченням хімії</a:t>
              </a:r>
              <a:r>
                <a:rPr lang="uk-UA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uk-UA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Програма для ЗНЗ  з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поглибленим вивченням хімії, «Збірник навчальних програм для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ЗНЗ з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поглибленим вивченням предметів природничо-математичного та технологічного циклу» – К. : Вікторія, </a:t>
              </a:r>
              <a:r>
                <a:rPr lang="uk-UA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2009.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17496" y="6308996"/>
              <a:ext cx="8626344" cy="3603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u="sng" dirty="0">
                  <a:solidFill>
                    <a:srgbClr val="FF0000"/>
                  </a:solidFill>
                  <a:hlinkClick r:id="rId2"/>
                </a:rPr>
                <a:t>http://mon.gov.ua/activity/education-/zagalna-serednya/navchalni-programy.html</a:t>
              </a:r>
              <a:r>
                <a:rPr lang="uk-UA" dirty="0">
                  <a:solidFill>
                    <a:srgbClr val="FF0000"/>
                  </a:solidFill>
                </a:rPr>
                <a:t>.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bg1">
                    <a:lumMod val="10000"/>
                  </a:schemeClr>
                </a:solidFill>
              </a:rPr>
              <a:t>Розподіл годин на вивчення хімії</a:t>
            </a:r>
            <a:endParaRPr lang="ru-RU" sz="4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1052513"/>
          <a:ext cx="8207375" cy="25209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07172"/>
                <a:gridCol w="834947"/>
                <a:gridCol w="1670736"/>
                <a:gridCol w="959516"/>
                <a:gridCol w="2266646"/>
                <a:gridCol w="1669895"/>
              </a:tblGrid>
              <a:tr h="2131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7 клас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8 клас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8 клас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(поглиблене вивчення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хімії)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9 клас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9 клас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uk-UA" sz="1600" spc="-5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спеціалізовані</a:t>
                      </a:r>
                      <a:r>
                        <a:rPr lang="uk-UA" sz="1600" spc="185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600" spc="-5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школи</a:t>
                      </a:r>
                      <a:r>
                        <a:rPr lang="uk-UA" sz="1600" spc="45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600" spc="-5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з</a:t>
                      </a: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поглибленим вивченням 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іноземних мов)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9 клас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(поглиблене вивчення 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хімії)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8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71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1,5*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4005064"/>
          <a:ext cx="8208912" cy="24501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52340"/>
                <a:gridCol w="1353222"/>
                <a:gridCol w="1354962"/>
                <a:gridCol w="1175808"/>
                <a:gridCol w="1466281"/>
                <a:gridCol w="1606299"/>
              </a:tblGrid>
              <a:tr h="38309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10 клас 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11 клас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Рівень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стандарту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Академічний рівень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Профільний рівень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Рівень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стандарту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Академічний рівень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Профільний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рівень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90488" y="5516563"/>
            <a:ext cx="8891587" cy="936625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pc="-2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Відповідно до Типового переліку </a:t>
            </a:r>
            <a:r>
              <a:rPr lang="uk-UA" spc="-2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навчальної літератури, що має відповідний гриф МОНУ</a:t>
            </a:r>
            <a:r>
              <a:rPr lang="uk-UA" spc="-2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(лист МОНУ від 17.08.2016 № 1/9-434 «Про перелік навчальної літератури, що має відповідний гриф МОНУ, для використання в ЗНЗ у 2016-2017 </a:t>
            </a:r>
            <a:r>
              <a:rPr lang="uk-UA" spc="-2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н.р</a:t>
            </a:r>
            <a:r>
              <a:rPr lang="uk-UA" spc="-2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.»</a:t>
            </a:r>
            <a:r>
              <a:rPr lang="en-US" spc="-2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)</a:t>
            </a:r>
            <a:endParaRPr lang="uk-UA" sz="2400" spc="-2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grpSp>
        <p:nvGrpSpPr>
          <p:cNvPr id="20482" name="Группа 17"/>
          <p:cNvGrpSpPr>
            <a:grpSpLocks/>
          </p:cNvGrpSpPr>
          <p:nvPr/>
        </p:nvGrpSpPr>
        <p:grpSpPr bwMode="auto">
          <a:xfrm>
            <a:off x="239713" y="384175"/>
            <a:ext cx="8505825" cy="4806950"/>
            <a:chOff x="240008" y="384123"/>
            <a:chExt cx="8505985" cy="4807251"/>
          </a:xfrm>
        </p:grpSpPr>
        <p:sp>
          <p:nvSpPr>
            <p:cNvPr id="17" name="Стрелка вверх 16"/>
            <p:cNvSpPr/>
            <p:nvPr/>
          </p:nvSpPr>
          <p:spPr>
            <a:xfrm rot="3706860" flipH="1">
              <a:off x="5747140" y="1657397"/>
              <a:ext cx="371498" cy="81281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Стрелка вверх 15"/>
            <p:cNvSpPr/>
            <p:nvPr/>
          </p:nvSpPr>
          <p:spPr>
            <a:xfrm rot="7161081">
              <a:off x="5759048" y="2850477"/>
              <a:ext cx="347684" cy="84139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Стрелка вверх 14"/>
            <p:cNvSpPr/>
            <p:nvPr/>
          </p:nvSpPr>
          <p:spPr>
            <a:xfrm flipV="1">
              <a:off x="4140568" y="3054465"/>
              <a:ext cx="330206" cy="85254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Стрелка вверх 2"/>
            <p:cNvSpPr/>
            <p:nvPr/>
          </p:nvSpPr>
          <p:spPr>
            <a:xfrm>
              <a:off x="4105643" y="1484330"/>
              <a:ext cx="365132" cy="54930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Стрелка вверх 7"/>
            <p:cNvSpPr/>
            <p:nvPr/>
          </p:nvSpPr>
          <p:spPr>
            <a:xfrm rot="18633376">
              <a:off x="2590338" y="1556584"/>
              <a:ext cx="360385" cy="85726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Стрелка вверх 8"/>
            <p:cNvSpPr/>
            <p:nvPr/>
          </p:nvSpPr>
          <p:spPr>
            <a:xfrm rot="13931541" flipH="1">
              <a:off x="2533980" y="2914780"/>
              <a:ext cx="382611" cy="103983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2522876" y="1824076"/>
              <a:ext cx="3462402" cy="1657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solidFill>
                    <a:schemeClr val="bg1">
                      <a:lumMod val="10000"/>
                    </a:schemeClr>
                  </a:solidFill>
                </a:rPr>
                <a:t>Навчально-методичне забезпечення з хімії</a:t>
              </a:r>
              <a:endParaRPr lang="ru-RU" sz="2400" b="1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2" name="Прямоугольник с двумя вырезанными противолежащими углами 1"/>
            <p:cNvSpPr/>
            <p:nvPr/>
          </p:nvSpPr>
          <p:spPr>
            <a:xfrm>
              <a:off x="2876895" y="384123"/>
              <a:ext cx="2525761" cy="1100207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solidFill>
                    <a:schemeClr val="bg1">
                      <a:lumMod val="10000"/>
                    </a:schemeClr>
                  </a:solidFill>
                </a:rPr>
                <a:t>Зошити для контрольних робіт</a:t>
              </a:r>
              <a:endParaRPr lang="ru-RU" sz="2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5" name="Прямоугольник с двумя вырезанными противолежащими углами 4"/>
            <p:cNvSpPr/>
            <p:nvPr/>
          </p:nvSpPr>
          <p:spPr>
            <a:xfrm>
              <a:off x="355897" y="2914756"/>
              <a:ext cx="1951075" cy="1151010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solidFill>
                    <a:schemeClr val="bg1">
                      <a:lumMod val="10000"/>
                    </a:schemeClr>
                  </a:solidFill>
                </a:rPr>
                <a:t>Робочі зошити</a:t>
              </a:r>
              <a:endParaRPr lang="ru-RU" sz="2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6" name="Прямоугольник с двумя вырезанными противолежащими углами 5"/>
            <p:cNvSpPr/>
            <p:nvPr/>
          </p:nvSpPr>
          <p:spPr>
            <a:xfrm>
              <a:off x="240008" y="1071554"/>
              <a:ext cx="2182853" cy="992249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solidFill>
                    <a:schemeClr val="bg1">
                      <a:lumMod val="10000"/>
                    </a:schemeClr>
                  </a:solidFill>
                </a:rPr>
                <a:t>Підручники </a:t>
              </a:r>
            </a:p>
          </p:txBody>
        </p:sp>
        <p:sp>
          <p:nvSpPr>
            <p:cNvPr id="7" name="Прямоугольник с двумя вырезанными противолежащими углами 6"/>
            <p:cNvSpPr/>
            <p:nvPr/>
          </p:nvSpPr>
          <p:spPr>
            <a:xfrm>
              <a:off x="3027710" y="3903831"/>
              <a:ext cx="2454321" cy="1287543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solidFill>
                    <a:schemeClr val="bg1">
                      <a:lumMod val="10000"/>
                    </a:schemeClr>
                  </a:solidFill>
                </a:rPr>
                <a:t>Зошити для практичних робіт</a:t>
              </a:r>
              <a:endParaRPr lang="ru-RU" sz="2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3" name="Прямоугольник с двумя вырезанными противолежащими углами 12"/>
            <p:cNvSpPr/>
            <p:nvPr/>
          </p:nvSpPr>
          <p:spPr>
            <a:xfrm>
              <a:off x="6298022" y="1376373"/>
              <a:ext cx="2265405" cy="1217688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solidFill>
                    <a:schemeClr val="bg1">
                      <a:lumMod val="10000"/>
                    </a:schemeClr>
                  </a:solidFill>
                </a:rPr>
                <a:t>Навчальні та методичні посібники</a:t>
              </a:r>
            </a:p>
          </p:txBody>
        </p:sp>
        <p:sp>
          <p:nvSpPr>
            <p:cNvPr id="14" name="Прямоугольник с двумя вырезанными противолежащими углами 13"/>
            <p:cNvSpPr/>
            <p:nvPr/>
          </p:nvSpPr>
          <p:spPr>
            <a:xfrm>
              <a:off x="6298022" y="3098918"/>
              <a:ext cx="2447971" cy="1287544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dirty="0">
                  <a:solidFill>
                    <a:schemeClr val="bg1">
                      <a:lumMod val="10000"/>
                    </a:schemeClr>
                  </a:solidFill>
                </a:rPr>
                <a:t>Педагогічна преса та </a:t>
              </a:r>
              <a:r>
                <a:rPr lang="uk-UA" sz="2000" dirty="0" err="1">
                  <a:solidFill>
                    <a:schemeClr val="bg1">
                      <a:lumMod val="10000"/>
                    </a:schemeClr>
                  </a:solidFill>
                </a:rPr>
                <a:t>інтернет-джерела</a:t>
              </a:r>
              <a:endParaRPr lang="ru-RU" sz="20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052513"/>
            <a:ext cx="8640762" cy="5472112"/>
          </a:xfrm>
        </p:spPr>
        <p:txBody>
          <a:bodyPr>
            <a:normAutofit lnSpcReduction="10000"/>
          </a:bodyPr>
          <a:lstStyle/>
          <a:p>
            <a:pPr marL="123825" lvl="2" indent="0" algn="just" font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наказу МОН України від </a:t>
            </a:r>
            <a:r>
              <a:rPr lang="uk-UA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 2016 </a:t>
            </a:r>
            <a:r>
              <a:rPr lang="uk-UA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 № </a:t>
            </a:r>
            <a:r>
              <a:rPr lang="uk-UA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585 </a:t>
            </a:r>
            <a:r>
              <a:rPr lang="uk-UA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uk-UA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 підручників </a:t>
            </a:r>
            <a:r>
              <a:rPr lang="uk-UA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учнів </a:t>
            </a:r>
            <a:r>
              <a:rPr lang="uk-UA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класу </a:t>
            </a:r>
            <a:r>
              <a:rPr lang="uk-UA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 навчальних </a:t>
            </a:r>
            <a:r>
              <a:rPr lang="uk-UA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 у 2016 році»</a:t>
            </a:r>
            <a:endParaRPr lang="uk-UA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3825" lvl="2" indent="0" font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1000" u="sng" dirty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3825" lvl="2" indent="0" font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u="sng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</a:t>
            </a:r>
            <a:r>
              <a:rPr lang="uk-UA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підручників з ХІМІЇ:</a:t>
            </a:r>
          </a:p>
          <a:p>
            <a:pPr marL="174625" lvl="2" indent="-174625" fontAlgn="ctr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«Хімія» підручник для </a:t>
            </a:r>
            <a:r>
              <a:rPr lang="uk-UA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 ЗНЗ (авт. </a:t>
            </a:r>
            <a:r>
              <a:rPr lang="uk-UA" sz="2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Попель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П.П., </a:t>
            </a:r>
            <a:r>
              <a:rPr lang="uk-UA" sz="2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Крикля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Л.С.);</a:t>
            </a:r>
            <a:endParaRPr lang="ru-RU" sz="2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2" indent="-174625" fontAlgn="ctr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«Хімія» підручник для </a:t>
            </a:r>
            <a:r>
              <a:rPr lang="uk-UA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 ЗНЗ (авт. Ярошенко О.Г.);</a:t>
            </a:r>
            <a:endParaRPr lang="ru-RU" sz="2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2" indent="-174625" fontAlgn="ctr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«Хімія» підручник для </a:t>
            </a:r>
            <a:r>
              <a:rPr lang="uk-UA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 ЗНЗ (авт. </a:t>
            </a:r>
            <a:r>
              <a:rPr lang="uk-UA" sz="2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Лашевська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Г.А., </a:t>
            </a:r>
            <a:endParaRPr lang="uk-UA" sz="2200" dirty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fontAlgn="ctr">
              <a:spcAft>
                <a:spcPts val="0"/>
              </a:spcAft>
              <a:buFont typeface="Wingdings 2"/>
              <a:buNone/>
              <a:defRPr/>
            </a:pP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</a:t>
            </a:r>
            <a:r>
              <a:rPr lang="uk-UA" sz="22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Лашевська</a:t>
            </a:r>
            <a:r>
              <a:rPr lang="uk-UA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А.А.);</a:t>
            </a:r>
            <a:endParaRPr lang="ru-RU" sz="2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2" indent="-174625" fontAlgn="ctr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«Хімія» підручник для </a:t>
            </a:r>
            <a:r>
              <a:rPr lang="uk-UA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 ЗНЗ (авт. </a:t>
            </a:r>
            <a:r>
              <a:rPr lang="uk-UA" sz="2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Буринська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Н.М.);</a:t>
            </a:r>
            <a:endParaRPr lang="ru-RU" sz="2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2" indent="-174625" fontAlgn="ctr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«Хімія» підручник для </a:t>
            </a:r>
            <a:r>
              <a:rPr lang="uk-UA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 ЗНЗ (авт. Григорович О.В.);</a:t>
            </a:r>
            <a:endParaRPr lang="ru-RU" sz="2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2" indent="-174625" fontAlgn="ctr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«Хімія» підручник для </a:t>
            </a:r>
            <a:r>
              <a:rPr lang="uk-UA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 ЗНЗ (авт. </a:t>
            </a:r>
            <a:r>
              <a:rPr lang="uk-UA" sz="2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Савчин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М.М.);</a:t>
            </a:r>
            <a:endParaRPr lang="ru-RU" sz="2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2" indent="-174625" fontAlgn="ctr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Хімія» підручник для </a:t>
            </a:r>
            <a:r>
              <a:rPr lang="uk-UA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 ЗНЗ (авт. </a:t>
            </a:r>
            <a:r>
              <a:rPr lang="uk-UA" sz="2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Дячук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Л.С., </a:t>
            </a:r>
            <a:r>
              <a:rPr lang="uk-UA" sz="2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Гладюк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М.М</a:t>
            </a:r>
            <a:r>
              <a:rPr lang="uk-UA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174625" lvl="2" indent="-174625" fontAlgn="ctr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 для ЗНЗ з поглибленим вивченням хімії» 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 для </a:t>
            </a:r>
            <a:endParaRPr lang="uk-UA" sz="2200" dirty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fontAlgn="ctr">
              <a:spcAft>
                <a:spcPts val="0"/>
              </a:spcAft>
              <a:buFont typeface="Wingdings 2"/>
              <a:buNone/>
              <a:defRPr/>
            </a:pP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 класу </a:t>
            </a:r>
            <a:r>
              <a:rPr lang="uk-UA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ЗНЗ (авт. </a:t>
            </a:r>
            <a:r>
              <a:rPr lang="uk-UA" sz="22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Бутенко</a:t>
            </a:r>
            <a:r>
              <a:rPr lang="uk-UA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А.М.).</a:t>
            </a:r>
            <a:endParaRPr lang="ru-RU" sz="2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24863" cy="6477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bg1">
                    <a:lumMod val="10000"/>
                  </a:schemeClr>
                </a:solidFill>
              </a:rPr>
              <a:t>Підручники для </a:t>
            </a:r>
            <a:r>
              <a:rPr lang="en-US" sz="3600" b="1" dirty="0" smtClean="0">
                <a:solidFill>
                  <a:schemeClr val="bg1">
                    <a:lumMod val="10000"/>
                  </a:schemeClr>
                </a:solidFill>
              </a:rPr>
              <a:t>8</a:t>
            </a:r>
            <a:r>
              <a:rPr lang="uk-UA" sz="3600" b="1" dirty="0" smtClean="0">
                <a:solidFill>
                  <a:schemeClr val="bg1">
                    <a:lumMod val="10000"/>
                  </a:schemeClr>
                </a:solidFill>
              </a:rPr>
              <a:t> класу</a:t>
            </a:r>
            <a:endParaRPr lang="ru-RU" sz="3600" b="1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C6E7FC"/>
      </a:dk1>
      <a:lt1>
        <a:srgbClr val="C6E7FC"/>
      </a:lt1>
      <a:dk2>
        <a:srgbClr val="C6E7FC"/>
      </a:dk2>
      <a:lt2>
        <a:srgbClr val="C6E7FC"/>
      </a:lt2>
      <a:accent1>
        <a:srgbClr val="FFFF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1506</TotalTime>
  <Words>2013</Words>
  <Application>Microsoft Office PowerPoint</Application>
  <PresentationFormat>Экран (4:3)</PresentationFormat>
  <Paragraphs>317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Constantia</vt:lpstr>
      <vt:lpstr>Arial</vt:lpstr>
      <vt:lpstr>Calibri</vt:lpstr>
      <vt:lpstr>Wingdings 2</vt:lpstr>
      <vt:lpstr>Times New Roman</vt:lpstr>
      <vt:lpstr>Wingdings</vt:lpstr>
      <vt:lpstr>Поток</vt:lpstr>
      <vt:lpstr>Поток</vt:lpstr>
      <vt:lpstr>Слайд 1</vt:lpstr>
      <vt:lpstr>Перелік питань вебінару</vt:lpstr>
      <vt:lpstr>АНАЛІЗ ЗМІСТУ ПРИРОДОЗНАВЧОЇ СКЛАДОВОЇ  ДЕРЖАВНОГО СТАНДАРТУ ЗАГАЛЬНОЇ СЕРЕДНЬОЇ ОСВІТИ</vt:lpstr>
      <vt:lpstr>Слайд 4</vt:lpstr>
      <vt:lpstr>Слайд 5</vt:lpstr>
      <vt:lpstr>Слайд 6</vt:lpstr>
      <vt:lpstr>Розподіл годин на вивчення хімії</vt:lpstr>
      <vt:lpstr>Слайд 8</vt:lpstr>
      <vt:lpstr>Підручники для 8 класу</vt:lpstr>
      <vt:lpstr>Слайд 10</vt:lpstr>
      <vt:lpstr>Слайд 11</vt:lpstr>
      <vt:lpstr>Слайд 12</vt:lpstr>
      <vt:lpstr>Слайд 13</vt:lpstr>
      <vt:lpstr>Слайд 14</vt:lpstr>
      <vt:lpstr>Розвантаження програми 10-11 класів</vt:lpstr>
      <vt:lpstr>Веб-конференції та вебінари</vt:lpstr>
      <vt:lpstr>Слайд 17</vt:lpstr>
      <vt:lpstr>ЗНО з хімії</vt:lpstr>
      <vt:lpstr>Слайд 19</vt:lpstr>
      <vt:lpstr>Слайд 20</vt:lpstr>
      <vt:lpstr>ЗНО з хімії  середній бал за шкалою від 100 до 200 балів</vt:lpstr>
      <vt:lpstr>ЗНО з хімії  відсоток учнів, що не подолали поріг</vt:lpstr>
      <vt:lpstr>Результати участі учнів Сумської області в ЗНО-2016 з хімії</vt:lpstr>
      <vt:lpstr>Результати участі учнів Сумської області в ЗНО-2016 з хімії</vt:lpstr>
      <vt:lpstr>Коригування внесені до програми ЗНО з хімії</vt:lpstr>
      <vt:lpstr>Коригування внесені до програми ЗНО з хімії</vt:lpstr>
      <vt:lpstr>Коригування внесені до програми ЗНО з хімії</vt:lpstr>
      <vt:lpstr>Робота з обдарованими</vt:lpstr>
      <vt:lpstr>УЧИТЕЛІ, ЯКІ ПІДГОТУВАЛИ УЧАСНИКІВ ІV ЕТАПУ ВСЕУКРАЇНСЬКОЇ УЧНІВСЬКОЇ ОЛІМПІАДИ З ХІМІЇ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методичної роботи з хімії за 2015-2016 н.р. Актуальні питання організації шкільної хімічної освіти у 2016-2017 н.р.</dc:title>
  <cp:lastModifiedBy>204_a</cp:lastModifiedBy>
  <cp:revision>143</cp:revision>
  <dcterms:modified xsi:type="dcterms:W3CDTF">2016-09-06T10:20:24Z</dcterms:modified>
</cp:coreProperties>
</file>