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handoutMasterIdLst>
    <p:handoutMasterId r:id="rId15"/>
  </p:handoutMasterIdLst>
  <p:sldIdLst>
    <p:sldId id="257" r:id="rId2"/>
    <p:sldId id="300" r:id="rId3"/>
    <p:sldId id="265" r:id="rId4"/>
    <p:sldId id="266" r:id="rId5"/>
    <p:sldId id="296" r:id="rId6"/>
    <p:sldId id="283" r:id="rId7"/>
    <p:sldId id="297" r:id="rId8"/>
    <p:sldId id="298" r:id="rId9"/>
    <p:sldId id="299" r:id="rId10"/>
    <p:sldId id="267" r:id="rId11"/>
    <p:sldId id="285" r:id="rId12"/>
    <p:sldId id="292" r:id="rId13"/>
  </p:sldIdLst>
  <p:sldSz cx="12188825" cy="6858000"/>
  <p:notesSz cx="6757988" cy="9866313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8">
          <p15:clr>
            <a:srgbClr val="A4A3A4"/>
          </p15:clr>
        </p15:guide>
        <p15:guide id="4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BFCF23-3B69-468F-B69F-88F6DE6A72F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112" d="100"/>
          <a:sy n="112" d="100"/>
        </p:scale>
        <p:origin x="474" y="102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024" y="96"/>
      </p:cViewPr>
      <p:guideLst>
        <p:guide orient="horz" pos="2880"/>
        <p:guide pos="2160"/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318F66-F1A5-4D70-81B4-CE2ED105A4BE}" type="doc">
      <dgm:prSet loTypeId="urn:microsoft.com/office/officeart/2008/layout/VerticalCurvedLis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8E4C44-75B5-499A-B3F1-F4A40B0E2D4F}">
      <dgm:prSet phldrT="[Текст]"/>
      <dgm:spPr>
        <a:solidFill>
          <a:srgbClr val="FF99FF"/>
        </a:solidFill>
      </dgm:spPr>
      <dgm:t>
        <a:bodyPr/>
        <a:lstStyle/>
        <a:p>
          <a:r>
            <a:rPr lang="uk-UA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Лист МОНУ від 01 липня 2019 року № 1/11-5966 </a:t>
          </a:r>
          <a:r>
            <a:rPr lang="uk-UA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</a:t>
          </a:r>
          <a:r>
            <a:rPr lang="ru-RU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Щодо</a:t>
          </a:r>
          <a:r>
            <a:rPr lang="ru-RU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методичних</a:t>
          </a:r>
          <a:r>
            <a:rPr lang="ru-RU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рекомендацій</a:t>
          </a:r>
          <a:r>
            <a:rPr lang="ru-RU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про </a:t>
          </a:r>
          <a:r>
            <a:rPr lang="ru-RU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викладання</a:t>
          </a:r>
          <a:r>
            <a:rPr lang="ru-RU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навчальних</a:t>
          </a:r>
          <a:r>
            <a:rPr lang="ru-RU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предметів</a:t>
          </a:r>
          <a:r>
            <a:rPr lang="ru-RU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у закладах </a:t>
          </a:r>
          <a:r>
            <a:rPr lang="ru-RU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загальної</a:t>
          </a:r>
          <a:r>
            <a:rPr lang="ru-RU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середньої</a:t>
          </a:r>
          <a:r>
            <a:rPr lang="ru-RU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освіти</a:t>
          </a:r>
          <a:r>
            <a:rPr lang="ru-RU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у 2019/2020 </a:t>
          </a:r>
          <a:r>
            <a:rPr lang="ru-RU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навчальному</a:t>
          </a:r>
          <a:r>
            <a:rPr lang="ru-RU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році</a:t>
          </a:r>
          <a:r>
            <a:rPr lang="uk-UA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»</a:t>
          </a:r>
          <a:endParaRPr lang="uk-UA" b="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13562C-8127-4EAF-A8EA-586D3DF2781C}" type="parTrans" cxnId="{BF4A39D8-D02F-4E86-A8C7-E614D1265642}">
      <dgm:prSet/>
      <dgm:spPr/>
      <dgm:t>
        <a:bodyPr/>
        <a:lstStyle/>
        <a:p>
          <a:endParaRPr lang="ru-RU"/>
        </a:p>
      </dgm:t>
    </dgm:pt>
    <dgm:pt modelId="{B4DEB39F-65DD-4B78-B738-9BFDE3DAF16E}" type="sibTrans" cxnId="{BF4A39D8-D02F-4E86-A8C7-E614D1265642}">
      <dgm:prSet/>
      <dgm:spPr/>
      <dgm:t>
        <a:bodyPr/>
        <a:lstStyle/>
        <a:p>
          <a:endParaRPr lang="ru-RU"/>
        </a:p>
      </dgm:t>
    </dgm:pt>
    <dgm:pt modelId="{610D332C-434A-422D-86E4-8BBCCCCF8E1E}">
      <dgm:prSet phldrT="[Текст]" custT="1"/>
      <dgm:spPr>
        <a:solidFill>
          <a:srgbClr val="FF99FF"/>
        </a:solidFill>
      </dgm:spPr>
      <dgm:t>
        <a:bodyPr/>
        <a:lstStyle/>
        <a:p>
          <a:pPr algn="just">
            <a:tabLst>
              <a:tab pos="9686925" algn="l"/>
            </a:tabLst>
          </a:pPr>
          <a:r>
            <a:rPr lang="uk-UA" sz="1600" dirty="0" smtClean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Лист МОНУ </a:t>
          </a:r>
          <a:r>
            <a:rPr lang="uk-UA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від 10.06.2019 № 1/9-365 </a:t>
          </a:r>
          <a:r>
            <a:rPr lang="uk-UA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</a:t>
          </a:r>
          <a:r>
            <a:rPr lang="ru-RU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 </a:t>
          </a:r>
          <a:r>
            <a:rPr lang="ru-RU" sz="1600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переліки</a:t>
          </a:r>
          <a:r>
            <a:rPr lang="ru-RU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навчальної</a:t>
          </a:r>
          <a:r>
            <a:rPr lang="ru-RU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літератури</a:t>
          </a:r>
          <a:r>
            <a:rPr lang="ru-RU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рекомендованої</a:t>
          </a:r>
          <a:r>
            <a:rPr lang="ru-RU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Міністерством</a:t>
          </a:r>
          <a:r>
            <a:rPr lang="ru-RU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освіти</a:t>
          </a:r>
          <a:r>
            <a:rPr lang="ru-RU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і науки </a:t>
          </a:r>
          <a:r>
            <a:rPr lang="ru-RU" sz="1600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України</a:t>
          </a:r>
          <a:r>
            <a:rPr lang="ru-RU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для </a:t>
          </a:r>
          <a:r>
            <a:rPr lang="ru-RU" sz="1600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використання</a:t>
          </a:r>
          <a:r>
            <a:rPr lang="ru-RU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у закладах </a:t>
          </a:r>
          <a:r>
            <a:rPr lang="ru-RU" sz="1600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освіти</a:t>
          </a:r>
          <a:r>
            <a:rPr lang="ru-RU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у 2019/2020 </a:t>
          </a:r>
          <a:r>
            <a:rPr lang="ru-RU" sz="1600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навчальному</a:t>
          </a:r>
          <a:r>
            <a:rPr lang="ru-RU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році</a:t>
          </a:r>
          <a:r>
            <a:rPr lang="uk-UA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»</a:t>
          </a:r>
          <a:endParaRPr lang="ru-RU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5A57C6-5995-470D-B60D-C88438866675}" type="parTrans" cxnId="{F1A8CBA9-2341-45DC-BAB4-740A69A95890}">
      <dgm:prSet/>
      <dgm:spPr/>
      <dgm:t>
        <a:bodyPr/>
        <a:lstStyle/>
        <a:p>
          <a:endParaRPr lang="ru-RU"/>
        </a:p>
      </dgm:t>
    </dgm:pt>
    <dgm:pt modelId="{30AC90D8-31EF-42F5-9AD5-73DA1517618D}" type="sibTrans" cxnId="{F1A8CBA9-2341-45DC-BAB4-740A69A95890}">
      <dgm:prSet/>
      <dgm:spPr/>
      <dgm:t>
        <a:bodyPr/>
        <a:lstStyle/>
        <a:p>
          <a:endParaRPr lang="ru-RU"/>
        </a:p>
      </dgm:t>
    </dgm:pt>
    <dgm:pt modelId="{74F3B1C5-AAF8-417D-AF7B-B16717389711}">
      <dgm:prSet custT="1"/>
      <dgm:spPr/>
      <dgm:t>
        <a:bodyPr/>
        <a:lstStyle/>
        <a:p>
          <a:pPr algn="just"/>
          <a:r>
            <a:rPr lang="uk-UA" sz="16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План заходів на 2017-2024 роки із запровадження Концепції реалізації державної політики у сфері реформування закладів середньої освіти «Нова українська школа»</a:t>
          </a:r>
          <a:endParaRPr lang="uk-UA" sz="16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C7E937-1E46-454F-894C-6ACFF77B30DE}" type="parTrans" cxnId="{083617F3-91C0-435F-8242-B24D5896507D}">
      <dgm:prSet/>
      <dgm:spPr/>
      <dgm:t>
        <a:bodyPr/>
        <a:lstStyle/>
        <a:p>
          <a:endParaRPr lang="ru-RU"/>
        </a:p>
      </dgm:t>
    </dgm:pt>
    <dgm:pt modelId="{9AD60267-1214-4E0C-A215-771208B63B3B}" type="sibTrans" cxnId="{083617F3-91C0-435F-8242-B24D5896507D}">
      <dgm:prSet/>
      <dgm:spPr/>
      <dgm:t>
        <a:bodyPr/>
        <a:lstStyle/>
        <a:p>
          <a:endParaRPr lang="ru-RU"/>
        </a:p>
      </dgm:t>
    </dgm:pt>
    <dgm:pt modelId="{286059A3-DE4F-442B-AF7C-F2E59E53A1BC}">
      <dgm:prSet custT="1"/>
      <dgm:spPr/>
      <dgm:t>
        <a:bodyPr/>
        <a:lstStyle/>
        <a:p>
          <a:pPr algn="just"/>
          <a:r>
            <a:rPr lang="uk-UA" sz="16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Наказ МОНУ від 23.10.2017 № 1407 «Про надання грифу МОН навчальним програмам для учнів 10-11 класів ЗЗСО»</a:t>
          </a:r>
          <a:endParaRPr lang="uk-UA" sz="16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5CD683-A933-4A04-B616-D8AA4DD5AF5B}" type="parTrans" cxnId="{054118AF-D743-41EA-AB39-A693CDA29D36}">
      <dgm:prSet/>
      <dgm:spPr/>
      <dgm:t>
        <a:bodyPr/>
        <a:lstStyle/>
        <a:p>
          <a:endParaRPr lang="ru-RU"/>
        </a:p>
      </dgm:t>
    </dgm:pt>
    <dgm:pt modelId="{62EF9B59-54F1-4B3E-AE4A-5DC23C245B6D}" type="sibTrans" cxnId="{054118AF-D743-41EA-AB39-A693CDA29D36}">
      <dgm:prSet/>
      <dgm:spPr/>
      <dgm:t>
        <a:bodyPr/>
        <a:lstStyle/>
        <a:p>
          <a:endParaRPr lang="ru-RU"/>
        </a:p>
      </dgm:t>
    </dgm:pt>
    <dgm:pt modelId="{0D5F12AC-F3CC-44ED-9CEC-769AD28C4634}">
      <dgm:prSet/>
      <dgm:spPr/>
      <dgm:t>
        <a:bodyPr/>
        <a:lstStyle/>
        <a:p>
          <a:pPr algn="just"/>
          <a:r>
            <a:rPr lang="uk-UA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Наказ МОНУ від 20.04.2018 № 405, 406, 408 про типові освітні програми, навчальні плани</a:t>
          </a:r>
          <a:endParaRPr lang="uk-UA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058A18-18FC-4A38-AE71-A14D7C93758A}" type="parTrans" cxnId="{43277712-9AAD-4ED6-A1A2-D63022704798}">
      <dgm:prSet/>
      <dgm:spPr/>
      <dgm:t>
        <a:bodyPr/>
        <a:lstStyle/>
        <a:p>
          <a:endParaRPr lang="ru-RU"/>
        </a:p>
      </dgm:t>
    </dgm:pt>
    <dgm:pt modelId="{27367C35-8014-460D-B6CB-0F47BA1F7F10}" type="sibTrans" cxnId="{43277712-9AAD-4ED6-A1A2-D63022704798}">
      <dgm:prSet/>
      <dgm:spPr/>
      <dgm:t>
        <a:bodyPr/>
        <a:lstStyle/>
        <a:p>
          <a:endParaRPr lang="ru-RU"/>
        </a:p>
      </dgm:t>
    </dgm:pt>
    <dgm:pt modelId="{D32A4901-E046-4166-A841-20D994E3582B}" type="pres">
      <dgm:prSet presAssocID="{99318F66-F1A5-4D70-81B4-CE2ED105A4B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D5CF5F4-64FD-478F-97AE-F346997C2A53}" type="pres">
      <dgm:prSet presAssocID="{99318F66-F1A5-4D70-81B4-CE2ED105A4BE}" presName="Name1" presStyleCnt="0"/>
      <dgm:spPr/>
    </dgm:pt>
    <dgm:pt modelId="{C6A2C91D-BF6F-4B35-BA80-1B4B86DD2AC7}" type="pres">
      <dgm:prSet presAssocID="{99318F66-F1A5-4D70-81B4-CE2ED105A4BE}" presName="cycle" presStyleCnt="0"/>
      <dgm:spPr/>
    </dgm:pt>
    <dgm:pt modelId="{1CEC6165-28A9-4CDC-A2CD-AE122DCA39DE}" type="pres">
      <dgm:prSet presAssocID="{99318F66-F1A5-4D70-81B4-CE2ED105A4BE}" presName="srcNode" presStyleLbl="node1" presStyleIdx="0" presStyleCnt="5"/>
      <dgm:spPr/>
    </dgm:pt>
    <dgm:pt modelId="{639F1AE5-BFB6-4C56-8717-9013B9E238C7}" type="pres">
      <dgm:prSet presAssocID="{99318F66-F1A5-4D70-81B4-CE2ED105A4BE}" presName="conn" presStyleLbl="parChTrans1D2" presStyleIdx="0" presStyleCnt="1"/>
      <dgm:spPr/>
      <dgm:t>
        <a:bodyPr/>
        <a:lstStyle/>
        <a:p>
          <a:endParaRPr lang="ru-RU"/>
        </a:p>
      </dgm:t>
    </dgm:pt>
    <dgm:pt modelId="{54B64587-E5DC-4B60-8124-01D70A39AFFF}" type="pres">
      <dgm:prSet presAssocID="{99318F66-F1A5-4D70-81B4-CE2ED105A4BE}" presName="extraNode" presStyleLbl="node1" presStyleIdx="0" presStyleCnt="5"/>
      <dgm:spPr/>
    </dgm:pt>
    <dgm:pt modelId="{C6AD6410-29D7-487E-82BE-D640EBF13CB0}" type="pres">
      <dgm:prSet presAssocID="{99318F66-F1A5-4D70-81B4-CE2ED105A4BE}" presName="dstNode" presStyleLbl="node1" presStyleIdx="0" presStyleCnt="5"/>
      <dgm:spPr/>
    </dgm:pt>
    <dgm:pt modelId="{31ADA8ED-58B2-40F6-993F-FD5C202C2CD0}" type="pres">
      <dgm:prSet presAssocID="{74F3B1C5-AAF8-417D-AF7B-B16717389711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78022-B90D-483F-BCCF-B27980482F4A}" type="pres">
      <dgm:prSet presAssocID="{74F3B1C5-AAF8-417D-AF7B-B16717389711}" presName="accent_1" presStyleCnt="0"/>
      <dgm:spPr/>
    </dgm:pt>
    <dgm:pt modelId="{51CE6EEB-D214-4C0A-BD0A-5065E27A193D}" type="pres">
      <dgm:prSet presAssocID="{74F3B1C5-AAF8-417D-AF7B-B16717389711}" presName="accentRepeatNode" presStyleLbl="solidFgAcc1" presStyleIdx="0" presStyleCnt="5"/>
      <dgm:spPr/>
    </dgm:pt>
    <dgm:pt modelId="{7160D4A6-477C-4FDA-B06D-846FC6739025}" type="pres">
      <dgm:prSet presAssocID="{286059A3-DE4F-442B-AF7C-F2E59E53A1BC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05111-7736-4C31-A6EF-F79285A34883}" type="pres">
      <dgm:prSet presAssocID="{286059A3-DE4F-442B-AF7C-F2E59E53A1BC}" presName="accent_2" presStyleCnt="0"/>
      <dgm:spPr/>
    </dgm:pt>
    <dgm:pt modelId="{C3446817-2380-4419-AFE2-95206CCE144E}" type="pres">
      <dgm:prSet presAssocID="{286059A3-DE4F-442B-AF7C-F2E59E53A1BC}" presName="accentRepeatNode" presStyleLbl="solidFgAcc1" presStyleIdx="1" presStyleCnt="5"/>
      <dgm:spPr/>
    </dgm:pt>
    <dgm:pt modelId="{15D9EE70-A433-4C47-A3A6-3C878E69A8E3}" type="pres">
      <dgm:prSet presAssocID="{0D5F12AC-F3CC-44ED-9CEC-769AD28C4634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60F6F-950B-43DC-AC70-F496598FE8BD}" type="pres">
      <dgm:prSet presAssocID="{0D5F12AC-F3CC-44ED-9CEC-769AD28C4634}" presName="accent_3" presStyleCnt="0"/>
      <dgm:spPr/>
    </dgm:pt>
    <dgm:pt modelId="{921E0CBC-FEC6-414C-A8EF-8C8F6833ECB9}" type="pres">
      <dgm:prSet presAssocID="{0D5F12AC-F3CC-44ED-9CEC-769AD28C4634}" presName="accentRepeatNode" presStyleLbl="solidFgAcc1" presStyleIdx="2" presStyleCnt="5"/>
      <dgm:spPr/>
    </dgm:pt>
    <dgm:pt modelId="{005E4928-95A4-4741-A7B6-9F50981954B7}" type="pres">
      <dgm:prSet presAssocID="{208E4C44-75B5-499A-B3F1-F4A40B0E2D4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29119-4608-49A7-8CFD-7B5AB0CB6427}" type="pres">
      <dgm:prSet presAssocID="{208E4C44-75B5-499A-B3F1-F4A40B0E2D4F}" presName="accent_4" presStyleCnt="0"/>
      <dgm:spPr/>
    </dgm:pt>
    <dgm:pt modelId="{05CA96D3-2968-4ED9-A9E4-BDB3FA030902}" type="pres">
      <dgm:prSet presAssocID="{208E4C44-75B5-499A-B3F1-F4A40B0E2D4F}" presName="accentRepeatNode" presStyleLbl="solidFgAcc1" presStyleIdx="3" presStyleCnt="5"/>
      <dgm:spPr/>
    </dgm:pt>
    <dgm:pt modelId="{97B30CC9-6C88-4D52-B1B9-67E11B2D7B6F}" type="pres">
      <dgm:prSet presAssocID="{610D332C-434A-422D-86E4-8BBCCCCF8E1E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F3D42-0DEC-4E8F-9E9A-E092CFEA4F0A}" type="pres">
      <dgm:prSet presAssocID="{610D332C-434A-422D-86E4-8BBCCCCF8E1E}" presName="accent_5" presStyleCnt="0"/>
      <dgm:spPr/>
    </dgm:pt>
    <dgm:pt modelId="{40BF53F8-F953-4550-A828-8DEE3AE2F192}" type="pres">
      <dgm:prSet presAssocID="{610D332C-434A-422D-86E4-8BBCCCCF8E1E}" presName="accentRepeatNode" presStyleLbl="solidFgAcc1" presStyleIdx="4" presStyleCnt="5"/>
      <dgm:spPr/>
    </dgm:pt>
  </dgm:ptLst>
  <dgm:cxnLst>
    <dgm:cxn modelId="{083617F3-91C0-435F-8242-B24D5896507D}" srcId="{99318F66-F1A5-4D70-81B4-CE2ED105A4BE}" destId="{74F3B1C5-AAF8-417D-AF7B-B16717389711}" srcOrd="0" destOrd="0" parTransId="{52C7E937-1E46-454F-894C-6ACFF77B30DE}" sibTransId="{9AD60267-1214-4E0C-A215-771208B63B3B}"/>
    <dgm:cxn modelId="{88633B9D-ACAB-4AFC-A812-A517BA0351DD}" type="presOf" srcId="{99318F66-F1A5-4D70-81B4-CE2ED105A4BE}" destId="{D32A4901-E046-4166-A841-20D994E3582B}" srcOrd="0" destOrd="0" presId="urn:microsoft.com/office/officeart/2008/layout/VerticalCurvedList"/>
    <dgm:cxn modelId="{F1A8CBA9-2341-45DC-BAB4-740A69A95890}" srcId="{99318F66-F1A5-4D70-81B4-CE2ED105A4BE}" destId="{610D332C-434A-422D-86E4-8BBCCCCF8E1E}" srcOrd="4" destOrd="0" parTransId="{135A57C6-5995-470D-B60D-C88438866675}" sibTransId="{30AC90D8-31EF-42F5-9AD5-73DA1517618D}"/>
    <dgm:cxn modelId="{EE448383-AE4F-4373-9936-7DF0581EBE71}" type="presOf" srcId="{74F3B1C5-AAF8-417D-AF7B-B16717389711}" destId="{31ADA8ED-58B2-40F6-993F-FD5C202C2CD0}" srcOrd="0" destOrd="0" presId="urn:microsoft.com/office/officeart/2008/layout/VerticalCurvedList"/>
    <dgm:cxn modelId="{43277712-9AAD-4ED6-A1A2-D63022704798}" srcId="{99318F66-F1A5-4D70-81B4-CE2ED105A4BE}" destId="{0D5F12AC-F3CC-44ED-9CEC-769AD28C4634}" srcOrd="2" destOrd="0" parTransId="{C6058A18-18FC-4A38-AE71-A14D7C93758A}" sibTransId="{27367C35-8014-460D-B6CB-0F47BA1F7F10}"/>
    <dgm:cxn modelId="{746F10FD-02A6-434D-961A-49E229BAFA7D}" type="presOf" srcId="{0D5F12AC-F3CC-44ED-9CEC-769AD28C4634}" destId="{15D9EE70-A433-4C47-A3A6-3C878E69A8E3}" srcOrd="0" destOrd="0" presId="urn:microsoft.com/office/officeart/2008/layout/VerticalCurvedList"/>
    <dgm:cxn modelId="{BF4A39D8-D02F-4E86-A8C7-E614D1265642}" srcId="{99318F66-F1A5-4D70-81B4-CE2ED105A4BE}" destId="{208E4C44-75B5-499A-B3F1-F4A40B0E2D4F}" srcOrd="3" destOrd="0" parTransId="{2313562C-8127-4EAF-A8EA-586D3DF2781C}" sibTransId="{B4DEB39F-65DD-4B78-B738-9BFDE3DAF16E}"/>
    <dgm:cxn modelId="{0DC888A3-3E9F-497E-B94A-F1E046FB315F}" type="presOf" srcId="{610D332C-434A-422D-86E4-8BBCCCCF8E1E}" destId="{97B30CC9-6C88-4D52-B1B9-67E11B2D7B6F}" srcOrd="0" destOrd="0" presId="urn:microsoft.com/office/officeart/2008/layout/VerticalCurvedList"/>
    <dgm:cxn modelId="{054118AF-D743-41EA-AB39-A693CDA29D36}" srcId="{99318F66-F1A5-4D70-81B4-CE2ED105A4BE}" destId="{286059A3-DE4F-442B-AF7C-F2E59E53A1BC}" srcOrd="1" destOrd="0" parTransId="{AD5CD683-A933-4A04-B616-D8AA4DD5AF5B}" sibTransId="{62EF9B59-54F1-4B3E-AE4A-5DC23C245B6D}"/>
    <dgm:cxn modelId="{935B1F98-D9C3-4A53-B374-ACA252D6CF0E}" type="presOf" srcId="{286059A3-DE4F-442B-AF7C-F2E59E53A1BC}" destId="{7160D4A6-477C-4FDA-B06D-846FC6739025}" srcOrd="0" destOrd="0" presId="urn:microsoft.com/office/officeart/2008/layout/VerticalCurvedList"/>
    <dgm:cxn modelId="{ED218BBD-68A1-4E6C-B72D-E2CB375BA4F3}" type="presOf" srcId="{208E4C44-75B5-499A-B3F1-F4A40B0E2D4F}" destId="{005E4928-95A4-4741-A7B6-9F50981954B7}" srcOrd="0" destOrd="0" presId="urn:microsoft.com/office/officeart/2008/layout/VerticalCurvedList"/>
    <dgm:cxn modelId="{0B3F1B83-CDC8-435E-AC23-0954FAC2C2BA}" type="presOf" srcId="{9AD60267-1214-4E0C-A215-771208B63B3B}" destId="{639F1AE5-BFB6-4C56-8717-9013B9E238C7}" srcOrd="0" destOrd="0" presId="urn:microsoft.com/office/officeart/2008/layout/VerticalCurvedList"/>
    <dgm:cxn modelId="{4D3196E6-283C-4CC9-886D-5737787C67C4}" type="presParOf" srcId="{D32A4901-E046-4166-A841-20D994E3582B}" destId="{1D5CF5F4-64FD-478F-97AE-F346997C2A53}" srcOrd="0" destOrd="0" presId="urn:microsoft.com/office/officeart/2008/layout/VerticalCurvedList"/>
    <dgm:cxn modelId="{4674CE7E-2918-4CC3-87CE-BCC00517029D}" type="presParOf" srcId="{1D5CF5F4-64FD-478F-97AE-F346997C2A53}" destId="{C6A2C91D-BF6F-4B35-BA80-1B4B86DD2AC7}" srcOrd="0" destOrd="0" presId="urn:microsoft.com/office/officeart/2008/layout/VerticalCurvedList"/>
    <dgm:cxn modelId="{BE870A90-989B-4150-B9CE-9C29FBEE01AC}" type="presParOf" srcId="{C6A2C91D-BF6F-4B35-BA80-1B4B86DD2AC7}" destId="{1CEC6165-28A9-4CDC-A2CD-AE122DCA39DE}" srcOrd="0" destOrd="0" presId="urn:microsoft.com/office/officeart/2008/layout/VerticalCurvedList"/>
    <dgm:cxn modelId="{C9525447-BDE8-443F-B740-813AA102A8F5}" type="presParOf" srcId="{C6A2C91D-BF6F-4B35-BA80-1B4B86DD2AC7}" destId="{639F1AE5-BFB6-4C56-8717-9013B9E238C7}" srcOrd="1" destOrd="0" presId="urn:microsoft.com/office/officeart/2008/layout/VerticalCurvedList"/>
    <dgm:cxn modelId="{DD397BA8-035E-4F22-A533-E9AE0C84EBDE}" type="presParOf" srcId="{C6A2C91D-BF6F-4B35-BA80-1B4B86DD2AC7}" destId="{54B64587-E5DC-4B60-8124-01D70A39AFFF}" srcOrd="2" destOrd="0" presId="urn:microsoft.com/office/officeart/2008/layout/VerticalCurvedList"/>
    <dgm:cxn modelId="{E3E4799D-0375-4D6B-A820-6D9BD04E8B08}" type="presParOf" srcId="{C6A2C91D-BF6F-4B35-BA80-1B4B86DD2AC7}" destId="{C6AD6410-29D7-487E-82BE-D640EBF13CB0}" srcOrd="3" destOrd="0" presId="urn:microsoft.com/office/officeart/2008/layout/VerticalCurvedList"/>
    <dgm:cxn modelId="{5954E2F8-8E8A-4666-B5F0-B7F2251234C9}" type="presParOf" srcId="{1D5CF5F4-64FD-478F-97AE-F346997C2A53}" destId="{31ADA8ED-58B2-40F6-993F-FD5C202C2CD0}" srcOrd="1" destOrd="0" presId="urn:microsoft.com/office/officeart/2008/layout/VerticalCurvedList"/>
    <dgm:cxn modelId="{00E018B9-B1B7-4943-831E-1441E815E972}" type="presParOf" srcId="{1D5CF5F4-64FD-478F-97AE-F346997C2A53}" destId="{5E678022-B90D-483F-BCCF-B27980482F4A}" srcOrd="2" destOrd="0" presId="urn:microsoft.com/office/officeart/2008/layout/VerticalCurvedList"/>
    <dgm:cxn modelId="{61F6DA0E-71D9-4C0D-A6B2-9147B123191C}" type="presParOf" srcId="{5E678022-B90D-483F-BCCF-B27980482F4A}" destId="{51CE6EEB-D214-4C0A-BD0A-5065E27A193D}" srcOrd="0" destOrd="0" presId="urn:microsoft.com/office/officeart/2008/layout/VerticalCurvedList"/>
    <dgm:cxn modelId="{C7954E25-4459-47DE-92BA-68BFE0115AD1}" type="presParOf" srcId="{1D5CF5F4-64FD-478F-97AE-F346997C2A53}" destId="{7160D4A6-477C-4FDA-B06D-846FC6739025}" srcOrd="3" destOrd="0" presId="urn:microsoft.com/office/officeart/2008/layout/VerticalCurvedList"/>
    <dgm:cxn modelId="{778C03C4-6DBC-44EC-AADB-513EA4C9E919}" type="presParOf" srcId="{1D5CF5F4-64FD-478F-97AE-F346997C2A53}" destId="{89F05111-7736-4C31-A6EF-F79285A34883}" srcOrd="4" destOrd="0" presId="urn:microsoft.com/office/officeart/2008/layout/VerticalCurvedList"/>
    <dgm:cxn modelId="{12AF2E27-72DD-4BAF-8708-1A04C6B62566}" type="presParOf" srcId="{89F05111-7736-4C31-A6EF-F79285A34883}" destId="{C3446817-2380-4419-AFE2-95206CCE144E}" srcOrd="0" destOrd="0" presId="urn:microsoft.com/office/officeart/2008/layout/VerticalCurvedList"/>
    <dgm:cxn modelId="{C6ED35C1-3A66-4A09-B257-4651C22EFDD2}" type="presParOf" srcId="{1D5CF5F4-64FD-478F-97AE-F346997C2A53}" destId="{15D9EE70-A433-4C47-A3A6-3C878E69A8E3}" srcOrd="5" destOrd="0" presId="urn:microsoft.com/office/officeart/2008/layout/VerticalCurvedList"/>
    <dgm:cxn modelId="{BA7AFB48-7EF7-44BE-A05C-320B83A3FEF8}" type="presParOf" srcId="{1D5CF5F4-64FD-478F-97AE-F346997C2A53}" destId="{96260F6F-950B-43DC-AC70-F496598FE8BD}" srcOrd="6" destOrd="0" presId="urn:microsoft.com/office/officeart/2008/layout/VerticalCurvedList"/>
    <dgm:cxn modelId="{5BABACF3-A835-46A0-85BC-E5B7F3A80B1C}" type="presParOf" srcId="{96260F6F-950B-43DC-AC70-F496598FE8BD}" destId="{921E0CBC-FEC6-414C-A8EF-8C8F6833ECB9}" srcOrd="0" destOrd="0" presId="urn:microsoft.com/office/officeart/2008/layout/VerticalCurvedList"/>
    <dgm:cxn modelId="{9D00ADD8-EECC-4B2E-AAB2-A793DC966354}" type="presParOf" srcId="{1D5CF5F4-64FD-478F-97AE-F346997C2A53}" destId="{005E4928-95A4-4741-A7B6-9F50981954B7}" srcOrd="7" destOrd="0" presId="urn:microsoft.com/office/officeart/2008/layout/VerticalCurvedList"/>
    <dgm:cxn modelId="{C701A2A5-2095-4FBD-BCED-38CE12C7213B}" type="presParOf" srcId="{1D5CF5F4-64FD-478F-97AE-F346997C2A53}" destId="{39929119-4608-49A7-8CFD-7B5AB0CB6427}" srcOrd="8" destOrd="0" presId="urn:microsoft.com/office/officeart/2008/layout/VerticalCurvedList"/>
    <dgm:cxn modelId="{35C1A728-E373-42D6-9729-D3850A4758D4}" type="presParOf" srcId="{39929119-4608-49A7-8CFD-7B5AB0CB6427}" destId="{05CA96D3-2968-4ED9-A9E4-BDB3FA030902}" srcOrd="0" destOrd="0" presId="urn:microsoft.com/office/officeart/2008/layout/VerticalCurvedList"/>
    <dgm:cxn modelId="{282D219F-1869-41EF-866C-B4CD0EFDC695}" type="presParOf" srcId="{1D5CF5F4-64FD-478F-97AE-F346997C2A53}" destId="{97B30CC9-6C88-4D52-B1B9-67E11B2D7B6F}" srcOrd="9" destOrd="0" presId="urn:microsoft.com/office/officeart/2008/layout/VerticalCurvedList"/>
    <dgm:cxn modelId="{3187092D-8657-4159-B499-3FA3BA904435}" type="presParOf" srcId="{1D5CF5F4-64FD-478F-97AE-F346997C2A53}" destId="{05DF3D42-0DEC-4E8F-9E9A-E092CFEA4F0A}" srcOrd="10" destOrd="0" presId="urn:microsoft.com/office/officeart/2008/layout/VerticalCurvedList"/>
    <dgm:cxn modelId="{DFD63F06-5E82-4D99-817B-02FE70AE10B5}" type="presParOf" srcId="{05DF3D42-0DEC-4E8F-9E9A-E092CFEA4F0A}" destId="{40BF53F8-F953-4550-A828-8DEE3AE2F19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0BAEDA-E1BD-48EE-934E-D7127ED25575}" type="doc">
      <dgm:prSet loTypeId="urn:microsoft.com/office/officeart/2005/8/layout/vList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DE9205-EC52-4DD6-9204-5D886D10CF3C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Звернути увагу на </a:t>
          </a:r>
          <a:r>
            <a:rPr lang="uk-UA" b="0" i="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реалізацію </a:t>
          </a:r>
          <a:r>
            <a:rPr lang="uk-UA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наскрізних</a:t>
          </a:r>
          <a:r>
            <a:rPr lang="uk-UA" b="0" i="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змістових ліній через виконання компетентнісно зорієнтованих завдань відповідного змісту. </a:t>
          </a:r>
          <a:r>
            <a:rPr lang="uk-UA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Впровадити в практику формування та перевірку рівню сформованості компетентностей.</a:t>
          </a:r>
          <a:endParaRPr lang="ru-RU" b="0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0050F2-8F6C-4C28-9665-7766C797521B}" type="parTrans" cxnId="{05700D23-8A36-4083-AB03-8A122C65EC8D}">
      <dgm:prSet/>
      <dgm:spPr/>
      <dgm:t>
        <a:bodyPr/>
        <a:lstStyle/>
        <a:p>
          <a:endParaRPr lang="ru-RU"/>
        </a:p>
      </dgm:t>
    </dgm:pt>
    <dgm:pt modelId="{01B9A2AC-D837-437C-8787-F40FE888CAEB}" type="sibTrans" cxnId="{05700D23-8A36-4083-AB03-8A122C65EC8D}">
      <dgm:prSet/>
      <dgm:spPr/>
      <dgm:t>
        <a:bodyPr/>
        <a:lstStyle/>
        <a:p>
          <a:endParaRPr lang="ru-RU"/>
        </a:p>
      </dgm:t>
    </dgm:pt>
    <dgm:pt modelId="{47A40B4D-C2CD-4CB2-968A-A78FF1C9FC23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Уроки з роз</a:t>
          </a:r>
          <a:r>
            <a:rPr lang="en-US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’</a:t>
          </a:r>
          <a:r>
            <a:rPr lang="uk-UA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язку</a:t>
          </a:r>
          <a:r>
            <a:rPr lang="uk-UA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розрахункових задач різних типів бажано проводити </a:t>
          </a:r>
          <a:r>
            <a:rPr lang="uk-UA" b="0" i="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 початку вивчення теми, щоб протягом наступних уроків відпрацьовувати їх.</a:t>
          </a:r>
          <a:endParaRPr lang="uk-UA" b="0" i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026D03-D1ED-4EBB-8E1A-467289DE8651}" type="parTrans" cxnId="{C1C98545-7406-4645-903B-3E6AB879DA14}">
      <dgm:prSet/>
      <dgm:spPr/>
      <dgm:t>
        <a:bodyPr/>
        <a:lstStyle/>
        <a:p>
          <a:endParaRPr lang="ru-RU"/>
        </a:p>
      </dgm:t>
    </dgm:pt>
    <dgm:pt modelId="{3626985A-8482-4364-8263-61A8B534A6EE}" type="sibTrans" cxnId="{C1C98545-7406-4645-903B-3E6AB879DA14}">
      <dgm:prSet/>
      <dgm:spPr/>
      <dgm:t>
        <a:bodyPr/>
        <a:lstStyle/>
        <a:p>
          <a:endParaRPr lang="ru-RU"/>
        </a:p>
      </dgm:t>
    </dgm:pt>
    <dgm:pt modelId="{E7136531-CF3A-4FF4-B3FE-76ECD860E14F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 метою систематизації інформації та враховуючи значний обсяг навчального матеріалу рекомендуємо складати разом з учнями опорні схеми-конспекти (особливо старші класи).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BC28AE-81CC-4AEF-B30A-88C4E477F486}" type="parTrans" cxnId="{C9791E63-A9DF-4092-B024-C716ED51F760}">
      <dgm:prSet/>
      <dgm:spPr/>
      <dgm:t>
        <a:bodyPr/>
        <a:lstStyle/>
        <a:p>
          <a:endParaRPr lang="ru-RU"/>
        </a:p>
      </dgm:t>
    </dgm:pt>
    <dgm:pt modelId="{A80A4985-3B21-4D13-8A10-8AC82FA9A927}" type="sibTrans" cxnId="{C9791E63-A9DF-4092-B024-C716ED51F760}">
      <dgm:prSet/>
      <dgm:spPr/>
      <dgm:t>
        <a:bodyPr/>
        <a:lstStyle/>
        <a:p>
          <a:endParaRPr lang="ru-RU"/>
        </a:p>
      </dgm:t>
    </dgm:pt>
    <dgm:pt modelId="{29D8E1FC-CB96-4044-B97C-0AA120B5399B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Урізноманітнити форми проведення уроків, віддаючи перевагу активним методам навчання (наприклад: робота в групах замість індивідуальної роботи коло дошки).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77D58C-1751-42BF-8E0E-69B98E7E5611}" type="parTrans" cxnId="{342BBF41-2490-49C5-9653-EBB25E21F183}">
      <dgm:prSet/>
      <dgm:spPr/>
      <dgm:t>
        <a:bodyPr/>
        <a:lstStyle/>
        <a:p>
          <a:endParaRPr lang="ru-RU"/>
        </a:p>
      </dgm:t>
    </dgm:pt>
    <dgm:pt modelId="{147F4579-A8AA-43EF-8818-A19424317051}" type="sibTrans" cxnId="{342BBF41-2490-49C5-9653-EBB25E21F183}">
      <dgm:prSet/>
      <dgm:spPr/>
      <dgm:t>
        <a:bodyPr/>
        <a:lstStyle/>
        <a:p>
          <a:endParaRPr lang="ru-RU"/>
        </a:p>
      </dgm:t>
    </dgm:pt>
    <dgm:pt modelId="{A434B99E-AB7D-4920-806E-940EAE15577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Обов'язкове виконання експериментальної складової навчальної програми (демонстрації, лабораторні, практичні роботи, виконання навчальних проектів).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4B7ACB-BA2A-480B-8C42-33EEFCAFAE88}" type="parTrans" cxnId="{346C27FF-399F-4502-BF8F-9F2A4FE1EA0E}">
      <dgm:prSet/>
      <dgm:spPr/>
      <dgm:t>
        <a:bodyPr/>
        <a:lstStyle/>
        <a:p>
          <a:endParaRPr lang="ru-RU"/>
        </a:p>
      </dgm:t>
    </dgm:pt>
    <dgm:pt modelId="{7C410DE3-4902-4EB0-8C6F-A47E1E38A815}" type="sibTrans" cxnId="{346C27FF-399F-4502-BF8F-9F2A4FE1EA0E}">
      <dgm:prSet/>
      <dgm:spPr/>
      <dgm:t>
        <a:bodyPr/>
        <a:lstStyle/>
        <a:p>
          <a:endParaRPr lang="ru-RU"/>
        </a:p>
      </dgm:t>
    </dgm:pt>
    <dgm:pt modelId="{976C0DB5-19B9-429A-902F-C4BC3C61E4D0}" type="pres">
      <dgm:prSet presAssocID="{720BAEDA-E1BD-48EE-934E-D7127ED2557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34BB23-2AE5-47F9-B326-756D240D7A8F}" type="pres">
      <dgm:prSet presAssocID="{A434B99E-AB7D-4920-806E-940EAE155775}" presName="comp" presStyleCnt="0"/>
      <dgm:spPr/>
    </dgm:pt>
    <dgm:pt modelId="{7DD8C262-566D-47A1-AE9E-C88EAA9769F8}" type="pres">
      <dgm:prSet presAssocID="{A434B99E-AB7D-4920-806E-940EAE155775}" presName="box" presStyleLbl="node1" presStyleIdx="0" presStyleCnt="5" custLinFactNeighborY="-6510"/>
      <dgm:spPr/>
      <dgm:t>
        <a:bodyPr/>
        <a:lstStyle/>
        <a:p>
          <a:endParaRPr lang="ru-RU"/>
        </a:p>
      </dgm:t>
    </dgm:pt>
    <dgm:pt modelId="{11A778BA-6D91-45FD-A5D4-C2D5677C5B37}" type="pres">
      <dgm:prSet presAssocID="{A434B99E-AB7D-4920-806E-940EAE155775}" presName="img" presStyleLbl="fgImgPlace1" presStyleIdx="0" presStyleCnt="5" custScaleX="34122" custLinFactNeighborX="715" custLinFactNeighborY="-9280"/>
      <dgm:spPr/>
    </dgm:pt>
    <dgm:pt modelId="{9C213A57-EF82-44B1-A7AB-96EFA5219834}" type="pres">
      <dgm:prSet presAssocID="{A434B99E-AB7D-4920-806E-940EAE155775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A05BD-4B9C-4FED-BACE-3ABD9ADBA7F9}" type="pres">
      <dgm:prSet presAssocID="{7C410DE3-4902-4EB0-8C6F-A47E1E38A815}" presName="spacer" presStyleCnt="0"/>
      <dgm:spPr/>
    </dgm:pt>
    <dgm:pt modelId="{BB5FBA0A-489A-4291-8BEE-A041DE5BDDD6}" type="pres">
      <dgm:prSet presAssocID="{29D8E1FC-CB96-4044-B97C-0AA120B5399B}" presName="comp" presStyleCnt="0"/>
      <dgm:spPr/>
    </dgm:pt>
    <dgm:pt modelId="{DF7375D3-7CCF-4B44-8A8F-E407937CA2C3}" type="pres">
      <dgm:prSet presAssocID="{29D8E1FC-CB96-4044-B97C-0AA120B5399B}" presName="box" presStyleLbl="node1" presStyleIdx="1" presStyleCnt="5"/>
      <dgm:spPr/>
      <dgm:t>
        <a:bodyPr/>
        <a:lstStyle/>
        <a:p>
          <a:endParaRPr lang="ru-RU"/>
        </a:p>
      </dgm:t>
    </dgm:pt>
    <dgm:pt modelId="{07934A3B-8C59-483C-8402-923F4955D8C5}" type="pres">
      <dgm:prSet presAssocID="{29D8E1FC-CB96-4044-B97C-0AA120B5399B}" presName="img" presStyleLbl="fgImgPlace1" presStyleIdx="1" presStyleCnt="5" custScaleX="70275"/>
      <dgm:spPr/>
    </dgm:pt>
    <dgm:pt modelId="{A82F2163-BFED-4311-86EC-5163CF4BDECA}" type="pres">
      <dgm:prSet presAssocID="{29D8E1FC-CB96-4044-B97C-0AA120B5399B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12878C-B959-45A4-80A4-964715775070}" type="pres">
      <dgm:prSet presAssocID="{147F4579-A8AA-43EF-8818-A19424317051}" presName="spacer" presStyleCnt="0"/>
      <dgm:spPr/>
    </dgm:pt>
    <dgm:pt modelId="{18B5B581-7CFC-4ECA-AAE0-AB76CC44FE88}" type="pres">
      <dgm:prSet presAssocID="{6ADE9205-EC52-4DD6-9204-5D886D10CF3C}" presName="comp" presStyleCnt="0"/>
      <dgm:spPr/>
    </dgm:pt>
    <dgm:pt modelId="{8737E8A7-E523-4E66-AFF7-CA12E41EBCB4}" type="pres">
      <dgm:prSet presAssocID="{6ADE9205-EC52-4DD6-9204-5D886D10CF3C}" presName="box" presStyleLbl="node1" presStyleIdx="2" presStyleCnt="5"/>
      <dgm:spPr/>
      <dgm:t>
        <a:bodyPr/>
        <a:lstStyle/>
        <a:p>
          <a:endParaRPr lang="ru-RU"/>
        </a:p>
      </dgm:t>
    </dgm:pt>
    <dgm:pt modelId="{4451BDB8-C0B7-4CB6-A433-90F6D2398E0D}" type="pres">
      <dgm:prSet presAssocID="{6ADE9205-EC52-4DD6-9204-5D886D10CF3C}" presName="img" presStyleLbl="fgImgPlace1" presStyleIdx="2" presStyleCnt="5" custScaleX="56386"/>
      <dgm:spPr/>
    </dgm:pt>
    <dgm:pt modelId="{41608B50-F563-489C-8EFE-4E8ADED35446}" type="pres">
      <dgm:prSet presAssocID="{6ADE9205-EC52-4DD6-9204-5D886D10CF3C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30C3B-DF79-4DBA-898C-833DDE1D058D}" type="pres">
      <dgm:prSet presAssocID="{01B9A2AC-D837-437C-8787-F40FE888CAEB}" presName="spacer" presStyleCnt="0"/>
      <dgm:spPr/>
    </dgm:pt>
    <dgm:pt modelId="{E52E82EC-7D70-4D6A-81FF-7C125D58F7FB}" type="pres">
      <dgm:prSet presAssocID="{47A40B4D-C2CD-4CB2-968A-A78FF1C9FC23}" presName="comp" presStyleCnt="0"/>
      <dgm:spPr/>
    </dgm:pt>
    <dgm:pt modelId="{1799D768-3496-49F3-B4A3-D027E3073B3C}" type="pres">
      <dgm:prSet presAssocID="{47A40B4D-C2CD-4CB2-968A-A78FF1C9FC23}" presName="box" presStyleLbl="node1" presStyleIdx="3" presStyleCnt="5"/>
      <dgm:spPr/>
      <dgm:t>
        <a:bodyPr/>
        <a:lstStyle/>
        <a:p>
          <a:endParaRPr lang="ru-RU"/>
        </a:p>
      </dgm:t>
    </dgm:pt>
    <dgm:pt modelId="{755D1021-C915-459A-B906-3D584790E781}" type="pres">
      <dgm:prSet presAssocID="{47A40B4D-C2CD-4CB2-968A-A78FF1C9FC23}" presName="img" presStyleLbl="fgImgPlace1" presStyleIdx="3" presStyleCnt="5" custScaleX="42497"/>
      <dgm:spPr/>
    </dgm:pt>
    <dgm:pt modelId="{8F846C65-C530-40C4-BF83-6985C09064DF}" type="pres">
      <dgm:prSet presAssocID="{47A40B4D-C2CD-4CB2-968A-A78FF1C9FC23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98C6B-1EBD-40D2-8AD5-2F953C285E14}" type="pres">
      <dgm:prSet presAssocID="{3626985A-8482-4364-8263-61A8B534A6EE}" presName="spacer" presStyleCnt="0"/>
      <dgm:spPr/>
    </dgm:pt>
    <dgm:pt modelId="{9187BEA7-64AD-4107-AC80-96A07C5B22DA}" type="pres">
      <dgm:prSet presAssocID="{E7136531-CF3A-4FF4-B3FE-76ECD860E14F}" presName="comp" presStyleCnt="0"/>
      <dgm:spPr/>
    </dgm:pt>
    <dgm:pt modelId="{BFCCDE82-AD12-4417-8AC8-2C87CCB4CF05}" type="pres">
      <dgm:prSet presAssocID="{E7136531-CF3A-4FF4-B3FE-76ECD860E14F}" presName="box" presStyleLbl="node1" presStyleIdx="4" presStyleCnt="5"/>
      <dgm:spPr/>
      <dgm:t>
        <a:bodyPr/>
        <a:lstStyle/>
        <a:p>
          <a:endParaRPr lang="ru-RU"/>
        </a:p>
      </dgm:t>
    </dgm:pt>
    <dgm:pt modelId="{773B3B2A-9BA0-4CA6-A3C2-B3333D5B0A2A}" type="pres">
      <dgm:prSet presAssocID="{E7136531-CF3A-4FF4-B3FE-76ECD860E14F}" presName="img" presStyleLbl="fgImgPlace1" presStyleIdx="4" presStyleCnt="5" custScaleX="61670"/>
      <dgm:spPr/>
    </dgm:pt>
    <dgm:pt modelId="{C0379019-9C60-4E88-925D-643C073AAA79}" type="pres">
      <dgm:prSet presAssocID="{E7136531-CF3A-4FF4-B3FE-76ECD860E14F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7DD3B6-2CBA-4DC4-80DE-5881962DA297}" type="presOf" srcId="{47A40B4D-C2CD-4CB2-968A-A78FF1C9FC23}" destId="{8F846C65-C530-40C4-BF83-6985C09064DF}" srcOrd="1" destOrd="0" presId="urn:microsoft.com/office/officeart/2005/8/layout/vList4"/>
    <dgm:cxn modelId="{92570B9B-2A24-45A2-8CC0-3A0776699279}" type="presOf" srcId="{A434B99E-AB7D-4920-806E-940EAE155775}" destId="{7DD8C262-566D-47A1-AE9E-C88EAA9769F8}" srcOrd="0" destOrd="0" presId="urn:microsoft.com/office/officeart/2005/8/layout/vList4"/>
    <dgm:cxn modelId="{3A2052FB-BF77-43BE-B734-4E47AE96DF95}" type="presOf" srcId="{720BAEDA-E1BD-48EE-934E-D7127ED25575}" destId="{976C0DB5-19B9-429A-902F-C4BC3C61E4D0}" srcOrd="0" destOrd="0" presId="urn:microsoft.com/office/officeart/2005/8/layout/vList4"/>
    <dgm:cxn modelId="{C1C98545-7406-4645-903B-3E6AB879DA14}" srcId="{720BAEDA-E1BD-48EE-934E-D7127ED25575}" destId="{47A40B4D-C2CD-4CB2-968A-A78FF1C9FC23}" srcOrd="3" destOrd="0" parTransId="{7E026D03-D1ED-4EBB-8E1A-467289DE8651}" sibTransId="{3626985A-8482-4364-8263-61A8B534A6EE}"/>
    <dgm:cxn modelId="{148073E7-2BA6-4479-82FD-9D38E23A1090}" type="presOf" srcId="{6ADE9205-EC52-4DD6-9204-5D886D10CF3C}" destId="{41608B50-F563-489C-8EFE-4E8ADED35446}" srcOrd="1" destOrd="0" presId="urn:microsoft.com/office/officeart/2005/8/layout/vList4"/>
    <dgm:cxn modelId="{5EE0C1AD-6321-4D1D-8D5B-ADC83EED8F79}" type="presOf" srcId="{29D8E1FC-CB96-4044-B97C-0AA120B5399B}" destId="{A82F2163-BFED-4311-86EC-5163CF4BDECA}" srcOrd="1" destOrd="0" presId="urn:microsoft.com/office/officeart/2005/8/layout/vList4"/>
    <dgm:cxn modelId="{67C52CBB-B241-4093-9C51-E1EA1572DA2B}" type="presOf" srcId="{29D8E1FC-CB96-4044-B97C-0AA120B5399B}" destId="{DF7375D3-7CCF-4B44-8A8F-E407937CA2C3}" srcOrd="0" destOrd="0" presId="urn:microsoft.com/office/officeart/2005/8/layout/vList4"/>
    <dgm:cxn modelId="{346C27FF-399F-4502-BF8F-9F2A4FE1EA0E}" srcId="{720BAEDA-E1BD-48EE-934E-D7127ED25575}" destId="{A434B99E-AB7D-4920-806E-940EAE155775}" srcOrd="0" destOrd="0" parTransId="{474B7ACB-BA2A-480B-8C42-33EEFCAFAE88}" sibTransId="{7C410DE3-4902-4EB0-8C6F-A47E1E38A815}"/>
    <dgm:cxn modelId="{D5506EA8-0B5E-4DAE-B3FE-D217853B3B57}" type="presOf" srcId="{E7136531-CF3A-4FF4-B3FE-76ECD860E14F}" destId="{C0379019-9C60-4E88-925D-643C073AAA79}" srcOrd="1" destOrd="0" presId="urn:microsoft.com/office/officeart/2005/8/layout/vList4"/>
    <dgm:cxn modelId="{05700D23-8A36-4083-AB03-8A122C65EC8D}" srcId="{720BAEDA-E1BD-48EE-934E-D7127ED25575}" destId="{6ADE9205-EC52-4DD6-9204-5D886D10CF3C}" srcOrd="2" destOrd="0" parTransId="{9E0050F2-8F6C-4C28-9665-7766C797521B}" sibTransId="{01B9A2AC-D837-437C-8787-F40FE888CAEB}"/>
    <dgm:cxn modelId="{20B16049-BC0D-438C-A39B-0478C023405D}" type="presOf" srcId="{47A40B4D-C2CD-4CB2-968A-A78FF1C9FC23}" destId="{1799D768-3496-49F3-B4A3-D027E3073B3C}" srcOrd="0" destOrd="0" presId="urn:microsoft.com/office/officeart/2005/8/layout/vList4"/>
    <dgm:cxn modelId="{C9791E63-A9DF-4092-B024-C716ED51F760}" srcId="{720BAEDA-E1BD-48EE-934E-D7127ED25575}" destId="{E7136531-CF3A-4FF4-B3FE-76ECD860E14F}" srcOrd="4" destOrd="0" parTransId="{CFBC28AE-81CC-4AEF-B30A-88C4E477F486}" sibTransId="{A80A4985-3B21-4D13-8A10-8AC82FA9A927}"/>
    <dgm:cxn modelId="{09F872A0-94B8-4548-ADF4-654F27E131B1}" type="presOf" srcId="{A434B99E-AB7D-4920-806E-940EAE155775}" destId="{9C213A57-EF82-44B1-A7AB-96EFA5219834}" srcOrd="1" destOrd="0" presId="urn:microsoft.com/office/officeart/2005/8/layout/vList4"/>
    <dgm:cxn modelId="{78B412B7-1885-408F-8A36-DD3030069C09}" type="presOf" srcId="{6ADE9205-EC52-4DD6-9204-5D886D10CF3C}" destId="{8737E8A7-E523-4E66-AFF7-CA12E41EBCB4}" srcOrd="0" destOrd="0" presId="urn:microsoft.com/office/officeart/2005/8/layout/vList4"/>
    <dgm:cxn modelId="{C38D2C02-877D-420A-BB4F-9D5150780289}" type="presOf" srcId="{E7136531-CF3A-4FF4-B3FE-76ECD860E14F}" destId="{BFCCDE82-AD12-4417-8AC8-2C87CCB4CF05}" srcOrd="0" destOrd="0" presId="urn:microsoft.com/office/officeart/2005/8/layout/vList4"/>
    <dgm:cxn modelId="{342BBF41-2490-49C5-9653-EBB25E21F183}" srcId="{720BAEDA-E1BD-48EE-934E-D7127ED25575}" destId="{29D8E1FC-CB96-4044-B97C-0AA120B5399B}" srcOrd="1" destOrd="0" parTransId="{C877D58C-1751-42BF-8E0E-69B98E7E5611}" sibTransId="{147F4579-A8AA-43EF-8818-A19424317051}"/>
    <dgm:cxn modelId="{40D3B987-7832-405A-A3ED-1ED86F6CC159}" type="presParOf" srcId="{976C0DB5-19B9-429A-902F-C4BC3C61E4D0}" destId="{6334BB23-2AE5-47F9-B326-756D240D7A8F}" srcOrd="0" destOrd="0" presId="urn:microsoft.com/office/officeart/2005/8/layout/vList4"/>
    <dgm:cxn modelId="{376CBB4C-746F-45CE-AAD4-C68A18893F1C}" type="presParOf" srcId="{6334BB23-2AE5-47F9-B326-756D240D7A8F}" destId="{7DD8C262-566D-47A1-AE9E-C88EAA9769F8}" srcOrd="0" destOrd="0" presId="urn:microsoft.com/office/officeart/2005/8/layout/vList4"/>
    <dgm:cxn modelId="{687E1BE9-7EE8-476B-AB94-DA70D783A8F9}" type="presParOf" srcId="{6334BB23-2AE5-47F9-B326-756D240D7A8F}" destId="{11A778BA-6D91-45FD-A5D4-C2D5677C5B37}" srcOrd="1" destOrd="0" presId="urn:microsoft.com/office/officeart/2005/8/layout/vList4"/>
    <dgm:cxn modelId="{3A414FFA-4144-4511-94E2-83C1073BEAC0}" type="presParOf" srcId="{6334BB23-2AE5-47F9-B326-756D240D7A8F}" destId="{9C213A57-EF82-44B1-A7AB-96EFA5219834}" srcOrd="2" destOrd="0" presId="urn:microsoft.com/office/officeart/2005/8/layout/vList4"/>
    <dgm:cxn modelId="{F9C44D03-3FDF-4713-BEC1-39795DD663D1}" type="presParOf" srcId="{976C0DB5-19B9-429A-902F-C4BC3C61E4D0}" destId="{04FA05BD-4B9C-4FED-BACE-3ABD9ADBA7F9}" srcOrd="1" destOrd="0" presId="urn:microsoft.com/office/officeart/2005/8/layout/vList4"/>
    <dgm:cxn modelId="{E57B1EE9-9C2A-4B3E-8E3C-F26243EB396C}" type="presParOf" srcId="{976C0DB5-19B9-429A-902F-C4BC3C61E4D0}" destId="{BB5FBA0A-489A-4291-8BEE-A041DE5BDDD6}" srcOrd="2" destOrd="0" presId="urn:microsoft.com/office/officeart/2005/8/layout/vList4"/>
    <dgm:cxn modelId="{F510335D-080C-4C3D-8E63-A39CF86BC351}" type="presParOf" srcId="{BB5FBA0A-489A-4291-8BEE-A041DE5BDDD6}" destId="{DF7375D3-7CCF-4B44-8A8F-E407937CA2C3}" srcOrd="0" destOrd="0" presId="urn:microsoft.com/office/officeart/2005/8/layout/vList4"/>
    <dgm:cxn modelId="{386284F8-F450-40EE-B7FE-F187FADF8AEC}" type="presParOf" srcId="{BB5FBA0A-489A-4291-8BEE-A041DE5BDDD6}" destId="{07934A3B-8C59-483C-8402-923F4955D8C5}" srcOrd="1" destOrd="0" presId="urn:microsoft.com/office/officeart/2005/8/layout/vList4"/>
    <dgm:cxn modelId="{CB078EC7-BF70-47F8-9AD6-7E83F2E6BC45}" type="presParOf" srcId="{BB5FBA0A-489A-4291-8BEE-A041DE5BDDD6}" destId="{A82F2163-BFED-4311-86EC-5163CF4BDECA}" srcOrd="2" destOrd="0" presId="urn:microsoft.com/office/officeart/2005/8/layout/vList4"/>
    <dgm:cxn modelId="{A2D83A5A-FE80-4C13-AD8D-DA14F6F5455C}" type="presParOf" srcId="{976C0DB5-19B9-429A-902F-C4BC3C61E4D0}" destId="{1212878C-B959-45A4-80A4-964715775070}" srcOrd="3" destOrd="0" presId="urn:microsoft.com/office/officeart/2005/8/layout/vList4"/>
    <dgm:cxn modelId="{06511878-C9D5-4E10-B245-00CAA2FDA095}" type="presParOf" srcId="{976C0DB5-19B9-429A-902F-C4BC3C61E4D0}" destId="{18B5B581-7CFC-4ECA-AAE0-AB76CC44FE88}" srcOrd="4" destOrd="0" presId="urn:microsoft.com/office/officeart/2005/8/layout/vList4"/>
    <dgm:cxn modelId="{2CDD438E-D75D-4842-91C2-2FE64A3134B8}" type="presParOf" srcId="{18B5B581-7CFC-4ECA-AAE0-AB76CC44FE88}" destId="{8737E8A7-E523-4E66-AFF7-CA12E41EBCB4}" srcOrd="0" destOrd="0" presId="urn:microsoft.com/office/officeart/2005/8/layout/vList4"/>
    <dgm:cxn modelId="{3607764A-13CE-43D9-BD99-B233FFD9C429}" type="presParOf" srcId="{18B5B581-7CFC-4ECA-AAE0-AB76CC44FE88}" destId="{4451BDB8-C0B7-4CB6-A433-90F6D2398E0D}" srcOrd="1" destOrd="0" presId="urn:microsoft.com/office/officeart/2005/8/layout/vList4"/>
    <dgm:cxn modelId="{89184F22-8772-4140-9F87-F4F201BF8C2D}" type="presParOf" srcId="{18B5B581-7CFC-4ECA-AAE0-AB76CC44FE88}" destId="{41608B50-F563-489C-8EFE-4E8ADED35446}" srcOrd="2" destOrd="0" presId="urn:microsoft.com/office/officeart/2005/8/layout/vList4"/>
    <dgm:cxn modelId="{5BE3C7E1-F451-4BD1-992C-0261E7A8C9E3}" type="presParOf" srcId="{976C0DB5-19B9-429A-902F-C4BC3C61E4D0}" destId="{D1030C3B-DF79-4DBA-898C-833DDE1D058D}" srcOrd="5" destOrd="0" presId="urn:microsoft.com/office/officeart/2005/8/layout/vList4"/>
    <dgm:cxn modelId="{E24B234E-9910-4F73-B545-0C0CDBCC4207}" type="presParOf" srcId="{976C0DB5-19B9-429A-902F-C4BC3C61E4D0}" destId="{E52E82EC-7D70-4D6A-81FF-7C125D58F7FB}" srcOrd="6" destOrd="0" presId="urn:microsoft.com/office/officeart/2005/8/layout/vList4"/>
    <dgm:cxn modelId="{CC7045C5-8AEE-46AB-A6FF-13C5A205E948}" type="presParOf" srcId="{E52E82EC-7D70-4D6A-81FF-7C125D58F7FB}" destId="{1799D768-3496-49F3-B4A3-D027E3073B3C}" srcOrd="0" destOrd="0" presId="urn:microsoft.com/office/officeart/2005/8/layout/vList4"/>
    <dgm:cxn modelId="{BB1FD182-D8F6-4B5C-92D7-4208C0C5B3DB}" type="presParOf" srcId="{E52E82EC-7D70-4D6A-81FF-7C125D58F7FB}" destId="{755D1021-C915-459A-B906-3D584790E781}" srcOrd="1" destOrd="0" presId="urn:microsoft.com/office/officeart/2005/8/layout/vList4"/>
    <dgm:cxn modelId="{F90BAE04-45CF-421B-AAE5-03B1C933A1B9}" type="presParOf" srcId="{E52E82EC-7D70-4D6A-81FF-7C125D58F7FB}" destId="{8F846C65-C530-40C4-BF83-6985C09064DF}" srcOrd="2" destOrd="0" presId="urn:microsoft.com/office/officeart/2005/8/layout/vList4"/>
    <dgm:cxn modelId="{E7B8B763-986C-4ACD-821E-F0B3B5CB5737}" type="presParOf" srcId="{976C0DB5-19B9-429A-902F-C4BC3C61E4D0}" destId="{2CA98C6B-1EBD-40D2-8AD5-2F953C285E14}" srcOrd="7" destOrd="0" presId="urn:microsoft.com/office/officeart/2005/8/layout/vList4"/>
    <dgm:cxn modelId="{AE9DCE63-0DE3-40FF-A2D6-23B43B4185C1}" type="presParOf" srcId="{976C0DB5-19B9-429A-902F-C4BC3C61E4D0}" destId="{9187BEA7-64AD-4107-AC80-96A07C5B22DA}" srcOrd="8" destOrd="0" presId="urn:microsoft.com/office/officeart/2005/8/layout/vList4"/>
    <dgm:cxn modelId="{21E1DBDC-9AA6-439C-975B-BE9FE1C7512D}" type="presParOf" srcId="{9187BEA7-64AD-4107-AC80-96A07C5B22DA}" destId="{BFCCDE82-AD12-4417-8AC8-2C87CCB4CF05}" srcOrd="0" destOrd="0" presId="urn:microsoft.com/office/officeart/2005/8/layout/vList4"/>
    <dgm:cxn modelId="{B734156F-89D6-46FC-8EA2-392E063F1B7F}" type="presParOf" srcId="{9187BEA7-64AD-4107-AC80-96A07C5B22DA}" destId="{773B3B2A-9BA0-4CA6-A3C2-B3333D5B0A2A}" srcOrd="1" destOrd="0" presId="urn:microsoft.com/office/officeart/2005/8/layout/vList4"/>
    <dgm:cxn modelId="{E3304C53-068F-41E3-9EAD-66F0C2FDABE5}" type="presParOf" srcId="{9187BEA7-64AD-4107-AC80-96A07C5B22DA}" destId="{C0379019-9C60-4E88-925D-643C073AAA7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F1AE5-BFB6-4C56-8717-9013B9E238C7}">
      <dsp:nvSpPr>
        <dsp:cNvPr id="0" name=""/>
        <dsp:cNvSpPr/>
      </dsp:nvSpPr>
      <dsp:spPr>
        <a:xfrm>
          <a:off x="-6595351" y="-1008615"/>
          <a:ext cx="7849878" cy="7849878"/>
        </a:xfrm>
        <a:prstGeom prst="blockArc">
          <a:avLst>
            <a:gd name="adj1" fmla="val 18900000"/>
            <a:gd name="adj2" fmla="val 2700000"/>
            <a:gd name="adj3" fmla="val 27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DA8ED-58B2-40F6-993F-FD5C202C2CD0}">
      <dsp:nvSpPr>
        <dsp:cNvPr id="0" name=""/>
        <dsp:cNvSpPr/>
      </dsp:nvSpPr>
      <dsp:spPr>
        <a:xfrm>
          <a:off x="547972" y="364423"/>
          <a:ext cx="10314123" cy="729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8893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План заходів на 2017-2024 роки із запровадження Концепції реалізації державної політики у сфері реформування закладів середньої освіти «Нова українська школа»</a:t>
          </a:r>
          <a:endParaRPr lang="uk-UA" sz="16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7972" y="364423"/>
        <a:ext cx="10314123" cy="729314"/>
      </dsp:txXfrm>
    </dsp:sp>
    <dsp:sp modelId="{51CE6EEB-D214-4C0A-BD0A-5065E27A193D}">
      <dsp:nvSpPr>
        <dsp:cNvPr id="0" name=""/>
        <dsp:cNvSpPr/>
      </dsp:nvSpPr>
      <dsp:spPr>
        <a:xfrm>
          <a:off x="92150" y="273259"/>
          <a:ext cx="911642" cy="9116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60D4A6-477C-4FDA-B06D-846FC6739025}">
      <dsp:nvSpPr>
        <dsp:cNvPr id="0" name=""/>
        <dsp:cNvSpPr/>
      </dsp:nvSpPr>
      <dsp:spPr>
        <a:xfrm>
          <a:off x="1070577" y="1458045"/>
          <a:ext cx="9791518" cy="729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8893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Наказ МОНУ від 23.10.2017 № 1407 «Про надання грифу МОН навчальним програмам для учнів 10-11 класів ЗЗСО»</a:t>
          </a:r>
          <a:endParaRPr lang="uk-UA" sz="16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70577" y="1458045"/>
        <a:ext cx="9791518" cy="729314"/>
      </dsp:txXfrm>
    </dsp:sp>
    <dsp:sp modelId="{C3446817-2380-4419-AFE2-95206CCE144E}">
      <dsp:nvSpPr>
        <dsp:cNvPr id="0" name=""/>
        <dsp:cNvSpPr/>
      </dsp:nvSpPr>
      <dsp:spPr>
        <a:xfrm>
          <a:off x="614755" y="1366881"/>
          <a:ext cx="911642" cy="9116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D9EE70-A433-4C47-A3A6-3C878E69A8E3}">
      <dsp:nvSpPr>
        <dsp:cNvPr id="0" name=""/>
        <dsp:cNvSpPr/>
      </dsp:nvSpPr>
      <dsp:spPr>
        <a:xfrm>
          <a:off x="1230975" y="2551666"/>
          <a:ext cx="9631120" cy="729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8893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Наказ МОНУ від 20.04.2018 № 405, 406, 408 про типові освітні програми, навчальні плани</a:t>
          </a:r>
          <a:endParaRPr lang="uk-UA" sz="16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30975" y="2551666"/>
        <a:ext cx="9631120" cy="729314"/>
      </dsp:txXfrm>
    </dsp:sp>
    <dsp:sp modelId="{921E0CBC-FEC6-414C-A8EF-8C8F6833ECB9}">
      <dsp:nvSpPr>
        <dsp:cNvPr id="0" name=""/>
        <dsp:cNvSpPr/>
      </dsp:nvSpPr>
      <dsp:spPr>
        <a:xfrm>
          <a:off x="775153" y="2460502"/>
          <a:ext cx="911642" cy="9116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5E4928-95A4-4741-A7B6-9F50981954B7}">
      <dsp:nvSpPr>
        <dsp:cNvPr id="0" name=""/>
        <dsp:cNvSpPr/>
      </dsp:nvSpPr>
      <dsp:spPr>
        <a:xfrm>
          <a:off x="1070577" y="3645288"/>
          <a:ext cx="9791518" cy="729314"/>
        </a:xfrm>
        <a:prstGeom prst="rect">
          <a:avLst/>
        </a:prstGeom>
        <a:solidFill>
          <a:srgbClr val="FF99FF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889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Лист МОНУ від 01 липня 2019 року № 1/11-5966 </a:t>
          </a:r>
          <a:r>
            <a:rPr lang="uk-UA" sz="1600" b="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Щодо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методичних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рекомендацій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про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викладання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навчальних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предметів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у закладах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загальної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середньої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освіти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у 2019/2020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навчальному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році</a:t>
          </a:r>
          <a:r>
            <a:rPr lang="uk-UA" sz="1600" b="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»</a:t>
          </a:r>
          <a:endParaRPr lang="uk-UA" sz="1600" b="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70577" y="3645288"/>
        <a:ext cx="9791518" cy="729314"/>
      </dsp:txXfrm>
    </dsp:sp>
    <dsp:sp modelId="{05CA96D3-2968-4ED9-A9E4-BDB3FA030902}">
      <dsp:nvSpPr>
        <dsp:cNvPr id="0" name=""/>
        <dsp:cNvSpPr/>
      </dsp:nvSpPr>
      <dsp:spPr>
        <a:xfrm>
          <a:off x="614755" y="3554124"/>
          <a:ext cx="911642" cy="9116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B30CC9-6C88-4D52-B1B9-67E11B2D7B6F}">
      <dsp:nvSpPr>
        <dsp:cNvPr id="0" name=""/>
        <dsp:cNvSpPr/>
      </dsp:nvSpPr>
      <dsp:spPr>
        <a:xfrm>
          <a:off x="547972" y="4738909"/>
          <a:ext cx="10314123" cy="729314"/>
        </a:xfrm>
        <a:prstGeom prst="rect">
          <a:avLst/>
        </a:prstGeom>
        <a:solidFill>
          <a:srgbClr val="FF99FF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8893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9686925" algn="l"/>
            </a:tabLst>
          </a:pPr>
          <a:r>
            <a:rPr lang="uk-UA" sz="1600" kern="1200" dirty="0" smtClean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Лист МОНУ </a:t>
          </a:r>
          <a:r>
            <a:rPr lang="uk-UA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від 10.06.2019 № 1/9-365 </a:t>
          </a:r>
          <a:r>
            <a:rPr lang="uk-UA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переліки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навчальної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літератури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рекомендованої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Міністерством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освіти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і науки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України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для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використання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у закладах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освіти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у 2019/2020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навчальному</a:t>
          </a:r>
          <a:r>
            <a:rPr lang="ru-RU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році</a:t>
          </a:r>
          <a:r>
            <a:rPr lang="uk-UA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»</a:t>
          </a:r>
          <a:endParaRPr lang="ru-RU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7972" y="4738909"/>
        <a:ext cx="10314123" cy="729314"/>
      </dsp:txXfrm>
    </dsp:sp>
    <dsp:sp modelId="{40BF53F8-F953-4550-A828-8DEE3AE2F192}">
      <dsp:nvSpPr>
        <dsp:cNvPr id="0" name=""/>
        <dsp:cNvSpPr/>
      </dsp:nvSpPr>
      <dsp:spPr>
        <a:xfrm>
          <a:off x="92150" y="4647745"/>
          <a:ext cx="911642" cy="9116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D8C262-566D-47A1-AE9E-C88EAA9769F8}">
      <dsp:nvSpPr>
        <dsp:cNvPr id="0" name=""/>
        <dsp:cNvSpPr/>
      </dsp:nvSpPr>
      <dsp:spPr>
        <a:xfrm>
          <a:off x="0" y="0"/>
          <a:ext cx="10369152" cy="106605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Обов'язкове виконання експериментальної складової навчальної програми (демонстрації, лабораторні, практичні роботи, виконання навчальних проектів).</a:t>
          </a:r>
          <a:endParaRPr lang="ru-RU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0435" y="0"/>
        <a:ext cx="8188716" cy="1066055"/>
      </dsp:txXfrm>
    </dsp:sp>
    <dsp:sp modelId="{11A778BA-6D91-45FD-A5D4-C2D5677C5B37}">
      <dsp:nvSpPr>
        <dsp:cNvPr id="0" name=""/>
        <dsp:cNvSpPr/>
      </dsp:nvSpPr>
      <dsp:spPr>
        <a:xfrm>
          <a:off x="804532" y="27461"/>
          <a:ext cx="707632" cy="85284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F7375D3-7CCF-4B44-8A8F-E407937CA2C3}">
      <dsp:nvSpPr>
        <dsp:cNvPr id="0" name=""/>
        <dsp:cNvSpPr/>
      </dsp:nvSpPr>
      <dsp:spPr>
        <a:xfrm>
          <a:off x="0" y="1172661"/>
          <a:ext cx="10369152" cy="106605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Урізноманітнити форми проведення уроків, віддаючи перевагу активним методам навчання (наприклад: робота в групах замість індивідуальної роботи коло дошки).</a:t>
          </a:r>
          <a:endParaRPr lang="ru-RU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0435" y="1172661"/>
        <a:ext cx="8188716" cy="1066055"/>
      </dsp:txXfrm>
    </dsp:sp>
    <dsp:sp modelId="{07934A3B-8C59-483C-8402-923F4955D8C5}">
      <dsp:nvSpPr>
        <dsp:cNvPr id="0" name=""/>
        <dsp:cNvSpPr/>
      </dsp:nvSpPr>
      <dsp:spPr>
        <a:xfrm>
          <a:off x="414828" y="1279267"/>
          <a:ext cx="1457384" cy="85284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737E8A7-E523-4E66-AFF7-CA12E41EBCB4}">
      <dsp:nvSpPr>
        <dsp:cNvPr id="0" name=""/>
        <dsp:cNvSpPr/>
      </dsp:nvSpPr>
      <dsp:spPr>
        <a:xfrm>
          <a:off x="0" y="2345323"/>
          <a:ext cx="10369152" cy="106605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Звернути увагу на </a:t>
          </a:r>
          <a:r>
            <a:rPr lang="uk-UA" sz="1800" b="0" i="0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реалізацію </a:t>
          </a:r>
          <a:r>
            <a:rPr lang="uk-UA" sz="18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наскрізних</a:t>
          </a:r>
          <a:r>
            <a:rPr lang="uk-UA" sz="1800" b="0" i="0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змістових ліній через виконання компетентнісно зорієнтованих завдань відповідного змісту. </a:t>
          </a:r>
          <a:r>
            <a:rPr lang="uk-UA" sz="18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Впровадити в практику формування та перевірку рівню сформованості компетентностей.</a:t>
          </a:r>
          <a:endParaRPr lang="ru-RU" sz="1800" b="0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0435" y="2345323"/>
        <a:ext cx="8188716" cy="1066055"/>
      </dsp:txXfrm>
    </dsp:sp>
    <dsp:sp modelId="{4451BDB8-C0B7-4CB6-A433-90F6D2398E0D}">
      <dsp:nvSpPr>
        <dsp:cNvPr id="0" name=""/>
        <dsp:cNvSpPr/>
      </dsp:nvSpPr>
      <dsp:spPr>
        <a:xfrm>
          <a:off x="558845" y="2451928"/>
          <a:ext cx="1169350" cy="85284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799D768-3496-49F3-B4A3-D027E3073B3C}">
      <dsp:nvSpPr>
        <dsp:cNvPr id="0" name=""/>
        <dsp:cNvSpPr/>
      </dsp:nvSpPr>
      <dsp:spPr>
        <a:xfrm>
          <a:off x="0" y="3517984"/>
          <a:ext cx="10369152" cy="106605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Уроки з роз</a:t>
          </a:r>
          <a:r>
            <a:rPr lang="en-US" sz="18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’</a:t>
          </a:r>
          <a:r>
            <a:rPr lang="uk-UA" sz="18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язку</a:t>
          </a:r>
          <a:r>
            <a:rPr lang="uk-UA" sz="18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розрахункових задач різних типів бажано проводити </a:t>
          </a:r>
          <a:r>
            <a:rPr lang="uk-UA" sz="1800" b="0" i="0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 початку вивчення теми, щоб протягом наступних уроків відпрацьовувати їх.</a:t>
          </a:r>
          <a:endParaRPr lang="uk-UA" sz="1800" b="0" i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0435" y="3517984"/>
        <a:ext cx="8188716" cy="1066055"/>
      </dsp:txXfrm>
    </dsp:sp>
    <dsp:sp modelId="{755D1021-C915-459A-B906-3D584790E781}">
      <dsp:nvSpPr>
        <dsp:cNvPr id="0" name=""/>
        <dsp:cNvSpPr/>
      </dsp:nvSpPr>
      <dsp:spPr>
        <a:xfrm>
          <a:off x="702862" y="3624590"/>
          <a:ext cx="881315" cy="85284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FCCDE82-AD12-4417-8AC8-2C87CCB4CF05}">
      <dsp:nvSpPr>
        <dsp:cNvPr id="0" name=""/>
        <dsp:cNvSpPr/>
      </dsp:nvSpPr>
      <dsp:spPr>
        <a:xfrm>
          <a:off x="0" y="4690646"/>
          <a:ext cx="10369152" cy="106605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 метою систематизації інформації та враховуючи значний обсяг навчального матеріалу рекомендуємо складати разом з учнями опорні схеми-конспекти (особливо старші класи).</a:t>
          </a:r>
          <a:endParaRPr lang="ru-RU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0435" y="4690646"/>
        <a:ext cx="8188716" cy="1066055"/>
      </dsp:txXfrm>
    </dsp:sp>
    <dsp:sp modelId="{773B3B2A-9BA0-4CA6-A3C2-B3333D5B0A2A}">
      <dsp:nvSpPr>
        <dsp:cNvPr id="0" name=""/>
        <dsp:cNvSpPr/>
      </dsp:nvSpPr>
      <dsp:spPr>
        <a:xfrm>
          <a:off x="504055" y="4797251"/>
          <a:ext cx="1278931" cy="85284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46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7963" y="0"/>
            <a:ext cx="292846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C82C08E-073B-4E86-8A8C-569E264069F9}" type="datetime1">
              <a:rPr lang="ru-RU" smtClean="0"/>
              <a:pPr rtl="0"/>
              <a:t>04.09.2019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2846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7963" y="9371285"/>
            <a:ext cx="292846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46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7963" y="0"/>
            <a:ext cx="292846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9009A61-334A-4E3D-9ED3-665D59CBDD22}" type="datetime1">
              <a:rPr lang="ru-RU" noProof="0" smtClean="0"/>
              <a:pPr rtl="0"/>
              <a:t>04.09.2019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39775"/>
            <a:ext cx="6573838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799" y="4686499"/>
            <a:ext cx="540639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2846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7963" y="9371285"/>
            <a:ext cx="292846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80180A6-ED09-4FE0-BCA7-F662AEEB3611}" type="datetime1">
              <a:rPr lang="ru-RU" noProof="0" smtClean="0"/>
              <a:pPr rtl="0"/>
              <a:t>04.09.2019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pic>
        <p:nvPicPr>
          <p:cNvPr id="7" name="Рисунок 2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 userDrawn="1"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6811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FA4EB34-E579-42F1-A8FF-3A2B42F4A039}" type="datetime1">
              <a:rPr lang="ru-RU" noProof="0" smtClean="0"/>
              <a:pPr rtl="0"/>
              <a:t>04.09.2019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34073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09AAA70-D255-4723-9D0D-4CC1CD7926BA}" type="datetime1">
              <a:rPr lang="ru-RU" noProof="0" smtClean="0"/>
              <a:pPr rtl="0"/>
              <a:t>04.09.2019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0310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EE5775E-EE84-43FA-B658-00C52BC6EE37}" type="datetime1">
              <a:rPr lang="ru-RU" noProof="0" smtClean="0"/>
              <a:pPr rtl="0"/>
              <a:t>04.09.2019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82637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92A09E5-547A-4DFE-B57B-900A15B1E024}" type="datetime1">
              <a:rPr lang="ru-RU" noProof="0" smtClean="0"/>
              <a:pPr rtl="0"/>
              <a:t>04.09.2019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3231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F0768E7-63C1-42EC-B817-D816F8D37737}" type="datetime1">
              <a:rPr lang="ru-RU" noProof="0" smtClean="0"/>
              <a:pPr rtl="0"/>
              <a:t>04.09.2019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6722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5CFB9F1-ED93-4C56-8A65-76E4C13EA370}" type="datetime1">
              <a:rPr lang="ru-RU" noProof="0" smtClean="0"/>
              <a:pPr rtl="0"/>
              <a:t>04.09.2019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4517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12D8107-8C6E-41DD-932B-AF5BF2620177}" type="datetime1">
              <a:rPr lang="ru-RU" noProof="0" smtClean="0"/>
              <a:pPr rtl="0"/>
              <a:t>04.09.2019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6008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203301E-887F-4FB3-AD1C-F7D66B36F947}" type="datetime1">
              <a:rPr lang="ru-RU" noProof="0" smtClean="0"/>
              <a:pPr rtl="0"/>
              <a:t>04.09.2019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3799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12A542F-6693-422C-99EE-799B3BC8C665}" type="datetime1">
              <a:rPr lang="ru-RU" noProof="0" smtClean="0"/>
              <a:pPr rtl="0"/>
              <a:t>04.09.2019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6624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B5A3D12-FD16-4D05-9670-0D8A9E46F851}" type="datetime1">
              <a:rPr lang="ru-RU" noProof="0" smtClean="0"/>
              <a:pPr rtl="0"/>
              <a:t>04.09.2019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6176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78DA4FF-DEEE-4C08-8C58-FDB19D2E37F9}" type="datetime1">
              <a:rPr lang="ru-RU" noProof="0" smtClean="0"/>
              <a:pPr rtl="0"/>
              <a:t>04.09.2019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DC1BBB0-96F0-4077-A278-0F3FB5C104D3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1318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199" userDrawn="1">
          <p15:clr>
            <a:srgbClr val="F26B43"/>
          </p15:clr>
        </p15:guide>
        <p15:guide id="4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mzo.gov.ua/pidruchniki/elektronni-versiyi-pidruchnikiv/" TargetMode="External"/><Relationship Id="rId7" Type="http://schemas.openxmlformats.org/officeDocument/2006/relationships/image" Target="../media/image17.jpeg"/><Relationship Id="rId2" Type="http://schemas.openxmlformats.org/officeDocument/2006/relationships/hyperlink" Target="https://docs.google.com/spreadsheets/d/16NyRYEKgeQ4T5BE68La-s2gn0q2MPyIWSWx-Vdw-zmA/edit?ts=5a364195#gid=51104253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hyperlink" Target="https://www.schoollife.org.ua/usi-uroky-himiji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ndip.org.ua/info/9236/" TargetMode="External"/><Relationship Id="rId2" Type="http://schemas.openxmlformats.org/officeDocument/2006/relationships/hyperlink" Target="https://pedpresa.ua/200409-vseukrayinska-serpneva-konferentsiya-translyatsiy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://www.soippo.edu.u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0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14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13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5940" y="1412776"/>
            <a:ext cx="9865096" cy="2160240"/>
          </a:xfrm>
        </p:spPr>
        <p:txBody>
          <a:bodyPr rtlCol="0">
            <a:normAutofit/>
          </a:bodyPr>
          <a:lstStyle/>
          <a:p>
            <a:pPr algn="ctr" rtl="0"/>
            <a:r>
              <a:rPr lang="uk-UA" sz="4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Особливості реалізації змісту навчального предмета </a:t>
            </a:r>
            <a:br>
              <a:rPr lang="uk-UA" sz="4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хімія </a:t>
            </a:r>
            <a:endParaRPr lang="uk-UA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54452" y="5157192"/>
            <a:ext cx="4896544" cy="1296144"/>
          </a:xfrm>
        </p:spPr>
        <p:txBody>
          <a:bodyPr rtlCol="0">
            <a:normAutofit/>
          </a:bodyPr>
          <a:lstStyle/>
          <a:p>
            <a:pPr algn="just" rtl="0"/>
            <a:r>
              <a:rPr lang="uk-UA" sz="2000" i="1" dirty="0" err="1" smtClean="0"/>
              <a:t>Метейко</a:t>
            </a:r>
            <a:r>
              <a:rPr lang="uk-UA" sz="2000" i="1" dirty="0" smtClean="0"/>
              <a:t> Алла Володимирівна, методист з хімії навчально-методичного відділу координації освітньої діяльності та професійного розвитку Сумського ОІППО</a:t>
            </a:r>
            <a:endParaRPr lang="uk-UA" sz="2000" i="1" dirty="0"/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229806" y="395187"/>
            <a:ext cx="11589728" cy="6314857"/>
            <a:chOff x="229806" y="395187"/>
            <a:chExt cx="11589728" cy="6314857"/>
          </a:xfrm>
        </p:grpSpPr>
        <p:sp>
          <p:nvSpPr>
            <p:cNvPr id="20" name="Стрелка вверх 19"/>
            <p:cNvSpPr/>
            <p:nvPr/>
          </p:nvSpPr>
          <p:spPr>
            <a:xfrm rot="14281311">
              <a:off x="4710139" y="3038549"/>
              <a:ext cx="360040" cy="662126"/>
            </a:xfrm>
            <a:prstGeom prst="upArrow">
              <a:avLst>
                <a:gd name="adj1" fmla="val 51661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с двумя вырезанными противолежащими углами 10"/>
            <p:cNvSpPr/>
            <p:nvPr/>
          </p:nvSpPr>
          <p:spPr>
            <a:xfrm>
              <a:off x="1989956" y="5339672"/>
              <a:ext cx="9829578" cy="1370372"/>
            </a:xfrm>
            <a:prstGeom prst="snip2Diag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spc="-2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Відповідно до Типового переліку </a:t>
              </a:r>
              <a:r>
                <a:rPr lang="uk-UA" sz="1600" spc="-2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навчальної літератури, що має відповідний гриф </a:t>
              </a:r>
              <a:r>
                <a:rPr lang="uk-UA" sz="1600" spc="-2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МОНУ</a:t>
              </a:r>
              <a:br>
                <a:rPr lang="uk-UA" sz="1600" spc="-2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uk-UA" sz="1600" spc="-2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k-UA" sz="1500" spc="-2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sz="15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Лист МОН </a:t>
              </a:r>
              <a:r>
                <a:rPr lang="ru-RU" sz="15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від</a:t>
              </a:r>
              <a:r>
                <a:rPr lang="ru-RU" sz="15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10.06.2019 № 1/9-365 </a:t>
              </a:r>
              <a:r>
                <a:rPr lang="ru-RU" sz="15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“</a:t>
              </a:r>
              <a:r>
                <a:rPr lang="uk-UA" sz="15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 переліки навчальної літератури, рекомендованої Міністерством освіти і науки України для використання</a:t>
              </a:r>
              <a:r>
                <a:rPr lang="ru-RU" sz="15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5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 закладах </a:t>
              </a:r>
              <a:r>
                <a:rPr lang="uk-UA" sz="15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освіти у 2019/2020 навчальному році</a:t>
              </a:r>
              <a:r>
                <a:rPr lang="ru-RU" sz="15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”)</a:t>
              </a:r>
              <a:endParaRPr lang="uk-UA" sz="1500" spc="-2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5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https://docs.google.com/spreadsheets/d/16NyRYEKgeQ4T5BE68La-s2gn0q2MPy</a:t>
              </a:r>
              <a:r>
                <a:rPr lang="en-US" sz="1600" dirty="0">
                  <a:hlinkClick r:id="rId2"/>
                </a:rPr>
                <a:t>IWSWx-Vdw-zmA/edit?ts=5a364195#gid=511042534</a:t>
              </a:r>
              <a:endParaRPr lang="uk-UA" sz="1600" spc="-2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Стрелка вверх 5"/>
            <p:cNvSpPr/>
            <p:nvPr/>
          </p:nvSpPr>
          <p:spPr>
            <a:xfrm rot="10800000">
              <a:off x="6437596" y="3554455"/>
              <a:ext cx="360040" cy="662126"/>
            </a:xfrm>
            <a:prstGeom prst="upArrow">
              <a:avLst>
                <a:gd name="adj1" fmla="val 51661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трелка вверх 6"/>
            <p:cNvSpPr/>
            <p:nvPr/>
          </p:nvSpPr>
          <p:spPr>
            <a:xfrm rot="5400000">
              <a:off x="8212461" y="2292678"/>
              <a:ext cx="365827" cy="99195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трелка вверх 7"/>
            <p:cNvSpPr/>
            <p:nvPr/>
          </p:nvSpPr>
          <p:spPr>
            <a:xfrm rot="2414480">
              <a:off x="7719376" y="1827582"/>
              <a:ext cx="360040" cy="697721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трелка вверх 8"/>
            <p:cNvSpPr/>
            <p:nvPr/>
          </p:nvSpPr>
          <p:spPr>
            <a:xfrm rot="19121708">
              <a:off x="5169702" y="1748766"/>
              <a:ext cx="360040" cy="80102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трелка вверх 9"/>
            <p:cNvSpPr/>
            <p:nvPr/>
          </p:nvSpPr>
          <p:spPr>
            <a:xfrm rot="7446469">
              <a:off x="7930372" y="2986612"/>
              <a:ext cx="365827" cy="12747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5031130" y="2047380"/>
              <a:ext cx="3240360" cy="1656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400" b="1" dirty="0" smtClean="0">
                  <a:solidFill>
                    <a:schemeClr val="bg1">
                      <a:lumMod val="10000"/>
                    </a:schemeClr>
                  </a:solidFill>
                </a:rPr>
                <a:t>МЕТОДИЧНЕ ЗАБЕЗПЕЧЕННЯ З ХІМІЇ</a:t>
              </a:r>
              <a:endParaRPr lang="ru-RU" sz="2400" b="1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12" name="Прямоугольник с двумя вырезанными противолежащими углами 1"/>
            <p:cNvSpPr/>
            <p:nvPr/>
          </p:nvSpPr>
          <p:spPr>
            <a:xfrm>
              <a:off x="8882939" y="2205298"/>
              <a:ext cx="2649835" cy="1340348"/>
            </a:xfrm>
            <a:prstGeom prst="snip2Diag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Зошити для контрольних робіт</a:t>
              </a:r>
              <a:endParaRPr lang="ru-RU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Прямоугольник с двумя вырезанными противолежащими углами 4"/>
            <p:cNvSpPr/>
            <p:nvPr/>
          </p:nvSpPr>
          <p:spPr>
            <a:xfrm>
              <a:off x="5441588" y="4223874"/>
              <a:ext cx="2419444" cy="957125"/>
            </a:xfrm>
            <a:prstGeom prst="snip2Diag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Робочі зошити</a:t>
              </a:r>
              <a:endParaRPr lang="ru-RU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Прямоугольник с двумя вырезанными противолежащими углами 5"/>
            <p:cNvSpPr/>
            <p:nvPr/>
          </p:nvSpPr>
          <p:spPr>
            <a:xfrm>
              <a:off x="2284471" y="395187"/>
              <a:ext cx="3528392" cy="1415890"/>
            </a:xfrm>
            <a:prstGeom prst="snip2Diag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Підручники</a:t>
              </a:r>
              <a:endParaRPr lang="en-US" dirty="0" smtClean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400" dirty="0" smtClean="0">
                  <a:solidFill>
                    <a:schemeClr val="bg1">
                      <a:lumMod val="10000"/>
                    </a:schemeClr>
                  </a:solidFill>
                </a:rPr>
                <a:t>(</a:t>
              </a:r>
              <a:r>
                <a:rPr lang="uk-UA" sz="1400" dirty="0" smtClean="0">
                  <a:solidFill>
                    <a:schemeClr val="bg1">
                      <a:lumMod val="10000"/>
                    </a:schemeClr>
                  </a:solidFill>
                </a:rPr>
                <a:t>електронні версії для 7-11 класів</a:t>
              </a:r>
              <a:r>
                <a:rPr lang="en-US" sz="1400" dirty="0" smtClean="0">
                  <a:solidFill>
                    <a:schemeClr val="bg1">
                      <a:lumMod val="10000"/>
                    </a:schemeClr>
                  </a:solidFill>
                </a:rPr>
                <a:t>)</a:t>
              </a:r>
              <a:r>
                <a:rPr lang="uk-UA" sz="1400" dirty="0" smtClean="0">
                  <a:solidFill>
                    <a:schemeClr val="bg1">
                      <a:lumMod val="10000"/>
                    </a:schemeClr>
                  </a:solidFill>
                </a:rPr>
                <a:t> </a:t>
              </a:r>
              <a:endParaRPr lang="en-US" sz="1400" dirty="0" smtClean="0">
                <a:solidFill>
                  <a:schemeClr val="bg1">
                    <a:lumMod val="10000"/>
                  </a:schemeClr>
                </a:solidFill>
              </a:endParaRPr>
            </a:p>
            <a:p>
              <a:pPr algn="ctr"/>
              <a:r>
                <a:rPr lang="en-US" dirty="0">
                  <a:solidFill>
                    <a:schemeClr val="bg1">
                      <a:lumMod val="10000"/>
                    </a:schemeClr>
                  </a:solidFill>
                  <a:hlinkClick r:id="rId3"/>
                </a:rPr>
                <a:t>https://imzo.gov.ua/pidruchniki/elektronni-versiyi-pidruchnikiv</a:t>
              </a:r>
              <a:r>
                <a:rPr lang="en-US" dirty="0" smtClean="0">
                  <a:solidFill>
                    <a:schemeClr val="bg1">
                      <a:lumMod val="10000"/>
                    </a:schemeClr>
                  </a:solidFill>
                  <a:hlinkClick r:id="rId3"/>
                </a:rPr>
                <a:t>/</a:t>
              </a:r>
              <a:r>
                <a:rPr lang="en-US" dirty="0" smtClean="0">
                  <a:solidFill>
                    <a:schemeClr val="bg1">
                      <a:lumMod val="10000"/>
                    </a:schemeClr>
                  </a:solidFill>
                </a:rPr>
                <a:t> </a:t>
              </a:r>
              <a:endParaRPr lang="uk-UA" dirty="0" smtClean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15" name="Прямоугольник с двумя вырезанными противолежащими углами 6"/>
            <p:cNvSpPr/>
            <p:nvPr/>
          </p:nvSpPr>
          <p:spPr>
            <a:xfrm>
              <a:off x="8654246" y="3813376"/>
              <a:ext cx="2878528" cy="1239737"/>
            </a:xfrm>
            <a:prstGeom prst="snip2Diag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Зошити для практичних робіт</a:t>
              </a:r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Прямоугольник с двумя вырезанными противолежащими углами 12"/>
            <p:cNvSpPr/>
            <p:nvPr/>
          </p:nvSpPr>
          <p:spPr>
            <a:xfrm>
              <a:off x="6617615" y="449148"/>
              <a:ext cx="3463919" cy="1440642"/>
            </a:xfrm>
            <a:prstGeom prst="snip2Diag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Дидактичні матеріали</a:t>
              </a:r>
              <a:r>
                <a:rPr lang="en-US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uk-UA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для вчителя</a:t>
              </a:r>
            </a:p>
            <a:p>
              <a:pPr algn="ctr"/>
              <a:r>
                <a:rPr lang="uk-UA" sz="1400" dirty="0" smtClean="0">
                  <a:solidFill>
                    <a:schemeClr val="tx1"/>
                  </a:solidFill>
                </a:rPr>
                <a:t>(електронні версії на платформі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EdEra</a:t>
              </a:r>
              <a:r>
                <a:rPr lang="en-US" sz="1400" dirty="0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US" sz="1600" u="sng" dirty="0" smtClean="0">
                  <a:solidFill>
                    <a:srgbClr val="FF0000"/>
                  </a:solidFill>
                  <a:hlinkClick r:id="rId4"/>
                </a:rPr>
                <a:t>https://www.schoollife.org.ua/usi-uroky-himiji/</a:t>
              </a:r>
              <a:r>
                <a:rPr lang="en-US" sz="1600" u="sng" dirty="0" smtClean="0">
                  <a:solidFill>
                    <a:srgbClr val="FF0000"/>
                  </a:solidFill>
                </a:rPr>
                <a:t> </a:t>
              </a:r>
              <a:endParaRPr lang="ru-RU" sz="1600" u="sng" dirty="0">
                <a:solidFill>
                  <a:srgbClr val="FF0000"/>
                </a:solidFill>
              </a:endParaRPr>
            </a:p>
          </p:txBody>
        </p:sp>
        <p:sp>
          <p:nvSpPr>
            <p:cNvPr id="21" name="Прямоугольник с двумя вырезанными противолежащими углами 4"/>
            <p:cNvSpPr/>
            <p:nvPr/>
          </p:nvSpPr>
          <p:spPr>
            <a:xfrm>
              <a:off x="2173460" y="2875472"/>
              <a:ext cx="2419444" cy="957125"/>
            </a:xfrm>
            <a:prstGeom prst="snip2Diag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Методична література</a:t>
              </a:r>
              <a:endParaRPr lang="ru-RU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72" t="17837" r="3496" b="775"/>
            <a:stretch/>
          </p:blipFill>
          <p:spPr>
            <a:xfrm rot="10800000">
              <a:off x="733739" y="2173582"/>
              <a:ext cx="1342466" cy="1868642"/>
            </a:xfrm>
            <a:prstGeom prst="rect">
              <a:avLst/>
            </a:prstGeom>
          </p:spPr>
        </p:pic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2" t="32759" r="-1057" b="2133"/>
            <a:stretch/>
          </p:blipFill>
          <p:spPr>
            <a:xfrm>
              <a:off x="229806" y="4042225"/>
              <a:ext cx="1430939" cy="1860221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7" t="31347" r="4581" b="3324"/>
            <a:stretch/>
          </p:blipFill>
          <p:spPr>
            <a:xfrm rot="10800000">
              <a:off x="229807" y="421130"/>
              <a:ext cx="1300207" cy="17524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10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916" y="568379"/>
            <a:ext cx="9530297" cy="658912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Акценти 2019-2020 </a:t>
            </a:r>
            <a:r>
              <a:rPr lang="uk-UA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н.р</a:t>
            </a:r>
            <a:r>
              <a:rPr lang="uk-U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549796" y="1227291"/>
            <a:ext cx="11566871" cy="5051489"/>
            <a:chOff x="549796" y="1227291"/>
            <a:chExt cx="11566871" cy="5051489"/>
          </a:xfrm>
        </p:grpSpPr>
        <p:sp>
          <p:nvSpPr>
            <p:cNvPr id="3" name="Вертикальный свиток 2"/>
            <p:cNvSpPr/>
            <p:nvPr/>
          </p:nvSpPr>
          <p:spPr>
            <a:xfrm>
              <a:off x="8372250" y="1227291"/>
              <a:ext cx="3744417" cy="3668017"/>
            </a:xfrm>
            <a:prstGeom prst="verticalScroll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38000">
                  <a:schemeClr val="accent1">
                    <a:lumMod val="45000"/>
                    <a:lumOff val="55000"/>
                  </a:schemeClr>
                </a:gs>
                <a:gs pos="68000">
                  <a:schemeClr val="accent1">
                    <a:lumMod val="45000"/>
                    <a:lumOff val="55000"/>
                  </a:schemeClr>
                </a:gs>
                <a:gs pos="100000">
                  <a:srgbClr val="0070C0"/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Відповідно до наказу Міністерства освіти</a:t>
              </a:r>
              <a:br>
                <a:rPr lang="uk-UA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uk-UA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k-UA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і науки України </a:t>
              </a:r>
              <a:r>
                <a:rPr lang="uk-UA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uk-UA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uk-UA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від </a:t>
              </a:r>
              <a:r>
                <a:rPr lang="uk-UA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10.06.2019 №798 </a:t>
              </a:r>
              <a:r>
                <a:rPr lang="uk-UA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uk-UA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uk-UA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lang="uk-UA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 проведення всеукраїнського конкурсу «Учитель року – 2020</a:t>
              </a:r>
              <a:r>
                <a:rPr lang="uk-UA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 однією з номінацій визначено «Хімія»</a:t>
              </a:r>
              <a:endParaRPr lang="uk-U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Вертикальный свиток 4"/>
            <p:cNvSpPr/>
            <p:nvPr/>
          </p:nvSpPr>
          <p:spPr>
            <a:xfrm>
              <a:off x="549796" y="1227291"/>
              <a:ext cx="3528392" cy="3497853"/>
            </a:xfrm>
            <a:prstGeom prst="verticalScroll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38000">
                  <a:schemeClr val="accent1">
                    <a:lumMod val="45000"/>
                    <a:lumOff val="55000"/>
                  </a:schemeClr>
                </a:gs>
                <a:gs pos="68000">
                  <a:schemeClr val="accent1">
                    <a:lumMod val="45000"/>
                    <a:lumOff val="55000"/>
                  </a:schemeClr>
                </a:gs>
                <a:gs pos="100000">
                  <a:srgbClr val="0070C0"/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Організацією Об’єднаних націй 2019 рік оголошено Міжнародним роком Періодичної таблиці хімічних елементів, на відзнаку 150 річниці створення цієї таблиці Д.І. Менделєєвим </a:t>
              </a:r>
              <a:br>
                <a:rPr lang="uk-UA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uk-UA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(1869 рік)</a:t>
              </a:r>
              <a:endParaRPr lang="uk-U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Вертикальный свиток 5"/>
            <p:cNvSpPr/>
            <p:nvPr/>
          </p:nvSpPr>
          <p:spPr>
            <a:xfrm>
              <a:off x="4627834" y="1700808"/>
              <a:ext cx="3744416" cy="4577972"/>
            </a:xfrm>
            <a:prstGeom prst="verticalScroll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38000">
                  <a:schemeClr val="accent1">
                    <a:lumMod val="45000"/>
                    <a:lumOff val="55000"/>
                  </a:schemeClr>
                </a:gs>
                <a:gs pos="68000">
                  <a:schemeClr val="accent1">
                    <a:lumMod val="45000"/>
                    <a:lumOff val="55000"/>
                  </a:schemeClr>
                </a:gs>
                <a:gs pos="100000">
                  <a:srgbClr val="0070C0"/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Відповідно до наказу Міністерства освіти і науки України від 26.06.2018 </a:t>
              </a:r>
              <a:br>
                <a:rPr lang="uk-UA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uk-UA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№ 696 «Про затвердження програм зовнішнього незалежного оцінювання результатів навчання, здобутих на основі повної загальної середньої освіти» зовнішнє незалежне оцінювання з хімії у 2020 році відбудеться за оновленою програмою.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604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658912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bg1">
                    <a:lumMod val="10000"/>
                  </a:schemeClr>
                </a:solidFill>
              </a:rPr>
              <a:t>Веб-конференції та вебінари</a:t>
            </a:r>
            <a:endParaRPr lang="ru-RU" sz="36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9836" y="1052736"/>
            <a:ext cx="10657184" cy="56166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19.08.2019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Всеукраїнської серпневої конференції «Нова українська школа: виклики та перспективи освітньої реформи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Режим доступу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pedpresa.ua/200409-vseukrayinska-serpneva-konferentsiya-translyatsiya.html</a:t>
            </a:r>
            <a:r>
              <a:rPr lang="uk-UA" sz="2000" dirty="0" smtClean="0"/>
              <a:t>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29.08.2019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веб-конференція «Учені НАПН України – українським учителям»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Режим доступу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hlinkClick r:id="rId3"/>
              </a:rPr>
              <a:t>http://undip.org.ua/info/9236/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uk-UA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uk-UA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10.09.2019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обласний 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вебінар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Пріоритетні напрями викладання хімії в основній та старшій школі в контексті Концепції «Нова українська школа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»»</a:t>
            </a:r>
          </a:p>
          <a:p>
            <a:pPr marL="271463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Режим доступу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http://www.soippo.edu.ua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972" y="2996952"/>
            <a:ext cx="70485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17748" y="260648"/>
            <a:ext cx="1166529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-1588" algn="ctr">
              <a:lnSpc>
                <a:spcPct val="90000"/>
              </a:lnSpc>
              <a:buNone/>
            </a:pPr>
            <a:r>
              <a:rPr lang="uk-UA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Тема обласного методичного </a:t>
            </a:r>
            <a:r>
              <a:rPr lang="uk-UA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кабінету з </a:t>
            </a:r>
            <a:r>
              <a:rPr lang="uk-UA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хімії:</a:t>
            </a:r>
          </a:p>
          <a:p>
            <a:pPr marL="533400" indent="-533400" algn="ctr">
              <a:lnSpc>
                <a:spcPct val="90000"/>
              </a:lnSpc>
              <a:buNone/>
            </a:pPr>
            <a:endParaRPr lang="uk-UA" sz="8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ctr">
              <a:lnSpc>
                <a:spcPct val="90000"/>
              </a:lnSpc>
              <a:buNone/>
            </a:pPr>
            <a:r>
              <a:rPr lang="uk-UA" sz="2500" i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uk-UA" sz="2500" i="1" dirty="0">
                <a:latin typeface="Arial" pitchFamily="34" charset="0"/>
                <a:cs typeface="Arial" pitchFamily="34" charset="0"/>
              </a:rPr>
              <a:t>Розвиток особистісно-професійної компетентності вчителя хімії»</a:t>
            </a:r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621804" y="1637438"/>
            <a:ext cx="11017224" cy="504056"/>
          </a:xfrm>
        </p:spPr>
        <p:txBody>
          <a:bodyPr>
            <a:noAutofit/>
          </a:bodyPr>
          <a:lstStyle/>
          <a:p>
            <a:r>
              <a:rPr lang="uk-UA" sz="3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Завдання обласного методичного кабінету з </a:t>
            </a:r>
            <a:r>
              <a:rPr lang="uk-UA" sz="3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хімії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405730" y="2276872"/>
            <a:ext cx="11165046" cy="4304792"/>
            <a:chOff x="405780" y="2249811"/>
            <a:chExt cx="11165046" cy="4448808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2209786" y="3479000"/>
              <a:ext cx="9361040" cy="9144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uk-UA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Організація і проведення обласних заходів, консультацій, спрямованих на розвиток особистісно-професійної компетентності вчителя хімії (організація семінарів, творчих груп, методичних порадників тощо) у контексті концепції «Нова українська школа</a:t>
              </a:r>
              <a:r>
                <a:rPr lang="uk-UA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»</a:t>
              </a:r>
              <a:endPara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050" name="Picture 2" descr="ÐÐ°ÑÑÐ¸Ð½ÐºÐ¸ Ð¿Ð¾ Ð·Ð°Ð¿ÑÐ¾ÑÑ ÐÐ°Ð²ÑÐ°Ð»ÑÐ½Ð° Ð¿ÑÐ¾Ð³ÑÐ°Ð¼Ð°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796" y="2249811"/>
              <a:ext cx="1584176" cy="97133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869"/>
            <a:stretch/>
          </p:blipFill>
          <p:spPr>
            <a:xfrm>
              <a:off x="473982" y="4558946"/>
              <a:ext cx="1735804" cy="86091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8" name="Рисунок 1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960"/>
            <a:stretch/>
          </p:blipFill>
          <p:spPr>
            <a:xfrm>
              <a:off x="556270" y="3440512"/>
              <a:ext cx="1636686" cy="97058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9" name="Скругленный прямоугольник 18"/>
            <p:cNvSpPr/>
            <p:nvPr/>
          </p:nvSpPr>
          <p:spPr>
            <a:xfrm>
              <a:off x="2133972" y="2281956"/>
              <a:ext cx="9361040" cy="91873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just"/>
              <a:r>
                <a:rPr lang="uk-UA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Перехід 11 класу на </a:t>
              </a:r>
              <a:r>
                <a:rPr lang="uk-UA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оновлені програми (2017 року) та Державний стандарт базової і повної середньої освіти (2011 року</a:t>
              </a:r>
              <a:r>
                <a:rPr lang="uk-UA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).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2209786" y="4515230"/>
              <a:ext cx="9361040" cy="94834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uk-UA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Поширення перспективного педагогічного досвіду учителів хімії з впровадження інноваційних технологій навчання через участь у творчих групах, семінарах, розробку моделей уроків, що опираються на ці технології</a:t>
              </a:r>
              <a:r>
                <a:rPr lang="uk-UA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2215863" y="5630179"/>
              <a:ext cx="9289032" cy="90145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uk-UA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Сприяння забезпеченню кабінетів хімії (освітнього середовища) сучасними засобами навчання (обладнанням, хімічним посудом, хімічними реактивами), сучасними дидактичними матеріалами (дидактичними посібниками, розробками провідних педагогів області тощо). 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780" y="5497831"/>
              <a:ext cx="1801182" cy="120078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401171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627489733"/>
              </p:ext>
            </p:extLst>
          </p:nvPr>
        </p:nvGraphicFramePr>
        <p:xfrm>
          <a:off x="765820" y="908720"/>
          <a:ext cx="1094521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917948" y="260648"/>
            <a:ext cx="8856984" cy="792088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Нормативні документи щодо викладання </a:t>
            </a:r>
            <a:br>
              <a:rPr lang="uk-U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закладах загальної середньої освіти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2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909836" y="83264"/>
            <a:ext cx="10920189" cy="6669335"/>
            <a:chOff x="909836" y="83264"/>
            <a:chExt cx="10920189" cy="6669335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909836" y="1295502"/>
              <a:ext cx="10920189" cy="5457097"/>
              <a:chOff x="-1926" y="1148687"/>
              <a:chExt cx="9974712" cy="4865769"/>
            </a:xfrm>
          </p:grpSpPr>
          <p:sp>
            <p:nvSpPr>
              <p:cNvPr id="17" name="Стрелка вправо 16"/>
              <p:cNvSpPr/>
              <p:nvPr/>
            </p:nvSpPr>
            <p:spPr>
              <a:xfrm rot="1580297">
                <a:off x="5717576" y="3914960"/>
                <a:ext cx="1353835" cy="40084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Стрелка вправо 4"/>
              <p:cNvSpPr/>
              <p:nvPr/>
            </p:nvSpPr>
            <p:spPr>
              <a:xfrm rot="20214158">
                <a:off x="5768190" y="2727023"/>
                <a:ext cx="1295419" cy="40084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Стрелка влево 6"/>
              <p:cNvSpPr/>
              <p:nvPr/>
            </p:nvSpPr>
            <p:spPr>
              <a:xfrm rot="2035918">
                <a:off x="2754430" y="2677238"/>
                <a:ext cx="1089591" cy="360040"/>
              </a:xfrm>
              <a:prstGeom prst="leftArrow">
                <a:avLst>
                  <a:gd name="adj1" fmla="val 51919"/>
                  <a:gd name="adj2" fmla="val 5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Стрелка вправо 7"/>
              <p:cNvSpPr/>
              <p:nvPr/>
            </p:nvSpPr>
            <p:spPr>
              <a:xfrm rot="8648033">
                <a:off x="2861482" y="4132046"/>
                <a:ext cx="1162105" cy="34849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с двумя скругленными противолежащими углами 8"/>
              <p:cNvSpPr/>
              <p:nvPr/>
            </p:nvSpPr>
            <p:spPr>
              <a:xfrm>
                <a:off x="57864" y="1148687"/>
                <a:ext cx="2736304" cy="2232248"/>
              </a:xfrm>
              <a:prstGeom prst="round2Diag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7-9 </a:t>
                </a:r>
                <a:r>
                  <a:rPr lang="uk-UA" b="1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класи</a:t>
                </a:r>
                <a:r>
                  <a:rPr lang="uk-UA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k-UA" dirty="0" smtClean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Програма </a:t>
                </a:r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для </a:t>
                </a:r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ЗНЗ. </a:t>
                </a:r>
              </a:p>
              <a:p>
                <a:pPr algn="ctr"/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Хімія</a:t>
                </a:r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7-9 </a:t>
                </a:r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класи</a:t>
                </a:r>
              </a:p>
              <a:p>
                <a:pPr algn="ctr"/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(затверджена наказом </a:t>
                </a:r>
                <a:endParaRPr lang="uk-UA" sz="1400" dirty="0" smtClean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МОН </a:t>
                </a:r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України </a:t>
                </a:r>
                <a:endParaRPr lang="uk-UA" sz="1400" dirty="0" smtClean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від </a:t>
                </a:r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07.06.2017 № 804 </a:t>
                </a:r>
              </a:p>
              <a:p>
                <a:pPr algn="ctr"/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«Про оновлені навчальні програми для учнів 5-9 класів загальноосвітніх навчальних закладів</a:t>
                </a:r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»). </a:t>
                </a:r>
                <a:endParaRPr lang="ru-RU" sz="14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Прямоугольник с двумя скругленными противолежащими углами 9"/>
              <p:cNvSpPr/>
              <p:nvPr/>
            </p:nvSpPr>
            <p:spPr>
              <a:xfrm>
                <a:off x="-1926" y="3722592"/>
                <a:ext cx="2925918" cy="1888934"/>
              </a:xfrm>
              <a:prstGeom prst="round2Diag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8-9 класи </a:t>
                </a:r>
              </a:p>
              <a:p>
                <a:pPr algn="ctr"/>
                <a:r>
                  <a:rPr lang="uk-UA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з </a:t>
                </a:r>
                <a:r>
                  <a:rPr lang="uk-UA" b="1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поглибленим вивченням хімії</a:t>
                </a:r>
                <a:r>
                  <a:rPr lang="uk-UA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k-UA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</a:p>
              <a:p>
                <a:pPr algn="ctr"/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Програма </a:t>
                </a:r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для </a:t>
                </a:r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ЗНЗ з </a:t>
                </a:r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поглибленим вивченням хімії (затверджено наказом МОН України від 17.07.2015 № 983).</a:t>
                </a:r>
                <a:endParaRPr lang="ru-RU" sz="14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3515677" y="2567317"/>
                <a:ext cx="2708032" cy="1800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2400" b="1" dirty="0" smtClean="0">
                    <a:solidFill>
                      <a:schemeClr val="bg1">
                        <a:lumMod val="10000"/>
                      </a:schemeClr>
                    </a:solidFill>
                  </a:rPr>
                  <a:t>НАВЧАЛЬНІ ПРОГРАМИ </a:t>
                </a:r>
              </a:p>
              <a:p>
                <a:pPr algn="ctr"/>
                <a:r>
                  <a:rPr lang="uk-UA" sz="2400" b="1" dirty="0" smtClean="0">
                    <a:solidFill>
                      <a:schemeClr val="bg1">
                        <a:lumMod val="10000"/>
                      </a:schemeClr>
                    </a:solidFill>
                  </a:rPr>
                  <a:t>З ХІМІЇ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787356" y="5654416"/>
                <a:ext cx="8626650" cy="36004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https://mon.gov.ua/ua/osvita/zagalna-serednya-osvita/navchalni-programi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Прямоугольник с двумя скругленными противолежащими углами 14"/>
              <p:cNvSpPr/>
              <p:nvPr/>
            </p:nvSpPr>
            <p:spPr>
              <a:xfrm>
                <a:off x="7020457" y="1353212"/>
                <a:ext cx="2952329" cy="1631756"/>
              </a:xfrm>
              <a:prstGeom prst="round2Diag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6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10-11 класи </a:t>
                </a:r>
              </a:p>
              <a:p>
                <a:pPr algn="ctr"/>
                <a:r>
                  <a:rPr lang="uk-UA" sz="16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Рівень стандарту</a:t>
                </a:r>
              </a:p>
              <a:p>
                <a:pPr algn="ctr"/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Наказ </a:t>
                </a:r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від </a:t>
                </a:r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23.10.2017 </a:t>
                </a:r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№ </a:t>
                </a:r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1407 </a:t>
                </a:r>
                <a:endParaRPr lang="uk-UA" sz="14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«</a:t>
                </a:r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Про надання грифу МОН навчальним </a:t>
                </a:r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програмам для </a:t>
                </a:r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учнів 10-11 </a:t>
                </a:r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класів </a:t>
                </a:r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ЗЗСО»</a:t>
                </a:r>
                <a:endParaRPr lang="uk-UA" sz="14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Прямоугольник с двумя скругленными противолежащими углами 17"/>
              <p:cNvSpPr/>
              <p:nvPr/>
            </p:nvSpPr>
            <p:spPr>
              <a:xfrm>
                <a:off x="7010963" y="3642599"/>
                <a:ext cx="2952329" cy="1449834"/>
              </a:xfrm>
              <a:prstGeom prst="round2Diag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6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10-11 класи </a:t>
                </a:r>
              </a:p>
              <a:p>
                <a:pPr algn="ctr"/>
                <a:r>
                  <a:rPr lang="uk-UA" sz="16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Профільний рівень</a:t>
                </a:r>
              </a:p>
              <a:p>
                <a:pPr algn="ctr"/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Наказ </a:t>
                </a:r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від </a:t>
                </a:r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23.10.2017 </a:t>
                </a:r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№ </a:t>
                </a:r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1407 </a:t>
                </a:r>
                <a:endParaRPr lang="uk-UA" sz="14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«</a:t>
                </a:r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Про надання грифу МОН навчальним </a:t>
                </a:r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програмам для </a:t>
                </a:r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учнів 10-11 </a:t>
                </a:r>
                <a:r>
                  <a:rPr lang="uk-UA" sz="14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класів </a:t>
                </a:r>
                <a:r>
                  <a:rPr lang="uk-UA" sz="14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ЗЗСО»</a:t>
                </a:r>
                <a:endParaRPr lang="uk-UA" sz="14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50777" y="83264"/>
              <a:ext cx="4489021" cy="25798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69924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9887" y="404664"/>
            <a:ext cx="7776710" cy="68761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Тижневе навантаження з хімії</a:t>
            </a:r>
            <a:endParaRPr lang="uk-U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815" b="1"/>
          <a:stretch/>
        </p:blipFill>
        <p:spPr>
          <a:xfrm>
            <a:off x="837828" y="1268760"/>
            <a:ext cx="8648700" cy="142341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0704" y="3573016"/>
            <a:ext cx="8126179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0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796" y="188640"/>
            <a:ext cx="11017224" cy="658912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Рекомендації щодо викладання навчальної програми для 11 класу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299445"/>
              </p:ext>
            </p:extLst>
          </p:nvPr>
        </p:nvGraphicFramePr>
        <p:xfrm>
          <a:off x="261764" y="980728"/>
          <a:ext cx="11665296" cy="58572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167396408"/>
                    </a:ext>
                  </a:extLst>
                </a:gridCol>
                <a:gridCol w="9505056">
                  <a:extLst>
                    <a:ext uri="{9D8B030D-6E8A-4147-A177-3AD203B41FA5}">
                      <a16:colId xmlns:a16="http://schemas.microsoft.com/office/drawing/2014/main" val="10038499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Тема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Особливості викладання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760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i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«Періодичний закон і періодична система хімічних елементів» </a:t>
                      </a:r>
                      <a:endParaRPr lang="uk-UA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Навчальною програмою рівню стандарт не передбачено розгляд питань щодо електронних та графічних електронних формул, валентних можливостей та ступенів окиснення 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uk-UA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-елементів (окрім Феруму).</a:t>
                      </a:r>
                      <a:endParaRPr lang="uk-UA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285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«Хімічний зв’язок і будова речовини»</a:t>
                      </a:r>
                      <a:endParaRPr lang="uk-U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uk-UA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</a:t>
                      </a:r>
                      <a:r>
                        <a:rPr lang="uk-UA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ивчається донорно-акцепторний механізм, як різновид ковалентного зв'язку (на прикладі утворення йону амонію).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uk-UA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Водневий зв’язок розглядається як окремий вид хімічного зв’язку: механізм утворення, різновиди (міжмолекулярний, внутрішньомолекулярний).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uk-UA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Уперше розглядається металічний хімічний зв’язок. </a:t>
                      </a:r>
                    </a:p>
                    <a:p>
                      <a:pPr marL="0" indent="0">
                        <a:buNone/>
                      </a:pPr>
                      <a:r>
                        <a:rPr lang="uk-UA" sz="15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Рекомендуємо</a:t>
                      </a:r>
                      <a:r>
                        <a:rPr lang="uk-UA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водневий і металічний хімічні зв’язки розвести за уроками;   </a:t>
                      </a:r>
                    </a:p>
                    <a:p>
                      <a:r>
                        <a:rPr lang="uk-UA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 акцентувати увагу учнів на кристалічному та аморфному станах твердих речовин.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519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</a:t>
                      </a:r>
                      <a:r>
                        <a:rPr lang="uk-UA" sz="18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Хімічні реакції»</a:t>
                      </a:r>
                      <a:endParaRPr lang="uk-U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0" indent="-361950" algn="just"/>
                      <a:r>
                        <a:rPr lang="uk-UA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Повторити вже відомі класифікації хімічних реакцій, побудувавши узагальнюючу схему з прикладами. До цієї схеми додати класифікацію реакцій за оборотністю хімічного процесу (оборотні, необоротні), сформувати поняття хімічна рівновага, розглянути принцип Ле Шательє. </a:t>
                      </a:r>
                    </a:p>
                    <a:p>
                      <a:pPr marL="361950" indent="-361950" algn="just"/>
                      <a:r>
                        <a:rPr lang="uk-UA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r>
                        <a:rPr lang="uk-UA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</a:t>
                      </a:r>
                      <a:r>
                        <a:rPr lang="uk-UA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озглянути новий тип задач «Обчислення за хімічними рівняннями відносного виходу продукту реакції».</a:t>
                      </a:r>
                    </a:p>
                    <a:p>
                      <a:pPr marL="361950" marR="0" indent="-361950" algn="just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</a:t>
                      </a:r>
                      <a:r>
                        <a:rPr lang="uk-UA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Розглянути більш детально тему «Поняття про гальванічний елемент як хімічне джерело електричного струму»,</a:t>
                      </a:r>
                      <a:r>
                        <a:rPr lang="uk-UA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оскільки під час її вивчення передбачено  два навчальних проєкти </a:t>
                      </a:r>
                      <a:r>
                        <a:rPr lang="uk-UA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(реалізація наскрізної змістової лінії «Екологія та</a:t>
                      </a:r>
                      <a:r>
                        <a:rPr lang="uk-UA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сталий розвиток»)</a:t>
                      </a:r>
                      <a:r>
                        <a:rPr lang="uk-UA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61950" indent="-361950"/>
                      <a:r>
                        <a:rPr lang="uk-UA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Акцентувати увагу на п</a:t>
                      </a:r>
                      <a:r>
                        <a:rPr lang="uk-UA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оняття рН-серидовища. </a:t>
                      </a:r>
                    </a:p>
                    <a:p>
                      <a:pPr marL="361950" indent="-361950"/>
                      <a:r>
                        <a:rPr lang="uk-UA" sz="150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</a:t>
                      </a:r>
                      <a:r>
                        <a:rPr lang="uk-UA" sz="1500" i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Зверніть увагу, що е</a:t>
                      </a:r>
                      <a:r>
                        <a:rPr lang="uk-UA" sz="15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лектроліз розплавів і водних розчинів речовин у класах, що вивчають хімію на рівні стандарт, не розглядається</a:t>
                      </a:r>
                      <a:r>
                        <a:rPr lang="uk-UA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7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2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807178"/>
              </p:ext>
            </p:extLst>
          </p:nvPr>
        </p:nvGraphicFramePr>
        <p:xfrm>
          <a:off x="261764" y="814486"/>
          <a:ext cx="11665296" cy="598892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167396408"/>
                    </a:ext>
                  </a:extLst>
                </a:gridCol>
                <a:gridCol w="9217024">
                  <a:extLst>
                    <a:ext uri="{9D8B030D-6E8A-4147-A177-3AD203B41FA5}">
                      <a16:colId xmlns:a16="http://schemas.microsoft.com/office/drawing/2014/main" val="1003849941"/>
                    </a:ext>
                  </a:extLst>
                </a:gridCol>
              </a:tblGrid>
              <a:tr h="364703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Тема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Особливості викладання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760793"/>
                  </a:ext>
                </a:extLst>
              </a:tr>
              <a:tr h="4646221">
                <a:tc>
                  <a:txBody>
                    <a:bodyPr/>
                    <a:lstStyle/>
                    <a:p>
                      <a:pPr algn="ctr"/>
                      <a:r>
                        <a:rPr lang="uk-UA" sz="1799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«Неорганічні речовини і їхні властивості»</a:t>
                      </a:r>
                      <a:endParaRPr lang="uk-UA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indent="-179388" algn="just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Алотропна модифікація в 11-му класі розглядається на прикладах Оксигену, Сульфуру, Фосфору та Карбону. Рекомендуємо вивчати дану тему протягом двох уроків відповідно до причин алотропії:</a:t>
                      </a:r>
                    </a:p>
                    <a:p>
                      <a:pPr marL="179388" marR="0" indent="179388" algn="just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перший урок – за кількістю атомів (Оксиген, Сульфур, Фосфор);</a:t>
                      </a:r>
                    </a:p>
                    <a:p>
                      <a:pPr marL="179388" marR="0" indent="179388" algn="just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другий урок – розташування атомів у кристалічній гратці (Карбон). </a:t>
                      </a:r>
                    </a:p>
                    <a:p>
                      <a:pPr marL="179388" marR="0" indent="-179388" algn="just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r>
                        <a:rPr lang="uk-UA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Розвести на два уроки вивчення сполук неметалічних елементів з Гідрогеном:</a:t>
                      </a:r>
                    </a:p>
                    <a:p>
                      <a:pPr marL="538163" marR="0" indent="-161925" algn="just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перший урок розглянути гідроген сульфід і гідроген хлорид, водні розчини яких проявляють кислотні властивості; </a:t>
                      </a:r>
                    </a:p>
                    <a:p>
                      <a:pPr marL="538163" marR="0" indent="-161925" algn="just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другий урок – амоніак, водний розчин якого проявляє основні властивості. </a:t>
                      </a:r>
                    </a:p>
                    <a:p>
                      <a:pPr marL="265113" marR="0" indent="-265113" algn="just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Рекомендуємо розглянути в цій темі новий тип задач «Обчислення кількості речовини, маси або об’єму продукту за рівнянням хімічної реакції, якщо один із реагентів узято в надлишку» з метою подальшого  відпрацювання під час вивчення наступних тем.</a:t>
                      </a:r>
                    </a:p>
                    <a:p>
                      <a:pPr marL="265113" marR="0" indent="-265113" algn="just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</a:t>
                      </a:r>
                      <a:r>
                        <a:rPr lang="uk-UA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 вивченні сполук металічних елементів програмою передбачено виконання демонстраційних та лабораторних дослідів однакового змісту «Виявлення у розчині катіонів Феруму(2+), Феруму(3+), Барію». Тому пропонуємо під час вивчення нового матеріалу провести демонстраційні досліди,</a:t>
                      </a:r>
                      <a:r>
                        <a:rPr lang="uk-UA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 лабораторні провести на окремому уроці, з метою підготовки до  практичної роботи «Дослідження якісного складу солей».</a:t>
                      </a:r>
                    </a:p>
                    <a:p>
                      <a:pPr marL="265113" marR="0" indent="-265113" algn="just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Рекомендуємо провести декілька уроків  з теми «Генетичні зв’язки між основними класами неорганічних і органічних сполук».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285013"/>
                  </a:ext>
                </a:extLst>
              </a:tr>
              <a:tr h="898894">
                <a:tc>
                  <a:txBody>
                    <a:bodyPr/>
                    <a:lstStyle/>
                    <a:p>
                      <a:pPr algn="ctr"/>
                      <a:r>
                        <a:rPr lang="uk-UA" sz="1799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«Хімія і прогрес людства»</a:t>
                      </a:r>
                      <a:endParaRPr lang="uk-UA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indent="-179388" algn="just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Необхідно акцентувати увага на «Зеленій хімії», як новому напрямі хімічних досліджень та інженерії, що закликає до створення продуктів та процесів, які дозволять мінімізувати використання та виробництво шкідливих речовин.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685654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85800" y="116632"/>
            <a:ext cx="11017224" cy="620639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Рекомендації щодо викладання навчальної програми для 11 класу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7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519308813"/>
              </p:ext>
            </p:extLst>
          </p:nvPr>
        </p:nvGraphicFramePr>
        <p:xfrm>
          <a:off x="909836" y="836712"/>
          <a:ext cx="1036915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053852" y="188640"/>
            <a:ext cx="9472824" cy="586903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Загальні рекомендації до викладання ХІМІЇ 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ÐÐ°ÑÑÐ¸Ð½ÐºÐ¸ Ð¿Ð¾ Ð·Ð°Ð¿ÑÐ¾ÑÑ ÐÐ°Ð²ÑÐ°Ð½Ð½Ñ ÑÑÐ¼ÑÑ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590" y="863030"/>
            <a:ext cx="1676937" cy="9950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590" y="2065750"/>
            <a:ext cx="1676937" cy="9432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ÐÐ°ÑÑÐ¸Ð½ÐºÐ¸ Ð¿Ð¾ Ð·Ð°Ð¿ÑÐ¾ÑÑ ÐÐ½ÑÐµÐ³ÑÐ°ÑÑÑ Ð¿ÑÐ¸ÑÐ¾Ð´Ð½Ð¸ÑÐ¸Ñ Ð½Ð°ÑÐº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590" y="3199958"/>
            <a:ext cx="1676937" cy="10213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2" name="Picture 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590" y="4382025"/>
            <a:ext cx="1676937" cy="991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4" name="Picture 10" descr="ÐÐ°ÑÑÐ¸Ð½ÐºÐ¸ Ð¿Ð¾ Ð·Ð°Ð¿ÑÐ¾ÑÑ ÐÐ¿Ð¾ÑÐ½Ñ ÑÑÐµÐ¼Ð¸ ÑÑÐ¼ÑÑ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34" y="5594108"/>
            <a:ext cx="1728193" cy="93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24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2"/>
          <p:cNvSpPr txBox="1"/>
          <p:nvPr/>
        </p:nvSpPr>
        <p:spPr>
          <a:xfrm>
            <a:off x="864994" y="332656"/>
            <a:ext cx="10246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На</a:t>
            </a:r>
            <a:r>
              <a:rPr lang="en-US" sz="2400" dirty="0">
                <a:solidFill>
                  <a:prstClr val="black"/>
                </a:solidFill>
                <a:latin typeface="Arial Black" panose="020B0A04020102020204" pitchFamily="34" charset="0"/>
              </a:rPr>
              <a:t>c</a:t>
            </a:r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крізні змістові лінії як з</a:t>
            </a:r>
            <a:r>
              <a:rPr lang="uk-UA" sz="2400" dirty="0">
                <a:latin typeface="Arial Black" panose="020B0A04020102020204" pitchFamily="34" charset="0"/>
              </a:rPr>
              <a:t>асіб інтеграції </a:t>
            </a:r>
          </a:p>
          <a:p>
            <a:pPr algn="ctr"/>
            <a:r>
              <a:rPr lang="uk-UA" sz="2400" dirty="0">
                <a:latin typeface="Arial Black" panose="020B0A04020102020204" pitchFamily="34" charset="0"/>
              </a:rPr>
              <a:t>ключових і загальнопредметних компетентностей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477788" y="1340768"/>
            <a:ext cx="11454607" cy="5087952"/>
            <a:chOff x="279667" y="1695566"/>
            <a:chExt cx="11454607" cy="5087952"/>
          </a:xfrm>
        </p:grpSpPr>
        <p:sp>
          <p:nvSpPr>
            <p:cNvPr id="6" name="Стрелка вниз 5"/>
            <p:cNvSpPr/>
            <p:nvPr/>
          </p:nvSpPr>
          <p:spPr>
            <a:xfrm>
              <a:off x="6976682" y="4457294"/>
              <a:ext cx="214679" cy="45726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uk-UA"/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5024314" y="4457294"/>
              <a:ext cx="214679" cy="45726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uk-UA"/>
            </a:p>
          </p:txBody>
        </p:sp>
        <p:sp>
          <p:nvSpPr>
            <p:cNvPr id="8" name="Стрелка вниз 7"/>
            <p:cNvSpPr/>
            <p:nvPr/>
          </p:nvSpPr>
          <p:spPr>
            <a:xfrm rot="3739500">
              <a:off x="9198946" y="3201337"/>
              <a:ext cx="241186" cy="1587883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uk-UA"/>
            </a:p>
          </p:txBody>
        </p:sp>
        <p:sp>
          <p:nvSpPr>
            <p:cNvPr id="9" name="Стрелка вниз 8"/>
            <p:cNvSpPr/>
            <p:nvPr/>
          </p:nvSpPr>
          <p:spPr>
            <a:xfrm rot="17529642">
              <a:off x="3021397" y="3262999"/>
              <a:ext cx="247064" cy="1587883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uk-UA"/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7085657" y="3570317"/>
              <a:ext cx="214679" cy="45726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uk-UA"/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5123168" y="3555251"/>
              <a:ext cx="214679" cy="45726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uk-UA"/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9653067" y="2150873"/>
              <a:ext cx="182911" cy="6778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uk-UA"/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7453563" y="2088729"/>
              <a:ext cx="195539" cy="75339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uk-UA"/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4757148" y="2237775"/>
              <a:ext cx="234778" cy="603528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uk-UA"/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2075528" y="2199810"/>
              <a:ext cx="219983" cy="6421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uk-UA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894875" y="4033607"/>
              <a:ext cx="4700417" cy="6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sz="1600" dirty="0">
                  <a:latin typeface="Arial Black" panose="020B0A04020102020204" pitchFamily="34" charset="0"/>
                </a:rPr>
                <a:t>Інтегрують зміст усіх навчальних предметів, зокрема й хімії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74827" y="2840737"/>
              <a:ext cx="2373031" cy="9804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sz="16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«Екологічна безпека та сталий розвиток»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135778" y="2841747"/>
              <a:ext cx="2807440" cy="8716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sz="16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«Здоров</a:t>
              </a:r>
              <a:r>
                <a:rPr lang="en-US" sz="16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’</a:t>
              </a:r>
              <a:r>
                <a:rPr lang="uk-UA" sz="16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я і безпека»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9114254" y="2837111"/>
              <a:ext cx="2620020" cy="8716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sz="16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«Підприємливість </a:t>
              </a:r>
            </a:p>
            <a:p>
              <a:pPr algn="ctr"/>
              <a:r>
                <a:rPr lang="uk-UA" sz="16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та фінансова грамотність»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208013" y="2845470"/>
              <a:ext cx="2617598" cy="8549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sz="16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«Громадянська відповідальність»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774692" y="1695566"/>
              <a:ext cx="8688198" cy="5928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sz="2400" dirty="0">
                  <a:latin typeface="Arial Black" panose="020B0A04020102020204" pitchFamily="34" charset="0"/>
                </a:rPr>
                <a:t>НАСКРІЗНІ ЗМІСТОВІ ЛІНІЇ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79667" y="4925337"/>
              <a:ext cx="5478582" cy="6558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sz="1600" dirty="0">
                  <a:latin typeface="Arial Black" panose="020B0A04020102020204" pitchFamily="34" charset="0"/>
                </a:rPr>
                <a:t>Формують ключові компетентності</a:t>
              </a:r>
            </a:p>
            <a:p>
              <a:pPr algn="ctr"/>
              <a:r>
                <a:rPr lang="uk-UA" sz="1600" dirty="0">
                  <a:latin typeface="Arial Black" panose="020B0A04020102020204" pitchFamily="34" charset="0"/>
                </a:rPr>
                <a:t> (досвід = знання + уміння діяти + ставлення)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118791" y="4940142"/>
              <a:ext cx="5175285" cy="18433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sz="1600" dirty="0">
                  <a:latin typeface="Arial Black" panose="020B0A04020102020204" pitchFamily="34" charset="0"/>
                </a:rPr>
                <a:t>Формують ключові життєві </a:t>
              </a:r>
              <a:r>
                <a:rPr lang="uk-UA" sz="1600" dirty="0" smtClean="0">
                  <a:latin typeface="Arial Black" panose="020B0A04020102020204" pitchFamily="34" charset="0"/>
                </a:rPr>
                <a:t>вміння </a:t>
              </a:r>
              <a:endParaRPr lang="uk-UA" sz="1600" dirty="0">
                <a:latin typeface="Arial Black" panose="020B0A04020102020204" pitchFamily="34" charset="0"/>
              </a:endParaRPr>
            </a:p>
            <a:p>
              <a:pPr algn="ctr"/>
              <a:r>
                <a:rPr lang="uk-UA" sz="1600" dirty="0">
                  <a:latin typeface="Arial Black" panose="020B0A04020102020204" pitchFamily="34" charset="0"/>
                </a:rPr>
                <a:t>21-го століття</a:t>
              </a:r>
            </a:p>
            <a:p>
              <a:pPr marL="285750" indent="-200025">
                <a:buFont typeface="Arial" panose="020B0604020202020204" pitchFamily="34" charset="0"/>
                <a:buChar char="−"/>
              </a:pPr>
              <a:r>
                <a:rPr lang="uk-UA" sz="1400" dirty="0">
                  <a:latin typeface="Arial" panose="020B0604020202020204" pitchFamily="34" charset="0"/>
                  <a:cs typeface="Arial" panose="020B0604020202020204" pitchFamily="34" charset="0"/>
                </a:rPr>
                <a:t>критичне мислення та </a:t>
              </a:r>
              <a:r>
                <a:rPr lang="uk-UA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розв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’</a:t>
              </a:r>
              <a:r>
                <a:rPr lang="uk-UA" sz="1400" dirty="0">
                  <a:latin typeface="Arial" panose="020B0604020202020204" pitchFamily="34" charset="0"/>
                  <a:cs typeface="Arial" panose="020B0604020202020204" pitchFamily="34" charset="0"/>
                </a:rPr>
                <a:t>язування проблем</a:t>
              </a:r>
            </a:p>
            <a:p>
              <a:pPr marL="285750" indent="-200025">
                <a:buFont typeface="Arial" panose="020B0604020202020204" pitchFamily="34" charset="0"/>
                <a:buChar char="−"/>
              </a:pPr>
              <a:r>
                <a:rPr lang="uk-UA" sz="1400" dirty="0">
                  <a:latin typeface="Arial" panose="020B0604020202020204" pitchFamily="34" charset="0"/>
                  <a:cs typeface="Arial" panose="020B0604020202020204" pitchFamily="34" charset="0"/>
                </a:rPr>
                <a:t>лідерство та розвиток особистості</a:t>
              </a:r>
            </a:p>
            <a:p>
              <a:pPr marL="285750" indent="-200025">
                <a:buFont typeface="Arial" panose="020B0604020202020204" pitchFamily="34" charset="0"/>
                <a:buChar char="−"/>
              </a:pPr>
              <a:r>
                <a:rPr lang="uk-UA" sz="1400" dirty="0">
                  <a:latin typeface="Arial" panose="020B0604020202020204" pitchFamily="34" charset="0"/>
                  <a:cs typeface="Arial" panose="020B0604020202020204" pitchFamily="34" charset="0"/>
                </a:rPr>
                <a:t>співпраця та спілкування</a:t>
              </a:r>
            </a:p>
            <a:p>
              <a:pPr marL="285750" indent="-200025">
                <a:buFont typeface="Arial" panose="020B0604020202020204" pitchFamily="34" charset="0"/>
                <a:buChar char="−"/>
              </a:pPr>
              <a:r>
                <a:rPr lang="uk-UA" sz="1400" dirty="0">
                  <a:latin typeface="Arial" panose="020B0604020202020204" pitchFamily="34" charset="0"/>
                  <a:cs typeface="Arial" panose="020B0604020202020204" pitchFamily="34" charset="0"/>
                </a:rPr>
                <a:t>громадянськість</a:t>
              </a:r>
            </a:p>
            <a:p>
              <a:pPr marL="285750" indent="-200025">
                <a:buFont typeface="Arial" panose="020B0604020202020204" pitchFamily="34" charset="0"/>
                <a:buChar char="−"/>
              </a:pPr>
              <a:r>
                <a:rPr lang="uk-UA" sz="1400" dirty="0">
                  <a:latin typeface="Arial" panose="020B0604020202020204" pitchFamily="34" charset="0"/>
                  <a:cs typeface="Arial" panose="020B0604020202020204" pitchFamily="34" charset="0"/>
                </a:rPr>
                <a:t>креативність та уява</a:t>
              </a:r>
            </a:p>
            <a:p>
              <a:pPr marL="285750" indent="-200025">
                <a:buFont typeface="Arial" panose="020B0604020202020204" pitchFamily="34" charset="0"/>
                <a:buChar char="−"/>
              </a:pPr>
              <a:r>
                <a:rPr lang="uk-UA" sz="1400" dirty="0">
                  <a:latin typeface="Arial" panose="020B0604020202020204" pitchFamily="34" charset="0"/>
                  <a:cs typeface="Arial" panose="020B0604020202020204" pitchFamily="34" charset="0"/>
                </a:rPr>
                <a:t>цифрова грамотність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613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FEFE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EFEFE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EFEFE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1329</TotalTime>
  <Words>1271</Words>
  <Application>Microsoft Office PowerPoint</Application>
  <PresentationFormat>Произвольный</PresentationFormat>
  <Paragraphs>128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Franklin Gothic Book</vt:lpstr>
      <vt:lpstr>Wingdings</vt:lpstr>
      <vt:lpstr>Тема Office</vt:lpstr>
      <vt:lpstr>Особливості реалізації змісту навчального предмета  хімія </vt:lpstr>
      <vt:lpstr>Завдання обласного методичного кабінету з хімії</vt:lpstr>
      <vt:lpstr>Нормативні документи щодо викладання  в закладах загальної середньої освіти</vt:lpstr>
      <vt:lpstr>Презентация PowerPoint</vt:lpstr>
      <vt:lpstr>Тижневе навантаження з хімії</vt:lpstr>
      <vt:lpstr>Рекомендації щодо викладання навчальної програми для 11 класу</vt:lpstr>
      <vt:lpstr>Рекомендації щодо викладання навчальної програми для 11 класу</vt:lpstr>
      <vt:lpstr>Загальні рекомендації до викладання ХІМІЇ </vt:lpstr>
      <vt:lpstr>Презентация PowerPoint</vt:lpstr>
      <vt:lpstr>Презентация PowerPoint</vt:lpstr>
      <vt:lpstr>Акценти 2019-2020 н.р.</vt:lpstr>
      <vt:lpstr>Веб-конференції та вебінари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методичної роботи з учителями хімії за 2017-2018 н.р. Організований початок нового навчального року: вивчення хімії у 2018-2019 н.р. У контексті вимог концепції «Нова ук</dc:title>
  <dc:creator>Алла</dc:creator>
  <cp:lastModifiedBy>Алла</cp:lastModifiedBy>
  <cp:revision>159</cp:revision>
  <dcterms:created xsi:type="dcterms:W3CDTF">2018-08-23T07:41:21Z</dcterms:created>
  <dcterms:modified xsi:type="dcterms:W3CDTF">2019-09-04T08:58:51Z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