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4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6;&#1082;&#1091;&#1084;&#1077;&#1085;&#1090;&#1099;\&#1052;&#1077;&#1090;&#1086;&#1076;&#1080;&#1089;&#1090;\&#1050;&#1074;&#1072;&#1083;&#1110;&#1084;&#1077;&#1090;&#1088;&#1080;&#1095;&#1085;&#1072;%20&#1084;&#1086;&#1076;&#1077;&#1083;&#1100;\DNZ_Model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103594042866175"/>
          <c:y val="0.12440666702726963"/>
          <c:w val="0.45150538538731438"/>
          <c:h val="0.78488372093023007"/>
        </c:manualLayout>
      </c:layout>
      <c:radarChart>
        <c:radarStyle val="marker"/>
        <c:varyColors val="0"/>
        <c:ser>
          <c:idx val="0"/>
          <c:order val="0"/>
          <c:tx>
            <c:strRef>
              <c:f>Програма!$G$8:$I$8</c:f>
              <c:strCache>
                <c:ptCount val="1"/>
                <c:pt idx="0">
                  <c:v>1 оцінювання</c:v>
                </c:pt>
              </c:strCache>
            </c:strRef>
          </c:tx>
          <c:spPr>
            <a:ln w="38100">
              <a:solidFill>
                <a:srgbClr val="008000"/>
              </a:solidFill>
              <a:prstDash val="lgDash"/>
            </a:ln>
          </c:spPr>
          <c:marker>
            <c:symbol val="diamond"/>
            <c:size val="7"/>
            <c:spPr>
              <a:solidFill>
                <a:srgbClr val="CCFFCC"/>
              </a:solidFill>
              <a:ln>
                <a:solidFill>
                  <a:srgbClr val="339933"/>
                </a:solidFill>
                <a:prstDash val="solid"/>
              </a:ln>
            </c:spPr>
          </c:marker>
          <c:cat>
            <c:strRef>
              <c:f>Діаграми!$C$110:$C$116</c:f>
              <c:strCache>
                <c:ptCount val="7"/>
                <c:pt idx="0">
                  <c:v>Фізичний розвиток і здоров’я дитини</c:v>
                </c:pt>
                <c:pt idx="1">
                  <c:v>Соціальний розвиток</c:v>
                </c:pt>
                <c:pt idx="2">
                  <c:v>Природничо-екологічний розвиток</c:v>
                </c:pt>
                <c:pt idx="3">
                  <c:v>Предлметно-практична діяльність та художньо-естетичний розвиток</c:v>
                </c:pt>
                <c:pt idx="4">
                  <c:v>Ігрова діяльність</c:v>
                </c:pt>
                <c:pt idx="5">
                  <c:v>Сенсорно-пізнавальний розвиток</c:v>
                </c:pt>
                <c:pt idx="6">
                  <c:v>Мовленнєвий розвиток</c:v>
                </c:pt>
              </c:strCache>
            </c:strRef>
          </c:cat>
          <c:val>
            <c:numRef>
              <c:f>Діаграми!$D$110:$D$116</c:f>
              <c:numCache>
                <c:formatCode>0.00</c:formatCode>
                <c:ptCount val="7"/>
                <c:pt idx="0">
                  <c:v>0.11249999999999999</c:v>
                </c:pt>
                <c:pt idx="1">
                  <c:v>0.10500000000000002</c:v>
                </c:pt>
                <c:pt idx="2">
                  <c:v>0.10500000000000002</c:v>
                </c:pt>
                <c:pt idx="3">
                  <c:v>0.12250000000000007</c:v>
                </c:pt>
                <c:pt idx="4">
                  <c:v>0.14000000000000001</c:v>
                </c:pt>
                <c:pt idx="5">
                  <c:v>8.7500000000000036E-2</c:v>
                </c:pt>
                <c:pt idx="6">
                  <c:v>0.11249999999999999</c:v>
                </c:pt>
              </c:numCache>
            </c:numRef>
          </c:val>
        </c:ser>
        <c:ser>
          <c:idx val="1"/>
          <c:order val="1"/>
          <c:tx>
            <c:strRef>
              <c:f>Програма!$J$8:$L$8</c:f>
              <c:strCache>
                <c:ptCount val="1"/>
                <c:pt idx="0">
                  <c:v>2 оцінювання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FF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Діаграми!$C$110:$C$116</c:f>
              <c:strCache>
                <c:ptCount val="7"/>
                <c:pt idx="0">
                  <c:v>Фізичний розвиток і здоров’я дитини</c:v>
                </c:pt>
                <c:pt idx="1">
                  <c:v>Соціальний розвиток</c:v>
                </c:pt>
                <c:pt idx="2">
                  <c:v>Природничо-екологічний розвиток</c:v>
                </c:pt>
                <c:pt idx="3">
                  <c:v>Предлметно-практична діяльність та художньо-естетичний розвиток</c:v>
                </c:pt>
                <c:pt idx="4">
                  <c:v>Ігрова діяльність</c:v>
                </c:pt>
                <c:pt idx="5">
                  <c:v>Сенсорно-пізнавальний розвиток</c:v>
                </c:pt>
                <c:pt idx="6">
                  <c:v>Мовленнєвий розвиток</c:v>
                </c:pt>
              </c:strCache>
            </c:strRef>
          </c:cat>
          <c:val>
            <c:numRef>
              <c:f>Діаграми!$E$110:$E$116</c:f>
              <c:numCache>
                <c:formatCode>0.00</c:formatCode>
                <c:ptCount val="7"/>
                <c:pt idx="0">
                  <c:v>0.15000000000000011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0.12250000000000007</c:v>
                </c:pt>
                <c:pt idx="6">
                  <c:v>0.15000000000000011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528568"/>
        <c:axId val="46528952"/>
      </c:radarChart>
      <c:catAx>
        <c:axId val="465285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6528952"/>
        <c:crosses val="autoZero"/>
        <c:auto val="0"/>
        <c:lblAlgn val="ctr"/>
        <c:lblOffset val="100"/>
        <c:noMultiLvlLbl val="0"/>
      </c:catAx>
      <c:valAx>
        <c:axId val="465289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FFFFFF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6528568"/>
        <c:crosses val="autoZero"/>
        <c:crossBetween val="between"/>
        <c:minorUnit val="4.0000000000000063E-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172674973644386"/>
          <c:y val="3.3803190426633094E-2"/>
          <c:w val="0.28734406638945137"/>
          <c:h val="0.1440922190201729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9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1D7B-A78A-423D-9C9E-FCFB473C5103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CB88C-0F62-4F27-A5A9-C70974FA8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24744"/>
            <a:ext cx="6622504" cy="2306687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660066"/>
                </a:solidFill>
                <a:latin typeface="Arial Black" pitchFamily="34" charset="0"/>
              </a:rPr>
              <a:t>Методика проведення моніторингу якості дошкільної освіти: кваліметрична модель експертної оцінки</a:t>
            </a:r>
            <a:endParaRPr lang="ru-RU" sz="2800" dirty="0">
              <a:solidFill>
                <a:srgbClr val="660066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725144"/>
            <a:ext cx="4568552" cy="1343000"/>
          </a:xfrm>
        </p:spPr>
        <p:txBody>
          <a:bodyPr>
            <a:normAutofit/>
          </a:bodyPr>
          <a:lstStyle/>
          <a:p>
            <a:pPr algn="r"/>
            <a:r>
              <a:rPr lang="uk-UA" sz="1600" i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Доповідач: вихователь-методист Сумського ДНЗ №7 </a:t>
            </a:r>
            <a:r>
              <a:rPr lang="uk-UA" sz="1600" i="1" dirty="0" err="1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“Попелюшка”</a:t>
            </a:r>
            <a:r>
              <a:rPr lang="uk-UA" sz="1600" i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</a:t>
            </a:r>
          </a:p>
          <a:p>
            <a:pPr algn="r"/>
            <a:r>
              <a:rPr lang="uk-UA" sz="1600" i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Могилевська Ірина Іванівна</a:t>
            </a:r>
            <a:endParaRPr lang="ru-RU" sz="1600" i="1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194" name="Picture 2" descr="http://amornews.az/store/news/oblojka-13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429000"/>
            <a:ext cx="4572000" cy="3105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846640" cy="2232248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>
                <a:latin typeface="Arial Black" pitchFamily="34" charset="0"/>
              </a:rPr>
              <a:t>ЗВЕРНІТЬ УВАГУ! </a:t>
            </a:r>
            <a:r>
              <a:rPr lang="uk-UA" sz="2000" i="1" dirty="0" smtClean="0">
                <a:solidFill>
                  <a:srgbClr val="C00000"/>
                </a:solidFill>
                <a:latin typeface="Arial Black" pitchFamily="34" charset="0"/>
              </a:rPr>
              <a:t>Для забезпечення ефективності діагностики, проведення її в темпі, ліпше коли діагностику проводять два експерти: один веде діалог, а інший фіксує відповіді дитини, її поведінку, реакцію, міміку та жести. Бесіду з дитиною </a:t>
            </a:r>
            <a:r>
              <a:rPr lang="uk-UA" sz="2000" i="1" dirty="0" err="1" smtClean="0">
                <a:solidFill>
                  <a:srgbClr val="C00000"/>
                </a:solidFill>
                <a:latin typeface="Arial Black" pitchFamily="34" charset="0"/>
              </a:rPr>
              <a:t>можно</a:t>
            </a:r>
            <a:r>
              <a:rPr lang="uk-UA" sz="2000" i="1" dirty="0" smtClean="0">
                <a:solidFill>
                  <a:srgbClr val="C00000"/>
                </a:solidFill>
                <a:latin typeface="Arial Black" pitchFamily="34" charset="0"/>
              </a:rPr>
              <a:t> записувати на диктофон або знімати на відео.</a:t>
            </a:r>
            <a:endParaRPr lang="ru-RU" sz="20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60648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002060"/>
                </a:solidFill>
                <a:latin typeface="Arial Black" pitchFamily="34" charset="0"/>
              </a:rPr>
              <a:t>1. Ігрова експрес діагностика розпочинається зі знайомства дорослого з дитиною. Дитині пропонується поговорити та відповісти на запитання. </a:t>
            </a:r>
            <a:r>
              <a:rPr lang="uk-UA" sz="1600" dirty="0" smtClean="0">
                <a:latin typeface="Arial Black" pitchFamily="34" charset="0"/>
              </a:rPr>
              <a:t/>
            </a:r>
            <a:br>
              <a:rPr lang="uk-UA" sz="1600" dirty="0" smtClean="0">
                <a:latin typeface="Arial Black" pitchFamily="34" charset="0"/>
              </a:rPr>
            </a:b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284984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002060"/>
                </a:solidFill>
                <a:latin typeface="Arial Black" pitchFamily="34" charset="0"/>
              </a:rPr>
              <a:t>2. </a:t>
            </a:r>
            <a:r>
              <a:rPr lang="uk-UA" sz="1600" dirty="0" smtClean="0">
                <a:solidFill>
                  <a:srgbClr val="002060"/>
                </a:solidFill>
                <a:latin typeface="Arial Black" pitchFamily="34" charset="0"/>
              </a:rPr>
              <a:t>Результати спілкування дорослого з дитиною експерти заносять у першу частину протоколу оцінювання рівня розвитку дитини старшого дошкільного віку.</a:t>
            </a:r>
          </a:p>
          <a:p>
            <a:endParaRPr lang="uk-UA" sz="1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uk-UA" sz="1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uk-UA" sz="1600" dirty="0" smtClean="0">
                <a:solidFill>
                  <a:srgbClr val="002060"/>
                </a:solidFill>
                <a:latin typeface="Arial Black" pitchFamily="34" charset="0"/>
              </a:rPr>
              <a:t>3. Після знайомства дорослого з дитиною та висловлювання ним задоволення від цього знайомства, дорослий пропонує пограти у гру: </a:t>
            </a:r>
            <a:r>
              <a:rPr lang="uk-UA" sz="1600" dirty="0" err="1" smtClean="0">
                <a:solidFill>
                  <a:srgbClr val="002060"/>
                </a:solidFill>
                <a:latin typeface="Arial Black" pitchFamily="34" charset="0"/>
              </a:rPr>
              <a:t>“Чарівні</a:t>
            </a:r>
            <a:r>
              <a:rPr lang="uk-UA" sz="1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uk-UA" sz="1600" dirty="0" err="1" smtClean="0">
                <a:solidFill>
                  <a:srgbClr val="002060"/>
                </a:solidFill>
                <a:latin typeface="Arial Black" pitchFamily="34" charset="0"/>
              </a:rPr>
              <a:t>перетворення”</a:t>
            </a:r>
            <a:r>
              <a:rPr lang="uk-UA" sz="16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endParaRPr lang="uk-UA" sz="1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uk-UA" sz="1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uk-UA" sz="1600" dirty="0" smtClean="0">
                <a:solidFill>
                  <a:srgbClr val="002060"/>
                </a:solidFill>
                <a:latin typeface="Arial Black" pitchFamily="34" charset="0"/>
              </a:rPr>
              <a:t>4. Результати роботи дорослого з дитиною також заносять у протоколи.</a:t>
            </a:r>
            <a:endParaRPr lang="ru-RU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rgbClr val="660066"/>
                </a:solidFill>
                <a:latin typeface="Arial Black" pitchFamily="34" charset="0"/>
              </a:rPr>
              <a:t>Когнітивна складова</a:t>
            </a:r>
            <a:br>
              <a:rPr lang="uk-UA" sz="2000" dirty="0" smtClean="0">
                <a:solidFill>
                  <a:srgbClr val="660066"/>
                </a:solidFill>
                <a:latin typeface="Arial Black" pitchFamily="34" charset="0"/>
              </a:rPr>
            </a:br>
            <a:r>
              <a:rPr lang="uk-UA" sz="1800" i="1" dirty="0" smtClean="0">
                <a:solidFill>
                  <a:srgbClr val="660066"/>
                </a:solidFill>
                <a:latin typeface="Arial Black" pitchFamily="34" charset="0"/>
              </a:rPr>
              <a:t>відповіді дитини оцінюють у балах: позитивна відповідь – 0,4, негативна – 0,2, відсутня відповідь – 0.</a:t>
            </a:r>
            <a:r>
              <a:rPr lang="uk-UA" sz="2000" dirty="0" smtClean="0">
                <a:latin typeface="Arial Black" pitchFamily="34" charset="0"/>
              </a:rPr>
              <a:t/>
            </a:r>
            <a:br>
              <a:rPr lang="uk-UA" sz="2000" dirty="0" smtClean="0">
                <a:latin typeface="Arial Black" pitchFamily="34" charset="0"/>
              </a:rPr>
            </a:br>
            <a:r>
              <a:rPr lang="uk-UA" sz="2000" dirty="0" smtClean="0">
                <a:latin typeface="Arial Black" pitchFamily="34" charset="0"/>
              </a:rPr>
              <a:t/>
            </a:r>
            <a:br>
              <a:rPr lang="uk-UA" sz="2000" dirty="0" smtClean="0">
                <a:latin typeface="Arial Black" pitchFamily="34" charset="0"/>
              </a:rPr>
            </a:br>
            <a:endParaRPr lang="ru-RU" sz="2000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7" y="1052736"/>
          <a:ext cx="8517631" cy="557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988"/>
                <a:gridCol w="3420475"/>
                <a:gridCol w="2088232"/>
                <a:gridCol w="864096"/>
                <a:gridCol w="792088"/>
                <a:gridCol w="596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Запитання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Відповіді 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Оцінка, бал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1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  <a:cs typeface="Arabic Typesetting" pitchFamily="66" charset="-78"/>
                        </a:rPr>
                        <a:t>Назви своє ім'я </a:t>
                      </a:r>
                      <a:endParaRPr lang="ru-RU" sz="1400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0,4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0,2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48245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2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  <a:cs typeface="Arabic Typesetting" pitchFamily="66" charset="-78"/>
                        </a:rPr>
                        <a:t>Назви своє прізвище</a:t>
                      </a:r>
                      <a:endParaRPr lang="ru-RU" sz="1400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0,4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0,2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3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  <a:cs typeface="Arabic Typesetting" pitchFamily="66" charset="-78"/>
                        </a:rPr>
                        <a:t>Скільки тобі років?</a:t>
                      </a:r>
                      <a:endParaRPr lang="ru-RU" sz="1400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0,4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0,2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4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  <a:cs typeface="Arabic Typesetting" pitchFamily="66" charset="-78"/>
                        </a:rPr>
                        <a:t>Чи подобається тобі ходити в дитячий садок?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0,4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0,2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5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  <a:cs typeface="Arabic Typesetting" pitchFamily="66" charset="-78"/>
                        </a:rPr>
                        <a:t>Чому?</a:t>
                      </a:r>
                      <a:endParaRPr lang="ru-RU" sz="1400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0,4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0,2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6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  <a:cs typeface="Arabic Typesetting" pitchFamily="66" charset="-78"/>
                        </a:rPr>
                        <a:t>Чому необхідно дітям ходити в дитячий садок?</a:t>
                      </a:r>
                      <a:endParaRPr lang="ru-RU" sz="1400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0,4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0,2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7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  <a:cs typeface="Arabic Typesetting" pitchFamily="66" charset="-78"/>
                        </a:rPr>
                        <a:t>Чи хочеш ти йти до школи?</a:t>
                      </a:r>
                      <a:endParaRPr lang="ru-RU" sz="1400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0,4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0,2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8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  <a:cs typeface="Arabic Typesetting" pitchFamily="66" charset="-78"/>
                        </a:rPr>
                        <a:t>Чому?</a:t>
                      </a:r>
                      <a:endParaRPr lang="ru-RU" sz="1400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0,4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0,2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9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  <a:cs typeface="Arabic Typesetting" pitchFamily="66" charset="-78"/>
                        </a:rPr>
                        <a:t>Чому необхідно дітям ходити</a:t>
                      </a:r>
                      <a:r>
                        <a:rPr lang="uk-UA" sz="1400" baseline="0" dirty="0" smtClean="0">
                          <a:latin typeface="Bookman Old Style" pitchFamily="18" charset="0"/>
                          <a:cs typeface="Arabic Typesetting" pitchFamily="66" charset="-78"/>
                        </a:rPr>
                        <a:t> до школи?</a:t>
                      </a:r>
                      <a:endParaRPr lang="ru-RU" sz="1400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0,4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0,2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10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  <a:cs typeface="Arabic Typesetting" pitchFamily="66" charset="-78"/>
                        </a:rPr>
                        <a:t>Розкажи про себе, свої бажання, мрії, що тобі подобається, що тебе цікавить, чого ти хочеш або не хочеш?</a:t>
                      </a:r>
                      <a:endParaRPr lang="ru-RU" sz="1400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latin typeface="Bookman Old Style" pitchFamily="18" charset="0"/>
                          <a:cs typeface="Arabic Typesetting" pitchFamily="66" charset="-78"/>
                        </a:rPr>
                        <a:t>Розповідь дитини дослівно</a:t>
                      </a:r>
                      <a:r>
                        <a:rPr lang="uk-UA" sz="1400" b="1" baseline="0" dirty="0" smtClean="0">
                          <a:latin typeface="Bookman Old Style" pitchFamily="18" charset="0"/>
                          <a:cs typeface="Arabic Typesetting" pitchFamily="66" charset="-78"/>
                        </a:rPr>
                        <a:t> фіксується на окремому аркуші</a:t>
                      </a:r>
                      <a:endParaRPr lang="ru-RU" sz="1400" b="1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0,4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0,2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  <a:cs typeface="Arabic Typesetting" pitchFamily="66" charset="-78"/>
                        </a:rPr>
                        <a:t>0</a:t>
                      </a:r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uk-UA" sz="1600" b="1" dirty="0" smtClean="0">
                          <a:latin typeface="Arial Black" pitchFamily="34" charset="0"/>
                          <a:cs typeface="Arabic Typesetting" pitchFamily="66" charset="-78"/>
                        </a:rPr>
                        <a:t>Загальна кількість балів</a:t>
                      </a:r>
                      <a:endParaRPr lang="ru-RU" sz="1600" b="1" dirty="0">
                        <a:latin typeface="Arial Black" pitchFamily="34" charset="0"/>
                        <a:cs typeface="Arabic Typesetting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Bookman Old Style" pitchFamily="18" charset="0"/>
                        <a:cs typeface="Arabic Typesetting" pitchFamily="66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08112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rgbClr val="660066"/>
                </a:solidFill>
                <a:latin typeface="Arial Black" pitchFamily="34" charset="0"/>
              </a:rPr>
              <a:t>Емоційна складова</a:t>
            </a:r>
            <a:br>
              <a:rPr lang="uk-UA" sz="1800" dirty="0" smtClean="0">
                <a:solidFill>
                  <a:srgbClr val="660066"/>
                </a:solidFill>
                <a:latin typeface="Arial Black" pitchFamily="34" charset="0"/>
              </a:rPr>
            </a:br>
            <a:r>
              <a:rPr lang="uk-UA" sz="1400" i="1" dirty="0" smtClean="0">
                <a:solidFill>
                  <a:srgbClr val="660066"/>
                </a:solidFill>
                <a:latin typeface="Arial Black" pitchFamily="34" charset="0"/>
              </a:rPr>
              <a:t>УСВІДОМЛЕННЯ ЗВЯЗКУ СВОЄЇ САМООЦІНКИ З РЕАЛЬНИМИ ДОСЯГНЕННЯМИ</a:t>
            </a:r>
            <a:endParaRPr lang="ru-RU" sz="1400" dirty="0">
              <a:solidFill>
                <a:srgbClr val="660066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229600" cy="518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4382144"/>
                <a:gridCol w="1008112"/>
                <a:gridCol w="1018456"/>
                <a:gridCol w="1018456"/>
              </a:tblGrid>
              <a:tr h="393016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Показники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Вибір, бал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Виконання, бал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783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виконав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 виконав</a:t>
                      </a:r>
                      <a:endParaRPr lang="ru-RU" dirty="0"/>
                    </a:p>
                  </a:txBody>
                  <a:tcPr/>
                </a:tc>
              </a:tr>
              <a:tr h="54914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</a:rPr>
                        <a:t>Обирає складне завдання, виконує його у відповідності до передбачуваної самооцінки</a:t>
                      </a:r>
                      <a:endParaRPr lang="ru-RU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-3</a:t>
                      </a:r>
                      <a:endParaRPr lang="ru-RU" dirty="0"/>
                    </a:p>
                  </a:txBody>
                  <a:tcPr/>
                </a:tc>
              </a:tr>
              <a:tr h="77526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</a:rPr>
                        <a:t>Обирає завдання середньої складності, виконує його у відповідності до передбачуваної самооцінки</a:t>
                      </a:r>
                      <a:endParaRPr lang="ru-RU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-2</a:t>
                      </a:r>
                      <a:endParaRPr lang="ru-RU" dirty="0"/>
                    </a:p>
                  </a:txBody>
                  <a:tcPr/>
                </a:tc>
              </a:tr>
              <a:tr h="54914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</a:rPr>
                        <a:t>Обирає легке завдання, виконує його у відповідності до передбачуваної самооцінки</a:t>
                      </a:r>
                      <a:endParaRPr lang="ru-RU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14536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</a:rPr>
                        <a:t>Обирає завдання (вагаючись або навмання) будь якої складності, намагається виконати його, але результат не</a:t>
                      </a:r>
                      <a:r>
                        <a:rPr lang="uk-UA" sz="1400" baseline="0" dirty="0" smtClean="0">
                          <a:latin typeface="Bookman Old Style" pitchFamily="18" charset="0"/>
                        </a:rPr>
                        <a:t> відповідає очікуванням, при виконанні завдання присутні прояви тривоги, сором'язливості, невдоволення</a:t>
                      </a:r>
                      <a:endParaRPr lang="ru-RU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9301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dirty="0" smtClean="0">
                          <a:latin typeface="Bookman Old Style" pitchFamily="18" charset="0"/>
                        </a:rPr>
                        <a:t>Відмовляється від виконання завдання</a:t>
                      </a:r>
                      <a:endParaRPr lang="ru-RU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93016">
                <a:tc gridSpan="2">
                  <a:txBody>
                    <a:bodyPr/>
                    <a:lstStyle/>
                    <a:p>
                      <a:r>
                        <a:rPr lang="uk-UA" b="1" dirty="0" smtClean="0"/>
                        <a:t>Загальна кількість балів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1800" dirty="0">
                <a:solidFill>
                  <a:srgbClr val="660066"/>
                </a:solidFill>
                <a:latin typeface="Arial Black" pitchFamily="34" charset="0"/>
              </a:rPr>
              <a:t>Поведінкова </a:t>
            </a:r>
            <a:r>
              <a:rPr lang="uk-UA" sz="1800" dirty="0" smtClean="0">
                <a:solidFill>
                  <a:srgbClr val="660066"/>
                </a:solidFill>
                <a:latin typeface="Arial Black" pitchFamily="34" charset="0"/>
              </a:rPr>
              <a:t>складова</a:t>
            </a:r>
            <a:br>
              <a:rPr lang="uk-UA" sz="1800" dirty="0" smtClean="0">
                <a:solidFill>
                  <a:srgbClr val="660066"/>
                </a:solidFill>
                <a:latin typeface="Arial Black" pitchFamily="34" charset="0"/>
              </a:rPr>
            </a:br>
            <a:r>
              <a:rPr lang="uk-UA" sz="1400" i="1" dirty="0" smtClean="0">
                <a:solidFill>
                  <a:srgbClr val="660066"/>
                </a:solidFill>
                <a:latin typeface="Arial Black" pitchFamily="34" charset="0"/>
              </a:rPr>
              <a:t>ГОРДІСТЬ ЗА ОСОБИСТІ ДОСЯГНЕННЯ</a:t>
            </a:r>
            <a:endParaRPr lang="ru-RU" sz="1400" i="1" dirty="0">
              <a:solidFill>
                <a:srgbClr val="660066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410"/>
          <a:ext cx="8229600" cy="540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5688632"/>
                <a:gridCol w="1008112"/>
                <a:gridCol w="874440"/>
              </a:tblGrid>
              <a:tr h="40063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 Показники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Оцінка, бал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978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Bookman Old Style" pitchFamily="18" charset="0"/>
                        </a:rPr>
                        <a:t>Прийняття задачі, слухає та утримує в пам'яті словесну</a:t>
                      </a:r>
                      <a:r>
                        <a:rPr lang="uk-UA" sz="1800" baseline="0" dirty="0" smtClean="0">
                          <a:latin typeface="Bookman Old Style" pitchFamily="18" charset="0"/>
                        </a:rPr>
                        <a:t> інструкцію</a:t>
                      </a:r>
                      <a:endParaRPr lang="ru-RU" sz="18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-0,5</a:t>
                      </a:r>
                      <a:endParaRPr lang="ru-RU" dirty="0"/>
                    </a:p>
                  </a:txBody>
                  <a:tcPr/>
                </a:tc>
              </a:tr>
              <a:tr h="40063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itchFamily="18" charset="0"/>
                        </a:rPr>
                        <a:t>Проявляє наполегливість, впевненість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-0,5</a:t>
                      </a:r>
                      <a:endParaRPr lang="ru-RU" dirty="0"/>
                    </a:p>
                  </a:txBody>
                  <a:tcPr/>
                </a:tc>
              </a:tr>
              <a:tr h="69150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itchFamily="18" charset="0"/>
                        </a:rPr>
                        <a:t>Включається у виконання завдання після отримання інструкції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-0,5</a:t>
                      </a:r>
                      <a:endParaRPr lang="ru-RU" dirty="0"/>
                    </a:p>
                  </a:txBody>
                  <a:tcPr/>
                </a:tc>
              </a:tr>
              <a:tr h="40063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itchFamily="18" charset="0"/>
                        </a:rPr>
                        <a:t>Самостійне виконання завдання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-0,5</a:t>
                      </a:r>
                      <a:endParaRPr lang="ru-RU" dirty="0"/>
                    </a:p>
                  </a:txBody>
                  <a:tcPr/>
                </a:tc>
              </a:tr>
              <a:tr h="69150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itchFamily="18" charset="0"/>
                        </a:rPr>
                        <a:t>Самостійна адекватна оцінка результату діяльності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-0,5</a:t>
                      </a:r>
                      <a:endParaRPr lang="ru-RU" dirty="0"/>
                    </a:p>
                  </a:txBody>
                  <a:tcPr/>
                </a:tc>
              </a:tr>
              <a:tr h="69150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itchFamily="18" charset="0"/>
                        </a:rPr>
                        <a:t>Ставлення до оцінки дорослого адекватне, не адекватне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-0,5</a:t>
                      </a:r>
                      <a:endParaRPr lang="ru-RU" dirty="0"/>
                    </a:p>
                  </a:txBody>
                  <a:tcPr/>
                </a:tc>
              </a:tr>
              <a:tr h="40063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itchFamily="18" charset="0"/>
                        </a:rPr>
                        <a:t>Проявляє</a:t>
                      </a:r>
                      <a:r>
                        <a:rPr lang="uk-UA" baseline="0" dirty="0" smtClean="0">
                          <a:latin typeface="Bookman Old Style" pitchFamily="18" charset="0"/>
                        </a:rPr>
                        <a:t> (не проявляє) художню активність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-0,5</a:t>
                      </a:r>
                      <a:endParaRPr lang="ru-RU" dirty="0"/>
                    </a:p>
                  </a:txBody>
                  <a:tcPr/>
                </a:tc>
              </a:tr>
              <a:tr h="69150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itchFamily="18" charset="0"/>
                        </a:rPr>
                        <a:t>Почувається задоволеним (не задоволеним) під час мистецької творчої діяльності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-0,5</a:t>
                      </a:r>
                      <a:endParaRPr lang="ru-RU" dirty="0"/>
                    </a:p>
                  </a:txBody>
                  <a:tcPr/>
                </a:tc>
              </a:tr>
              <a:tr h="400631">
                <a:tc gridSpan="2">
                  <a:txBody>
                    <a:bodyPr/>
                    <a:lstStyle/>
                    <a:p>
                      <a:r>
                        <a:rPr lang="uk-UA" b="1" dirty="0" smtClean="0">
                          <a:latin typeface="Bookman Old Style" pitchFamily="18" charset="0"/>
                        </a:rPr>
                        <a:t>Загальна кількість балів</a:t>
                      </a:r>
                      <a:endParaRPr lang="ru-RU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14290"/>
          <a:ext cx="8390736" cy="6508394"/>
        </p:xfrm>
        <a:graphic>
          <a:graphicData uri="http://schemas.openxmlformats.org/drawingml/2006/table">
            <a:tbl>
              <a:tblPr/>
              <a:tblGrid>
                <a:gridCol w="1942984"/>
                <a:gridCol w="1981929"/>
                <a:gridCol w="511564"/>
                <a:gridCol w="897595"/>
                <a:gridCol w="897595"/>
                <a:gridCol w="509999"/>
                <a:gridCol w="509999"/>
                <a:gridCol w="509999"/>
                <a:gridCol w="314536"/>
                <a:gridCol w="314536"/>
              </a:tblGrid>
              <a:tr h="132775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Кваліметрична</a:t>
                      </a:r>
                      <a:r>
                        <a:rPr lang="ru-RU" sz="1400" b="1" dirty="0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модель </a:t>
                      </a:r>
                      <a:endParaRPr lang="ru-RU" sz="1400" b="1" dirty="0">
                        <a:solidFill>
                          <a:srgbClr val="6600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75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оцінювання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рівня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розвитку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дитини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старшого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дошкільного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віку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ДНЗ: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Сумський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ДНЗ № 7 "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Попелюшка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" м.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Суми</a:t>
                      </a: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Вихованець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Криловецький Даніїл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75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Термін 1 оцінювання: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30.11.2015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75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Термін 2 оцінювання: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17.05.2016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7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Фактор 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Критерій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оцінювання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оцінювання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Зміни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бал оцінювання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оцінка критерію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оцінка фактора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бал оцінювання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оцінка критерію 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оцінка фактора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крритерій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фактор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1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I.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Фізичний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розвиток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здоров’я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дитини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1. Біологічна зрілість (зріст, вага)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0,038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2. Здоров’ябережувальна компетенція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Особистісно-оцінна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компетенція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0,26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00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II.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Соціальний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розвиток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4. Родинно-побутова компетенція 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0,035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5. Соціально-комунікативна компетенція 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2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III.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Природничо-екологічний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розвиток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6. Природничо-екологічна компетенція  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0,035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IV. Предметно-практична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діяльність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художньо-естетичний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розвиток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7. Предметно-практична компетенція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0,018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8. Художньо-продуктивна компетенція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2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V.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Ігрова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діяльність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9. Ігрова компетенція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VII.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Сенсорно-пізнавальний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розвиток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Сенсорно-пізнавальна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компетенція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0,035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11.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Математична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компетенція</a:t>
                      </a: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00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VII.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Мовленнєвий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розвиток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12.Комунікативна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компетенція</a:t>
                      </a: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0,038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13. Мовленнєва компетенція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3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Бальна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оцінка</a:t>
                      </a: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0,79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0,98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0,20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Рівень розвитку дитини 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Високий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Високий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120" marR="181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75">
                <a:tc>
                  <a:txBody>
                    <a:bodyPr/>
                    <a:lstStyle/>
                    <a:p>
                      <a:pPr algn="just"/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20" marR="181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60652"/>
          <a:ext cx="4357718" cy="6096743"/>
        </p:xfrm>
        <a:graphic>
          <a:graphicData uri="http://schemas.openxmlformats.org/drawingml/2006/table">
            <a:tbl>
              <a:tblPr/>
              <a:tblGrid>
                <a:gridCol w="2050969"/>
                <a:gridCol w="661603"/>
                <a:gridCol w="727763"/>
                <a:gridCol w="79213"/>
                <a:gridCol w="409542"/>
                <a:gridCol w="428628"/>
              </a:tblGrid>
              <a:tr h="20331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Результати</a:t>
                      </a:r>
                      <a:r>
                        <a:rPr lang="ru-RU" sz="1800" b="1" dirty="0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моніторингу</a:t>
                      </a:r>
                      <a:endParaRPr lang="ru-RU" sz="1800" b="1" dirty="0">
                        <a:solidFill>
                          <a:srgbClr val="660066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31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рівня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розвитку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дитини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старшого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дошкільного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віку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968"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ДНЗ: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Сумський ДНЗ № 7 "Попелюшка" м. Суми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3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Вихованець: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Криловецький Даніїл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3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Термін 1 оцінювання: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42338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3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Термін 2 оцінювання: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42507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968"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360" marR="403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Фактор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 оцінювання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 оцінювання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Зміни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I. Фізичний розвиток й здоров’я дитини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0,038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II. Соціальний розвиток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0,035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III. Природничо-екологічний розвиток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0,035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9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IV. Предметно-практична діяльність та художньо-естетичний розвиток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0,018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V. Ігрова діяльність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0,000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VII. Сенсорно-пізнавальний розвиток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0,035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VII. Мовленнєвий розвиток 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0,038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Бальна оцінка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0,79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0,98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>
                          <a:latin typeface="Times New Roman"/>
                          <a:ea typeface="Times New Roman"/>
                          <a:cs typeface="Times New Roman"/>
                        </a:rPr>
                        <a:t>0,20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Рівень розвитку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Високий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Високий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360" marR="403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іагр. 1"/>
          <p:cNvGraphicFramePr/>
          <p:nvPr/>
        </p:nvGraphicFramePr>
        <p:xfrm>
          <a:off x="4644008" y="2276872"/>
          <a:ext cx="4320480" cy="392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2664296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Arial Black" pitchFamily="34" charset="0"/>
              </a:rPr>
              <a:t>ДЯКУЮ ЗА УВАГУ!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028" name="Picture 4" descr="http://www.parenting.ru/files/article/49666/main-image/0215_1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636912"/>
            <a:ext cx="5905500" cy="328612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822</Words>
  <Application>Microsoft Office PowerPoint</Application>
  <PresentationFormat>Экран (4:3)</PresentationFormat>
  <Paragraphs>340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Arabic Typesetting</vt:lpstr>
      <vt:lpstr>Arial</vt:lpstr>
      <vt:lpstr>Arial Black</vt:lpstr>
      <vt:lpstr>Bookman Old Style</vt:lpstr>
      <vt:lpstr>Calibri</vt:lpstr>
      <vt:lpstr>Times New Roman</vt:lpstr>
      <vt:lpstr>Тема Office</vt:lpstr>
      <vt:lpstr>Методика проведення моніторингу якості дошкільної освіти: кваліметрична модель експертної оцінки</vt:lpstr>
      <vt:lpstr>ЗВЕРНІТЬ УВАГУ! Для забезпечення ефективності діагностики, проведення її в темпі, ліпше коли діагностику проводять два експерти: один веде діалог, а інший фіксує відповіді дитини, її поведінку, реакцію, міміку та жести. Бесіду з дитиною можно записувати на диктофон або знімати на відео.</vt:lpstr>
      <vt:lpstr>Когнітивна складова відповіді дитини оцінюють у балах: позитивна відповідь – 0,4, негативна – 0,2, відсутня відповідь – 0.  </vt:lpstr>
      <vt:lpstr>Емоційна складова УСВІДОМЛЕННЯ ЗВЯЗКУ СВОЄЇ САМООЦІНКИ З РЕАЛЬНИМИ ДОСЯГНЕННЯМИ</vt:lpstr>
      <vt:lpstr>Поведінкова складова ГОРДІСТЬ ЗА ОСОБИСТІ ДОСЯГНЕННЯ</vt:lpstr>
      <vt:lpstr>Презентация PowerPoint</vt:lpstr>
      <vt:lpstr>Презентация PowerPoint</vt:lpstr>
      <vt:lpstr>ДЯКУЮ ЗА УВАГУ!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Katya</cp:lastModifiedBy>
  <cp:revision>53</cp:revision>
  <dcterms:created xsi:type="dcterms:W3CDTF">2016-06-06T07:31:39Z</dcterms:created>
  <dcterms:modified xsi:type="dcterms:W3CDTF">2016-09-27T11:50:09Z</dcterms:modified>
</cp:coreProperties>
</file>