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45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285728"/>
            <a:ext cx="7186634" cy="250033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The Culture of Teacher’s Classroom Communication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(</a:t>
            </a:r>
            <a:r>
              <a:rPr lang="en-US" b="1" dirty="0" smtClean="0"/>
              <a:t>Everyday English expressions in class </a:t>
            </a:r>
            <a:r>
              <a:rPr lang="ru-RU" b="1" dirty="0" smtClean="0"/>
              <a:t>)</a:t>
            </a:r>
            <a:endParaRPr lang="ru-RU" b="1" dirty="0"/>
          </a:p>
        </p:txBody>
      </p:sp>
      <p:pic>
        <p:nvPicPr>
          <p:cNvPr id="1026" name="Picture 2" descr="C:\Users\Светлана\Pictures\Без названи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163983">
            <a:off x="2174840" y="3155783"/>
            <a:ext cx="2643206" cy="2928623"/>
          </a:xfrm>
          <a:prstGeom prst="rect">
            <a:avLst/>
          </a:prstGeom>
          <a:noFill/>
        </p:spPr>
      </p:pic>
      <p:pic>
        <p:nvPicPr>
          <p:cNvPr id="1027" name="Picture 3" descr="C:\Users\Светлана\Pictures\Без названия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398829">
            <a:off x="5804867" y="3127696"/>
            <a:ext cx="2369742" cy="29244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8. Classroom control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14480" y="1600200"/>
            <a:ext cx="6972320" cy="4525963"/>
          </a:xfrm>
        </p:spPr>
        <p:txBody>
          <a:bodyPr/>
          <a:lstStyle/>
          <a:p>
            <a:r>
              <a:rPr lang="en-US" dirty="0" smtClean="0"/>
              <a:t>Quiet, please</a:t>
            </a:r>
          </a:p>
          <a:p>
            <a:r>
              <a:rPr lang="en-US" dirty="0" smtClean="0"/>
              <a:t>Look at the board, please</a:t>
            </a:r>
          </a:p>
          <a:p>
            <a:r>
              <a:rPr lang="en-US" dirty="0" smtClean="0"/>
              <a:t>Don’t start yet</a:t>
            </a:r>
          </a:p>
          <a:p>
            <a:r>
              <a:rPr lang="en-US" dirty="0" smtClean="0"/>
              <a:t>Start now</a:t>
            </a:r>
          </a:p>
          <a:p>
            <a:r>
              <a:rPr lang="en-US" dirty="0" smtClean="0"/>
              <a:t>(Name) come here, please</a:t>
            </a:r>
          </a:p>
          <a:p>
            <a:r>
              <a:rPr lang="en-US" dirty="0" smtClean="0"/>
              <a:t>Hurry up!</a:t>
            </a:r>
          </a:p>
          <a:p>
            <a:r>
              <a:rPr lang="en-US" dirty="0" smtClean="0"/>
              <a:t>Who needs help?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en-US" b="1" dirty="0" smtClean="0"/>
              <a:t>Typical </a:t>
            </a:r>
            <a:r>
              <a:rPr lang="en-US" b="1" dirty="0" smtClean="0"/>
              <a:t>teacher’s </a:t>
            </a:r>
            <a:r>
              <a:rPr lang="en-US" b="1" dirty="0" smtClean="0"/>
              <a:t>mistakes</a:t>
            </a:r>
            <a:br>
              <a:rPr lang="en-US" b="1" dirty="0" smtClean="0"/>
            </a:br>
            <a:r>
              <a:rPr lang="en-US" b="1" dirty="0" smtClean="0"/>
              <a:t>(Authentic and not authentic phrases)</a:t>
            </a:r>
            <a:endParaRPr lang="ru-RU" b="1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1785918" y="1142985"/>
            <a:ext cx="2711470" cy="785818"/>
          </a:xfrm>
        </p:spPr>
        <p:txBody>
          <a:bodyPr/>
          <a:lstStyle/>
          <a:p>
            <a:r>
              <a:rPr lang="en-US" dirty="0" smtClean="0"/>
              <a:t>Not authentic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571604" y="2285992"/>
            <a:ext cx="3071834" cy="396876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Repeat it again.</a:t>
            </a:r>
            <a:endParaRPr lang="ru-RU" dirty="0" smtClean="0"/>
          </a:p>
          <a:p>
            <a:r>
              <a:rPr lang="en-US" dirty="0" smtClean="0"/>
              <a:t>Pronounce after me in chorus.</a:t>
            </a:r>
            <a:endParaRPr lang="ru-RU" dirty="0" smtClean="0"/>
          </a:p>
          <a:p>
            <a:r>
              <a:rPr lang="en-US" dirty="0" smtClean="0"/>
              <a:t>Go on reading. (Read further.)</a:t>
            </a:r>
            <a:endParaRPr lang="ru-RU" dirty="0" smtClean="0"/>
          </a:p>
          <a:p>
            <a:r>
              <a:rPr lang="en-US" dirty="0" smtClean="0"/>
              <a:t>Gather your note- books. </a:t>
            </a:r>
            <a:endParaRPr lang="ru-RU" dirty="0" smtClean="0"/>
          </a:p>
          <a:p>
            <a:r>
              <a:rPr lang="en-US" dirty="0" smtClean="0"/>
              <a:t>Don't be in a hurry</a:t>
            </a:r>
            <a:endParaRPr lang="ru-RU" dirty="0" smtClean="0"/>
          </a:p>
          <a:p>
            <a:r>
              <a:rPr lang="en-US" dirty="0" smtClean="0"/>
              <a:t>It'll be a control reading.</a:t>
            </a:r>
            <a:endParaRPr lang="ru-RU" dirty="0" smtClean="0"/>
          </a:p>
          <a:p>
            <a:r>
              <a:rPr lang="en-US" dirty="0" smtClean="0"/>
              <a:t>Begin from the very beginning. </a:t>
            </a:r>
            <a:endParaRPr lang="ru-RU" dirty="0" smtClean="0"/>
          </a:p>
          <a:p>
            <a:r>
              <a:rPr lang="en-US" dirty="0" smtClean="0"/>
              <a:t>Today we'll take the new words. </a:t>
            </a:r>
            <a:endParaRPr lang="ru-RU" dirty="0" smtClean="0"/>
          </a:p>
          <a:p>
            <a:r>
              <a:rPr lang="en-US" dirty="0" smtClean="0"/>
              <a:t>Train reading aloud at home.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5429256" y="1214423"/>
            <a:ext cx="3257544" cy="714380"/>
          </a:xfrm>
        </p:spPr>
        <p:txBody>
          <a:bodyPr/>
          <a:lstStyle/>
          <a:p>
            <a:r>
              <a:rPr lang="en-US" dirty="0" smtClean="0"/>
              <a:t>Authentic 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4"/>
          </p:nvPr>
        </p:nvSpPr>
        <p:spPr>
          <a:xfrm>
            <a:off x="5214942" y="2174875"/>
            <a:ext cx="3471858" cy="3951288"/>
          </a:xfrm>
        </p:spPr>
        <p:txBody>
          <a:bodyPr>
            <a:normAutofit fontScale="62500" lnSpcReduction="20000"/>
          </a:bodyPr>
          <a:lstStyle/>
          <a:p>
            <a:r>
              <a:rPr lang="en-US" sz="2700" dirty="0" smtClean="0"/>
              <a:t>Say it again (repeat it).</a:t>
            </a:r>
            <a:endParaRPr lang="ru-RU" sz="2700" dirty="0" smtClean="0"/>
          </a:p>
          <a:p>
            <a:r>
              <a:rPr lang="en-US" sz="2700" dirty="0" smtClean="0"/>
              <a:t>Repeat after me in unison  (all together).</a:t>
            </a:r>
            <a:endParaRPr lang="ru-RU" sz="2700" dirty="0" smtClean="0"/>
          </a:p>
          <a:p>
            <a:r>
              <a:rPr lang="en-US" sz="2700" dirty="0" smtClean="0"/>
              <a:t>Go on. (Come on, read. Go on with your story).</a:t>
            </a:r>
            <a:endParaRPr lang="ru-RU" sz="2700" dirty="0" smtClean="0"/>
          </a:p>
          <a:p>
            <a:r>
              <a:rPr lang="en-US" sz="2700" dirty="0" smtClean="0"/>
              <a:t>Pick up all your exercise books. (Bring me your exercise books.)</a:t>
            </a:r>
            <a:endParaRPr lang="ru-RU" sz="2700" dirty="0" smtClean="0"/>
          </a:p>
          <a:p>
            <a:r>
              <a:rPr lang="en-US" sz="2700" dirty="0" smtClean="0"/>
              <a:t>Don't hurry. (Don't rush. There is no need to hurry.)</a:t>
            </a:r>
            <a:endParaRPr lang="ru-RU" sz="2700" dirty="0" smtClean="0"/>
          </a:p>
          <a:p>
            <a:r>
              <a:rPr lang="en-US" sz="2700" dirty="0" smtClean="0"/>
              <a:t>Today we'll have a reading test. (I'll ask you for a control reading.)</a:t>
            </a:r>
            <a:endParaRPr lang="ru-RU" sz="2700" dirty="0" smtClean="0"/>
          </a:p>
          <a:p>
            <a:r>
              <a:rPr lang="en-US" sz="2700" dirty="0" smtClean="0"/>
              <a:t>Start from (right from) the very beginning. </a:t>
            </a:r>
            <a:endParaRPr lang="ru-RU" sz="2700" dirty="0" smtClean="0"/>
          </a:p>
          <a:p>
            <a:r>
              <a:rPr lang="en-US" sz="2700" dirty="0" smtClean="0"/>
              <a:t>We'll study (learn) some new words.</a:t>
            </a:r>
            <a:endParaRPr lang="ru-RU" sz="2700" dirty="0" smtClean="0"/>
          </a:p>
          <a:p>
            <a:r>
              <a:rPr lang="en-US" sz="2700" dirty="0" err="1" smtClean="0"/>
              <a:t>Practise</a:t>
            </a:r>
            <a:r>
              <a:rPr lang="en-US" sz="2700" dirty="0" smtClean="0"/>
              <a:t> reading aloud at home.</a:t>
            </a:r>
            <a:endParaRPr lang="ru-RU" sz="27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274638"/>
            <a:ext cx="6972320" cy="2254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28794" y="1285860"/>
            <a:ext cx="2568594" cy="889015"/>
          </a:xfrm>
        </p:spPr>
        <p:txBody>
          <a:bodyPr/>
          <a:lstStyle/>
          <a:p>
            <a:r>
              <a:rPr lang="en-US" dirty="0" smtClean="0"/>
              <a:t>Not authentic</a:t>
            </a:r>
            <a:r>
              <a:rPr lang="en-US" dirty="0" smtClean="0"/>
              <a:t>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714480" y="2174875"/>
            <a:ext cx="3357586" cy="3951288"/>
          </a:xfrm>
        </p:spPr>
        <p:txBody>
          <a:bodyPr>
            <a:normAutofit/>
          </a:bodyPr>
          <a:lstStyle/>
          <a:p>
            <a:r>
              <a:rPr lang="en-US" dirty="0" smtClean="0"/>
              <a:t>Listen to me very attentively.</a:t>
            </a:r>
            <a:endParaRPr lang="ru-RU" dirty="0" smtClean="0"/>
          </a:p>
          <a:p>
            <a:r>
              <a:rPr lang="en-US" dirty="0" smtClean="0"/>
              <a:t>Listen to your marks.</a:t>
            </a:r>
            <a:endParaRPr lang="ru-RU" dirty="0" smtClean="0"/>
          </a:p>
          <a:p>
            <a:r>
              <a:rPr lang="en-US" dirty="0" smtClean="0"/>
              <a:t>Now you will write a dictation.</a:t>
            </a:r>
          </a:p>
          <a:p>
            <a:pPr>
              <a:buNone/>
            </a:pPr>
            <a:endParaRPr lang="ru-RU" dirty="0" smtClean="0"/>
          </a:p>
          <a:p>
            <a:r>
              <a:rPr lang="en-US" dirty="0" smtClean="0"/>
              <a:t>Retell the text.</a:t>
            </a:r>
            <a:endParaRPr lang="ru-RU" dirty="0" smtClean="0"/>
          </a:p>
          <a:p>
            <a:r>
              <a:rPr lang="en-US" dirty="0" smtClean="0"/>
              <a:t>Compose a dialogue based on that model.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214942" y="1214422"/>
            <a:ext cx="3471858" cy="960453"/>
          </a:xfrm>
        </p:spPr>
        <p:txBody>
          <a:bodyPr/>
          <a:lstStyle/>
          <a:p>
            <a:r>
              <a:rPr lang="en-US" dirty="0" smtClean="0"/>
              <a:t>Authentic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00628" y="2174875"/>
            <a:ext cx="3686172" cy="395128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Listen carefully. (Pay attention. Listen carefully to what I’m going to say).</a:t>
            </a:r>
            <a:endParaRPr lang="ru-RU" dirty="0" smtClean="0"/>
          </a:p>
          <a:p>
            <a:r>
              <a:rPr lang="en-US" dirty="0" smtClean="0"/>
              <a:t>Here are your marks.</a:t>
            </a:r>
            <a:endParaRPr lang="ru-RU" dirty="0" smtClean="0"/>
          </a:p>
          <a:p>
            <a:r>
              <a:rPr lang="en-US" dirty="0" smtClean="0"/>
              <a:t>Now I’ll give (I’m going to give) you a dictation.</a:t>
            </a:r>
            <a:endParaRPr lang="ru-RU" dirty="0" smtClean="0"/>
          </a:p>
          <a:p>
            <a:r>
              <a:rPr lang="en-US" dirty="0" smtClean="0"/>
              <a:t>(Now you will do a dictation).</a:t>
            </a:r>
            <a:endParaRPr lang="ru-RU" dirty="0" smtClean="0"/>
          </a:p>
          <a:p>
            <a:r>
              <a:rPr lang="en-US" dirty="0" smtClean="0"/>
              <a:t>Tell the story.</a:t>
            </a:r>
            <a:endParaRPr lang="ru-RU" dirty="0" smtClean="0"/>
          </a:p>
          <a:p>
            <a:r>
              <a:rPr lang="en-US" dirty="0" smtClean="0"/>
              <a:t>Make up (think up) a dialogue based on the given example.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274638"/>
            <a:ext cx="7043758" cy="2254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643042" y="2071678"/>
            <a:ext cx="2854346" cy="3951288"/>
          </a:xfrm>
        </p:spPr>
        <p:txBody>
          <a:bodyPr/>
          <a:lstStyle/>
          <a:p>
            <a:r>
              <a:rPr lang="en-US" dirty="0" smtClean="0"/>
              <a:t>Correct yourself.</a:t>
            </a:r>
          </a:p>
          <a:p>
            <a:endParaRPr lang="ru-RU" dirty="0" smtClean="0"/>
          </a:p>
          <a:p>
            <a:r>
              <a:rPr lang="en-US" dirty="0" smtClean="0"/>
              <a:t>You made many mistakes.</a:t>
            </a:r>
            <a:endParaRPr lang="ru-RU" dirty="0" smtClean="0"/>
          </a:p>
          <a:p>
            <a:r>
              <a:rPr lang="en-US" dirty="0" smtClean="0"/>
              <a:t>What is not clear</a:t>
            </a:r>
            <a:r>
              <a:rPr lang="ru-RU" dirty="0" smtClean="0"/>
              <a:t>?</a:t>
            </a:r>
            <a:endParaRPr lang="en-US" dirty="0" smtClean="0"/>
          </a:p>
          <a:p>
            <a:endParaRPr lang="ru-RU" dirty="0" smtClean="0"/>
          </a:p>
          <a:p>
            <a:r>
              <a:rPr lang="en-US" dirty="0" smtClean="0"/>
              <a:t>What is it?</a:t>
            </a:r>
          </a:p>
          <a:p>
            <a:endParaRPr lang="ru-RU" dirty="0" smtClean="0"/>
          </a:p>
          <a:p>
            <a:r>
              <a:rPr lang="en-US" dirty="0" smtClean="0"/>
              <a:t>How do you think?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02225" y="785794"/>
            <a:ext cx="4041775" cy="1000132"/>
          </a:xfrm>
        </p:spPr>
        <p:txBody>
          <a:bodyPr/>
          <a:lstStyle/>
          <a:p>
            <a:r>
              <a:rPr lang="en-US" dirty="0" smtClean="0"/>
              <a:t>Authentic 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071678"/>
            <a:ext cx="4041775" cy="405448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Correct your mistake. Can you see when you’ve made a mistake?</a:t>
            </a:r>
            <a:endParaRPr lang="ru-RU" dirty="0" smtClean="0"/>
          </a:p>
          <a:p>
            <a:r>
              <a:rPr lang="en-US" dirty="0" smtClean="0"/>
              <a:t>You’ve made a lot of mistakes.</a:t>
            </a:r>
            <a:endParaRPr lang="ru-RU" dirty="0" smtClean="0"/>
          </a:p>
          <a:p>
            <a:r>
              <a:rPr lang="en-US" dirty="0" smtClean="0"/>
              <a:t>Is everything clear? What don’t you understand?</a:t>
            </a:r>
            <a:endParaRPr lang="ru-RU" dirty="0" smtClean="0"/>
          </a:p>
          <a:p>
            <a:r>
              <a:rPr lang="en-US" dirty="0" smtClean="0"/>
              <a:t>What does it mean? (What’s the meaning of it? What do you think it means?)</a:t>
            </a:r>
          </a:p>
          <a:p>
            <a:r>
              <a:rPr lang="en-US" dirty="0" smtClean="0"/>
              <a:t>What do you think?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7" name="Текст 2"/>
          <p:cNvSpPr>
            <a:spLocks noGrp="1"/>
          </p:cNvSpPr>
          <p:nvPr>
            <p:ph type="body" idx="1"/>
          </p:nvPr>
        </p:nvSpPr>
        <p:spPr>
          <a:xfrm>
            <a:off x="1928794" y="1357298"/>
            <a:ext cx="2143140" cy="854076"/>
          </a:xfrm>
        </p:spPr>
        <p:txBody>
          <a:bodyPr/>
          <a:lstStyle/>
          <a:p>
            <a:r>
              <a:rPr lang="en-US" dirty="0" smtClean="0"/>
              <a:t>Not authentic</a:t>
            </a:r>
            <a:r>
              <a:rPr lang="en-US" dirty="0" smtClean="0"/>
              <a:t>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1643042" y="500042"/>
            <a:ext cx="7043758" cy="5929354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n-US" dirty="0" smtClean="0"/>
              <a:t>These expressions are meant to be said naturally and accompanied, if possible, by gestures.</a:t>
            </a:r>
          </a:p>
          <a:p>
            <a:pPr algn="just">
              <a:buNone/>
            </a:pPr>
            <a:r>
              <a:rPr lang="en-US" dirty="0" smtClean="0"/>
              <a:t> The teacher’s pronunciation should be clear, with the proper pace and rhythm to be understood.</a:t>
            </a:r>
          </a:p>
          <a:p>
            <a:pPr algn="just">
              <a:buNone/>
            </a:pPr>
            <a:r>
              <a:rPr lang="en-US" dirty="0" smtClean="0"/>
              <a:t>Intonation should follow the natural English speech, according to the emphasis of words.</a:t>
            </a:r>
          </a:p>
          <a:p>
            <a:pPr algn="just">
              <a:buNone/>
            </a:pPr>
            <a:r>
              <a:rPr lang="en-US" dirty="0" smtClean="0"/>
              <a:t>These expressions have to be used in an actual context, not in a contrived one.</a:t>
            </a:r>
          </a:p>
          <a:p>
            <a:pPr algn="just">
              <a:buNone/>
            </a:pPr>
            <a:r>
              <a:rPr lang="en-US" dirty="0" smtClean="0"/>
              <a:t> Most of the time, in order to be understood you have to change the expressions right in the </a:t>
            </a:r>
            <a:r>
              <a:rPr lang="en-US" dirty="0" smtClean="0"/>
              <a:t>moment.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274638"/>
            <a:ext cx="7043758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All the expressions are classified as it follows: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14480" y="1600200"/>
            <a:ext cx="697232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1. Starting/ending the lesson</a:t>
            </a:r>
          </a:p>
          <a:p>
            <a:r>
              <a:rPr lang="en-US" dirty="0" smtClean="0"/>
              <a:t>2. Pronunciation and repetition</a:t>
            </a:r>
          </a:p>
          <a:p>
            <a:r>
              <a:rPr lang="en-US" dirty="0" smtClean="0"/>
              <a:t>3. Getting </a:t>
            </a:r>
            <a:r>
              <a:rPr lang="en-US" dirty="0" smtClean="0"/>
              <a:t>pupils’</a:t>
            </a:r>
            <a:r>
              <a:rPr lang="en-US" dirty="0" smtClean="0"/>
              <a:t> </a:t>
            </a:r>
            <a:r>
              <a:rPr lang="en-US" dirty="0" smtClean="0"/>
              <a:t>attention</a:t>
            </a:r>
          </a:p>
          <a:p>
            <a:r>
              <a:rPr lang="en-US" dirty="0" smtClean="0"/>
              <a:t> 4. Telling </a:t>
            </a:r>
            <a:r>
              <a:rPr lang="en-US" dirty="0" smtClean="0"/>
              <a:t>pupils</a:t>
            </a:r>
            <a:r>
              <a:rPr lang="en-US" dirty="0" smtClean="0"/>
              <a:t> </a:t>
            </a:r>
            <a:r>
              <a:rPr lang="en-US" dirty="0" smtClean="0"/>
              <a:t>to do </a:t>
            </a:r>
            <a:r>
              <a:rPr lang="en-US" dirty="0" err="1" smtClean="0"/>
              <a:t>smth</a:t>
            </a:r>
            <a:endParaRPr lang="en-US" dirty="0" smtClean="0"/>
          </a:p>
          <a:p>
            <a:r>
              <a:rPr lang="en-US" dirty="0" smtClean="0"/>
              <a:t> 5. Encouraging expressions </a:t>
            </a:r>
          </a:p>
          <a:p>
            <a:r>
              <a:rPr lang="en-US" dirty="0" smtClean="0"/>
              <a:t>6. Working alone and together </a:t>
            </a:r>
          </a:p>
          <a:p>
            <a:r>
              <a:rPr lang="en-US" dirty="0" smtClean="0"/>
              <a:t> 7. Checking </a:t>
            </a:r>
            <a:r>
              <a:rPr lang="en-US" dirty="0" smtClean="0"/>
              <a:t>pupils’</a:t>
            </a:r>
            <a:r>
              <a:rPr lang="en-US" dirty="0" smtClean="0"/>
              <a:t> </a:t>
            </a:r>
            <a:r>
              <a:rPr lang="en-US" dirty="0" smtClean="0"/>
              <a:t>understanding</a:t>
            </a:r>
          </a:p>
          <a:p>
            <a:r>
              <a:rPr lang="en-US" dirty="0" smtClean="0"/>
              <a:t>8. Classroom control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    1</a:t>
            </a:r>
            <a:r>
              <a:rPr lang="en-US" b="1" dirty="0" smtClean="0"/>
              <a:t>. </a:t>
            </a:r>
            <a:r>
              <a:rPr lang="en-US" b="1" dirty="0" smtClean="0"/>
              <a:t>Starting/ending </a:t>
            </a:r>
            <a:r>
              <a:rPr lang="en-US" b="1" dirty="0" smtClean="0"/>
              <a:t>the lesson. </a:t>
            </a:r>
            <a:br>
              <a:rPr lang="en-US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43042" y="1600200"/>
            <a:ext cx="7043758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Good morning/afternoon</a:t>
            </a:r>
          </a:p>
          <a:p>
            <a:r>
              <a:rPr lang="en-US" dirty="0" smtClean="0"/>
              <a:t>Hello everybody</a:t>
            </a:r>
          </a:p>
          <a:p>
            <a:r>
              <a:rPr lang="en-US" dirty="0" smtClean="0"/>
              <a:t>How are you?</a:t>
            </a:r>
          </a:p>
          <a:p>
            <a:r>
              <a:rPr lang="en-US" dirty="0" smtClean="0"/>
              <a:t>Who’s absent today?</a:t>
            </a:r>
          </a:p>
          <a:p>
            <a:r>
              <a:rPr lang="en-US" dirty="0" smtClean="0"/>
              <a:t>Sit down, please</a:t>
            </a:r>
          </a:p>
          <a:p>
            <a:r>
              <a:rPr lang="en-US" dirty="0" smtClean="0"/>
              <a:t>Come in. Why are you late?</a:t>
            </a:r>
          </a:p>
          <a:p>
            <a:r>
              <a:rPr lang="en-US" dirty="0" smtClean="0"/>
              <a:t>This is your homework</a:t>
            </a:r>
          </a:p>
          <a:p>
            <a:r>
              <a:rPr lang="en-US" dirty="0" smtClean="0"/>
              <a:t>Put your books away, please</a:t>
            </a:r>
          </a:p>
          <a:p>
            <a:r>
              <a:rPr lang="en-US" dirty="0" smtClean="0"/>
              <a:t>Goodbye </a:t>
            </a:r>
          </a:p>
          <a:p>
            <a:r>
              <a:rPr lang="en-US" dirty="0" smtClean="0"/>
              <a:t>Have a nice day/weekend</a:t>
            </a:r>
          </a:p>
          <a:p>
            <a:r>
              <a:rPr lang="en-US" dirty="0" smtClean="0"/>
              <a:t>See you again on Tuesday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274638"/>
            <a:ext cx="7186634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2. Pronunciation and repetition</a:t>
            </a:r>
            <a:br>
              <a:rPr lang="en-US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43042" y="1600200"/>
            <a:ext cx="7043758" cy="4525963"/>
          </a:xfrm>
        </p:spPr>
        <p:txBody>
          <a:bodyPr/>
          <a:lstStyle/>
          <a:p>
            <a:r>
              <a:rPr lang="en-US" dirty="0" smtClean="0"/>
              <a:t>Everyone, repeat after me</a:t>
            </a:r>
          </a:p>
          <a:p>
            <a:r>
              <a:rPr lang="en-US" dirty="0" smtClean="0"/>
              <a:t>Say it again/more slowly/louder please</a:t>
            </a:r>
          </a:p>
          <a:p>
            <a:r>
              <a:rPr lang="en-US" dirty="0" smtClean="0"/>
              <a:t>Say it in English, not Ukrainian</a:t>
            </a:r>
          </a:p>
          <a:p>
            <a:r>
              <a:rPr lang="en-US" dirty="0" smtClean="0"/>
              <a:t>Say/repeat/read the whole sentence, please</a:t>
            </a:r>
          </a:p>
          <a:p>
            <a:r>
              <a:rPr lang="en-US" dirty="0" smtClean="0"/>
              <a:t>Listen to me/name</a:t>
            </a:r>
          </a:p>
          <a:p>
            <a:r>
              <a:rPr lang="en-US" dirty="0" smtClean="0"/>
              <a:t>Watch and listen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3. Getting </a:t>
            </a:r>
            <a:r>
              <a:rPr lang="en-US" b="1" dirty="0" smtClean="0"/>
              <a:t>pupils’</a:t>
            </a:r>
            <a:r>
              <a:rPr lang="en-US" b="1" dirty="0" smtClean="0"/>
              <a:t> </a:t>
            </a:r>
            <a:r>
              <a:rPr lang="en-US" b="1" dirty="0" smtClean="0"/>
              <a:t>attention.</a:t>
            </a:r>
            <a:br>
              <a:rPr lang="en-US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14480" y="1600200"/>
            <a:ext cx="6972320" cy="4525963"/>
          </a:xfrm>
        </p:spPr>
        <p:txBody>
          <a:bodyPr/>
          <a:lstStyle/>
          <a:p>
            <a:r>
              <a:rPr lang="en-US" dirty="0" smtClean="0"/>
              <a:t>Listen... Look...</a:t>
            </a:r>
          </a:p>
          <a:p>
            <a:r>
              <a:rPr lang="en-US" dirty="0" smtClean="0"/>
              <a:t>Pay attention... </a:t>
            </a:r>
          </a:p>
          <a:p>
            <a:r>
              <a:rPr lang="en-US" dirty="0" smtClean="0"/>
              <a:t>So now, listen to...</a:t>
            </a:r>
          </a:p>
          <a:p>
            <a:r>
              <a:rPr lang="en-US" dirty="0" smtClean="0"/>
              <a:t>Excuse me... </a:t>
            </a:r>
          </a:p>
          <a:p>
            <a:r>
              <a:rPr lang="en-US" dirty="0" smtClean="0"/>
              <a:t>Watch out! </a:t>
            </a:r>
          </a:p>
          <a:p>
            <a:r>
              <a:rPr lang="en-US" dirty="0" smtClean="0"/>
              <a:t>I have a question for you </a:t>
            </a:r>
          </a:p>
          <a:p>
            <a:r>
              <a:rPr lang="en-US" dirty="0" smtClean="0"/>
              <a:t>What's up?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en-US" b="1" dirty="0" smtClean="0"/>
              <a:t>4. Telling </a:t>
            </a:r>
            <a:r>
              <a:rPr lang="en-US" b="1" dirty="0" smtClean="0"/>
              <a:t>pupils</a:t>
            </a:r>
            <a:r>
              <a:rPr lang="en-US" b="1" dirty="0" smtClean="0"/>
              <a:t> </a:t>
            </a:r>
            <a:r>
              <a:rPr lang="en-US" b="1" dirty="0" smtClean="0"/>
              <a:t>to do </a:t>
            </a:r>
            <a:r>
              <a:rPr lang="en-US" b="1" dirty="0" err="1" smtClean="0"/>
              <a:t>smth</a:t>
            </a:r>
            <a:r>
              <a:rPr lang="en-US" b="1" dirty="0" smtClean="0"/>
              <a:t>.</a:t>
            </a:r>
            <a:br>
              <a:rPr lang="en-US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43042" y="1600200"/>
            <a:ext cx="7043758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Take out your notebook/recorder/pen</a:t>
            </a:r>
          </a:p>
          <a:p>
            <a:r>
              <a:rPr lang="en-US" dirty="0" smtClean="0"/>
              <a:t>Write down the following sentence </a:t>
            </a:r>
          </a:p>
          <a:p>
            <a:r>
              <a:rPr lang="en-US" dirty="0" smtClean="0"/>
              <a:t>Repeat after me...</a:t>
            </a:r>
          </a:p>
          <a:p>
            <a:r>
              <a:rPr lang="en-US" dirty="0" smtClean="0"/>
              <a:t>Can you repeat, please? </a:t>
            </a:r>
          </a:p>
          <a:p>
            <a:r>
              <a:rPr lang="en-US" dirty="0" smtClean="0"/>
              <a:t>Please, open your notebook. </a:t>
            </a:r>
          </a:p>
          <a:p>
            <a:r>
              <a:rPr lang="en-US" dirty="0" smtClean="0"/>
              <a:t>Work in groups. Work in pairs </a:t>
            </a:r>
          </a:p>
          <a:p>
            <a:r>
              <a:rPr lang="en-US" dirty="0" smtClean="0"/>
              <a:t>Raise your hand to answer. </a:t>
            </a:r>
          </a:p>
          <a:p>
            <a:r>
              <a:rPr lang="en-US" dirty="0" smtClean="0"/>
              <a:t>Can you spell it? / How do you spell it?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 5. Encouraging expressions </a:t>
            </a:r>
            <a:br>
              <a:rPr lang="en-US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43042" y="1600200"/>
            <a:ext cx="7043758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Right! / you're right</a:t>
            </a:r>
          </a:p>
          <a:p>
            <a:r>
              <a:rPr lang="en-US" dirty="0" smtClean="0"/>
              <a:t>Well done! / Very well! / Good</a:t>
            </a:r>
          </a:p>
          <a:p>
            <a:r>
              <a:rPr lang="en-US" dirty="0" smtClean="0"/>
              <a:t>Great!</a:t>
            </a:r>
          </a:p>
          <a:p>
            <a:r>
              <a:rPr lang="en-US" dirty="0" smtClean="0"/>
              <a:t>That’s better </a:t>
            </a:r>
          </a:p>
          <a:p>
            <a:r>
              <a:rPr lang="en-US" dirty="0" smtClean="0"/>
              <a:t>Good job / Great job </a:t>
            </a:r>
          </a:p>
          <a:p>
            <a:r>
              <a:rPr lang="en-US" dirty="0" smtClean="0"/>
              <a:t>Excellent </a:t>
            </a:r>
          </a:p>
          <a:p>
            <a:r>
              <a:rPr lang="en-US" dirty="0" smtClean="0"/>
              <a:t>That's fine</a:t>
            </a:r>
          </a:p>
          <a:p>
            <a:r>
              <a:rPr lang="en-US" dirty="0" smtClean="0"/>
              <a:t>Let's continue</a:t>
            </a:r>
          </a:p>
          <a:p>
            <a:r>
              <a:rPr lang="en-US" dirty="0" smtClean="0"/>
              <a:t>Go ahead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74638"/>
            <a:ext cx="7115196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6. Working alone and together</a:t>
            </a:r>
            <a:br>
              <a:rPr lang="en-US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14480" y="1600200"/>
            <a:ext cx="697232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I want you to work on your own</a:t>
            </a:r>
          </a:p>
          <a:p>
            <a:r>
              <a:rPr lang="en-US" dirty="0" smtClean="0"/>
              <a:t>(Name), come to the front, please</a:t>
            </a:r>
          </a:p>
          <a:p>
            <a:r>
              <a:rPr lang="en-US" dirty="0" smtClean="0"/>
              <a:t>Go back to your seat, please</a:t>
            </a:r>
          </a:p>
          <a:p>
            <a:r>
              <a:rPr lang="en-US" dirty="0" smtClean="0"/>
              <a:t>Get into pairs</a:t>
            </a:r>
          </a:p>
          <a:p>
            <a:r>
              <a:rPr lang="en-US" dirty="0" smtClean="0"/>
              <a:t>Get into groups of three/four people</a:t>
            </a:r>
          </a:p>
          <a:p>
            <a:r>
              <a:rPr lang="en-US" dirty="0" smtClean="0"/>
              <a:t>Take out your books, please</a:t>
            </a:r>
          </a:p>
          <a:p>
            <a:r>
              <a:rPr lang="en-US" dirty="0" smtClean="0"/>
              <a:t>Open your books at page23, please</a:t>
            </a:r>
          </a:p>
          <a:p>
            <a:r>
              <a:rPr lang="en-US" dirty="0" smtClean="0"/>
              <a:t>It is in the middle of the page</a:t>
            </a:r>
          </a:p>
          <a:p>
            <a:r>
              <a:rPr lang="en-US" dirty="0" smtClean="0"/>
              <a:t>It is at the bottom/top of the page</a:t>
            </a:r>
          </a:p>
          <a:p>
            <a:r>
              <a:rPr lang="en-US" dirty="0" smtClean="0"/>
              <a:t>Find the exercise on page 10</a:t>
            </a:r>
          </a:p>
          <a:p>
            <a:r>
              <a:rPr lang="en-US" dirty="0" smtClean="0"/>
              <a:t>Look at the picture</a:t>
            </a:r>
          </a:p>
          <a:p>
            <a:r>
              <a:rPr lang="en-US" dirty="0" smtClean="0"/>
              <a:t>Point to the picture, please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274638"/>
            <a:ext cx="7043758" cy="179704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7. Checking </a:t>
            </a:r>
            <a:r>
              <a:rPr lang="en-US" b="1" dirty="0" smtClean="0"/>
              <a:t>pupils’</a:t>
            </a:r>
            <a:r>
              <a:rPr lang="en-US" b="1" dirty="0" smtClean="0"/>
              <a:t> </a:t>
            </a:r>
            <a:r>
              <a:rPr lang="en-US" b="1" dirty="0" smtClean="0"/>
              <a:t>understanding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14480" y="1600200"/>
            <a:ext cx="697232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Do you understand me? </a:t>
            </a:r>
          </a:p>
          <a:p>
            <a:r>
              <a:rPr lang="en-US" dirty="0" smtClean="0"/>
              <a:t>Is it clear?</a:t>
            </a:r>
          </a:p>
          <a:p>
            <a:r>
              <a:rPr lang="en-US" dirty="0" smtClean="0"/>
              <a:t>What does ( word ) mean? </a:t>
            </a:r>
          </a:p>
          <a:p>
            <a:r>
              <a:rPr lang="en-US" dirty="0" smtClean="0"/>
              <a:t>What's the meaning of... ? </a:t>
            </a:r>
          </a:p>
          <a:p>
            <a:r>
              <a:rPr lang="en-US" dirty="0" smtClean="0"/>
              <a:t>Is this right? / Is this ok? </a:t>
            </a:r>
          </a:p>
          <a:p>
            <a:r>
              <a:rPr lang="en-US" dirty="0" smtClean="0"/>
              <a:t>How do you say.... in English?</a:t>
            </a:r>
          </a:p>
          <a:p>
            <a:r>
              <a:rPr lang="en-US" dirty="0" smtClean="0"/>
              <a:t>Tell me the difference between A and B </a:t>
            </a:r>
          </a:p>
          <a:p>
            <a:r>
              <a:rPr lang="en-US" dirty="0" smtClean="0"/>
              <a:t>(Name) is that right?</a:t>
            </a:r>
          </a:p>
          <a:p>
            <a:r>
              <a:rPr lang="en-US" dirty="0" smtClean="0"/>
              <a:t>What is the right answer?</a:t>
            </a:r>
          </a:p>
          <a:p>
            <a:r>
              <a:rPr lang="en-US" dirty="0" smtClean="0"/>
              <a:t>Put up your hand if you don’t understand</a:t>
            </a:r>
          </a:p>
          <a:p>
            <a:r>
              <a:rPr lang="en-US" dirty="0" smtClean="0"/>
              <a:t>Put up your hand if you know the answer</a:t>
            </a:r>
          </a:p>
          <a:p>
            <a:r>
              <a:rPr lang="en-US" dirty="0" smtClean="0"/>
              <a:t>Tell me in Ukrainian what you have to do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903</Words>
  <Application>Microsoft Office PowerPoint</Application>
  <PresentationFormat>Экран (4:3)</PresentationFormat>
  <Paragraphs>145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The Culture of Teacher’s Classroom Communication (Everyday English expressions in class )</vt:lpstr>
      <vt:lpstr>All the expressions are classified as it follows: </vt:lpstr>
      <vt:lpstr>    1. Starting/ending the lesson.  </vt:lpstr>
      <vt:lpstr>2. Pronunciation and repetition </vt:lpstr>
      <vt:lpstr>3. Getting pupils’ attention. </vt:lpstr>
      <vt:lpstr> 4. Telling pupils to do smth. </vt:lpstr>
      <vt:lpstr> 5. Encouraging expressions  </vt:lpstr>
      <vt:lpstr>6. Working alone and together </vt:lpstr>
      <vt:lpstr>7. Checking pupils’ understanding </vt:lpstr>
      <vt:lpstr>8. Classroom control</vt:lpstr>
      <vt:lpstr> Typical teacher’s mistakes (Authentic and not authentic phrases)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Светлана</dc:creator>
  <cp:lastModifiedBy>Светлана</cp:lastModifiedBy>
  <cp:revision>18</cp:revision>
  <dcterms:created xsi:type="dcterms:W3CDTF">2016-10-14T07:23:00Z</dcterms:created>
  <dcterms:modified xsi:type="dcterms:W3CDTF">2016-10-18T18:02:53Z</dcterms:modified>
</cp:coreProperties>
</file>