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67" r:id="rId4"/>
    <p:sldId id="269" r:id="rId5"/>
    <p:sldId id="307" r:id="rId6"/>
    <p:sldId id="259" r:id="rId7"/>
    <p:sldId id="261" r:id="rId8"/>
    <p:sldId id="274" r:id="rId9"/>
    <p:sldId id="277" r:id="rId10"/>
    <p:sldId id="262" r:id="rId11"/>
    <p:sldId id="296" r:id="rId12"/>
    <p:sldId id="298" r:id="rId13"/>
    <p:sldId id="300" r:id="rId14"/>
    <p:sldId id="263" r:id="rId15"/>
    <p:sldId id="284" r:id="rId16"/>
    <p:sldId id="289" r:id="rId17"/>
    <p:sldId id="290" r:id="rId18"/>
    <p:sldId id="291" r:id="rId19"/>
    <p:sldId id="264" r:id="rId20"/>
    <p:sldId id="303" r:id="rId21"/>
    <p:sldId id="304" r:id="rId22"/>
    <p:sldId id="306" r:id="rId23"/>
    <p:sldId id="260" r:id="rId24"/>
    <p:sldId id="292" r:id="rId2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51CFCC"/>
    <a:srgbClr val="FF66FF"/>
    <a:srgbClr val="B3E010"/>
    <a:srgbClr val="E8F8F8"/>
    <a:srgbClr val="000000"/>
    <a:srgbClr val="E5FBFA"/>
    <a:srgbClr val="E6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CEB781-DE0A-43C3-9EAA-B65961BC1137}" type="datetimeFigureOut">
              <a:rPr lang="uk-UA"/>
              <a:pPr>
                <a:defRPr/>
              </a:pPr>
              <a:t>13.12.2020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4599D6-675A-40D5-8263-EF4466D825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6253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EFB9AA-25C3-4414-9B41-E3EFB2A531F4}" type="slidenum">
              <a:rPr lang="en-US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3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A0EFBE-911A-41D1-AB6F-0FA80EF70427}" type="slidenum">
              <a:rPr lang="en-US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0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159361-6588-4EF3-AEFD-A39DE2478B49}" type="slidenum">
              <a:rPr lang="en-US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5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1756B-B24B-413E-A9E9-5ACCE7B241D8}" type="slidenum">
              <a:rPr lang="en-US" altLang="uk-UA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uk-UA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0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42E537-5B3F-4944-955D-8E0B110A5AED}" type="slidenum">
              <a:rPr lang="en-US" altLang="uk-UA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uk-UA" smtClean="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3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440DD-DD41-47E2-85E8-F3FAC5BD19E7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57494-0809-452D-8D75-7D0CCC27B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CC8A-6EA7-42DB-ABB3-346125763A30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17A8-D53D-403A-B35B-69B87A6AF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6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A9205-BCC8-488E-A5C7-BE511D27EFFB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E8D5-DA70-40D6-92DB-696EAB12D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0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DD75-1FDE-4DA1-B132-E13074B4F437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E5FBB-D4D6-4832-92F1-971BAB85BD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06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E322-68C2-4996-A6A6-1CDCA4BD6012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24D2A-7392-49DF-8A78-99CD57649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F6E3-9E36-4860-8AD9-98E39F63893F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E3663-D1DD-4C67-B1ED-377792F57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89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E19B6-BE96-443E-BE03-270B700D9F03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52E20-F367-4FB9-B5B0-57EBDFB18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0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6328-79AF-4C19-9756-05DF785BC695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A6ED9-D786-4763-BF93-71FBFE089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0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85372-F2B1-4F88-8079-AF32FDB7DC60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6CD67-794A-4387-9F00-BB7B5570A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6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8D76F-D25B-4FD7-AF35-A86D9D86A4E3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FA7B-0CCB-4348-B7E7-6B4F38077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4F900-7CBB-4AE7-88AF-1E129DEF9C40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2498C-0AEE-49BE-BCB0-5AAEDAA74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2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818C23-D356-42AE-9F2D-B3D6C8060EF3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30F185-7234-4137-A024-03ABDB9C9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527050" y="1871663"/>
            <a:ext cx="7832725" cy="36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</a:pPr>
            <a:r>
              <a:rPr lang="uk-UA" altLang="uk-UA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Онлайн-галерея </a:t>
            </a:r>
          </a:p>
          <a:p>
            <a:pPr algn="ctr" eaLnBrk="1" hangingPunct="1">
              <a:lnSpc>
                <a:spcPct val="107000"/>
              </a:lnSpc>
            </a:pPr>
            <a:r>
              <a:rPr lang="uk-UA" altLang="uk-UA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 портретів учителів </a:t>
            </a:r>
          </a:p>
          <a:p>
            <a:pPr algn="ctr" eaLnBrk="1" hangingPunct="1">
              <a:lnSpc>
                <a:spcPct val="107000"/>
              </a:lnSpc>
            </a:pPr>
            <a:endParaRPr lang="uk-UA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</a:pPr>
            <a:r>
              <a:rPr lang="uk-UA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uk-UA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</a:t>
            </a:r>
            <a:r>
              <a:rPr lang="uk-UA" altLang="uk-UA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</a:t>
            </a:r>
            <a:r>
              <a:rPr lang="uk-UA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(регіонального) туру всеукраїнського конкурсу «Учитель року – 2020» у номінації «Зарубіжна література»)</a:t>
            </a:r>
            <a:endParaRPr lang="uk-UA" alt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ko-KR" sz="2000" dirty="0">
              <a:solidFill>
                <a:srgbClr val="5F5F5F"/>
              </a:solidFill>
              <a:latin typeface="Verdana" panose="020B0604030504040204" pitchFamily="34" charset="0"/>
              <a:ea typeface="굴림"/>
              <a:cs typeface="굴림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ko-KR" sz="2000" dirty="0">
              <a:solidFill>
                <a:srgbClr val="5F5F5F"/>
              </a:solidFill>
              <a:latin typeface="Verdana" panose="020B0604030504040204" pitchFamily="34" charset="0"/>
              <a:ea typeface="굴림"/>
              <a:cs typeface="굴림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ko-KR" sz="2000" dirty="0">
              <a:solidFill>
                <a:srgbClr val="5F5F5F"/>
              </a:solidFill>
              <a:latin typeface="Verdana" panose="020B0604030504040204" pitchFamily="34" charset="0"/>
              <a:ea typeface="굴림"/>
              <a:cs typeface="굴림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ko-KR" sz="2000" dirty="0">
              <a:solidFill>
                <a:srgbClr val="5F5F5F"/>
              </a:solidFill>
              <a:latin typeface="Verdana" panose="020B0604030504040204" pitchFamily="34" charset="0"/>
              <a:ea typeface="굴림"/>
              <a:cs typeface="굴림"/>
            </a:endParaRPr>
          </a:p>
        </p:txBody>
      </p:sp>
      <p:pic>
        <p:nvPicPr>
          <p:cNvPr id="307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58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2298700" y="441325"/>
            <a:ext cx="6445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КЗ Сумський обласний інститут післядипломної педагогічної освіти</a:t>
            </a:r>
          </a:p>
        </p:txBody>
      </p:sp>
      <p:pic>
        <p:nvPicPr>
          <p:cNvPr id="307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4684713"/>
            <a:ext cx="20478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6475" y="-146050"/>
            <a:ext cx="5895975" cy="10652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2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Коренєва</a:t>
            </a:r>
            <a:r>
              <a:rPr lang="uk-UA" altLang="uk-UA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Діана Миколаївна </a:t>
            </a:r>
            <a:endParaRPr lang="en-US" altLang="uk-UA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3359150" y="919163"/>
            <a:ext cx="5822950" cy="5616575"/>
          </a:xfrm>
        </p:spPr>
        <p:txBody>
          <a:bodyPr/>
          <a:lstStyle/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Учитель зарубіжної літератури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Ворожбянського навчально-виховного комплексу: загальноосвітня школа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 І-ІІІ ступенів – дошкільний заклад освіти 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Лебединської районної ради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uk-UA" sz="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кредо:</a:t>
            </a: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300" b="1" i="1" smtClean="0">
                <a:latin typeface="Arial" panose="020B0604020202020204" pitchFamily="34" charset="0"/>
                <a:cs typeface="Arial" panose="020B0604020202020204" pitchFamily="34" charset="0"/>
              </a:rPr>
              <a:t>«Допомогти дитині знайти себе в світі та світ у собі».</a:t>
            </a: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</a:endParaRPr>
          </a:p>
        </p:txBody>
      </p:sp>
      <p:pic>
        <p:nvPicPr>
          <p:cNvPr id="1536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5" t="6300" r="25958" b="54849"/>
          <a:stretch>
            <a:fillRect/>
          </a:stretch>
        </p:blipFill>
        <p:spPr bwMode="auto">
          <a:xfrm>
            <a:off x="0" y="-4763"/>
            <a:ext cx="31718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797425"/>
            <a:ext cx="25003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3"/>
          <p:cNvSpPr txBox="1">
            <a:spLocks noChangeArrowheads="1"/>
          </p:cNvSpPr>
          <p:nvPr/>
        </p:nvSpPr>
        <p:spPr bwMode="auto">
          <a:xfrm>
            <a:off x="152400" y="4054475"/>
            <a:ext cx="10036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Тема самоосвіти: </a:t>
            </a:r>
            <a:r>
              <a:rPr lang="uk-UA" alt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«Формування комунікативних та соціальних компетентностей учнів через особистісну орієнтованість навчання та використання сучасних </a:t>
            </a:r>
          </a:p>
          <a:p>
            <a:pPr eaLnBrk="1" hangingPunct="1"/>
            <a:r>
              <a:rPr lang="uk-UA" alt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педагогічних технологій».</a:t>
            </a:r>
          </a:p>
          <a:p>
            <a:pPr eaLnBrk="1" hangingPunct="1"/>
            <a:endParaRPr lang="uk-UA" altLang="uk-UA" dirty="0"/>
          </a:p>
        </p:txBody>
      </p:sp>
      <p:sp>
        <p:nvSpPr>
          <p:cNvPr id="15367" name="Прямоугольник 5"/>
          <p:cNvSpPr>
            <a:spLocks noChangeArrowheads="1"/>
          </p:cNvSpPr>
          <p:nvPr/>
        </p:nvSpPr>
        <p:spPr bwMode="auto">
          <a:xfrm>
            <a:off x="1698625" y="5778500"/>
            <a:ext cx="4572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Педагогічний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стаж: 4 роки. </a:t>
            </a:r>
          </a:p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Кваліфікаційна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категорія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«друга».</a:t>
            </a:r>
          </a:p>
          <a:p>
            <a:pPr eaLnBrk="1" hangingPunct="1"/>
            <a:endParaRPr lang="ru-RU" alt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4213" y="180975"/>
            <a:ext cx="7869237" cy="1336675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 вміння людини – створювати новий світ. Саме тому творчі завдання із зарубіжної літератури сприяють формуванню освіченої та </a:t>
            </a:r>
            <a:br>
              <a:rPr lang="uk-UA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багатої особистості.</a:t>
            </a:r>
            <a:endParaRPr lang="ru-RU" altLang="uk-UA" sz="24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7" descr="C:\Users\Дом\Desktop\мої фото зі школи\IMG20201204130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4094163"/>
            <a:ext cx="227012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C:\Users\Дом\Desktop\мої фото зі школи\IMG20201204085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4095"/>
          <a:stretch>
            <a:fillRect/>
          </a:stretch>
        </p:blipFill>
        <p:spPr bwMode="auto">
          <a:xfrm>
            <a:off x="3703638" y="4845050"/>
            <a:ext cx="226695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:\Users\Дом\Desktop\мої фото зі школи\IMG202012040907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b="9460"/>
          <a:stretch>
            <a:fillRect/>
          </a:stretch>
        </p:blipFill>
        <p:spPr bwMode="auto">
          <a:xfrm>
            <a:off x="539750" y="2097088"/>
            <a:ext cx="39306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:\Users\Дом\Desktop\мої фото зі школи\IMG202012041303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12784" r="4932" b="27197"/>
          <a:stretch>
            <a:fillRect/>
          </a:stretch>
        </p:blipFill>
        <p:spPr bwMode="auto">
          <a:xfrm>
            <a:off x="5970588" y="1654175"/>
            <a:ext cx="2209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5311775"/>
            <a:ext cx="18049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"/>
          <p:cNvSpPr txBox="1">
            <a:spLocks noChangeArrowheads="1"/>
          </p:cNvSpPr>
          <p:nvPr/>
        </p:nvSpPr>
        <p:spPr bwMode="auto">
          <a:xfrm>
            <a:off x="7704138" y="6375400"/>
            <a:ext cx="169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Д. Коренєва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13" y="231775"/>
            <a:ext cx="7870825" cy="16383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Вище мистецтво, яким володіє вчитель, – це уміння пробудити радість від творчого вираження й отримання знань.</a:t>
            </a:r>
            <a:r>
              <a:rPr lang="uk-UA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uk-UA" sz="27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Альберт </a:t>
            </a:r>
            <a:r>
              <a:rPr lang="uk-UA" sz="27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Енштейн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5" descr="C:\Users\Дом\Desktop\мої фото зі школи\IMG20201204090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416175"/>
            <a:ext cx="32162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C:\Users\Дом\Desktop\мої фото зі школи\IMG202012041508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>
            <a:fillRect/>
          </a:stretch>
        </p:blipFill>
        <p:spPr bwMode="auto">
          <a:xfrm>
            <a:off x="171450" y="2416175"/>
            <a:ext cx="29527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Дом\Desktop\мої фото зі школи\IMG2020120408563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4713" b="3281"/>
          <a:stretch>
            <a:fillRect/>
          </a:stretch>
        </p:blipFill>
        <p:spPr>
          <a:xfrm>
            <a:off x="2768600" y="4614863"/>
            <a:ext cx="2212975" cy="1847850"/>
          </a:xfrm>
          <a:noFill/>
        </p:spPr>
      </p:pic>
      <p:pic>
        <p:nvPicPr>
          <p:cNvPr id="1843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56175"/>
            <a:ext cx="18049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6327775"/>
            <a:ext cx="17129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39750" y="365125"/>
            <a:ext cx="8061325" cy="13366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 –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педагог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уміло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altLang="uk-UA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altLang="uk-UA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Ебнер-Ешенбах</a:t>
            </a:r>
            <a:endParaRPr lang="ru-RU" altLang="uk-UA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7" descr="D:\мої документи\Pобота\учитель року\IMG_01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r="10510" b="4839"/>
          <a:stretch>
            <a:fillRect/>
          </a:stretch>
        </p:blipFill>
        <p:spPr>
          <a:xfrm>
            <a:off x="3300413" y="1836738"/>
            <a:ext cx="2278062" cy="1879600"/>
          </a:xfrm>
          <a:noFill/>
        </p:spPr>
      </p:pic>
      <p:pic>
        <p:nvPicPr>
          <p:cNvPr id="19460" name="Picture 4" descr="C:\Users\Дом\Desktop\мої фото зі школи\IMG20201204090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20850"/>
          <a:stretch>
            <a:fillRect/>
          </a:stretch>
        </p:blipFill>
        <p:spPr bwMode="auto">
          <a:xfrm>
            <a:off x="5703888" y="1989138"/>
            <a:ext cx="29654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D:\мої документи\Pобота\учитель року\PICT28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/>
          <a:stretch>
            <a:fillRect/>
          </a:stretch>
        </p:blipFill>
        <p:spPr bwMode="auto">
          <a:xfrm>
            <a:off x="755650" y="4076700"/>
            <a:ext cx="3581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Дом\Desktop\мої фото зі школи\IMG202012041308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32092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5486400"/>
            <a:ext cx="18049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6318250"/>
            <a:ext cx="1714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22638" y="-107950"/>
            <a:ext cx="6227762" cy="10652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2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Кусочкіна</a:t>
            </a:r>
            <a:r>
              <a:rPr lang="uk-UA" altLang="uk-UA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Світлана Григорівна </a:t>
            </a:r>
            <a:endParaRPr lang="en-US" altLang="uk-UA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3065463" y="957263"/>
            <a:ext cx="6078537" cy="3222625"/>
          </a:xfrm>
        </p:spPr>
        <p:txBody>
          <a:bodyPr/>
          <a:lstStyle/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Учитель Шосткинської загальноосвітньої школи І-ІІІ ступенів № 8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 Шосткинської міської ради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кредо:</a:t>
            </a: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«Я вважаю себе професійним оптимістом». </a:t>
            </a: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(Г.Г. Маркес)</a:t>
            </a:r>
          </a:p>
          <a:p>
            <a:pPr marL="0" indent="0" algn="just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</a:endParaRP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9789" b="32085"/>
          <a:stretch>
            <a:fillRect/>
          </a:stretch>
        </p:blipFill>
        <p:spPr bwMode="auto">
          <a:xfrm>
            <a:off x="0" y="0"/>
            <a:ext cx="298291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797425"/>
            <a:ext cx="25003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1485900" y="5827713"/>
            <a:ext cx="4572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Педагогічний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стаж: 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ru-RU" alt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ru-RU" alt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Кваліфікаційна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категорія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вища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eaLnBrk="1" hangingPunct="1"/>
            <a:endParaRPr lang="ru-RU" altLang="uk-UA" dirty="0"/>
          </a:p>
        </p:txBody>
      </p:sp>
      <p:sp>
        <p:nvSpPr>
          <p:cNvPr id="20487" name="Прямоугольник 5"/>
          <p:cNvSpPr>
            <a:spLocks noChangeArrowheads="1"/>
          </p:cNvSpPr>
          <p:nvPr/>
        </p:nvSpPr>
        <p:spPr bwMode="auto">
          <a:xfrm>
            <a:off x="457200" y="3659188"/>
            <a:ext cx="8686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>
                <a:latin typeface="Arial" panose="020B0604020202020204" pitchFamily="34" charset="0"/>
                <a:cs typeface="Arial" panose="020B0604020202020204" pitchFamily="34" charset="0"/>
              </a:rPr>
              <a:t>Тема самоосвіти:</a:t>
            </a:r>
          </a:p>
          <a:p>
            <a:pPr eaLnBrk="1" hangingPunct="1"/>
            <a:r>
              <a:rPr lang="ru-RU" altLang="uk-UA" sz="2400" b="1" i="1">
                <a:latin typeface="Arial" panose="020B0604020202020204" pitchFamily="34" charset="0"/>
                <a:cs typeface="Arial" panose="020B0604020202020204" pitchFamily="34" charset="0"/>
              </a:rPr>
              <a:t>«Використання сучасних технологій навчання для формування креативно мислячого випускника, підготовленого до життя».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355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4580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560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6019800" cy="106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2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Ізергіна</a:t>
            </a:r>
            <a:r>
              <a:rPr lang="uk-UA" altLang="uk-UA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Наталія Володимирівна</a:t>
            </a:r>
            <a:endParaRPr lang="en-US" altLang="uk-UA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2857500" y="855663"/>
            <a:ext cx="6078538" cy="5616575"/>
          </a:xfrm>
        </p:spPr>
        <p:txBody>
          <a:bodyPr/>
          <a:lstStyle/>
          <a:p>
            <a:pPr marL="0" indent="0" algn="ct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Учитель зарубіжної літератури </a:t>
            </a:r>
          </a:p>
          <a:p>
            <a:pPr marL="0" indent="0" algn="ct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Роменської спеціалізованої загальноосвітньої школи І-ІІІ ступенів № 1 імені П.І. Калнишевського Роменської міської ради </a:t>
            </a:r>
          </a:p>
          <a:p>
            <a:pPr marL="0" indent="0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кредо: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b="1" i="1" smtClean="0">
                <a:latin typeface="Arial" panose="020B0604020202020204" pitchFamily="34" charset="0"/>
                <a:cs typeface="Arial" panose="020B0604020202020204" pitchFamily="34" charset="0"/>
              </a:rPr>
              <a:t>«Недостатньо лише отримати знання, їх треба застосовувати. Недостатньо лише бажати, треба діяти». </a:t>
            </a:r>
          </a:p>
          <a:p>
            <a:pPr marL="0" indent="0" algn="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(Й.В. Гете)</a:t>
            </a:r>
          </a:p>
          <a:p>
            <a:pPr marL="0" indent="0" algn="just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uk-UA" sz="1800" smtClean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solidFill>
                <a:srgbClr val="5F5F5F"/>
              </a:solidFill>
              <a:latin typeface="Microsoft Sans Serif" panose="020B0604020202020204" pitchFamily="34" charset="0"/>
            </a:endParaRPr>
          </a:p>
          <a:p>
            <a:pPr marL="0" indent="0" algn="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6116" b="13591"/>
          <a:stretch>
            <a:fillRect/>
          </a:stretch>
        </p:blipFill>
        <p:spPr bwMode="auto">
          <a:xfrm>
            <a:off x="0" y="0"/>
            <a:ext cx="28575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797425"/>
            <a:ext cx="25003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Прямоугольник 4"/>
          <p:cNvSpPr>
            <a:spLocks noChangeArrowheads="1"/>
          </p:cNvSpPr>
          <p:nvPr/>
        </p:nvSpPr>
        <p:spPr bwMode="auto">
          <a:xfrm>
            <a:off x="261938" y="4059238"/>
            <a:ext cx="84248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/>
              <a:t> </a:t>
            </a:r>
            <a:r>
              <a:rPr lang="uk-UA" altLang="uk-UA" sz="2000">
                <a:latin typeface="Arial" panose="020B0604020202020204" pitchFamily="34" charset="0"/>
                <a:cs typeface="Arial" panose="020B0604020202020204" pitchFamily="34" charset="0"/>
              </a:rPr>
              <a:t>Тема самоосвіти: </a:t>
            </a:r>
          </a:p>
          <a:p>
            <a:pPr eaLnBrk="1" hangingPunct="1"/>
            <a:r>
              <a:rPr lang="uk-UA" altLang="uk-UA" sz="2000" b="1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altLang="uk-UA" sz="2400" b="1" i="1">
                <a:latin typeface="Arial" panose="020B0604020202020204" pitchFamily="34" charset="0"/>
                <a:cs typeface="Arial" panose="020B0604020202020204" pitchFamily="34" charset="0"/>
              </a:rPr>
              <a:t>Майндмеппінг як технологія засвоєння нового матеріалу та розвитку творчих</a:t>
            </a:r>
          </a:p>
          <a:p>
            <a:pPr eaLnBrk="1" hangingPunct="1"/>
            <a:r>
              <a:rPr lang="uk-UA" altLang="uk-UA" sz="2400" b="1" i="1">
                <a:latin typeface="Arial" panose="020B0604020202020204" pitchFamily="34" charset="0"/>
                <a:cs typeface="Arial" panose="020B0604020202020204" pitchFamily="34" charset="0"/>
              </a:rPr>
              <a:t>здібностей особистості».</a:t>
            </a:r>
          </a:p>
          <a:p>
            <a:pPr eaLnBrk="1" hangingPunct="1"/>
            <a:endParaRPr lang="uk-UA" altLang="uk-UA"/>
          </a:p>
        </p:txBody>
      </p:sp>
      <p:sp>
        <p:nvSpPr>
          <p:cNvPr id="26631" name="Прямоугольник 5"/>
          <p:cNvSpPr>
            <a:spLocks noChangeArrowheads="1"/>
          </p:cNvSpPr>
          <p:nvPr/>
        </p:nvSpPr>
        <p:spPr bwMode="auto">
          <a:xfrm>
            <a:off x="1428750" y="572452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>
                <a:latin typeface="Arial" panose="020B0604020202020204" pitchFamily="34" charset="0"/>
                <a:cs typeface="Arial" panose="020B0604020202020204" pitchFamily="34" charset="0"/>
              </a:rPr>
              <a:t>Педагогічний стаж: 5 років. </a:t>
            </a:r>
          </a:p>
          <a:p>
            <a:pPr eaLnBrk="1" hangingPunct="1"/>
            <a:r>
              <a:rPr lang="ru-RU" altLang="uk-UA" sz="2000">
                <a:latin typeface="Arial" panose="020B0604020202020204" pitchFamily="34" charset="0"/>
                <a:cs typeface="Arial" panose="020B0604020202020204" pitchFamily="34" charset="0"/>
              </a:rPr>
              <a:t>Кваліфікаційна категорія: «друга».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1158875" y="93663"/>
            <a:ext cx="79851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 справжнього вчителя ‒ найважче і найрадісніше життя,</a:t>
            </a:r>
          </a:p>
          <a:p>
            <a:pPr eaLnBrk="1" hangingPunct="1">
              <a:defRPr/>
            </a:pP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трепетно хвилююча і болісно складна твор­чість,</a:t>
            </a:r>
          </a:p>
          <a:p>
            <a:pPr eaLnBrk="1" hangingPunct="1">
              <a:defRPr/>
            </a:pP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незбагненно тонкі і вічно </a:t>
            </a:r>
            <a:r>
              <a:rPr lang="uk-UA" altLang="uk-UA" sz="2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вдосконалювані</a:t>
            </a: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інструменти,</a:t>
            </a:r>
          </a:p>
          <a:p>
            <a:pPr eaLnBrk="1" hangingPunct="1">
              <a:defRPr/>
            </a:pP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якими він діє на людську душу.</a:t>
            </a:r>
          </a:p>
          <a:p>
            <a:pPr algn="r" eaLnBrk="1" hangingPunct="1">
              <a:defRPr/>
            </a:pPr>
            <a:r>
              <a:rPr lang="uk-UA" altLang="uk-UA" sz="22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altLang="uk-UA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</a:t>
            </a:r>
          </a:p>
        </p:txBody>
      </p:sp>
      <p:pic>
        <p:nvPicPr>
          <p:cNvPr id="409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9663"/>
            <a:ext cx="619442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4467225"/>
            <a:ext cx="29495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188" y="111125"/>
            <a:ext cx="4765675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i="1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твори,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сподіваючись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прийме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подальшу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розумовій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(Й. Гете)</a:t>
            </a:r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983038"/>
            <a:ext cx="3514725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762" y="1620731"/>
            <a:ext cx="2393486" cy="150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93055" y="2177246"/>
            <a:ext cx="138563" cy="392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endParaRPr lang="ru-RU" sz="2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680" name="TextBox 5"/>
          <p:cNvSpPr txBox="1">
            <a:spLocks noChangeArrowheads="1"/>
          </p:cNvSpPr>
          <p:nvPr/>
        </p:nvSpPr>
        <p:spPr bwMode="auto">
          <a:xfrm>
            <a:off x="7808913" y="6378575"/>
            <a:ext cx="1450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Н. Ізергіна</a:t>
            </a:r>
          </a:p>
        </p:txBody>
      </p:sp>
      <p:pic>
        <p:nvPicPr>
          <p:cNvPr id="28681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21025"/>
            <a:ext cx="5367338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-1575" r="11066" b="17755"/>
          <a:stretch>
            <a:fillRect/>
          </a:stretch>
        </p:blipFill>
        <p:spPr bwMode="auto">
          <a:xfrm>
            <a:off x="4173538" y="-73025"/>
            <a:ext cx="496728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7808913" y="6378575"/>
            <a:ext cx="1450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Н. Ізергіна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63"/>
            <a:ext cx="9144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5519738"/>
            <a:ext cx="27749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808913" y="6430963"/>
            <a:ext cx="1450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uk-UA" alt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Н. Ізергіна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41675" y="-130175"/>
            <a:ext cx="6229350" cy="10652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Бескорса Ольга Андріївна</a:t>
            </a:r>
            <a:endParaRPr lang="en-US" altLang="uk-UA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98" r="12820" b="15384"/>
          <a:stretch>
            <a:fillRect/>
          </a:stretch>
        </p:blipFill>
        <p:spPr bwMode="auto">
          <a:xfrm>
            <a:off x="0" y="0"/>
            <a:ext cx="310673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Объект 2"/>
          <p:cNvSpPr>
            <a:spLocks noGrp="1"/>
          </p:cNvSpPr>
          <p:nvPr>
            <p:ph idx="1"/>
          </p:nvPr>
        </p:nvSpPr>
        <p:spPr>
          <a:xfrm>
            <a:off x="3106738" y="814388"/>
            <a:ext cx="6342062" cy="5616575"/>
          </a:xfrm>
        </p:spPr>
        <p:txBody>
          <a:bodyPr/>
          <a:lstStyle/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Учитель зарубіжної літератури  Сумської  загальноосвітньої  школи 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І-ІІІ ступенів № 12 імені Б.Берестовського,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uk-UA" sz="2200" smtClean="0">
                <a:latin typeface="Arial" panose="020B0604020202020204" pitchFamily="34" charset="0"/>
                <a:cs typeface="Arial" panose="020B0604020202020204" pitchFamily="34" charset="0"/>
              </a:rPr>
              <a:t> м. Суми </a:t>
            </a:r>
            <a:endParaRPr lang="uk-UA" altLang="uk-UA" sz="2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1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кредо: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200" b="1" i="1" smtClean="0">
                <a:latin typeface="Arial" panose="020B0604020202020204" pitchFamily="34" charset="0"/>
                <a:cs typeface="Arial" panose="020B0604020202020204" pitchFamily="34" charset="0"/>
              </a:rPr>
              <a:t>«Не чекай, що дитина буде такою, як ти, або такою, як ти хочеш. Допоможи їй стати не тобою, а собою».  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b="1" i="1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uk-UA" altLang="uk-UA" sz="2000" i="1" smtClean="0">
                <a:latin typeface="Arial" panose="020B0604020202020204" pitchFamily="34" charset="0"/>
                <a:cs typeface="Arial" panose="020B0604020202020204" pitchFamily="34" charset="0"/>
              </a:rPr>
              <a:t>(Я. Корчак)</a:t>
            </a:r>
          </a:p>
          <a:p>
            <a:pPr marL="0" indent="0" algn="just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20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solidFill>
                <a:srgbClr val="5F5F5F"/>
              </a:solidFill>
              <a:latin typeface="Microsoft Sans Serif" panose="020B0604020202020204" pitchFamily="34" charset="0"/>
            </a:endParaRPr>
          </a:p>
          <a:p>
            <a:pPr marL="0" indent="0" algn="r" eaLnBrk="1" fontAlgn="t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800" smtClean="0">
              <a:solidFill>
                <a:srgbClr val="5F5F5F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174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797425"/>
            <a:ext cx="25003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4"/>
          <p:cNvSpPr txBox="1">
            <a:spLocks noChangeArrowheads="1"/>
          </p:cNvSpPr>
          <p:nvPr/>
        </p:nvSpPr>
        <p:spPr bwMode="auto">
          <a:xfrm>
            <a:off x="228600" y="3851275"/>
            <a:ext cx="85232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Тема самоосвіти: </a:t>
            </a:r>
          </a:p>
          <a:p>
            <a:pPr eaLnBrk="1" hangingPunct="1"/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інноваційних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віртуальних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технологій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інтенсифікації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вивчення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зарубіжної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ru-RU" altLang="uk-UA" sz="2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altLang="uk-UA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uk-UA" altLang="uk-UA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60327" y="5582444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Педагогічний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стаж: 8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Кваліфікаційна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категорія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спеціаліст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2" name="Пятно 2 1"/>
          <p:cNvSpPr/>
          <p:nvPr/>
        </p:nvSpPr>
        <p:spPr>
          <a:xfrm rot="21064487">
            <a:off x="4322757" y="4721939"/>
            <a:ext cx="2773404" cy="1725769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 rot="20122856">
            <a:off x="4680075" y="5321189"/>
            <a:ext cx="190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</a:t>
            </a:r>
            <a:endParaRPr lang="uk-UA" sz="2400" b="1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9375"/>
            <a:ext cx="9144000" cy="6937375"/>
          </a:xfrm>
        </p:spPr>
      </p:pic>
      <p:sp>
        <p:nvSpPr>
          <p:cNvPr id="5" name="Прямоугольник 4"/>
          <p:cNvSpPr/>
          <p:nvPr/>
        </p:nvSpPr>
        <p:spPr>
          <a:xfrm>
            <a:off x="922338" y="5187950"/>
            <a:ext cx="5722937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4838" y="-187325"/>
            <a:ext cx="7886700" cy="1160463"/>
          </a:xfrm>
        </p:spPr>
        <p:txBody>
          <a:bodyPr/>
          <a:lstStyle/>
          <a:p>
            <a:pPr algn="ctr" eaLnBrk="1" hangingPunct="1"/>
            <a:r>
              <a:rPr lang="uk-UA" altLang="uk-UA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Нормативні документи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363" y="649288"/>
            <a:ext cx="8631237" cy="31194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Указу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1995 року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489/9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«Учитель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року»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«Учитель року»,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370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Наказу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798 «Про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«Учитель року – 2020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Наказу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Сумської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537-ОД «Про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II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«Учитель року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2020»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793875" y="3683000"/>
            <a:ext cx="5122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uk-UA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«Учитель року» проводиться в три тури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76400" y="4416425"/>
          <a:ext cx="6208713" cy="2144739"/>
        </p:xfrm>
        <a:graphic>
          <a:graphicData uri="http://schemas.openxmlformats.org/drawingml/2006/table">
            <a:tbl>
              <a:tblPr firstRow="1" firstCol="1" bandRow="1"/>
              <a:tblGrid>
                <a:gridCol w="1247552"/>
                <a:gridCol w="1544115"/>
                <a:gridCol w="1708523"/>
                <a:gridCol w="1708523"/>
              </a:tblGrid>
              <a:tr h="2609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Етапи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Терміни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Перший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Районний (міський),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зональний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Грудень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Другий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(регіональний)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Відбірковий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Січень-лютий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28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Фінальний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823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Третій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Заключний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Відбірковий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Березень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26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Фінальний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Квітень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20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42863"/>
            <a:ext cx="1390650" cy="13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05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0"/>
            <a:ext cx="39227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3556000"/>
            <a:ext cx="52276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0"/>
          <p:cNvSpPr txBox="1">
            <a:spLocks noChangeArrowheads="1"/>
          </p:cNvSpPr>
          <p:nvPr/>
        </p:nvSpPr>
        <p:spPr bwMode="auto">
          <a:xfrm>
            <a:off x="5413375" y="823913"/>
            <a:ext cx="37877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28-31 січня </a:t>
            </a:r>
          </a:p>
          <a:p>
            <a:pPr algn="ctr" eaLnBrk="1" hangingPunct="1"/>
            <a:r>
              <a:rPr lang="uk-UA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року</a:t>
            </a:r>
          </a:p>
        </p:txBody>
      </p:sp>
      <p:sp>
        <p:nvSpPr>
          <p:cNvPr id="8198" name="TextBox 11"/>
          <p:cNvSpPr txBox="1">
            <a:spLocks noChangeArrowheads="1"/>
          </p:cNvSpPr>
          <p:nvPr/>
        </p:nvSpPr>
        <p:spPr bwMode="auto">
          <a:xfrm>
            <a:off x="5510213" y="2043113"/>
            <a:ext cx="4114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КЗ Сумський ОІППО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9600" y="244475"/>
            <a:ext cx="54324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Конкурсні випробування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1818" y="4765859"/>
            <a:ext cx="2112135" cy="83712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</a:t>
            </a:r>
          </a:p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1820" y="2423148"/>
            <a:ext cx="2112135" cy="835208"/>
          </a:xfrm>
          <a:prstGeom prst="roundRect">
            <a:avLst/>
          </a:prstGeom>
          <a:solidFill>
            <a:srgbClr val="51C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практикум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1819" y="3542028"/>
            <a:ext cx="2112135" cy="94015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</a:t>
            </a:r>
          </a:p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1817" y="1328105"/>
            <a:ext cx="2112135" cy="870453"/>
          </a:xfrm>
          <a:prstGeom prst="roundRect">
            <a:avLst/>
          </a:prstGeom>
          <a:solidFill>
            <a:srgbClr val="B3E01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1820" y="5886658"/>
            <a:ext cx="2150772" cy="745961"/>
          </a:xfrm>
          <a:prstGeom prst="roundRect">
            <a:avLst/>
          </a:prstGeom>
          <a:solidFill>
            <a:srgbClr val="FF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</a:p>
        </p:txBody>
      </p:sp>
      <p:sp>
        <p:nvSpPr>
          <p:cNvPr id="13" name="Овал 12"/>
          <p:cNvSpPr/>
          <p:nvPr/>
        </p:nvSpPr>
        <p:spPr>
          <a:xfrm>
            <a:off x="2730321" y="1328105"/>
            <a:ext cx="6246254" cy="867755"/>
          </a:xfrm>
          <a:prstGeom prst="ellipse">
            <a:avLst/>
          </a:prstGeom>
          <a:solidFill>
            <a:srgbClr val="B3E01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знаннєвої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30321" y="2423147"/>
            <a:ext cx="6246254" cy="891595"/>
          </a:xfrm>
          <a:prstGeom prst="ellipse">
            <a:avLst/>
          </a:prstGeom>
          <a:solidFill>
            <a:srgbClr val="51C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730321" y="3542029"/>
            <a:ext cx="6246253" cy="94015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поетичного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730322" y="4709472"/>
            <a:ext cx="6246252" cy="89351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 та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вікових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730321" y="5886657"/>
            <a:ext cx="6246253" cy="745961"/>
          </a:xfrm>
          <a:prstGeom prst="ellipse">
            <a:avLst/>
          </a:prstGeom>
          <a:solidFill>
            <a:srgbClr val="FF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94088" y="5257800"/>
            <a:ext cx="5583237" cy="4000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50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1588"/>
            <a:ext cx="138747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475" y="1200150"/>
            <a:ext cx="9026525" cy="6858000"/>
          </a:xfrm>
        </p:spPr>
        <p:txBody>
          <a:bodyPr rtlCol="0">
            <a:noAutofit/>
          </a:bodyPr>
          <a:lstStyle/>
          <a:p>
            <a:pPr marL="0" indent="0" defTabSz="91440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800" kern="0" dirty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журі: </a:t>
            </a: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r>
              <a:rPr lang="uk-UA" sz="1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Савченко Зоя Валентинівна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доцент, кандидат філологічних  наук, доцент кафедри російської мови, зарубіжної літератури та методики їх викладання факультету іноземної та слов’янської філології Сумського державного педагогічного університету імені 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А.С. Макаренка.</a:t>
            </a:r>
            <a:endParaRPr lang="uk-U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 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журі:</a:t>
            </a: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r>
              <a:rPr lang="uk-UA" sz="1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Чхайло Людмила Михайлівна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методист із зарубіжної літератури та мов національних меншин 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КЗ Сумський ОІППО. </a:t>
            </a:r>
          </a:p>
          <a:p>
            <a:pPr marL="0" indent="0" defTabSz="91440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Члени 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журі:</a:t>
            </a: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r>
              <a:rPr lang="uk-UA" sz="1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Зосименко Оксана Вікторівна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кандидат педагогічних наук, доцент, член-кореспондент Академії міжнародного співробітництва з креативної педагогіки, завідувач кафедри, доцент кафедри педагогіки, спеціальної освіти та менеджменту </a:t>
            </a:r>
            <a:endParaRPr lang="uk-UA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КЗ 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Сумський 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ОІППО; </a:t>
            </a:r>
            <a:endParaRPr lang="uk-U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r>
              <a:rPr lang="uk-UA" sz="18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Чижиченко</a:t>
            </a:r>
            <a:r>
              <a:rPr lang="uk-UA" sz="1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Миколаївна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кандидат психологічних наук, старший викладач кафедри психології КЗ Сумський 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ОІППО; </a:t>
            </a:r>
            <a:endParaRPr lang="uk-U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r>
              <a:rPr lang="uk-UA" sz="1800" b="1" i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Манян</a:t>
            </a:r>
            <a:r>
              <a:rPr lang="uk-UA" sz="1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Вікторівна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вчитель зарубіжної літератури Путивльської загальноосвітньої школи  І-ІІІ ступенів імені </a:t>
            </a:r>
            <a:r>
              <a:rPr lang="uk-UA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Радіка</a:t>
            </a:r>
            <a:r>
              <a:rPr lang="uk-UA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Руднєва Путивльської районної ради, вчитель вищої кваліфікаційної категорії, «вчитель-методист», заступник директора з навчально-виховної роботи, переможець ІІ етапу всеукраїнського конкурсу «Учитель року ‒ 2014» у номінації «Зарубіжна література</a:t>
            </a:r>
            <a:r>
              <a:rPr lang="uk-UA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endParaRPr lang="uk-UA" sz="1800" kern="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1" hangingPunct="1">
              <a:lnSpc>
                <a:spcPct val="100000"/>
              </a:lnSpc>
              <a:spcBef>
                <a:spcPts val="0"/>
              </a:spcBef>
              <a:buFontTx/>
              <a:buChar char="•"/>
              <a:defRPr/>
            </a:pPr>
            <a:endParaRPr lang="uk-UA" sz="1800" kern="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0"/>
            <a:ext cx="1390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163" y="0"/>
            <a:ext cx="763746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Журі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(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туру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«Учитель року – 2020»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номінації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21100" y="-7938"/>
            <a:ext cx="6227763" cy="10652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Кравчук Наталія Михайлівна </a:t>
            </a:r>
            <a:endParaRPr lang="en-US" altLang="uk-UA" sz="2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3502025" y="808038"/>
            <a:ext cx="6076950" cy="5616575"/>
          </a:xfrm>
        </p:spPr>
        <p:txBody>
          <a:bodyPr/>
          <a:lstStyle/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smtClean="0">
                <a:latin typeface="Arial" panose="020B0604020202020204" pitchFamily="34" charset="0"/>
                <a:cs typeface="Arial" panose="020B0604020202020204" pitchFamily="34" charset="0"/>
              </a:rPr>
              <a:t>Учитель зарубіжної літератури 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smtClean="0">
                <a:latin typeface="Arial" panose="020B0604020202020204" pitchFamily="34" charset="0"/>
                <a:cs typeface="Arial" panose="020B0604020202020204" pitchFamily="34" charset="0"/>
              </a:rPr>
              <a:t>Тернівської загальноосвітньої школи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smtClean="0">
                <a:latin typeface="Arial" panose="020B0604020202020204" pitchFamily="34" charset="0"/>
                <a:cs typeface="Arial" panose="020B0604020202020204" pitchFamily="34" charset="0"/>
              </a:rPr>
              <a:t> І-ІІІ ступенів </a:t>
            </a:r>
          </a:p>
          <a:p>
            <a:pPr marL="0" indent="0" algn="ctr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smtClean="0">
                <a:latin typeface="Arial" panose="020B0604020202020204" pitchFamily="34" charset="0"/>
                <a:cs typeface="Arial" panose="020B0604020202020204" pitchFamily="34" charset="0"/>
              </a:rPr>
              <a:t>Недригайлівської районної ради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1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00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кредо: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b="1" i="1" smtClean="0">
                <a:latin typeface="Arial" panose="020B0604020202020204" pitchFamily="34" charset="0"/>
                <a:cs typeface="Arial" panose="020B0604020202020204" pitchFamily="34" charset="0"/>
              </a:rPr>
              <a:t>«Навчити дітей так, щоб вони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uk-UA" sz="2300" b="1" i="1" smtClean="0">
                <a:latin typeface="Arial" panose="020B0604020202020204" pitchFamily="34" charset="0"/>
                <a:cs typeface="Arial" panose="020B0604020202020204" pitchFamily="34" charset="0"/>
              </a:rPr>
              <a:t>могли стати успішними у цьому світі».</a:t>
            </a: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uk-UA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303213" y="4005263"/>
            <a:ext cx="87137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>
                <a:latin typeface="Arial" panose="020B0604020202020204" pitchFamily="34" charset="0"/>
                <a:cs typeface="Arial" panose="020B0604020202020204" pitchFamily="34" charset="0"/>
              </a:rPr>
              <a:t>Тема самоосвіти:</a:t>
            </a:r>
          </a:p>
          <a:p>
            <a:pPr eaLnBrk="1" hangingPunct="1"/>
            <a:r>
              <a:rPr lang="ru-RU" altLang="uk-UA" sz="2300" b="1" i="1">
                <a:latin typeface="Arial" panose="020B0604020202020204" pitchFamily="34" charset="0"/>
                <a:cs typeface="Arial" panose="020B0604020202020204" pitchFamily="34" charset="0"/>
              </a:rPr>
              <a:t>«Використання інноваційних методів та прийомів навчання, спрямованих на розвиток </a:t>
            </a:r>
          </a:p>
          <a:p>
            <a:pPr eaLnBrk="1" hangingPunct="1"/>
            <a:r>
              <a:rPr lang="ru-RU" altLang="uk-UA" sz="2300" b="1" i="1">
                <a:latin typeface="Arial" panose="020B0604020202020204" pitchFamily="34" charset="0"/>
                <a:cs typeface="Arial" panose="020B0604020202020204" pitchFamily="34" charset="0"/>
              </a:rPr>
              <a:t>ключових компетентностей учнів».</a:t>
            </a:r>
          </a:p>
        </p:txBody>
      </p:sp>
      <p:pic>
        <p:nvPicPr>
          <p:cNvPr id="1126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4832350"/>
            <a:ext cx="24971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1427163" y="5676900"/>
            <a:ext cx="4849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Педагогічний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стаж: 25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Кваліфікаційна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категорія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вища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eaLnBrk="1" hangingPunct="1"/>
            <a:endParaRPr lang="ru-RU" alt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31305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0938"/>
            <a:ext cx="9144000" cy="5707062"/>
          </a:xfrm>
        </p:spPr>
      </p:pic>
      <p:sp>
        <p:nvSpPr>
          <p:cNvPr id="5" name="Прямоугольник 4"/>
          <p:cNvSpPr/>
          <p:nvPr/>
        </p:nvSpPr>
        <p:spPr>
          <a:xfrm>
            <a:off x="7516813" y="1050925"/>
            <a:ext cx="1312862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7923213" y="6519863"/>
            <a:ext cx="181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Н. Кравчук</a:t>
            </a:r>
          </a:p>
        </p:txBody>
      </p:sp>
      <p:sp>
        <p:nvSpPr>
          <p:cNvPr id="10" name="Овал 9"/>
          <p:cNvSpPr/>
          <p:nvPr/>
        </p:nvSpPr>
        <p:spPr>
          <a:xfrm>
            <a:off x="561975" y="115910"/>
            <a:ext cx="8267700" cy="1004866"/>
          </a:xfrm>
          <a:prstGeom prst="ellipse">
            <a:avLst/>
          </a:prstGeom>
          <a:solidFill>
            <a:srgbClr val="51C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366" name="Заголовок 8"/>
          <p:cNvSpPr txBox="1">
            <a:spLocks/>
          </p:cNvSpPr>
          <p:nvPr/>
        </p:nvSpPr>
        <p:spPr bwMode="auto">
          <a:xfrm>
            <a:off x="1058863" y="336550"/>
            <a:ext cx="7392987" cy="6477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інноваційних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методів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прийомів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спрямованих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ключових</a:t>
            </a:r>
            <a:r>
              <a:rPr lang="ru-RU" alt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компетентностей </a:t>
            </a:r>
            <a:r>
              <a:rPr lang="ru-RU" altLang="uk-UA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endParaRPr lang="ru-RU" altLang="uk-UA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1244600"/>
            <a:ext cx="9155113" cy="5076825"/>
          </a:xfrm>
          <a:solidFill>
            <a:srgbClr val="000000"/>
          </a:solidFill>
        </p:spPr>
      </p:pic>
      <p:sp>
        <p:nvSpPr>
          <p:cNvPr id="5" name="TextBox 4"/>
          <p:cNvSpPr txBox="1"/>
          <p:nvPr/>
        </p:nvSpPr>
        <p:spPr>
          <a:xfrm>
            <a:off x="8058150" y="1824038"/>
            <a:ext cx="1174750" cy="3000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135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1552575"/>
            <a:ext cx="733425" cy="300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135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3200" y="1684338"/>
            <a:ext cx="1320800" cy="279400"/>
          </a:xfrm>
          <a:prstGeom prst="rect">
            <a:avLst/>
          </a:prstGeom>
          <a:solidFill>
            <a:srgbClr val="F5D40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sz="1100" b="1" i="1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Інтелект-карти</a:t>
            </a:r>
            <a:r>
              <a:rPr lang="uk-UA" altLang="uk-UA" sz="1100" i="1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23200" y="1984375"/>
            <a:ext cx="1389063" cy="325438"/>
          </a:xfrm>
          <a:prstGeom prst="rect">
            <a:avLst/>
          </a:prstGeom>
          <a:solidFill>
            <a:srgbClr val="F5D40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975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Опорно-логічні схеми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83513" y="1244600"/>
            <a:ext cx="1466850" cy="439738"/>
          </a:xfrm>
          <a:prstGeom prst="rect">
            <a:avLst/>
          </a:prstGeom>
          <a:solidFill>
            <a:srgbClr val="E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1350"/>
          </a:p>
        </p:txBody>
      </p:sp>
      <p:sp>
        <p:nvSpPr>
          <p:cNvPr id="14344" name="Прямоугольник 11"/>
          <p:cNvSpPr>
            <a:spLocks noChangeArrowheads="1"/>
          </p:cNvSpPr>
          <p:nvPr/>
        </p:nvSpPr>
        <p:spPr bwMode="auto">
          <a:xfrm>
            <a:off x="7588250" y="6403975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Кравчук</a:t>
            </a:r>
          </a:p>
        </p:txBody>
      </p:sp>
      <p:sp>
        <p:nvSpPr>
          <p:cNvPr id="16393" name="Прямоугольник 12"/>
          <p:cNvSpPr>
            <a:spLocks noChangeArrowheads="1"/>
          </p:cNvSpPr>
          <p:nvPr/>
        </p:nvSpPr>
        <p:spPr bwMode="auto">
          <a:xfrm>
            <a:off x="4011613" y="320675"/>
            <a:ext cx="4951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той,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думає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зміни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інновації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як про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своє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b="1" i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altLang="uk-UA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 eaLnBrk="1" hangingPunct="1">
              <a:defRPr/>
            </a:pPr>
            <a:r>
              <a:rPr lang="ru-RU" altLang="uk-UA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</a:t>
            </a:r>
            <a:r>
              <a:rPr lang="ru-RU" altLang="uk-UA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Фуллан</a:t>
            </a:r>
            <a:endParaRPr lang="uk-UA" altLang="uk-UA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789</Words>
  <Application>Microsoft Office PowerPoint</Application>
  <PresentationFormat>Экран (4:3)</PresentationFormat>
  <Paragraphs>173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굴림</vt:lpstr>
      <vt:lpstr>Microsoft Sans Serif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Нормативні документи</vt:lpstr>
      <vt:lpstr>Презентация PowerPoint</vt:lpstr>
      <vt:lpstr>Презентация PowerPoint</vt:lpstr>
      <vt:lpstr>Презентация PowerPoint</vt:lpstr>
      <vt:lpstr>Кравчук Наталія Михайлівна </vt:lpstr>
      <vt:lpstr>Презентация PowerPoint</vt:lpstr>
      <vt:lpstr>Презентация PowerPoint</vt:lpstr>
      <vt:lpstr>Коренєва Діана Миколаївна </vt:lpstr>
      <vt:lpstr>Найкраще вміння людини – створювати новий світ. Саме тому творчі завдання із зарубіжної літератури сприяють формуванню освіченої та  духовно багатої особистості.</vt:lpstr>
      <vt:lpstr>Вище мистецтво, яким володіє вчитель, – це уміння пробудити радість від творчого вираження й отримання знань.                                                         Альберт Енштейн</vt:lpstr>
      <vt:lpstr>Сучасний урок – це твір мистецтва, де педагог уміло використовує всі можливості для розвитку особистості учня.                                                            М. Ебнер-Ешенбах</vt:lpstr>
      <vt:lpstr>Кусочкіна Світлана Григорівна </vt:lpstr>
      <vt:lpstr>Презентация PowerPoint</vt:lpstr>
      <vt:lpstr>Презентация PowerPoint</vt:lpstr>
      <vt:lpstr>Презентация PowerPoint</vt:lpstr>
      <vt:lpstr>Презентация PowerPoint</vt:lpstr>
      <vt:lpstr>Ізергіна Наталія Володимирівна</vt:lpstr>
      <vt:lpstr>Презентация PowerPoint</vt:lpstr>
      <vt:lpstr>Презентация PowerPoint</vt:lpstr>
      <vt:lpstr>Презентация PowerPoint</vt:lpstr>
      <vt:lpstr>Бескорса Ольга Андріївна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Людмила Чхайло</cp:lastModifiedBy>
  <cp:revision>118</cp:revision>
  <dcterms:created xsi:type="dcterms:W3CDTF">2014-11-21T11:00:06Z</dcterms:created>
  <dcterms:modified xsi:type="dcterms:W3CDTF">2020-12-13T15:02:00Z</dcterms:modified>
</cp:coreProperties>
</file>